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82" r:id="rId22"/>
    <p:sldId id="278" r:id="rId23"/>
    <p:sldId id="280" r:id="rId24"/>
    <p:sldId id="281" r:id="rId25"/>
    <p:sldId id="283" r:id="rId26"/>
    <p:sldId id="284" r:id="rId27"/>
    <p:sldId id="285" r:id="rId28"/>
    <p:sldId id="287" r:id="rId29"/>
    <p:sldId id="288" r:id="rId30"/>
    <p:sldId id="289" r:id="rId31"/>
    <p:sldId id="291" r:id="rId32"/>
    <p:sldId id="290" r:id="rId33"/>
    <p:sldId id="292" r:id="rId34"/>
    <p:sldId id="293" r:id="rId35"/>
    <p:sldId id="294" r:id="rId36"/>
    <p:sldId id="295" r:id="rId37"/>
    <p:sldId id="296" r:id="rId38"/>
    <p:sldId id="286" r:id="rId39"/>
    <p:sldId id="279" r:id="rId40"/>
    <p:sldId id="298" r:id="rId41"/>
    <p:sldId id="299" r:id="rId42"/>
    <p:sldId id="300" r:id="rId43"/>
    <p:sldId id="301" r:id="rId44"/>
    <p:sldId id="297" r:id="rId45"/>
    <p:sldId id="302" r:id="rId46"/>
    <p:sldId id="303" r:id="rId47"/>
    <p:sldId id="304" r:id="rId48"/>
    <p:sldId id="305" r:id="rId49"/>
    <p:sldId id="306" r:id="rId50"/>
    <p:sldId id="307"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kash Tiwari" initials="AT" lastIdx="1" clrIdx="0">
    <p:extLst>
      <p:ext uri="{19B8F6BF-5375-455C-9EA6-DF929625EA0E}">
        <p15:presenceInfo xmlns:p15="http://schemas.microsoft.com/office/powerpoint/2012/main" userId="bed6e1251cdcfa4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2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8-19T10:41:35.417"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99CADB-4F16-4DD2-AEFE-C7B127981416}" type="datetimeFigureOut">
              <a:rPr lang="en-IN" smtClean="0"/>
              <a:t>19-08-2022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1792492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99CADB-4F16-4DD2-AEFE-C7B127981416}" type="datetimeFigureOut">
              <a:rPr lang="en-IN" smtClean="0"/>
              <a:t>19-08-2022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1925281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CADB-4F16-4DD2-AEFE-C7B127981416}" type="datetimeFigureOut">
              <a:rPr lang="en-IN" smtClean="0"/>
              <a:t>19-08-2022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049895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CADB-4F16-4DD2-AEFE-C7B127981416}" type="datetimeFigureOut">
              <a:rPr lang="en-IN" smtClean="0"/>
              <a:t>19-08-2022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218358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CADB-4F16-4DD2-AEFE-C7B127981416}" type="datetimeFigureOut">
              <a:rPr lang="en-IN" smtClean="0"/>
              <a:t>19-08-2022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813449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CADB-4F16-4DD2-AEFE-C7B127981416}" type="datetimeFigureOut">
              <a:rPr lang="en-IN" smtClean="0"/>
              <a:t>19-08-2022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420097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CADB-4F16-4DD2-AEFE-C7B127981416}" type="datetimeFigureOut">
              <a:rPr lang="en-IN" smtClean="0"/>
              <a:t>19-08-2022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115580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9CADB-4F16-4DD2-AEFE-C7B127981416}" type="datetimeFigureOut">
              <a:rPr lang="en-IN" smtClean="0"/>
              <a:t>19-08-2022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864301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9CADB-4F16-4DD2-AEFE-C7B127981416}" type="datetimeFigureOut">
              <a:rPr lang="en-IN" smtClean="0"/>
              <a:t>19-08-2022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2179807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9CADB-4F16-4DD2-AEFE-C7B127981416}" type="datetimeFigureOut">
              <a:rPr lang="en-IN" smtClean="0"/>
              <a:t>19-08-2022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460385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CADB-4F16-4DD2-AEFE-C7B127981416}" type="datetimeFigureOut">
              <a:rPr lang="en-IN" smtClean="0"/>
              <a:t>19-08-2022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681179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99CADB-4F16-4DD2-AEFE-C7B127981416}" type="datetimeFigureOut">
              <a:rPr lang="en-IN" smtClean="0"/>
              <a:t>19-08-2022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970819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99CADB-4F16-4DD2-AEFE-C7B127981416}" type="datetimeFigureOut">
              <a:rPr lang="en-IN" smtClean="0"/>
              <a:t>19-08-2022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720574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99CADB-4F16-4DD2-AEFE-C7B127981416}" type="datetimeFigureOut">
              <a:rPr lang="en-IN" smtClean="0"/>
              <a:t>19-08-2022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1748201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99CADB-4F16-4DD2-AEFE-C7B127981416}" type="datetimeFigureOut">
              <a:rPr lang="en-IN" smtClean="0"/>
              <a:t>19-08-2022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98437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99CADB-4F16-4DD2-AEFE-C7B127981416}" type="datetimeFigureOut">
              <a:rPr lang="en-IN" smtClean="0"/>
              <a:t>19-08-2022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455645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99CADB-4F16-4DD2-AEFE-C7B127981416}" type="datetimeFigureOut">
              <a:rPr lang="en-IN" smtClean="0"/>
              <a:t>19-08-2022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562660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99CADB-4F16-4DD2-AEFE-C7B127981416}" type="datetimeFigureOut">
              <a:rPr lang="en-IN" smtClean="0"/>
              <a:t>19-08-2022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3CDFC4-790B-4E3D-A627-BE00D22041D6}" type="slidenum">
              <a:rPr lang="en-IN" smtClean="0"/>
              <a:t>‹#›</a:t>
            </a:fld>
            <a:endParaRPr lang="en-IN"/>
          </a:p>
        </p:txBody>
      </p:sp>
    </p:spTree>
    <p:extLst>
      <p:ext uri="{BB962C8B-B14F-4D97-AF65-F5344CB8AC3E}">
        <p14:creationId xmlns:p14="http://schemas.microsoft.com/office/powerpoint/2010/main" val="4259444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58AE1-EE9B-1218-A290-10DAAD827F61}"/>
              </a:ext>
            </a:extLst>
          </p:cNvPr>
          <p:cNvSpPr>
            <a:spLocks noGrp="1"/>
          </p:cNvSpPr>
          <p:nvPr>
            <p:ph type="ctrTitle"/>
          </p:nvPr>
        </p:nvSpPr>
        <p:spPr>
          <a:xfrm>
            <a:off x="1524000" y="1122362"/>
            <a:ext cx="9144000" cy="3025689"/>
          </a:xfrm>
        </p:spPr>
        <p:txBody>
          <a:bodyPr>
            <a:noAutofit/>
          </a:bodyPr>
          <a:lstStyle/>
          <a:p>
            <a:br>
              <a:rPr lang="en-US" sz="8000" dirty="0"/>
            </a:br>
            <a:br>
              <a:rPr lang="en-US" sz="8000" dirty="0"/>
            </a:br>
            <a:r>
              <a:rPr lang="en-US" sz="8000" dirty="0"/>
              <a:t>Customer Retention Project</a:t>
            </a:r>
            <a:endParaRPr lang="en-IN" sz="8000" dirty="0"/>
          </a:p>
        </p:txBody>
      </p:sp>
    </p:spTree>
    <p:extLst>
      <p:ext uri="{BB962C8B-B14F-4D97-AF65-F5344CB8AC3E}">
        <p14:creationId xmlns:p14="http://schemas.microsoft.com/office/powerpoint/2010/main" val="2938784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CBA43-0B0A-5D1E-D787-A18698F4A758}"/>
              </a:ext>
            </a:extLst>
          </p:cNvPr>
          <p:cNvSpPr>
            <a:spLocks noGrp="1"/>
          </p:cNvSpPr>
          <p:nvPr>
            <p:ph type="title"/>
          </p:nvPr>
        </p:nvSpPr>
        <p:spPr>
          <a:xfrm>
            <a:off x="1692129" y="2614353"/>
            <a:ext cx="10018713" cy="1752599"/>
          </a:xfrm>
        </p:spPr>
        <p:txBody>
          <a:bodyPr>
            <a:normAutofit fontScale="90000"/>
          </a:bodyPr>
          <a:lstStyle/>
          <a:p>
            <a:r>
              <a:rPr lang="en-IN" sz="2800" b="1" dirty="0">
                <a:effectLst/>
                <a:latin typeface="Calibri" panose="020F0502020204030204" pitchFamily="34" charset="0"/>
                <a:ea typeface="Calibri" panose="020F0502020204030204" pitchFamily="34" charset="0"/>
                <a:cs typeface="Calibri" panose="020F0502020204030204" pitchFamily="34" charset="0"/>
              </a:rPr>
              <a:t>Observation: </a:t>
            </a:r>
            <a:r>
              <a:rPr lang="en-IN"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 could observe that as the number of times customer do online shopping increases, they pay using credit/debit card or E-wallets whereas if the number of times shopping less then COD option is used more. That means once customers gain confidence in that website, they use prepaid options.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3981491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9C49F-0E37-13C5-AE64-ACFF2E237FA3}"/>
              </a:ext>
            </a:extLst>
          </p:cNvPr>
          <p:cNvSpPr>
            <a:spLocks noGrp="1"/>
          </p:cNvSpPr>
          <p:nvPr>
            <p:ph type="title"/>
          </p:nvPr>
        </p:nvSpPr>
        <p:spPr>
          <a:xfrm>
            <a:off x="1459373" y="2381597"/>
            <a:ext cx="10018713" cy="1752599"/>
          </a:xfrm>
        </p:spPr>
        <p:txBody>
          <a:bodyPr>
            <a:normAutofit fontScale="90000"/>
          </a:bodyPr>
          <a:lstStyle/>
          <a:p>
            <a:r>
              <a:rPr lang="en-IN" sz="2800" b="1" dirty="0">
                <a:effectLst/>
                <a:latin typeface="Calibri" panose="020F0502020204030204" pitchFamily="34" charset="0"/>
                <a:ea typeface="Calibri" panose="020F0502020204030204" pitchFamily="34" charset="0"/>
                <a:cs typeface="Calibri" panose="020F0502020204030204" pitchFamily="34" charset="0"/>
              </a:rPr>
              <a:t>Between You feel gratification shopping on your favourite e-tailer and How many times you have made an online purchase in the past 1 year?</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1324047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1CAC59F8-3F97-FE45-AC9E-7E1A8425BCD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3304" r="13304"/>
          <a:stretch>
            <a:fillRect/>
          </a:stretch>
        </p:blipFill>
        <p:spPr bwMode="auto">
          <a:xfrm>
            <a:off x="618200" y="-99753"/>
            <a:ext cx="11360440" cy="6957753"/>
          </a:xfrm>
          <a:prstGeom prst="rect">
            <a:avLst/>
          </a:prstGeom>
          <a:noFill/>
          <a:ln>
            <a:noFill/>
          </a:ln>
        </p:spPr>
      </p:pic>
      <p:sp>
        <p:nvSpPr>
          <p:cNvPr id="4" name="Text Placeholder 3">
            <a:extLst>
              <a:ext uri="{FF2B5EF4-FFF2-40B4-BE49-F238E27FC236}">
                <a16:creationId xmlns:a16="http://schemas.microsoft.com/office/drawing/2014/main" id="{A3A17ECF-218D-6C5F-F589-4E90B093AD2D}"/>
              </a:ext>
            </a:extLst>
          </p:cNvPr>
          <p:cNvSpPr>
            <a:spLocks noGrp="1"/>
          </p:cNvSpPr>
          <p:nvPr>
            <p:ph type="body" sz="half" idx="2"/>
          </p:nvPr>
        </p:nvSpPr>
        <p:spPr>
          <a:xfrm flipV="1">
            <a:off x="618200" y="3161606"/>
            <a:ext cx="45719" cy="45719"/>
          </a:xfrm>
        </p:spPr>
        <p:txBody>
          <a:bodyPr>
            <a:normAutofit fontScale="25000" lnSpcReduction="20000"/>
          </a:bodyPr>
          <a:lstStyle/>
          <a:p>
            <a:endParaRPr lang="en-IN" dirty="0"/>
          </a:p>
        </p:txBody>
      </p:sp>
    </p:spTree>
    <p:extLst>
      <p:ext uri="{BB962C8B-B14F-4D97-AF65-F5344CB8AC3E}">
        <p14:creationId xmlns:p14="http://schemas.microsoft.com/office/powerpoint/2010/main" val="1458346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E1CF0-5804-4B45-2406-AAE28E6B963A}"/>
              </a:ext>
            </a:extLst>
          </p:cNvPr>
          <p:cNvSpPr>
            <a:spLocks noGrp="1"/>
          </p:cNvSpPr>
          <p:nvPr>
            <p:ph type="title"/>
          </p:nvPr>
        </p:nvSpPr>
        <p:spPr>
          <a:xfrm>
            <a:off x="1334682" y="2714106"/>
            <a:ext cx="10018713" cy="1752599"/>
          </a:xfrm>
        </p:spPr>
        <p:txBody>
          <a:bodyPr/>
          <a:lstStyle/>
          <a:p>
            <a:r>
              <a:rPr lang="en-IN" sz="2800" b="1" dirty="0">
                <a:effectLst/>
                <a:latin typeface="Calibri" panose="020F0502020204030204" pitchFamily="34" charset="0"/>
                <a:ea typeface="Calibri" panose="020F0502020204030204" pitchFamily="34" charset="0"/>
                <a:cs typeface="Calibri" panose="020F0502020204030204" pitchFamily="34" charset="0"/>
              </a:rPr>
              <a:t>Observation:</a:t>
            </a:r>
            <a:r>
              <a:rPr lang="en-IN"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Most of the time customer is indifferent to feeling gratified.</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3726062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16D1C-3158-F09B-5137-36151E52A0A6}"/>
              </a:ext>
            </a:extLst>
          </p:cNvPr>
          <p:cNvSpPr>
            <a:spLocks noGrp="1"/>
          </p:cNvSpPr>
          <p:nvPr>
            <p:ph type="title"/>
          </p:nvPr>
        </p:nvSpPr>
        <p:spPr>
          <a:xfrm>
            <a:off x="1376245" y="2552700"/>
            <a:ext cx="10018713" cy="1752599"/>
          </a:xfrm>
        </p:spPr>
        <p:txBody>
          <a:bodyPr/>
          <a:lstStyle/>
          <a:p>
            <a:r>
              <a:rPr lang="en-IN" sz="2800" b="1" dirty="0">
                <a:effectLst/>
                <a:latin typeface="Calibri" panose="020F0502020204030204" pitchFamily="34" charset="0"/>
                <a:ea typeface="Calibri" panose="020F0502020204030204" pitchFamily="34" charset="0"/>
                <a:cs typeface="Calibri" panose="020F0502020204030204" pitchFamily="34" charset="0"/>
              </a:rPr>
              <a:t>Shopping on the website helps you fulfil certain roles and How many times you have made an online purchase in the past 1 year?</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1127046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B3D471-3632-70C3-DDEF-C021C1DFBDB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13164" y="0"/>
            <a:ext cx="9518072" cy="6957753"/>
          </a:xfrm>
          <a:prstGeom prst="rect">
            <a:avLst/>
          </a:prstGeom>
          <a:noFill/>
          <a:ln>
            <a:noFill/>
          </a:ln>
        </p:spPr>
      </p:pic>
    </p:spTree>
    <p:extLst>
      <p:ext uri="{BB962C8B-B14F-4D97-AF65-F5344CB8AC3E}">
        <p14:creationId xmlns:p14="http://schemas.microsoft.com/office/powerpoint/2010/main" val="3800013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B8F1E-1621-DC7F-5C2A-1099BB470CC3}"/>
              </a:ext>
            </a:extLst>
          </p:cNvPr>
          <p:cNvSpPr>
            <a:spLocks noGrp="1"/>
          </p:cNvSpPr>
          <p:nvPr>
            <p:ph type="title"/>
          </p:nvPr>
        </p:nvSpPr>
        <p:spPr>
          <a:xfrm>
            <a:off x="1334682" y="2938549"/>
            <a:ext cx="10018713" cy="1752599"/>
          </a:xfrm>
        </p:spPr>
        <p:txBody>
          <a:bodyPr>
            <a:noAutofit/>
          </a:bodyPr>
          <a:lstStyle/>
          <a:p>
            <a:r>
              <a:rPr lang="en-IN" sz="2800" b="1" dirty="0">
                <a:effectLst/>
                <a:latin typeface="Calibri" panose="020F0502020204030204" pitchFamily="34" charset="0"/>
                <a:ea typeface="Calibri" panose="020F0502020204030204" pitchFamily="34" charset="0"/>
                <a:cs typeface="Calibri" panose="020F0502020204030204" pitchFamily="34" charset="0"/>
              </a:rPr>
              <a:t>Observation:</a:t>
            </a:r>
            <a:r>
              <a:rPr lang="en-IN"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Most of the time customer is either indifferent or strongly agree that Shopping on the website helps fulfilling certain roles.</a:t>
            </a:r>
            <a:br>
              <a:rPr lang="en-IN" sz="2800" dirty="0">
                <a:effectLst/>
                <a:latin typeface="Calibri" panose="020F0502020204030204" pitchFamily="34" charset="0"/>
                <a:ea typeface="Calibri" panose="020F0502020204030204" pitchFamily="34" charset="0"/>
                <a:cs typeface="Calibri" panose="020F0502020204030204" pitchFamily="34" charset="0"/>
              </a:rPr>
            </a:b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0119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F815A-948D-1629-F2EB-BD0E38B1FFD6}"/>
              </a:ext>
            </a:extLst>
          </p:cNvPr>
          <p:cNvSpPr>
            <a:spLocks noGrp="1"/>
          </p:cNvSpPr>
          <p:nvPr>
            <p:ph type="title"/>
          </p:nvPr>
        </p:nvSpPr>
        <p:spPr>
          <a:xfrm>
            <a:off x="1592377" y="2364971"/>
            <a:ext cx="10018713" cy="1752599"/>
          </a:xfrm>
        </p:spPr>
        <p:txBody>
          <a:bodyPr>
            <a:normAutofit/>
          </a:bodyPr>
          <a:lstStyle/>
          <a:p>
            <a:r>
              <a:rPr lang="en-IN" sz="2800" b="1" dirty="0">
                <a:effectLst/>
                <a:latin typeface="Calibri" panose="020F0502020204030204" pitchFamily="34" charset="0"/>
                <a:ea typeface="Calibri" panose="020F0502020204030204" pitchFamily="34" charset="0"/>
                <a:cs typeface="Times New Roman" panose="02020603050405020304" pitchFamily="18" charset="0"/>
              </a:rPr>
              <a:t>Monetary savings and How many times you have made an online purchase in the past 1 year?</a:t>
            </a:r>
            <a:br>
              <a:rPr lang="en-IN" sz="2800" b="1" dirty="0">
                <a:effectLst/>
                <a:latin typeface="Calibri" panose="020F0502020204030204" pitchFamily="34" charset="0"/>
                <a:ea typeface="Calibri" panose="020F0502020204030204" pitchFamily="34" charset="0"/>
                <a:cs typeface="Times New Roman" panose="02020603050405020304" pitchFamily="18" charset="0"/>
              </a:rPr>
            </a:br>
            <a:endParaRPr lang="en-IN" sz="2800" b="1" dirty="0"/>
          </a:p>
        </p:txBody>
      </p:sp>
    </p:spTree>
    <p:extLst>
      <p:ext uri="{BB962C8B-B14F-4D97-AF65-F5344CB8AC3E}">
        <p14:creationId xmlns:p14="http://schemas.microsoft.com/office/powerpoint/2010/main" val="995380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FC6AEB-85A8-64FC-1C93-20A4229AC9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0858" y="124690"/>
            <a:ext cx="8869680" cy="6666807"/>
          </a:xfrm>
          <a:prstGeom prst="rect">
            <a:avLst/>
          </a:prstGeom>
          <a:noFill/>
          <a:ln>
            <a:noFill/>
          </a:ln>
        </p:spPr>
      </p:pic>
    </p:spTree>
    <p:extLst>
      <p:ext uri="{BB962C8B-B14F-4D97-AF65-F5344CB8AC3E}">
        <p14:creationId xmlns:p14="http://schemas.microsoft.com/office/powerpoint/2010/main" val="1454963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EE6C-EDCA-2A31-A4F8-B6967C50F752}"/>
              </a:ext>
            </a:extLst>
          </p:cNvPr>
          <p:cNvSpPr>
            <a:spLocks noGrp="1"/>
          </p:cNvSpPr>
          <p:nvPr>
            <p:ph type="title"/>
          </p:nvPr>
        </p:nvSpPr>
        <p:spPr>
          <a:xfrm>
            <a:off x="1525875" y="2714106"/>
            <a:ext cx="10018713" cy="1752599"/>
          </a:xfrm>
        </p:spPr>
        <p:txBody>
          <a:bodyPr>
            <a:noAutofit/>
          </a:bodyPr>
          <a:lstStyle/>
          <a:p>
            <a:r>
              <a:rPr lang="en-IN" sz="2800" b="1" dirty="0">
                <a:effectLst/>
                <a:latin typeface="Calibri" panose="020F0502020204030204" pitchFamily="34" charset="0"/>
                <a:ea typeface="Calibri" panose="020F0502020204030204" pitchFamily="34" charset="0"/>
                <a:cs typeface="Calibri" panose="020F0502020204030204" pitchFamily="34" charset="0"/>
              </a:rPr>
              <a:t>Observation:</a:t>
            </a:r>
            <a:r>
              <a:rPr lang="en-IN"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If the number of purchases is between 20-30 times, maximum customers disagree of monetary savings and in rest customers strongly agree of monetary savings.</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spTree>
    <p:extLst>
      <p:ext uri="{BB962C8B-B14F-4D97-AF65-F5344CB8AC3E}">
        <p14:creationId xmlns:p14="http://schemas.microsoft.com/office/powerpoint/2010/main" val="2365996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CD2A3-0FDF-B038-2443-268EEE2CC672}"/>
              </a:ext>
            </a:extLst>
          </p:cNvPr>
          <p:cNvSpPr>
            <a:spLocks noGrp="1"/>
          </p:cNvSpPr>
          <p:nvPr>
            <p:ph type="title"/>
          </p:nvPr>
        </p:nvSpPr>
        <p:spPr/>
        <p:txBody>
          <a:bodyPr/>
          <a:lstStyle/>
          <a:p>
            <a:r>
              <a:rPr lang="en-US" b="1" i="1" u="sng" dirty="0">
                <a:effectLst>
                  <a:outerShdw blurRad="38100" dist="38100" dir="2700000" algn="tl">
                    <a:srgbClr val="000000">
                      <a:alpha val="43137"/>
                    </a:srgbClr>
                  </a:outerShdw>
                </a:effectLst>
              </a:rPr>
              <a:t>Problem Statement</a:t>
            </a:r>
            <a:endParaRPr lang="en-IN" b="1" i="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97CE018-DBBE-1952-9440-B7BADE7A4FE2}"/>
              </a:ext>
            </a:extLst>
          </p:cNvPr>
          <p:cNvSpPr>
            <a:spLocks noGrp="1"/>
          </p:cNvSpPr>
          <p:nvPr>
            <p:ph idx="1"/>
          </p:nvPr>
        </p:nvSpPr>
        <p:spPr/>
        <p:txBody>
          <a:bodyPr/>
          <a:lstStyle/>
          <a:p>
            <a:pPr marL="0" indent="0">
              <a:buNone/>
            </a:pPr>
            <a:r>
              <a:rPr lang="en-IN" sz="1800" b="1" dirty="0">
                <a:effectLst/>
                <a:latin typeface="Arial" panose="020B0604020202020204" pitchFamily="34" charset="0"/>
                <a:ea typeface="Calibri" panose="020F0502020204030204" pitchFamily="34" charset="0"/>
                <a:cs typeface="Arial" panose="020B0604020202020204" pitchFamily="34" charset="0"/>
              </a:rPr>
              <a:t>We are given a</a:t>
            </a:r>
            <a:r>
              <a:rPr lang="en-IN" sz="18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IN" sz="1800" b="1" strike="noStrike" dirty="0">
                <a:effectLst/>
                <a:latin typeface="Arial" panose="020B0604020202020204" pitchFamily="34" charset="0"/>
                <a:ea typeface="Calibri" panose="020F0502020204030204" pitchFamily="34" charset="0"/>
                <a:cs typeface="Arial" panose="020B0604020202020204" pitchFamily="34" charset="0"/>
              </a:rPr>
              <a:t>E-retail factors for customer activation and retention </a:t>
            </a:r>
            <a:r>
              <a:rPr lang="en-IN" sz="1800" b="1" strike="noStrike" dirty="0">
                <a:solidFill>
                  <a:srgbClr val="000000"/>
                </a:solidFill>
                <a:latin typeface="Arial" panose="020B0604020202020204" pitchFamily="34" charset="0"/>
                <a:ea typeface="Calibri" panose="020F0502020204030204" pitchFamily="34" charset="0"/>
                <a:cs typeface="Arial" panose="020B0604020202020204" pitchFamily="34" charset="0"/>
              </a:rPr>
              <a:t>. W</a:t>
            </a:r>
            <a:r>
              <a:rPr lang="en-IN" sz="18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e have to analyse the data and find keys points in retaining customers.</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609043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0838-D627-4782-676B-891E71E436BF}"/>
              </a:ext>
            </a:extLst>
          </p:cNvPr>
          <p:cNvSpPr>
            <a:spLocks noGrp="1"/>
          </p:cNvSpPr>
          <p:nvPr>
            <p:ph type="title"/>
          </p:nvPr>
        </p:nvSpPr>
        <p:spPr>
          <a:xfrm>
            <a:off x="1409496" y="2398222"/>
            <a:ext cx="10018713" cy="1752599"/>
          </a:xfrm>
        </p:spPr>
        <p:txBody>
          <a:bodyPr>
            <a:noAutofit/>
          </a:bodyPr>
          <a:lstStyle/>
          <a:p>
            <a:r>
              <a:rPr lang="en-IN" sz="3600" b="1" i="1" u="sng" dirty="0">
                <a:solidFill>
                  <a:srgbClr val="0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Analysing Relationship between features and labels. Considering label as “Which of the Indian online retailer would you recommend to a friend?”</a:t>
            </a:r>
            <a:br>
              <a:rPr lang="en-IN" sz="3600" b="1" i="1"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br>
            <a:endParaRPr lang="en-IN" sz="3600" b="1" i="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46871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099F-E838-141C-2201-835F825D8DD3}"/>
              </a:ext>
            </a:extLst>
          </p:cNvPr>
          <p:cNvSpPr>
            <a:spLocks noGrp="1"/>
          </p:cNvSpPr>
          <p:nvPr>
            <p:ph type="title"/>
          </p:nvPr>
        </p:nvSpPr>
        <p:spPr>
          <a:xfrm>
            <a:off x="1451060" y="0"/>
            <a:ext cx="10018713" cy="469669"/>
          </a:xfrm>
        </p:spPr>
        <p:txBody>
          <a:bodyPr>
            <a:normAutofit/>
          </a:bodyPr>
          <a:lstStyle/>
          <a:p>
            <a:pPr algn="l"/>
            <a:r>
              <a:rPr lang="en-US" sz="2400" b="1" dirty="0">
                <a:latin typeface="Calibri" panose="020F0502020204030204" pitchFamily="34" charset="0"/>
                <a:cs typeface="Calibri" panose="020F0502020204030204" pitchFamily="34" charset="0"/>
              </a:rPr>
              <a:t>1) Gender</a:t>
            </a:r>
            <a:endParaRPr lang="en-IN" sz="24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FBDED75C-9BFA-930A-1E59-CACCCAFA692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75709" y="58189"/>
            <a:ext cx="8454044" cy="6799811"/>
          </a:xfrm>
          <a:prstGeom prst="rect">
            <a:avLst/>
          </a:prstGeom>
          <a:noFill/>
          <a:ln>
            <a:noFill/>
          </a:ln>
        </p:spPr>
      </p:pic>
    </p:spTree>
    <p:extLst>
      <p:ext uri="{BB962C8B-B14F-4D97-AF65-F5344CB8AC3E}">
        <p14:creationId xmlns:p14="http://schemas.microsoft.com/office/powerpoint/2010/main" val="3297256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09FFF-49D7-6CCB-5FD3-6E412A688427}"/>
              </a:ext>
            </a:extLst>
          </p:cNvPr>
          <p:cNvSpPr>
            <a:spLocks noGrp="1"/>
          </p:cNvSpPr>
          <p:nvPr>
            <p:ph type="title"/>
          </p:nvPr>
        </p:nvSpPr>
        <p:spPr>
          <a:xfrm>
            <a:off x="1426122" y="2398222"/>
            <a:ext cx="10018713" cy="1752599"/>
          </a:xfrm>
        </p:spPr>
        <p:txBody>
          <a:bodyPr>
            <a:noAutofit/>
          </a:bodyPr>
          <a:lstStyle/>
          <a:p>
            <a:r>
              <a:rPr lang="en-IN" sz="2800" b="1" dirty="0">
                <a:effectLst/>
                <a:latin typeface="Calibri" panose="020F0502020204030204" pitchFamily="34" charset="0"/>
                <a:ea typeface="Calibri" panose="020F0502020204030204" pitchFamily="34" charset="0"/>
                <a:cs typeface="Calibri" panose="020F0502020204030204" pitchFamily="34" charset="0"/>
              </a:rPr>
              <a:t>Observation:</a:t>
            </a:r>
            <a:r>
              <a:rPr lang="en-IN" sz="2800" dirty="0">
                <a:effectLst/>
                <a:latin typeface="Calibri" panose="020F0502020204030204" pitchFamily="34" charset="0"/>
                <a:ea typeface="Calibri" panose="020F0502020204030204" pitchFamily="34" charset="0"/>
                <a:cs typeface="Calibri" panose="020F0502020204030204" pitchFamily="34" charset="0"/>
              </a:rPr>
              <a:t> More number of female buyers as compared to males and maximum number of customers recommend either Amazon or Flipkart.</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spTree>
    <p:extLst>
      <p:ext uri="{BB962C8B-B14F-4D97-AF65-F5344CB8AC3E}">
        <p14:creationId xmlns:p14="http://schemas.microsoft.com/office/powerpoint/2010/main" val="1026873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8DE0E-C7FF-1082-57CD-4B79A896B7B2}"/>
              </a:ext>
            </a:extLst>
          </p:cNvPr>
          <p:cNvSpPr>
            <a:spLocks noGrp="1"/>
          </p:cNvSpPr>
          <p:nvPr>
            <p:ph type="title"/>
          </p:nvPr>
        </p:nvSpPr>
        <p:spPr>
          <a:xfrm>
            <a:off x="1550813" y="0"/>
            <a:ext cx="10018713" cy="502920"/>
          </a:xfrm>
        </p:spPr>
        <p:txBody>
          <a:bodyPr>
            <a:normAutofit/>
          </a:bodyPr>
          <a:lstStyle/>
          <a:p>
            <a:pPr algn="l"/>
            <a:r>
              <a:rPr lang="en-US" sz="2400" b="1" dirty="0">
                <a:latin typeface="Calibri" panose="020F0502020204030204" pitchFamily="34" charset="0"/>
                <a:cs typeface="Calibri" panose="020F0502020204030204" pitchFamily="34" charset="0"/>
              </a:rPr>
              <a:t>2) Age</a:t>
            </a:r>
            <a:endParaRPr lang="en-IN" sz="24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4AC96297-BA25-F455-50DB-7AD42B67A75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08713" y="251460"/>
            <a:ext cx="7174519" cy="6391275"/>
          </a:xfrm>
          <a:prstGeom prst="rect">
            <a:avLst/>
          </a:prstGeom>
          <a:noFill/>
          <a:ln>
            <a:noFill/>
          </a:ln>
        </p:spPr>
      </p:pic>
    </p:spTree>
    <p:extLst>
      <p:ext uri="{BB962C8B-B14F-4D97-AF65-F5344CB8AC3E}">
        <p14:creationId xmlns:p14="http://schemas.microsoft.com/office/powerpoint/2010/main" val="1110035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BD9B7-D632-C058-B4CE-FC8C142CB34A}"/>
              </a:ext>
            </a:extLst>
          </p:cNvPr>
          <p:cNvSpPr>
            <a:spLocks noGrp="1"/>
          </p:cNvSpPr>
          <p:nvPr>
            <p:ph type="title"/>
          </p:nvPr>
        </p:nvSpPr>
        <p:spPr>
          <a:xfrm>
            <a:off x="1342995" y="2414847"/>
            <a:ext cx="10018713" cy="1752599"/>
          </a:xfrm>
        </p:spPr>
        <p:txBody>
          <a:bodyPr>
            <a:noAutofit/>
          </a:bodyPr>
          <a:lstStyle/>
          <a:p>
            <a:r>
              <a:rPr lang="en-IN" sz="2800" b="1" dirty="0">
                <a:effectLst/>
                <a:latin typeface="Calibri" panose="020F0502020204030204" pitchFamily="34" charset="0"/>
                <a:ea typeface="Calibri" panose="020F0502020204030204" pitchFamily="34" charset="0"/>
                <a:cs typeface="Calibri" panose="020F0502020204030204" pitchFamily="34" charset="0"/>
              </a:rPr>
              <a:t>Observation: </a:t>
            </a:r>
            <a:r>
              <a:rPr lang="en-IN" sz="2800" dirty="0">
                <a:effectLst/>
                <a:latin typeface="Calibri" panose="020F0502020204030204" pitchFamily="34" charset="0"/>
                <a:ea typeface="Calibri" panose="020F0502020204030204" pitchFamily="34" charset="0"/>
                <a:cs typeface="Calibri" panose="020F0502020204030204" pitchFamily="34" charset="0"/>
              </a:rPr>
              <a:t>Maximum number of buyers are in the age between 31 to 40 or 41 to 50. The most recommended website from both the age groups are Flipkart and Amazon respectively.</a:t>
            </a:r>
            <a:br>
              <a:rPr lang="en-IN" sz="2800" dirty="0">
                <a:effectLst/>
                <a:latin typeface="Calibri" panose="020F0502020204030204" pitchFamily="34" charset="0"/>
                <a:ea typeface="Calibri" panose="020F0502020204030204" pitchFamily="34" charset="0"/>
                <a:cs typeface="Calibri" panose="020F0502020204030204" pitchFamily="34" charset="0"/>
              </a:rPr>
            </a:b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05785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5967B-B0D6-2435-DC6E-F6F342306165}"/>
              </a:ext>
            </a:extLst>
          </p:cNvPr>
          <p:cNvSpPr>
            <a:spLocks noGrp="1"/>
          </p:cNvSpPr>
          <p:nvPr>
            <p:ph type="title"/>
          </p:nvPr>
        </p:nvSpPr>
        <p:spPr>
          <a:xfrm>
            <a:off x="1409496" y="0"/>
            <a:ext cx="10018713" cy="436418"/>
          </a:xfrm>
        </p:spPr>
        <p:txBody>
          <a:bodyPr>
            <a:normAutofit fontScale="90000"/>
          </a:bodyPr>
          <a:lstStyle/>
          <a:p>
            <a:pPr algn="l"/>
            <a:r>
              <a:rPr lang="en-US" sz="2400" b="1" dirty="0">
                <a:latin typeface="Calibri" panose="020F0502020204030204" pitchFamily="34" charset="0"/>
                <a:cs typeface="Calibri" panose="020F0502020204030204" pitchFamily="34" charset="0"/>
              </a:rPr>
              <a:t>3) Location</a:t>
            </a:r>
            <a:endParaRPr lang="en-IN" sz="24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D1C78CBC-C562-0B21-2A9B-623D9B7B72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20696" y="180340"/>
            <a:ext cx="6196388" cy="6497320"/>
          </a:xfrm>
          <a:prstGeom prst="rect">
            <a:avLst/>
          </a:prstGeom>
          <a:noFill/>
          <a:ln>
            <a:noFill/>
          </a:ln>
        </p:spPr>
      </p:pic>
    </p:spTree>
    <p:extLst>
      <p:ext uri="{BB962C8B-B14F-4D97-AF65-F5344CB8AC3E}">
        <p14:creationId xmlns:p14="http://schemas.microsoft.com/office/powerpoint/2010/main" val="3361876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8FD7B-6C55-80BB-80D0-02A7A68FC00B}"/>
              </a:ext>
            </a:extLst>
          </p:cNvPr>
          <p:cNvSpPr>
            <a:spLocks noGrp="1"/>
          </p:cNvSpPr>
          <p:nvPr>
            <p:ph type="title"/>
          </p:nvPr>
        </p:nvSpPr>
        <p:spPr>
          <a:xfrm>
            <a:off x="1367933" y="2730731"/>
            <a:ext cx="10018713" cy="1752599"/>
          </a:xfrm>
        </p:spPr>
        <p:txBody>
          <a:bodyPr>
            <a:normAutofit/>
          </a:bodyPr>
          <a:lstStyle/>
          <a:p>
            <a:r>
              <a:rPr lang="en-IN" sz="2400" b="1" dirty="0">
                <a:effectLst/>
                <a:latin typeface="Calibri" panose="020F0502020204030204" pitchFamily="34" charset="0"/>
                <a:ea typeface="Calibri" panose="020F0502020204030204" pitchFamily="34" charset="0"/>
                <a:cs typeface="Calibri" panose="020F0502020204030204" pitchFamily="34" charset="0"/>
              </a:rPr>
              <a:t>Observation: </a:t>
            </a:r>
            <a:r>
              <a:rPr lang="en-IN" sz="2400" dirty="0">
                <a:effectLst/>
                <a:latin typeface="Calibri" panose="020F0502020204030204" pitchFamily="34" charset="0"/>
                <a:ea typeface="Calibri" panose="020F0502020204030204" pitchFamily="34" charset="0"/>
                <a:cs typeface="Calibri" panose="020F0502020204030204" pitchFamily="34" charset="0"/>
              </a:rPr>
              <a:t>Most shopped city is Greater Noida, Solan and Delhi and buyers there recommend Amazon and Flipkart the most.</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spTree>
    <p:extLst>
      <p:ext uri="{BB962C8B-B14F-4D97-AF65-F5344CB8AC3E}">
        <p14:creationId xmlns:p14="http://schemas.microsoft.com/office/powerpoint/2010/main" val="1609811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49CA8-3A17-C040-361D-E42B436D5F1D}"/>
              </a:ext>
            </a:extLst>
          </p:cNvPr>
          <p:cNvSpPr>
            <a:spLocks noGrp="1"/>
          </p:cNvSpPr>
          <p:nvPr>
            <p:ph type="title"/>
          </p:nvPr>
        </p:nvSpPr>
        <p:spPr>
          <a:xfrm>
            <a:off x="79722" y="0"/>
            <a:ext cx="10018713" cy="594360"/>
          </a:xfrm>
        </p:spPr>
        <p:txBody>
          <a:bodyPr>
            <a:normAutofit/>
          </a:bodyPr>
          <a:lstStyle/>
          <a:p>
            <a:pPr algn="l"/>
            <a:r>
              <a:rPr lang="en-US" sz="2400" dirty="0">
                <a:latin typeface="Calibri" panose="020F0502020204030204" pitchFamily="34" charset="0"/>
                <a:cs typeface="Calibri" panose="020F0502020204030204" pitchFamily="34" charset="0"/>
              </a:rPr>
              <a:t>4) </a:t>
            </a:r>
            <a:r>
              <a:rPr lang="en-IN" sz="2400" b="1" dirty="0">
                <a:effectLst/>
                <a:latin typeface="Calibri" panose="020F0502020204030204" pitchFamily="34" charset="0"/>
                <a:ea typeface="Calibri" panose="020F0502020204030204" pitchFamily="34" charset="0"/>
                <a:cs typeface="Calibri" panose="020F0502020204030204" pitchFamily="34" charset="0"/>
              </a:rPr>
              <a:t>User friendliness of website/application</a:t>
            </a:r>
            <a:endParaRPr lang="en-IN" sz="24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654E341B-FFBB-053C-7BEF-74D9251D88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722" y="692785"/>
            <a:ext cx="5731510" cy="6165215"/>
          </a:xfrm>
          <a:prstGeom prst="rect">
            <a:avLst/>
          </a:prstGeom>
          <a:noFill/>
          <a:ln>
            <a:noFill/>
          </a:ln>
        </p:spPr>
      </p:pic>
      <p:pic>
        <p:nvPicPr>
          <p:cNvPr id="4" name="Picture 3">
            <a:extLst>
              <a:ext uri="{FF2B5EF4-FFF2-40B4-BE49-F238E27FC236}">
                <a16:creationId xmlns:a16="http://schemas.microsoft.com/office/drawing/2014/main" id="{DB580BBA-5E3C-8E63-5C32-AD8E73E31F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692785"/>
            <a:ext cx="5731510" cy="6165215"/>
          </a:xfrm>
          <a:prstGeom prst="rect">
            <a:avLst/>
          </a:prstGeom>
          <a:noFill/>
          <a:ln>
            <a:noFill/>
          </a:ln>
        </p:spPr>
      </p:pic>
    </p:spTree>
    <p:extLst>
      <p:ext uri="{BB962C8B-B14F-4D97-AF65-F5344CB8AC3E}">
        <p14:creationId xmlns:p14="http://schemas.microsoft.com/office/powerpoint/2010/main" val="364564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DA1D-207C-55EF-0FB2-BEF67D8110C8}"/>
              </a:ext>
            </a:extLst>
          </p:cNvPr>
          <p:cNvSpPr>
            <a:spLocks noGrp="1"/>
          </p:cNvSpPr>
          <p:nvPr>
            <p:ph type="title"/>
          </p:nvPr>
        </p:nvSpPr>
        <p:spPr>
          <a:xfrm>
            <a:off x="1409496" y="2552700"/>
            <a:ext cx="10018713" cy="1752599"/>
          </a:xfrm>
        </p:spPr>
        <p:txBody>
          <a:bodyPr>
            <a:noAutofit/>
          </a:bodyPr>
          <a:lstStyle/>
          <a:p>
            <a:pPr algn="l"/>
            <a:r>
              <a:rPr lang="en-IN" sz="2400" b="1" dirty="0">
                <a:effectLst/>
                <a:latin typeface="Calibri" panose="020F0502020204030204" pitchFamily="34" charset="0"/>
                <a:ea typeface="Calibri" panose="020F0502020204030204" pitchFamily="34" charset="0"/>
                <a:cs typeface="Times New Roman" panose="02020603050405020304" pitchFamily="18" charset="0"/>
              </a:rPr>
              <a:t>Observation: </a:t>
            </a:r>
            <a:r>
              <a:rPr lang="en-IN" sz="2400" dirty="0">
                <a:effectLst/>
                <a:latin typeface="Calibri" panose="020F0502020204030204" pitchFamily="34" charset="0"/>
                <a:ea typeface="Calibri" panose="020F0502020204030204" pitchFamily="34" charset="0"/>
                <a:cs typeface="Times New Roman" panose="02020603050405020304" pitchFamily="18" charset="0"/>
              </a:rPr>
              <a:t>Most of the times the orders are placed using mobile phone thus websites has to be mobile friendly. Here also the most recommended websites are Amazon and Flipkart that means these provide good mobile screen and user friendly website and app.</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spTree>
    <p:extLst>
      <p:ext uri="{BB962C8B-B14F-4D97-AF65-F5344CB8AC3E}">
        <p14:creationId xmlns:p14="http://schemas.microsoft.com/office/powerpoint/2010/main" val="3462816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9A3E-E1A7-3BD6-8DFD-4F0479D56A0B}"/>
              </a:ext>
            </a:extLst>
          </p:cNvPr>
          <p:cNvSpPr>
            <a:spLocks noGrp="1"/>
          </p:cNvSpPr>
          <p:nvPr>
            <p:ph type="title"/>
          </p:nvPr>
        </p:nvSpPr>
        <p:spPr>
          <a:xfrm>
            <a:off x="6229638" y="3883431"/>
            <a:ext cx="5899266" cy="1752599"/>
          </a:xfrm>
        </p:spPr>
        <p:txBody>
          <a:bodyPr>
            <a:noAutofit/>
          </a:bodyPr>
          <a:lstStyle/>
          <a:p>
            <a:pPr algn="l"/>
            <a:r>
              <a:rPr lang="en-IN" sz="2400" b="1" dirty="0">
                <a:effectLst/>
                <a:latin typeface="Calibri" panose="020F0502020204030204" pitchFamily="34" charset="0"/>
                <a:ea typeface="Calibri" panose="020F0502020204030204" pitchFamily="34" charset="0"/>
                <a:cs typeface="Times New Roman" panose="02020603050405020304" pitchFamily="18" charset="0"/>
              </a:rPr>
              <a:t>Observation: </a:t>
            </a:r>
            <a:r>
              <a:rPr lang="en-IN" sz="2400" dirty="0">
                <a:effectLst/>
                <a:latin typeface="Calibri" panose="020F0502020204030204" pitchFamily="34" charset="0"/>
                <a:ea typeface="Calibri" panose="020F0502020204030204" pitchFamily="34" charset="0"/>
                <a:cs typeface="Times New Roman" panose="02020603050405020304" pitchFamily="18" charset="0"/>
              </a:rPr>
              <a:t>Whatever we observed in the above graph can be cross checked from this one. People strongly agree that the Amazon and Flipkart website content is easy to understand and read thus they prefer shopping from here.</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pic>
        <p:nvPicPr>
          <p:cNvPr id="3" name="Picture 2">
            <a:extLst>
              <a:ext uri="{FF2B5EF4-FFF2-40B4-BE49-F238E27FC236}">
                <a16:creationId xmlns:a16="http://schemas.microsoft.com/office/drawing/2014/main" id="{8323C386-317B-24FF-84DA-6C384E51D2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096" y="101801"/>
            <a:ext cx="5731510" cy="6438265"/>
          </a:xfrm>
          <a:prstGeom prst="rect">
            <a:avLst/>
          </a:prstGeom>
          <a:noFill/>
          <a:ln>
            <a:noFill/>
          </a:ln>
        </p:spPr>
      </p:pic>
    </p:spTree>
    <p:extLst>
      <p:ext uri="{BB962C8B-B14F-4D97-AF65-F5344CB8AC3E}">
        <p14:creationId xmlns:p14="http://schemas.microsoft.com/office/powerpoint/2010/main" val="3405771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9D1A2-F2F1-0D5C-A0C9-0133B8F94AD3}"/>
              </a:ext>
            </a:extLst>
          </p:cNvPr>
          <p:cNvSpPr>
            <a:spLocks noGrp="1"/>
          </p:cNvSpPr>
          <p:nvPr>
            <p:ph type="title"/>
          </p:nvPr>
        </p:nvSpPr>
        <p:spPr/>
        <p:txBody>
          <a:bodyPr/>
          <a:lstStyle/>
          <a:p>
            <a:r>
              <a:rPr lang="en-IN" b="1" i="1" u="sng" dirty="0">
                <a:effectLst>
                  <a:outerShdw blurRad="38100" dist="38100" dir="2700000" algn="tl">
                    <a:srgbClr val="000000">
                      <a:alpha val="43137"/>
                    </a:srgbClr>
                  </a:outerShdw>
                </a:effectLst>
              </a:rPr>
              <a:t>Exploratory Data Analysis</a:t>
            </a:r>
          </a:p>
        </p:txBody>
      </p:sp>
      <p:sp>
        <p:nvSpPr>
          <p:cNvPr id="6" name="Content Placeholder 5">
            <a:extLst>
              <a:ext uri="{FF2B5EF4-FFF2-40B4-BE49-F238E27FC236}">
                <a16:creationId xmlns:a16="http://schemas.microsoft.com/office/drawing/2014/main" id="{D0C1025B-2967-9E1E-8D01-C593FC69B10F}"/>
              </a:ext>
            </a:extLst>
          </p:cNvPr>
          <p:cNvSpPr>
            <a:spLocks noGrp="1"/>
          </p:cNvSpPr>
          <p:nvPr>
            <p:ph idx="1"/>
          </p:nvPr>
        </p:nvSpPr>
        <p:spPr/>
        <p:txBody>
          <a:bodyPr/>
          <a:lstStyle/>
          <a:p>
            <a:r>
              <a:rPr lang="en-US" b="1" dirty="0"/>
              <a:t>Shape of the data:</a:t>
            </a:r>
          </a:p>
          <a:p>
            <a:pPr marL="0" indent="0">
              <a:buNone/>
            </a:pPr>
            <a:r>
              <a:rPr lang="en-US" dirty="0"/>
              <a:t> This is a small data with 269 rows and 71 columns.</a:t>
            </a:r>
          </a:p>
          <a:p>
            <a:r>
              <a:rPr lang="en-US" b="1" dirty="0"/>
              <a:t>Null values present:</a:t>
            </a:r>
          </a:p>
          <a:p>
            <a:pPr marL="0" indent="0">
              <a:buNone/>
            </a:pPr>
            <a:r>
              <a:rPr lang="en-US" dirty="0"/>
              <a:t> The dataset doesn't have any null values.</a:t>
            </a:r>
            <a:endParaRPr lang="en-IN" dirty="0"/>
          </a:p>
        </p:txBody>
      </p:sp>
    </p:spTree>
    <p:extLst>
      <p:ext uri="{BB962C8B-B14F-4D97-AF65-F5344CB8AC3E}">
        <p14:creationId xmlns:p14="http://schemas.microsoft.com/office/powerpoint/2010/main" val="904354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E8C08-09D5-BA66-3E03-169EAE695535}"/>
              </a:ext>
            </a:extLst>
          </p:cNvPr>
          <p:cNvSpPr>
            <a:spLocks noGrp="1"/>
          </p:cNvSpPr>
          <p:nvPr>
            <p:ph type="title"/>
          </p:nvPr>
        </p:nvSpPr>
        <p:spPr>
          <a:xfrm>
            <a:off x="709063" y="4506884"/>
            <a:ext cx="5731510" cy="1752599"/>
          </a:xfrm>
        </p:spPr>
        <p:txBody>
          <a:bodyPr>
            <a:noAutofit/>
          </a:bodyPr>
          <a:lstStyle/>
          <a:p>
            <a:pPr algn="l"/>
            <a:r>
              <a:rPr lang="en-IN" sz="2400" b="1" dirty="0">
                <a:effectLst/>
                <a:latin typeface="Calibri" panose="020F0502020204030204" pitchFamily="34" charset="0"/>
                <a:ea typeface="Calibri" panose="020F0502020204030204" pitchFamily="34" charset="0"/>
                <a:cs typeface="Times New Roman" panose="02020603050405020304" pitchFamily="18" charset="0"/>
              </a:rPr>
              <a:t>Observation: </a:t>
            </a:r>
            <a:r>
              <a:rPr lang="en-IN" sz="2400" dirty="0">
                <a:effectLst/>
                <a:latin typeface="Calibri" panose="020F0502020204030204" pitchFamily="34" charset="0"/>
                <a:ea typeface="Calibri" panose="020F0502020204030204" pitchFamily="34" charset="0"/>
                <a:cs typeface="Times New Roman" panose="02020603050405020304" pitchFamily="18" charset="0"/>
              </a:rPr>
              <a:t>Maximum people agree and strongly agree that the complete seller information display is important for purchase decision and thus they strongly recommend amazon and flipkart because of same feature.</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pic>
        <p:nvPicPr>
          <p:cNvPr id="3" name="Picture 2">
            <a:extLst>
              <a:ext uri="{FF2B5EF4-FFF2-40B4-BE49-F238E27FC236}">
                <a16:creationId xmlns:a16="http://schemas.microsoft.com/office/drawing/2014/main" id="{CB4FDF68-6CBF-46AE-6055-9750094D2F4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22085" y="93488"/>
            <a:ext cx="5731510" cy="6438265"/>
          </a:xfrm>
          <a:prstGeom prst="rect">
            <a:avLst/>
          </a:prstGeom>
          <a:noFill/>
          <a:ln>
            <a:noFill/>
          </a:ln>
        </p:spPr>
      </p:pic>
    </p:spTree>
    <p:extLst>
      <p:ext uri="{BB962C8B-B14F-4D97-AF65-F5344CB8AC3E}">
        <p14:creationId xmlns:p14="http://schemas.microsoft.com/office/powerpoint/2010/main" val="3799403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E23A12-0FF9-23BB-A2D8-47247A0346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09867"/>
            <a:ext cx="5731510" cy="6438265"/>
          </a:xfrm>
          <a:prstGeom prst="rect">
            <a:avLst/>
          </a:prstGeom>
          <a:noFill/>
          <a:ln>
            <a:noFill/>
          </a:ln>
        </p:spPr>
      </p:pic>
      <p:pic>
        <p:nvPicPr>
          <p:cNvPr id="3" name="Picture 2">
            <a:extLst>
              <a:ext uri="{FF2B5EF4-FFF2-40B4-BE49-F238E27FC236}">
                <a16:creationId xmlns:a16="http://schemas.microsoft.com/office/drawing/2014/main" id="{3D30FB6C-248B-E16C-0518-D7F41A05269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27486" y="209866"/>
            <a:ext cx="5731510" cy="6438265"/>
          </a:xfrm>
          <a:prstGeom prst="rect">
            <a:avLst/>
          </a:prstGeom>
          <a:noFill/>
          <a:ln>
            <a:noFill/>
          </a:ln>
        </p:spPr>
      </p:pic>
    </p:spTree>
    <p:extLst>
      <p:ext uri="{BB962C8B-B14F-4D97-AF65-F5344CB8AC3E}">
        <p14:creationId xmlns:p14="http://schemas.microsoft.com/office/powerpoint/2010/main" val="2444326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A6FB-71DF-1D9A-47F7-5A8008E97D6E}"/>
              </a:ext>
            </a:extLst>
          </p:cNvPr>
          <p:cNvSpPr>
            <a:spLocks noGrp="1"/>
          </p:cNvSpPr>
          <p:nvPr>
            <p:ph type="title"/>
          </p:nvPr>
        </p:nvSpPr>
        <p:spPr>
          <a:xfrm>
            <a:off x="1692130" y="2872047"/>
            <a:ext cx="9646430" cy="1832956"/>
          </a:xfrm>
        </p:spPr>
        <p:txBody>
          <a:bodyPr>
            <a:normAutofit/>
          </a:bodyPr>
          <a:lstStyle/>
          <a:p>
            <a:r>
              <a:rPr lang="en-IN" sz="2400" b="1" dirty="0">
                <a:effectLst/>
                <a:latin typeface="Calibri" panose="020F0502020204030204" pitchFamily="34" charset="0"/>
                <a:ea typeface="Calibri" panose="020F0502020204030204" pitchFamily="34" charset="0"/>
                <a:cs typeface="Times New Roman" panose="02020603050405020304" pitchFamily="18" charset="0"/>
              </a:rPr>
              <a:t>Observation:</a:t>
            </a:r>
            <a:r>
              <a:rPr lang="en-IN" sz="2400" dirty="0">
                <a:effectLst/>
                <a:latin typeface="Calibri" panose="020F0502020204030204" pitchFamily="34" charset="0"/>
                <a:ea typeface="Calibri" panose="020F0502020204030204" pitchFamily="34" charset="0"/>
                <a:cs typeface="Times New Roman" panose="02020603050405020304" pitchFamily="18" charset="0"/>
              </a:rPr>
              <a:t> From the above graphs we can conclude that those websites are strongly recommended which provide ease of navigation in website and are of good quality.</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spTree>
    <p:extLst>
      <p:ext uri="{BB962C8B-B14F-4D97-AF65-F5344CB8AC3E}">
        <p14:creationId xmlns:p14="http://schemas.microsoft.com/office/powerpoint/2010/main" val="1808911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FD898-ABDA-13D8-7640-6A63098B4DB1}"/>
              </a:ext>
            </a:extLst>
          </p:cNvPr>
          <p:cNvSpPr>
            <a:spLocks noGrp="1"/>
          </p:cNvSpPr>
          <p:nvPr>
            <p:ph type="title"/>
          </p:nvPr>
        </p:nvSpPr>
        <p:spPr>
          <a:xfrm>
            <a:off x="0" y="0"/>
            <a:ext cx="10018713" cy="444731"/>
          </a:xfrm>
        </p:spPr>
        <p:txBody>
          <a:bodyPr>
            <a:normAutofit fontScale="90000"/>
          </a:bodyPr>
          <a:lstStyle/>
          <a:p>
            <a:pPr algn="l"/>
            <a:r>
              <a:rPr lang="en-US" sz="2400" b="1" dirty="0">
                <a:latin typeface="Calibri" panose="020F0502020204030204" pitchFamily="34" charset="0"/>
                <a:cs typeface="Calibri" panose="020F0502020204030204" pitchFamily="34" charset="0"/>
              </a:rPr>
              <a:t>5) Payment</a:t>
            </a:r>
            <a:endParaRPr lang="en-IN" sz="24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B6A60E63-9F89-6145-FA5F-575115648D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408" y="581112"/>
            <a:ext cx="5731510" cy="5995035"/>
          </a:xfrm>
          <a:prstGeom prst="rect">
            <a:avLst/>
          </a:prstGeom>
          <a:noFill/>
          <a:ln>
            <a:noFill/>
          </a:ln>
        </p:spPr>
      </p:pic>
      <p:pic>
        <p:nvPicPr>
          <p:cNvPr id="4" name="Picture 3">
            <a:extLst>
              <a:ext uri="{FF2B5EF4-FFF2-40B4-BE49-F238E27FC236}">
                <a16:creationId xmlns:a16="http://schemas.microsoft.com/office/drawing/2014/main" id="{1BF93410-D378-8EA7-DBCF-5C0D482CC1D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06201" y="350404"/>
            <a:ext cx="5731510" cy="6306820"/>
          </a:xfrm>
          <a:prstGeom prst="rect">
            <a:avLst/>
          </a:prstGeom>
          <a:noFill/>
          <a:ln>
            <a:noFill/>
          </a:ln>
        </p:spPr>
      </p:pic>
    </p:spTree>
    <p:extLst>
      <p:ext uri="{BB962C8B-B14F-4D97-AF65-F5344CB8AC3E}">
        <p14:creationId xmlns:p14="http://schemas.microsoft.com/office/powerpoint/2010/main" val="875578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43AC-BDD4-F99A-2ACF-CD029F83CD16}"/>
              </a:ext>
            </a:extLst>
          </p:cNvPr>
          <p:cNvSpPr>
            <a:spLocks noGrp="1"/>
          </p:cNvSpPr>
          <p:nvPr>
            <p:ph type="title"/>
          </p:nvPr>
        </p:nvSpPr>
        <p:spPr>
          <a:xfrm>
            <a:off x="1334684" y="3761510"/>
            <a:ext cx="4293034" cy="1483822"/>
          </a:xfrm>
        </p:spPr>
        <p:txBody>
          <a:bodyPr>
            <a:noAutofit/>
          </a:bodyPr>
          <a:lstStyle/>
          <a:p>
            <a:pPr algn="l"/>
            <a:r>
              <a:rPr lang="en-IN" sz="2400" b="1" dirty="0">
                <a:effectLst/>
                <a:latin typeface="Calibri" panose="020F0502020204030204" pitchFamily="34" charset="0"/>
                <a:ea typeface="Calibri" panose="020F0502020204030204" pitchFamily="34" charset="0"/>
                <a:cs typeface="Times New Roman" panose="02020603050405020304" pitchFamily="18" charset="0"/>
              </a:rPr>
              <a:t>Observation: </a:t>
            </a:r>
            <a:r>
              <a:rPr lang="en-IN" sz="2400" dirty="0">
                <a:effectLst/>
                <a:latin typeface="Calibri" panose="020F0502020204030204" pitchFamily="34" charset="0"/>
                <a:ea typeface="Calibri" panose="020F0502020204030204" pitchFamily="34" charset="0"/>
                <a:cs typeface="Times New Roman" panose="02020603050405020304" pitchFamily="18" charset="0"/>
              </a:rPr>
              <a:t>From the above graphs we can observe that mode of payment that is used most number of times is through credit/debit card and E-wallets are used least. Most of the convenient payment methods are provided by amazon and flipkart and so one of the most recommended websites. These websites also has availability of lot many payment options and so its easy for all section of customers to shop from here.</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pic>
        <p:nvPicPr>
          <p:cNvPr id="3" name="Picture 2">
            <a:extLst>
              <a:ext uri="{FF2B5EF4-FFF2-40B4-BE49-F238E27FC236}">
                <a16:creationId xmlns:a16="http://schemas.microsoft.com/office/drawing/2014/main" id="{F6DE4F4D-3A8E-BB26-25B1-C40FC48BAAF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89328" y="316043"/>
            <a:ext cx="5731510" cy="6541957"/>
          </a:xfrm>
          <a:prstGeom prst="rect">
            <a:avLst/>
          </a:prstGeom>
          <a:noFill/>
          <a:ln>
            <a:noFill/>
          </a:ln>
        </p:spPr>
      </p:pic>
    </p:spTree>
    <p:extLst>
      <p:ext uri="{BB962C8B-B14F-4D97-AF65-F5344CB8AC3E}">
        <p14:creationId xmlns:p14="http://schemas.microsoft.com/office/powerpoint/2010/main" val="28948503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D173B-C8E9-0E65-BD4E-85A3ABD34FCA}"/>
              </a:ext>
            </a:extLst>
          </p:cNvPr>
          <p:cNvSpPr>
            <a:spLocks noGrp="1"/>
          </p:cNvSpPr>
          <p:nvPr>
            <p:ph type="title"/>
          </p:nvPr>
        </p:nvSpPr>
        <p:spPr>
          <a:xfrm>
            <a:off x="0" y="0"/>
            <a:ext cx="10018713" cy="602673"/>
          </a:xfrm>
        </p:spPr>
        <p:txBody>
          <a:bodyPr>
            <a:normAutofit/>
          </a:bodyPr>
          <a:lstStyle/>
          <a:p>
            <a:pPr algn="l"/>
            <a:r>
              <a:rPr lang="en-US" sz="2400" dirty="0">
                <a:latin typeface="Calibri" panose="020F0502020204030204" pitchFamily="34" charset="0"/>
                <a:cs typeface="Calibri" panose="020F0502020204030204" pitchFamily="34" charset="0"/>
              </a:rPr>
              <a:t>6) </a:t>
            </a:r>
            <a:r>
              <a:rPr lang="en-IN" sz="2400" b="1" dirty="0">
                <a:effectLst/>
                <a:latin typeface="Calibri" panose="020F0502020204030204" pitchFamily="34" charset="0"/>
                <a:ea typeface="Calibri" panose="020F0502020204030204" pitchFamily="34" charset="0"/>
                <a:cs typeface="Calibri" panose="020F0502020204030204" pitchFamily="34" charset="0"/>
              </a:rPr>
              <a:t>Loading and Processing speed</a:t>
            </a:r>
            <a:endParaRPr lang="en-IN" sz="24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8C531236-67DE-43A3-F261-AEE5787C66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722" y="602673"/>
            <a:ext cx="5731510" cy="6438265"/>
          </a:xfrm>
          <a:prstGeom prst="rect">
            <a:avLst/>
          </a:prstGeom>
          <a:noFill/>
          <a:ln>
            <a:noFill/>
          </a:ln>
        </p:spPr>
      </p:pic>
      <p:pic>
        <p:nvPicPr>
          <p:cNvPr id="4" name="Picture 3">
            <a:extLst>
              <a:ext uri="{FF2B5EF4-FFF2-40B4-BE49-F238E27FC236}">
                <a16:creationId xmlns:a16="http://schemas.microsoft.com/office/drawing/2014/main" id="{BB32E2B1-4194-3DA9-25E5-A7C98B54269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591243"/>
            <a:ext cx="5731510" cy="6438265"/>
          </a:xfrm>
          <a:prstGeom prst="rect">
            <a:avLst/>
          </a:prstGeom>
          <a:noFill/>
          <a:ln>
            <a:noFill/>
          </a:ln>
        </p:spPr>
      </p:pic>
    </p:spTree>
    <p:extLst>
      <p:ext uri="{BB962C8B-B14F-4D97-AF65-F5344CB8AC3E}">
        <p14:creationId xmlns:p14="http://schemas.microsoft.com/office/powerpoint/2010/main" val="25451660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88F02-E346-B3D8-8BF3-D654F2765628}"/>
              </a:ext>
            </a:extLst>
          </p:cNvPr>
          <p:cNvSpPr>
            <a:spLocks noGrp="1"/>
          </p:cNvSpPr>
          <p:nvPr>
            <p:ph type="title"/>
          </p:nvPr>
        </p:nvSpPr>
        <p:spPr>
          <a:xfrm>
            <a:off x="1459373" y="2647604"/>
            <a:ext cx="10018713" cy="1752599"/>
          </a:xfrm>
        </p:spPr>
        <p:txBody>
          <a:bodyPr>
            <a:noAutofit/>
          </a:bodyPr>
          <a:lstStyle/>
          <a:p>
            <a:r>
              <a:rPr lang="en-IN" sz="2400" b="1" dirty="0">
                <a:effectLst/>
                <a:latin typeface="Calibri" panose="020F0502020204030204" pitchFamily="34" charset="0"/>
                <a:ea typeface="Calibri" panose="020F0502020204030204" pitchFamily="34" charset="0"/>
                <a:cs typeface="Times New Roman" panose="02020603050405020304" pitchFamily="18" charset="0"/>
              </a:rPr>
              <a:t>Observation: </a:t>
            </a:r>
            <a:r>
              <a:rPr lang="en-IN" sz="2400" dirty="0">
                <a:effectLst/>
                <a:latin typeface="Calibri" panose="020F0502020204030204" pitchFamily="34" charset="0"/>
                <a:ea typeface="Calibri" panose="020F0502020204030204" pitchFamily="34" charset="0"/>
                <a:cs typeface="Times New Roman" panose="02020603050405020304" pitchFamily="18" charset="0"/>
              </a:rPr>
              <a:t>Loading and processing speed is best for amazon and flipkart thus most of the people recommend this and its an important aspect in doing online shopping with ease. Longer page loading time is of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myntra</a:t>
            </a:r>
            <a:r>
              <a:rPr lang="en-IN" sz="2400" dirty="0">
                <a:effectLst/>
                <a:latin typeface="Calibri" panose="020F0502020204030204" pitchFamily="34" charset="0"/>
                <a:ea typeface="Calibri" panose="020F0502020204030204" pitchFamily="34" charset="0"/>
                <a:cs typeface="Times New Roman" panose="02020603050405020304" pitchFamily="18" charset="0"/>
              </a:rPr>
              <a:t> and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paytm</a:t>
            </a:r>
            <a:r>
              <a:rPr lang="en-IN" sz="2400" dirty="0">
                <a:effectLst/>
                <a:latin typeface="Calibri" panose="020F0502020204030204" pitchFamily="34" charset="0"/>
                <a:ea typeface="Calibri" panose="020F0502020204030204" pitchFamily="34" charset="0"/>
                <a:cs typeface="Times New Roman" panose="02020603050405020304" pitchFamily="18" charset="0"/>
              </a:rPr>
              <a:t> whereas it is least for amazon.</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spTree>
    <p:extLst>
      <p:ext uri="{BB962C8B-B14F-4D97-AF65-F5344CB8AC3E}">
        <p14:creationId xmlns:p14="http://schemas.microsoft.com/office/powerpoint/2010/main" val="3763521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1305-FF63-B4F0-0ADF-0003A303FF6E}"/>
              </a:ext>
            </a:extLst>
          </p:cNvPr>
          <p:cNvSpPr>
            <a:spLocks noGrp="1"/>
          </p:cNvSpPr>
          <p:nvPr>
            <p:ph type="title"/>
          </p:nvPr>
        </p:nvSpPr>
        <p:spPr>
          <a:xfrm>
            <a:off x="0" y="0"/>
            <a:ext cx="10018713" cy="419793"/>
          </a:xfrm>
        </p:spPr>
        <p:txBody>
          <a:bodyPr>
            <a:normAutofit fontScale="90000"/>
          </a:bodyPr>
          <a:lstStyle/>
          <a:p>
            <a:pPr algn="l"/>
            <a:r>
              <a:rPr lang="en-US" sz="2400" b="1" dirty="0">
                <a:latin typeface="Calibri" panose="020F0502020204030204" pitchFamily="34" charset="0"/>
                <a:cs typeface="Calibri" panose="020F0502020204030204" pitchFamily="34" charset="0"/>
              </a:rPr>
              <a:t>7) Trust and Privacy</a:t>
            </a:r>
            <a:endParaRPr lang="en-IN" sz="24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DB372FAB-415B-51F1-A6E2-45C8F393160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51180"/>
            <a:ext cx="5731510" cy="6306820"/>
          </a:xfrm>
          <a:prstGeom prst="rect">
            <a:avLst/>
          </a:prstGeom>
          <a:noFill/>
          <a:ln>
            <a:noFill/>
          </a:ln>
        </p:spPr>
      </p:pic>
      <p:pic>
        <p:nvPicPr>
          <p:cNvPr id="4" name="Picture 3">
            <a:extLst>
              <a:ext uri="{FF2B5EF4-FFF2-40B4-BE49-F238E27FC236}">
                <a16:creationId xmlns:a16="http://schemas.microsoft.com/office/drawing/2014/main" id="{00626EDC-D604-B5E0-F9CC-45D4BD5EB8C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56079" y="551180"/>
            <a:ext cx="5731510" cy="6306820"/>
          </a:xfrm>
          <a:prstGeom prst="rect">
            <a:avLst/>
          </a:prstGeom>
          <a:noFill/>
          <a:ln>
            <a:noFill/>
          </a:ln>
        </p:spPr>
      </p:pic>
    </p:spTree>
    <p:extLst>
      <p:ext uri="{BB962C8B-B14F-4D97-AF65-F5344CB8AC3E}">
        <p14:creationId xmlns:p14="http://schemas.microsoft.com/office/powerpoint/2010/main" val="675767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298616-982C-EE69-0EAB-E612B751AB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346" y="209867"/>
            <a:ext cx="5731510" cy="6438265"/>
          </a:xfrm>
          <a:prstGeom prst="rect">
            <a:avLst/>
          </a:prstGeom>
          <a:noFill/>
          <a:ln>
            <a:noFill/>
          </a:ln>
        </p:spPr>
      </p:pic>
      <p:pic>
        <p:nvPicPr>
          <p:cNvPr id="3" name="Picture 2">
            <a:extLst>
              <a:ext uri="{FF2B5EF4-FFF2-40B4-BE49-F238E27FC236}">
                <a16:creationId xmlns:a16="http://schemas.microsoft.com/office/drawing/2014/main" id="{684BA142-4C91-4E65-6262-F16DEF44716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09867"/>
            <a:ext cx="5731510" cy="6306820"/>
          </a:xfrm>
          <a:prstGeom prst="rect">
            <a:avLst/>
          </a:prstGeom>
          <a:noFill/>
          <a:ln>
            <a:noFill/>
          </a:ln>
        </p:spPr>
      </p:pic>
    </p:spTree>
    <p:extLst>
      <p:ext uri="{BB962C8B-B14F-4D97-AF65-F5344CB8AC3E}">
        <p14:creationId xmlns:p14="http://schemas.microsoft.com/office/powerpoint/2010/main" val="314490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09671C-601A-2876-84C6-BE53B082665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731510" cy="6791181"/>
          </a:xfrm>
          <a:prstGeom prst="rect">
            <a:avLst/>
          </a:prstGeom>
          <a:noFill/>
          <a:ln>
            <a:noFill/>
          </a:ln>
        </p:spPr>
      </p:pic>
      <p:pic>
        <p:nvPicPr>
          <p:cNvPr id="3" name="Picture 2">
            <a:extLst>
              <a:ext uri="{FF2B5EF4-FFF2-40B4-BE49-F238E27FC236}">
                <a16:creationId xmlns:a16="http://schemas.microsoft.com/office/drawing/2014/main" id="{410FC453-9C2A-9D04-AF8E-6C171813513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37811" y="0"/>
            <a:ext cx="5731510" cy="6948805"/>
          </a:xfrm>
          <a:prstGeom prst="rect">
            <a:avLst/>
          </a:prstGeom>
          <a:noFill/>
          <a:ln>
            <a:noFill/>
          </a:ln>
        </p:spPr>
      </p:pic>
    </p:spTree>
    <p:extLst>
      <p:ext uri="{BB962C8B-B14F-4D97-AF65-F5344CB8AC3E}">
        <p14:creationId xmlns:p14="http://schemas.microsoft.com/office/powerpoint/2010/main" val="1649013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0A03D-CFB1-403D-98C8-5D31C2AFECA5}"/>
              </a:ext>
            </a:extLst>
          </p:cNvPr>
          <p:cNvSpPr>
            <a:spLocks noGrp="1"/>
          </p:cNvSpPr>
          <p:nvPr>
            <p:ph type="title"/>
          </p:nvPr>
        </p:nvSpPr>
        <p:spPr>
          <a:xfrm>
            <a:off x="1484311" y="685800"/>
            <a:ext cx="10018713" cy="5715000"/>
          </a:xfrm>
        </p:spPr>
        <p:txBody>
          <a:bodyPr/>
          <a:lstStyle/>
          <a:p>
            <a:r>
              <a:rPr lang="en-IN" sz="4000" b="1" i="1"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Analysing relationship between features</a:t>
            </a:r>
            <a:endParaRPr lang="en-IN"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991493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44918-BBBB-61EE-3559-C9F7305C5777}"/>
              </a:ext>
            </a:extLst>
          </p:cNvPr>
          <p:cNvSpPr>
            <a:spLocks noGrp="1"/>
          </p:cNvSpPr>
          <p:nvPr>
            <p:ph type="title"/>
          </p:nvPr>
        </p:nvSpPr>
        <p:spPr>
          <a:xfrm>
            <a:off x="6301048" y="4975167"/>
            <a:ext cx="5586154" cy="926869"/>
          </a:xfrm>
        </p:spPr>
        <p:txBody>
          <a:bodyPr>
            <a:noAutofit/>
          </a:bodyPr>
          <a:lstStyle/>
          <a:p>
            <a:pPr marL="457200" algn="l">
              <a:lnSpc>
                <a:spcPct val="107000"/>
              </a:lnSpc>
            </a:pPr>
            <a:r>
              <a:rPr lang="en-IN" sz="2400" b="1" dirty="0">
                <a:effectLst/>
                <a:latin typeface="Calibri" panose="020F0502020204030204" pitchFamily="34" charset="0"/>
                <a:ea typeface="Calibri" panose="020F0502020204030204" pitchFamily="34" charset="0"/>
                <a:cs typeface="Times New Roman" panose="02020603050405020304" pitchFamily="18" charset="0"/>
              </a:rPr>
              <a:t>Observation: </a:t>
            </a:r>
            <a:r>
              <a:rPr lang="en-IN" sz="2400" dirty="0">
                <a:effectLst/>
                <a:latin typeface="Calibri" panose="020F0502020204030204" pitchFamily="34" charset="0"/>
                <a:ea typeface="Calibri" panose="020F0502020204030204" pitchFamily="34" charset="0"/>
                <a:cs typeface="Times New Roman" panose="02020603050405020304" pitchFamily="18" charset="0"/>
              </a:rPr>
              <a:t>Customers strongly agree that the online shopping site should provide trust to customers and should give financial data security and privacy. From the above graphs we can conclude that amazon and flipkart are the sites that give reliability, data privacy and customers trust them.</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b="1" dirty="0">
                <a:effectLst/>
                <a:latin typeface="Calibri" panose="020F0502020204030204" pitchFamily="34" charset="0"/>
                <a:ea typeface="Calibri" panose="020F0502020204030204" pitchFamily="34" charset="0"/>
                <a:cs typeface="Times New Roman" panose="02020603050405020304" pitchFamily="18" charset="0"/>
              </a:rPr>
              <a:t> </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pic>
        <p:nvPicPr>
          <p:cNvPr id="3" name="Picture 2">
            <a:extLst>
              <a:ext uri="{FF2B5EF4-FFF2-40B4-BE49-F238E27FC236}">
                <a16:creationId xmlns:a16="http://schemas.microsoft.com/office/drawing/2014/main" id="{BEB66DF2-752A-6B47-C531-51BF83222BC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29096"/>
            <a:ext cx="6226233" cy="6887096"/>
          </a:xfrm>
          <a:prstGeom prst="rect">
            <a:avLst/>
          </a:prstGeom>
          <a:noFill/>
          <a:ln>
            <a:noFill/>
          </a:ln>
        </p:spPr>
      </p:pic>
    </p:spTree>
    <p:extLst>
      <p:ext uri="{BB962C8B-B14F-4D97-AF65-F5344CB8AC3E}">
        <p14:creationId xmlns:p14="http://schemas.microsoft.com/office/powerpoint/2010/main" val="13354345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FEDA7-3E0D-D86B-DA29-9D84CB7FF65B}"/>
              </a:ext>
            </a:extLst>
          </p:cNvPr>
          <p:cNvSpPr>
            <a:spLocks noGrp="1"/>
          </p:cNvSpPr>
          <p:nvPr>
            <p:ph type="title"/>
          </p:nvPr>
        </p:nvSpPr>
        <p:spPr>
          <a:xfrm>
            <a:off x="0" y="0"/>
            <a:ext cx="10018713" cy="635924"/>
          </a:xfrm>
        </p:spPr>
        <p:txBody>
          <a:bodyPr>
            <a:normAutofit/>
          </a:bodyPr>
          <a:lstStyle/>
          <a:p>
            <a:pPr algn="l"/>
            <a:r>
              <a:rPr lang="en-US" sz="2400" dirty="0">
                <a:latin typeface="Calibri" panose="020F0502020204030204" pitchFamily="34" charset="0"/>
                <a:cs typeface="Calibri" panose="020F0502020204030204" pitchFamily="34" charset="0"/>
              </a:rPr>
              <a:t>8) </a:t>
            </a:r>
            <a:r>
              <a:rPr lang="en-IN" sz="2400" b="1" dirty="0">
                <a:effectLst/>
                <a:latin typeface="Calibri" panose="020F0502020204030204" pitchFamily="34" charset="0"/>
                <a:ea typeface="Calibri" panose="020F0502020204030204" pitchFamily="34" charset="0"/>
                <a:cs typeface="Calibri" panose="020F0502020204030204" pitchFamily="34" charset="0"/>
              </a:rPr>
              <a:t>Empathy towards customers</a:t>
            </a:r>
            <a:endParaRPr lang="en-IN" sz="24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05F84A65-6634-A13E-B5F5-8F1FF9E1FD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347" y="635924"/>
            <a:ext cx="5731510" cy="6222076"/>
          </a:xfrm>
          <a:prstGeom prst="rect">
            <a:avLst/>
          </a:prstGeom>
          <a:noFill/>
          <a:ln>
            <a:noFill/>
          </a:ln>
        </p:spPr>
      </p:pic>
      <p:pic>
        <p:nvPicPr>
          <p:cNvPr id="4" name="Picture 3">
            <a:extLst>
              <a:ext uri="{FF2B5EF4-FFF2-40B4-BE49-F238E27FC236}">
                <a16:creationId xmlns:a16="http://schemas.microsoft.com/office/drawing/2014/main" id="{29792823-2D30-FFD4-2BAB-A9214EC41D7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64638" y="419735"/>
            <a:ext cx="5731510" cy="6438265"/>
          </a:xfrm>
          <a:prstGeom prst="rect">
            <a:avLst/>
          </a:prstGeom>
          <a:noFill/>
          <a:ln>
            <a:noFill/>
          </a:ln>
        </p:spPr>
      </p:pic>
    </p:spTree>
    <p:extLst>
      <p:ext uri="{BB962C8B-B14F-4D97-AF65-F5344CB8AC3E}">
        <p14:creationId xmlns:p14="http://schemas.microsoft.com/office/powerpoint/2010/main" val="26779624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57A26-44FD-0EAB-28EF-8442C8BD580B}"/>
              </a:ext>
            </a:extLst>
          </p:cNvPr>
          <p:cNvSpPr>
            <a:spLocks noGrp="1"/>
          </p:cNvSpPr>
          <p:nvPr>
            <p:ph type="title"/>
          </p:nvPr>
        </p:nvSpPr>
        <p:spPr>
          <a:xfrm>
            <a:off x="0" y="5216236"/>
            <a:ext cx="6184669" cy="960120"/>
          </a:xfrm>
        </p:spPr>
        <p:txBody>
          <a:bodyPr>
            <a:noAutofit/>
          </a:bodyPr>
          <a:lstStyle/>
          <a:p>
            <a:pPr algn="l"/>
            <a:r>
              <a:rPr lang="en-IN" sz="2400" b="1" dirty="0">
                <a:effectLst/>
                <a:latin typeface="Calibri" panose="020F0502020204030204" pitchFamily="34" charset="0"/>
                <a:ea typeface="Calibri" panose="020F0502020204030204" pitchFamily="34" charset="0"/>
                <a:cs typeface="Times New Roman" panose="02020603050405020304" pitchFamily="18" charset="0"/>
              </a:rPr>
              <a:t>Observation: </a:t>
            </a:r>
            <a:r>
              <a:rPr lang="en-IN" sz="2400" dirty="0">
                <a:effectLst/>
                <a:latin typeface="Calibri" panose="020F0502020204030204" pitchFamily="34" charset="0"/>
                <a:ea typeface="Calibri" panose="020F0502020204030204" pitchFamily="34" charset="0"/>
                <a:cs typeface="Times New Roman" panose="02020603050405020304" pitchFamily="18" charset="0"/>
              </a:rPr>
              <a:t>From the above graphs we could observe that customers prefer those websites that provide empathy, responsiveness and multiple channels to handle their query. Most recommended websites in this context is again amazon and flipkart.</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pic>
        <p:nvPicPr>
          <p:cNvPr id="3" name="Picture 2">
            <a:extLst>
              <a:ext uri="{FF2B5EF4-FFF2-40B4-BE49-F238E27FC236}">
                <a16:creationId xmlns:a16="http://schemas.microsoft.com/office/drawing/2014/main" id="{A4D00AD2-A91F-1FC9-2D41-DD49AA6844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
            <a:ext cx="6096000" cy="6858000"/>
          </a:xfrm>
          <a:prstGeom prst="rect">
            <a:avLst/>
          </a:prstGeom>
          <a:noFill/>
          <a:ln>
            <a:noFill/>
          </a:ln>
        </p:spPr>
      </p:pic>
    </p:spTree>
    <p:extLst>
      <p:ext uri="{BB962C8B-B14F-4D97-AF65-F5344CB8AC3E}">
        <p14:creationId xmlns:p14="http://schemas.microsoft.com/office/powerpoint/2010/main" val="40042454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9619D-012F-AB81-826E-847C1CFB57AF}"/>
              </a:ext>
            </a:extLst>
          </p:cNvPr>
          <p:cNvSpPr>
            <a:spLocks noGrp="1"/>
          </p:cNvSpPr>
          <p:nvPr>
            <p:ph type="title"/>
          </p:nvPr>
        </p:nvSpPr>
        <p:spPr>
          <a:xfrm>
            <a:off x="0" y="0"/>
            <a:ext cx="10018713" cy="561109"/>
          </a:xfrm>
        </p:spPr>
        <p:txBody>
          <a:bodyPr>
            <a:normAutofit/>
          </a:bodyPr>
          <a:lstStyle/>
          <a:p>
            <a:pPr algn="l"/>
            <a:r>
              <a:rPr lang="en-IN" sz="2400" dirty="0">
                <a:latin typeface="Calibri" panose="020F0502020204030204" pitchFamily="34" charset="0"/>
                <a:cs typeface="Calibri" panose="020F0502020204030204" pitchFamily="34" charset="0"/>
              </a:rPr>
              <a:t>9) </a:t>
            </a:r>
            <a:r>
              <a:rPr lang="en-IN" sz="2400" b="1" dirty="0">
                <a:effectLst/>
                <a:latin typeface="Calibri" panose="020F0502020204030204" pitchFamily="34" charset="0"/>
                <a:ea typeface="Calibri" panose="020F0502020204030204" pitchFamily="34" charset="0"/>
                <a:cs typeface="Calibri" panose="020F0502020204030204" pitchFamily="34" charset="0"/>
              </a:rPr>
              <a:t>Monetary Benefits</a:t>
            </a:r>
            <a:endParaRPr lang="en-IN" sz="24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809029BA-98E2-813A-62EB-2A6D023CCF4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61109"/>
            <a:ext cx="5731510" cy="6438265"/>
          </a:xfrm>
          <a:prstGeom prst="rect">
            <a:avLst/>
          </a:prstGeom>
          <a:noFill/>
          <a:ln>
            <a:noFill/>
          </a:ln>
        </p:spPr>
      </p:pic>
      <p:pic>
        <p:nvPicPr>
          <p:cNvPr id="4" name="Picture 3">
            <a:extLst>
              <a:ext uri="{FF2B5EF4-FFF2-40B4-BE49-F238E27FC236}">
                <a16:creationId xmlns:a16="http://schemas.microsoft.com/office/drawing/2014/main" id="{7FE107B9-AD39-0E33-F780-B44016452C1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98631" y="551180"/>
            <a:ext cx="5731510" cy="6306820"/>
          </a:xfrm>
          <a:prstGeom prst="rect">
            <a:avLst/>
          </a:prstGeom>
          <a:noFill/>
          <a:ln>
            <a:noFill/>
          </a:ln>
        </p:spPr>
      </p:pic>
    </p:spTree>
    <p:extLst>
      <p:ext uri="{BB962C8B-B14F-4D97-AF65-F5344CB8AC3E}">
        <p14:creationId xmlns:p14="http://schemas.microsoft.com/office/powerpoint/2010/main" val="10967974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4A72F5-7BB5-7C55-403A-2802F12168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7787" y="367030"/>
            <a:ext cx="5731510" cy="6306820"/>
          </a:xfrm>
          <a:prstGeom prst="rect">
            <a:avLst/>
          </a:prstGeom>
          <a:noFill/>
          <a:ln>
            <a:noFill/>
          </a:ln>
        </p:spPr>
      </p:pic>
      <p:pic>
        <p:nvPicPr>
          <p:cNvPr id="3" name="Picture 2">
            <a:extLst>
              <a:ext uri="{FF2B5EF4-FFF2-40B4-BE49-F238E27FC236}">
                <a16:creationId xmlns:a16="http://schemas.microsoft.com/office/drawing/2014/main" id="{93297777-1790-6313-CCA7-E424944FE11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23321" y="367030"/>
            <a:ext cx="5731510" cy="6306820"/>
          </a:xfrm>
          <a:prstGeom prst="rect">
            <a:avLst/>
          </a:prstGeom>
          <a:noFill/>
          <a:ln>
            <a:noFill/>
          </a:ln>
        </p:spPr>
      </p:pic>
    </p:spTree>
    <p:extLst>
      <p:ext uri="{BB962C8B-B14F-4D97-AF65-F5344CB8AC3E}">
        <p14:creationId xmlns:p14="http://schemas.microsoft.com/office/powerpoint/2010/main" val="7684897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8CCDD-EDCD-3F4E-D8F3-80A240E38FFC}"/>
              </a:ext>
            </a:extLst>
          </p:cNvPr>
          <p:cNvSpPr>
            <a:spLocks noGrp="1"/>
          </p:cNvSpPr>
          <p:nvPr>
            <p:ph type="title"/>
          </p:nvPr>
        </p:nvSpPr>
        <p:spPr>
          <a:xfrm>
            <a:off x="1492624" y="2398222"/>
            <a:ext cx="10018713" cy="1752599"/>
          </a:xfrm>
        </p:spPr>
        <p:txBody>
          <a:bodyPr>
            <a:normAutofit/>
          </a:bodyPr>
          <a:lstStyle/>
          <a:p>
            <a:r>
              <a:rPr lang="en-IN" sz="2400" b="1" dirty="0">
                <a:effectLst/>
                <a:latin typeface="Calibri" panose="020F0502020204030204" pitchFamily="34" charset="0"/>
                <a:ea typeface="Calibri" panose="020F0502020204030204" pitchFamily="34" charset="0"/>
                <a:cs typeface="Times New Roman" panose="02020603050405020304" pitchFamily="18" charset="0"/>
              </a:rPr>
              <a:t>Observation:</a:t>
            </a:r>
            <a:r>
              <a:rPr lang="en-IN" sz="2400" dirty="0">
                <a:effectLst/>
                <a:latin typeface="Calibri" panose="020F0502020204030204" pitchFamily="34" charset="0"/>
                <a:ea typeface="Calibri" panose="020F0502020204030204" pitchFamily="34" charset="0"/>
                <a:cs typeface="Times New Roman" panose="02020603050405020304" pitchFamily="18" charset="0"/>
              </a:rPr>
              <a:t> From the above graphs we can conclude that customers strongly agree and prefer those online shopping websites that provide discounts, monetary benefits and they feel that they are getting value for money.</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spTree>
    <p:extLst>
      <p:ext uri="{BB962C8B-B14F-4D97-AF65-F5344CB8AC3E}">
        <p14:creationId xmlns:p14="http://schemas.microsoft.com/office/powerpoint/2010/main" val="13392878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A3040-DABD-D2E4-237D-B5759E51AD07}"/>
              </a:ext>
            </a:extLst>
          </p:cNvPr>
          <p:cNvSpPr>
            <a:spLocks noGrp="1"/>
          </p:cNvSpPr>
          <p:nvPr>
            <p:ph type="title"/>
          </p:nvPr>
        </p:nvSpPr>
        <p:spPr>
          <a:xfrm>
            <a:off x="19396" y="0"/>
            <a:ext cx="10018713" cy="511233"/>
          </a:xfrm>
        </p:spPr>
        <p:txBody>
          <a:bodyPr>
            <a:normAutofit/>
          </a:bodyPr>
          <a:lstStyle/>
          <a:p>
            <a:pPr algn="l"/>
            <a:r>
              <a:rPr lang="en-IN" sz="2400" b="1" dirty="0">
                <a:latin typeface="Calibri" panose="020F0502020204030204" pitchFamily="34" charset="0"/>
                <a:cs typeface="Calibri" panose="020F0502020204030204" pitchFamily="34" charset="0"/>
              </a:rPr>
              <a:t>10) Return and Replacement</a:t>
            </a:r>
          </a:p>
        </p:txBody>
      </p:sp>
      <p:pic>
        <p:nvPicPr>
          <p:cNvPr id="3" name="Picture 2">
            <a:extLst>
              <a:ext uri="{FF2B5EF4-FFF2-40B4-BE49-F238E27FC236}">
                <a16:creationId xmlns:a16="http://schemas.microsoft.com/office/drawing/2014/main" id="{2CDCE7C9-2861-AD42-A451-FE4F410D65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96" y="551180"/>
            <a:ext cx="5731510" cy="6306820"/>
          </a:xfrm>
          <a:prstGeom prst="rect">
            <a:avLst/>
          </a:prstGeom>
          <a:noFill/>
          <a:ln>
            <a:noFill/>
          </a:ln>
        </p:spPr>
      </p:pic>
      <p:sp>
        <p:nvSpPr>
          <p:cNvPr id="5" name="TextBox 4">
            <a:extLst>
              <a:ext uri="{FF2B5EF4-FFF2-40B4-BE49-F238E27FC236}">
                <a16:creationId xmlns:a16="http://schemas.microsoft.com/office/drawing/2014/main" id="{DB8CACB6-8DB8-23C8-2829-004554EF71A1}"/>
              </a:ext>
            </a:extLst>
          </p:cNvPr>
          <p:cNvSpPr txBox="1"/>
          <p:nvPr/>
        </p:nvSpPr>
        <p:spPr>
          <a:xfrm>
            <a:off x="5835535" y="4678064"/>
            <a:ext cx="6134792" cy="1260345"/>
          </a:xfrm>
          <a:prstGeom prst="rect">
            <a:avLst/>
          </a:prstGeom>
          <a:noFill/>
        </p:spPr>
        <p:txBody>
          <a:bodyPr wrap="square">
            <a:spAutoFit/>
          </a:bodyPr>
          <a:lstStyle/>
          <a:p>
            <a:pPr marL="457200">
              <a:lnSpc>
                <a:spcPct val="107000"/>
              </a:lnSpc>
              <a:spcAft>
                <a:spcPts val="800"/>
              </a:spcAft>
            </a:pPr>
            <a:r>
              <a:rPr lang="en-IN" sz="2400" b="1" dirty="0">
                <a:effectLst/>
                <a:latin typeface="Calibri" panose="020F0502020204030204" pitchFamily="34" charset="0"/>
                <a:ea typeface="Calibri" panose="020F0502020204030204" pitchFamily="34" charset="0"/>
                <a:cs typeface="Times New Roman" panose="02020603050405020304" pitchFamily="18" charset="0"/>
              </a:rPr>
              <a:t>Observation: </a:t>
            </a:r>
            <a:r>
              <a:rPr lang="en-IN" sz="2400" dirty="0">
                <a:effectLst/>
                <a:latin typeface="Calibri" panose="020F0502020204030204" pitchFamily="34" charset="0"/>
                <a:ea typeface="Calibri" panose="020F0502020204030204" pitchFamily="34" charset="0"/>
                <a:cs typeface="Times New Roman" panose="02020603050405020304" pitchFamily="18" charset="0"/>
              </a:rPr>
              <a:t>Return and replacement policy is very important factor for customers when doing online shopping.</a:t>
            </a:r>
          </a:p>
        </p:txBody>
      </p:sp>
    </p:spTree>
    <p:extLst>
      <p:ext uri="{BB962C8B-B14F-4D97-AF65-F5344CB8AC3E}">
        <p14:creationId xmlns:p14="http://schemas.microsoft.com/office/powerpoint/2010/main" val="12890017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91C95-882E-8070-2654-B72F6496A2E0}"/>
              </a:ext>
            </a:extLst>
          </p:cNvPr>
          <p:cNvSpPr>
            <a:spLocks noGrp="1"/>
          </p:cNvSpPr>
          <p:nvPr>
            <p:ph type="title"/>
          </p:nvPr>
        </p:nvSpPr>
        <p:spPr>
          <a:xfrm>
            <a:off x="0" y="0"/>
            <a:ext cx="10018713" cy="428105"/>
          </a:xfrm>
        </p:spPr>
        <p:txBody>
          <a:bodyPr>
            <a:normAutofit fontScale="90000"/>
          </a:bodyPr>
          <a:lstStyle/>
          <a:p>
            <a:pPr algn="l"/>
            <a:r>
              <a:rPr lang="en-IN" sz="2400" b="1" dirty="0">
                <a:latin typeface="Calibri" panose="020F0502020204030204" pitchFamily="34" charset="0"/>
                <a:cs typeface="Calibri" panose="020F0502020204030204" pitchFamily="34" charset="0"/>
              </a:rPr>
              <a:t>11) Social Status and Adventure</a:t>
            </a:r>
          </a:p>
        </p:txBody>
      </p:sp>
      <p:pic>
        <p:nvPicPr>
          <p:cNvPr id="3" name="Picture 2">
            <a:extLst>
              <a:ext uri="{FF2B5EF4-FFF2-40B4-BE49-F238E27FC236}">
                <a16:creationId xmlns:a16="http://schemas.microsoft.com/office/drawing/2014/main" id="{0CE625A8-4090-C353-BC55-37AA6136430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285" y="419735"/>
            <a:ext cx="5731510" cy="6438265"/>
          </a:xfrm>
          <a:prstGeom prst="rect">
            <a:avLst/>
          </a:prstGeom>
          <a:noFill/>
          <a:ln>
            <a:noFill/>
          </a:ln>
        </p:spPr>
      </p:pic>
      <p:pic>
        <p:nvPicPr>
          <p:cNvPr id="4" name="Picture 3">
            <a:extLst>
              <a:ext uri="{FF2B5EF4-FFF2-40B4-BE49-F238E27FC236}">
                <a16:creationId xmlns:a16="http://schemas.microsoft.com/office/drawing/2014/main" id="{CEA799A9-A796-FA50-D192-1A5D4ADFF68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74080" y="428105"/>
            <a:ext cx="5731510" cy="6438265"/>
          </a:xfrm>
          <a:prstGeom prst="rect">
            <a:avLst/>
          </a:prstGeom>
          <a:noFill/>
          <a:ln>
            <a:noFill/>
          </a:ln>
        </p:spPr>
      </p:pic>
    </p:spTree>
    <p:extLst>
      <p:ext uri="{BB962C8B-B14F-4D97-AF65-F5344CB8AC3E}">
        <p14:creationId xmlns:p14="http://schemas.microsoft.com/office/powerpoint/2010/main" val="32465883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4A46E-33B3-EEB2-AA91-F74A4D2E8DF1}"/>
              </a:ext>
            </a:extLst>
          </p:cNvPr>
          <p:cNvSpPr>
            <a:spLocks noGrp="1"/>
          </p:cNvSpPr>
          <p:nvPr>
            <p:ph type="title"/>
          </p:nvPr>
        </p:nvSpPr>
        <p:spPr>
          <a:xfrm>
            <a:off x="1401184" y="2481350"/>
            <a:ext cx="10018713" cy="1752599"/>
          </a:xfrm>
        </p:spPr>
        <p:txBody>
          <a:bodyPr>
            <a:normAutofit/>
          </a:bodyPr>
          <a:lstStyle/>
          <a:p>
            <a:r>
              <a:rPr lang="en-IN" sz="2400" b="1" dirty="0">
                <a:effectLst/>
                <a:latin typeface="Calibri" panose="020F0502020204030204" pitchFamily="34" charset="0"/>
                <a:ea typeface="Calibri" panose="020F0502020204030204" pitchFamily="34" charset="0"/>
                <a:cs typeface="Times New Roman" panose="02020603050405020304" pitchFamily="18" charset="0"/>
              </a:rPr>
              <a:t>Observation: </a:t>
            </a:r>
            <a:r>
              <a:rPr lang="en-IN" sz="2400" dirty="0">
                <a:effectLst/>
                <a:latin typeface="Calibri" panose="020F0502020204030204" pitchFamily="34" charset="0"/>
                <a:ea typeface="Calibri" panose="020F0502020204030204" pitchFamily="34" charset="0"/>
                <a:cs typeface="Times New Roman" panose="02020603050405020304" pitchFamily="18" charset="0"/>
              </a:rPr>
              <a:t>Customers strongly agree that doing online shopping give them a sense of adventure but is indifferent that it provides social status.</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spTree>
    <p:extLst>
      <p:ext uri="{BB962C8B-B14F-4D97-AF65-F5344CB8AC3E}">
        <p14:creationId xmlns:p14="http://schemas.microsoft.com/office/powerpoint/2010/main" val="40632020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2B46-7F6A-CEF4-51D8-EC0A7A2F9929}"/>
              </a:ext>
            </a:extLst>
          </p:cNvPr>
          <p:cNvSpPr>
            <a:spLocks noGrp="1"/>
          </p:cNvSpPr>
          <p:nvPr>
            <p:ph type="title"/>
          </p:nvPr>
        </p:nvSpPr>
        <p:spPr>
          <a:xfrm>
            <a:off x="1018798" y="2439785"/>
            <a:ext cx="10018713" cy="1752599"/>
          </a:xfrm>
        </p:spPr>
        <p:txBody>
          <a:bodyPr>
            <a:normAutofit/>
          </a:bodyPr>
          <a:lstStyle/>
          <a:p>
            <a:r>
              <a:rPr lang="en-IN" sz="4800" b="1" i="1" u="sng"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Conclusion</a:t>
            </a:r>
          </a:p>
        </p:txBody>
      </p:sp>
    </p:spTree>
    <p:extLst>
      <p:ext uri="{BB962C8B-B14F-4D97-AF65-F5344CB8AC3E}">
        <p14:creationId xmlns:p14="http://schemas.microsoft.com/office/powerpoint/2010/main" val="1264965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59F3-3D56-B2B5-3560-B6A7DE396552}"/>
              </a:ext>
            </a:extLst>
          </p:cNvPr>
          <p:cNvSpPr>
            <a:spLocks noGrp="1"/>
          </p:cNvSpPr>
          <p:nvPr>
            <p:ph type="title"/>
          </p:nvPr>
        </p:nvSpPr>
        <p:spPr>
          <a:xfrm>
            <a:off x="1484311" y="685800"/>
            <a:ext cx="10018713" cy="5448993"/>
          </a:xfrm>
        </p:spPr>
        <p:txBody>
          <a:bodyPr>
            <a:normAutofit/>
          </a:bodyPr>
          <a:lstStyle/>
          <a:p>
            <a:r>
              <a:rPr lang="en-IN" sz="2800" b="1" dirty="0">
                <a:effectLst/>
                <a:latin typeface="Calibri" panose="020F0502020204030204" pitchFamily="34" charset="0"/>
                <a:ea typeface="Calibri" panose="020F0502020204030204" pitchFamily="34" charset="0"/>
                <a:cs typeface="Calibri" panose="020F0502020204030204" pitchFamily="34" charset="0"/>
              </a:rPr>
              <a:t>Between Which of the Indian online retailer would you recommend to a friend? And 6 How many times you have made an online purchase in the past 1 year?</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b="1" dirty="0"/>
          </a:p>
        </p:txBody>
      </p:sp>
    </p:spTree>
    <p:extLst>
      <p:ext uri="{BB962C8B-B14F-4D97-AF65-F5344CB8AC3E}">
        <p14:creationId xmlns:p14="http://schemas.microsoft.com/office/powerpoint/2010/main" val="35078937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FB315-C0D5-E916-7C84-F4F2FFAD3D68}"/>
              </a:ext>
            </a:extLst>
          </p:cNvPr>
          <p:cNvSpPr>
            <a:spLocks noGrp="1"/>
          </p:cNvSpPr>
          <p:nvPr>
            <p:ph type="title"/>
          </p:nvPr>
        </p:nvSpPr>
        <p:spPr>
          <a:xfrm>
            <a:off x="1259867" y="2763982"/>
            <a:ext cx="10018713" cy="1752599"/>
          </a:xfrm>
        </p:spPr>
        <p:txBody>
          <a:bodyPr>
            <a:normAutofit fontScale="90000"/>
          </a:bodyPr>
          <a:lstStyle/>
          <a:p>
            <a:pPr marL="457200" algn="l">
              <a:lnSpc>
                <a:spcPct val="107000"/>
              </a:lnSpc>
            </a:pP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Following are the key factors that any online shopping organisation should consider to retain their customers: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1)User friendliness and easy to use website or application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2)Availability of almost all the payment options for all category of products mostly credit/debit card and cash on delivery.</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3)Websites and applications should be created using such a technology so that the loading and processing speed is as fast as possible.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4)Customers query should be resolved as soon as possible and companies should show empathy towards them.</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5)Online shopping companies should provide security and privacy to customers personal as well as financial data.</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6)There should be frequent offers and discounts given by the site so that customers feel that every purchase is worth the cost.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7)There should be very flexible return and replacement policy.</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Keeping all these points we found that customers mostly recommended 2 online shopping websites: Amazon and Flipkart.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1632612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7866F-72B9-9ED3-C71C-3ECFBB1B148B}"/>
              </a:ext>
            </a:extLst>
          </p:cNvPr>
          <p:cNvSpPr>
            <a:spLocks noGrp="1"/>
          </p:cNvSpPr>
          <p:nvPr>
            <p:ph type="title"/>
          </p:nvPr>
        </p:nvSpPr>
        <p:spPr>
          <a:xfrm>
            <a:off x="0" y="20782"/>
            <a:ext cx="5426158" cy="1371600"/>
          </a:xfrm>
        </p:spPr>
        <p:txBody>
          <a:bodyPr/>
          <a:lstStyle/>
          <a:p>
            <a:br>
              <a:rPr lang="en-IN" sz="1800" u="sng"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5" name="Picture Placeholder 4">
            <a:extLst>
              <a:ext uri="{FF2B5EF4-FFF2-40B4-BE49-F238E27FC236}">
                <a16:creationId xmlns:a16="http://schemas.microsoft.com/office/drawing/2014/main" id="{55D888E2-B18D-B12A-D634-5EB4B5E3C8A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8499" r="8499"/>
          <a:stretch>
            <a:fillRect/>
          </a:stretch>
        </p:blipFill>
        <p:spPr bwMode="auto">
          <a:xfrm>
            <a:off x="0" y="-108065"/>
            <a:ext cx="12192000" cy="7323511"/>
          </a:xfrm>
          <a:prstGeom prst="rect">
            <a:avLst/>
          </a:prstGeom>
          <a:noFill/>
          <a:ln>
            <a:noFill/>
          </a:ln>
        </p:spPr>
      </p:pic>
      <p:sp>
        <p:nvSpPr>
          <p:cNvPr id="4" name="Text Placeholder 3">
            <a:extLst>
              <a:ext uri="{FF2B5EF4-FFF2-40B4-BE49-F238E27FC236}">
                <a16:creationId xmlns:a16="http://schemas.microsoft.com/office/drawing/2014/main" id="{79A5EF61-B3C2-054D-177D-9332A28B858B}"/>
              </a:ext>
            </a:extLst>
          </p:cNvPr>
          <p:cNvSpPr>
            <a:spLocks noGrp="1"/>
          </p:cNvSpPr>
          <p:nvPr>
            <p:ph type="body" sz="half" idx="2"/>
          </p:nvPr>
        </p:nvSpPr>
        <p:spPr>
          <a:xfrm flipV="1">
            <a:off x="0" y="-228599"/>
            <a:ext cx="4505498" cy="45719"/>
          </a:xfrm>
        </p:spPr>
        <p:txBody>
          <a:bodyPr>
            <a:normAutofit fontScale="25000" lnSpcReduction="20000"/>
          </a:bodyPr>
          <a:lstStyle/>
          <a:p>
            <a:endParaRPr lang="en-IN" dirty="0"/>
          </a:p>
        </p:txBody>
      </p:sp>
    </p:spTree>
    <p:extLst>
      <p:ext uri="{BB962C8B-B14F-4D97-AF65-F5344CB8AC3E}">
        <p14:creationId xmlns:p14="http://schemas.microsoft.com/office/powerpoint/2010/main" val="1022791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EC8C9-76BD-B495-8D47-77B671F70E2F}"/>
              </a:ext>
            </a:extLst>
          </p:cNvPr>
          <p:cNvSpPr>
            <a:spLocks noGrp="1"/>
          </p:cNvSpPr>
          <p:nvPr>
            <p:ph type="title"/>
          </p:nvPr>
        </p:nvSpPr>
        <p:spPr>
          <a:xfrm>
            <a:off x="1426122" y="2788920"/>
            <a:ext cx="10018713" cy="1752599"/>
          </a:xfrm>
        </p:spPr>
        <p:txBody>
          <a:bodyPr>
            <a:normAutofit fontScale="90000"/>
          </a:bodyPr>
          <a:lstStyle/>
          <a:p>
            <a:r>
              <a:rPr lang="en-IN" sz="3100" b="1" dirty="0">
                <a:effectLst/>
                <a:latin typeface="Calibri" panose="020F0502020204030204" pitchFamily="34" charset="0"/>
                <a:ea typeface="Calibri" panose="020F0502020204030204" pitchFamily="34" charset="0"/>
                <a:cs typeface="Calibri" panose="020F0502020204030204" pitchFamily="34" charset="0"/>
              </a:rPr>
              <a:t>Observation: </a:t>
            </a:r>
            <a:r>
              <a:rPr lang="en-IN" sz="3100" dirty="0">
                <a:effectLst/>
                <a:latin typeface="Calibri" panose="020F0502020204030204" pitchFamily="34" charset="0"/>
                <a:ea typeface="Calibri" panose="020F0502020204030204" pitchFamily="34" charset="0"/>
                <a:cs typeface="Calibri" panose="020F0502020204030204" pitchFamily="34" charset="0"/>
              </a:rPr>
              <a:t>Irrespective of number of times purchase made online the most recommended website being flipkart and amazon.</a:t>
            </a:r>
            <a:br>
              <a:rPr lang="en-IN" sz="40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2404743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26C7-0476-51BE-904E-EAEB8BC1D007}"/>
              </a:ext>
            </a:extLst>
          </p:cNvPr>
          <p:cNvSpPr>
            <a:spLocks noGrp="1"/>
          </p:cNvSpPr>
          <p:nvPr>
            <p:ph type="title"/>
          </p:nvPr>
        </p:nvSpPr>
        <p:spPr>
          <a:xfrm>
            <a:off x="1509249" y="2552700"/>
            <a:ext cx="10018713" cy="1752599"/>
          </a:xfrm>
        </p:spPr>
        <p:txBody>
          <a:bodyPr>
            <a:normAutofit/>
          </a:bodyPr>
          <a:lstStyle/>
          <a:p>
            <a:r>
              <a:rPr lang="en-IN" sz="2800" b="1" dirty="0">
                <a:effectLst/>
                <a:latin typeface="Calibri" panose="020F0502020204030204" pitchFamily="34" charset="0"/>
                <a:ea typeface="Calibri" panose="020F0502020204030204" pitchFamily="34" charset="0"/>
                <a:cs typeface="Calibri" panose="020F0502020204030204" pitchFamily="34" charset="0"/>
              </a:rPr>
              <a:t>Between 15 What is your preferred payment Option? And How many times you have made an online purchase in the past 1 year?</a:t>
            </a:r>
            <a:br>
              <a:rPr lang="en-IN" sz="2800" b="1" dirty="0">
                <a:effectLst/>
                <a:latin typeface="Calibri" panose="020F0502020204030204" pitchFamily="34" charset="0"/>
                <a:ea typeface="Calibri" panose="020F0502020204030204" pitchFamily="34" charset="0"/>
                <a:cs typeface="Times New Roman" panose="02020603050405020304" pitchFamily="18" charset="0"/>
              </a:rPr>
            </a:br>
            <a:endParaRPr lang="en-IN" sz="2800" b="1" dirty="0"/>
          </a:p>
        </p:txBody>
      </p:sp>
    </p:spTree>
    <p:extLst>
      <p:ext uri="{BB962C8B-B14F-4D97-AF65-F5344CB8AC3E}">
        <p14:creationId xmlns:p14="http://schemas.microsoft.com/office/powerpoint/2010/main" val="583400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9F5B9-8190-6ADF-AAAD-EC6913152D4F}"/>
              </a:ext>
            </a:extLst>
          </p:cNvPr>
          <p:cNvSpPr>
            <a:spLocks noGrp="1"/>
          </p:cNvSpPr>
          <p:nvPr>
            <p:ph type="title"/>
          </p:nvPr>
        </p:nvSpPr>
        <p:spPr/>
        <p:txBody>
          <a:bodyPr/>
          <a:lstStyle/>
          <a:p>
            <a:endParaRPr lang="en-IN"/>
          </a:p>
        </p:txBody>
      </p:sp>
      <p:pic>
        <p:nvPicPr>
          <p:cNvPr id="5" name="Picture Placeholder 4">
            <a:extLst>
              <a:ext uri="{FF2B5EF4-FFF2-40B4-BE49-F238E27FC236}">
                <a16:creationId xmlns:a16="http://schemas.microsoft.com/office/drawing/2014/main" id="{2948341C-ECB8-E2FF-FDE3-B67A8F740A0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1222" r="11222"/>
          <a:stretch>
            <a:fillRect/>
          </a:stretch>
        </p:blipFill>
        <p:spPr bwMode="auto">
          <a:xfrm>
            <a:off x="1" y="0"/>
            <a:ext cx="12192000" cy="6858000"/>
          </a:xfrm>
          <a:prstGeom prst="rect">
            <a:avLst/>
          </a:prstGeom>
          <a:noFill/>
          <a:ln>
            <a:noFill/>
          </a:ln>
        </p:spPr>
      </p:pic>
      <p:sp>
        <p:nvSpPr>
          <p:cNvPr id="4" name="Text Placeholder 3">
            <a:extLst>
              <a:ext uri="{FF2B5EF4-FFF2-40B4-BE49-F238E27FC236}">
                <a16:creationId xmlns:a16="http://schemas.microsoft.com/office/drawing/2014/main" id="{9363E670-EE43-3C60-8483-244EFE3FE4B3}"/>
              </a:ext>
            </a:extLst>
          </p:cNvPr>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30880746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492</TotalTime>
  <Words>1147</Words>
  <Application>Microsoft Office PowerPoint</Application>
  <PresentationFormat>Widescreen</PresentationFormat>
  <Paragraphs>48</Paragraphs>
  <Slides>50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Corbel</vt:lpstr>
      <vt:lpstr>Parallax</vt:lpstr>
      <vt:lpstr>  Customer Retention Project</vt:lpstr>
      <vt:lpstr>Problem Statement</vt:lpstr>
      <vt:lpstr>Exploratory Data Analysis</vt:lpstr>
      <vt:lpstr>Analysing relationship between features</vt:lpstr>
      <vt:lpstr>Between Which of the Indian online retailer would you recommend to a friend? And 6 How many times you have made an online purchase in the past 1 year? </vt:lpstr>
      <vt:lpstr> </vt:lpstr>
      <vt:lpstr>Observation: Irrespective of number of times purchase made online the most recommended website being flipkart and amazon. </vt:lpstr>
      <vt:lpstr>Between 15 What is your preferred payment Option? And How many times you have made an online purchase in the past 1 year? </vt:lpstr>
      <vt:lpstr>PowerPoint Presentation</vt:lpstr>
      <vt:lpstr>Observation: We could observe that as the number of times customer do online shopping increases, they pay using credit/debit card or E-wallets whereas if the number of times shopping less then COD option is used more. That means once customers gain confidence in that website, they use prepaid options. </vt:lpstr>
      <vt:lpstr>Between You feel gratification shopping on your favourite e-tailer and How many times you have made an online purchase in the past 1 year? </vt:lpstr>
      <vt:lpstr>PowerPoint Presentation</vt:lpstr>
      <vt:lpstr>Observation: Most of the time customer is indifferent to feeling gratified. </vt:lpstr>
      <vt:lpstr>Shopping on the website helps you fulfil certain roles and How many times you have made an online purchase in the past 1 year? </vt:lpstr>
      <vt:lpstr>PowerPoint Presentation</vt:lpstr>
      <vt:lpstr>Observation: Most of the time customer is either indifferent or strongly agree that Shopping on the website helps fulfilling certain roles. </vt:lpstr>
      <vt:lpstr>Monetary savings and How many times you have made an online purchase in the past 1 year? </vt:lpstr>
      <vt:lpstr>PowerPoint Presentation</vt:lpstr>
      <vt:lpstr>Observation: If the number of purchases is between 20-30 times, maximum customers disagree of monetary savings and in rest customers strongly agree of monetary savings. </vt:lpstr>
      <vt:lpstr>Analysing Relationship between features and labels. Considering label as “Which of the Indian online retailer would you recommend to a friend?” </vt:lpstr>
      <vt:lpstr>1) Gender</vt:lpstr>
      <vt:lpstr>Observation: More number of female buyers as compared to males and maximum number of customers recommend either Amazon or Flipkart. </vt:lpstr>
      <vt:lpstr>2) Age</vt:lpstr>
      <vt:lpstr>Observation: Maximum number of buyers are in the age between 31 to 40 or 41 to 50. The most recommended website from both the age groups are Flipkart and Amazon respectively. </vt:lpstr>
      <vt:lpstr>3) Location</vt:lpstr>
      <vt:lpstr>Observation: Most shopped city is Greater Noida, Solan and Delhi and buyers there recommend Amazon and Flipkart the most. </vt:lpstr>
      <vt:lpstr>4) User friendliness of website/application</vt:lpstr>
      <vt:lpstr>Observation: Most of the times the orders are placed using mobile phone thus websites has to be mobile friendly. Here also the most recommended websites are Amazon and Flipkart that means these provide good mobile screen and user friendly website and app. </vt:lpstr>
      <vt:lpstr>Observation: Whatever we observed in the above graph can be cross checked from this one. People strongly agree that the Amazon and Flipkart website content is easy to understand and read thus they prefer shopping from here. </vt:lpstr>
      <vt:lpstr>Observation: Maximum people agree and strongly agree that the complete seller information display is important for purchase decision and thus they strongly recommend amazon and flipkart because of same feature. </vt:lpstr>
      <vt:lpstr>PowerPoint Presentation</vt:lpstr>
      <vt:lpstr>Observation: From the above graphs we can conclude that those websites are strongly recommended which provide ease of navigation in website and are of good quality. </vt:lpstr>
      <vt:lpstr>5) Payment</vt:lpstr>
      <vt:lpstr>Observation: From the above graphs we can observe that mode of payment that is used most number of times is through credit/debit card and E-wallets are used least. Most of the convenient payment methods are provided by amazon and flipkart and so one of the most recommended websites. These websites also has availability of lot many payment options and so its easy for all section of customers to shop from here. </vt:lpstr>
      <vt:lpstr>6) Loading and Processing speed</vt:lpstr>
      <vt:lpstr>Observation: Loading and processing speed is best for amazon and flipkart thus most of the people recommend this and its an important aspect in doing online shopping with ease. Longer page loading time is of myntra and paytm whereas it is least for amazon. </vt:lpstr>
      <vt:lpstr>7) Trust and Privacy</vt:lpstr>
      <vt:lpstr>PowerPoint Presentation</vt:lpstr>
      <vt:lpstr>PowerPoint Presentation</vt:lpstr>
      <vt:lpstr>Observation: Customers strongly agree that the online shopping site should provide trust to customers and should give financial data security and privacy. From the above graphs we can conclude that amazon and flipkart are the sites that give reliability, data privacy and customers trust them.   </vt:lpstr>
      <vt:lpstr>8) Empathy towards customers</vt:lpstr>
      <vt:lpstr>Observation: From the above graphs we could observe that customers prefer those websites that provide empathy, responsiveness and multiple channels to handle their query. Most recommended websites in this context is again amazon and flipkart. </vt:lpstr>
      <vt:lpstr>9) Monetary Benefits</vt:lpstr>
      <vt:lpstr>PowerPoint Presentation</vt:lpstr>
      <vt:lpstr>Observation: From the above graphs we can conclude that customers strongly agree and prefer those online shopping websites that provide discounts, monetary benefits and they feel that they are getting value for money. </vt:lpstr>
      <vt:lpstr>10) Return and Replacement</vt:lpstr>
      <vt:lpstr>11) Social Status and Adventure</vt:lpstr>
      <vt:lpstr>Observation: Customers strongly agree that doing online shopping give them a sense of adventure but is indifferent that it provides social status. </vt:lpstr>
      <vt:lpstr>Conclusion</vt:lpstr>
      <vt:lpstr>Following are the key factors that any online shopping organisation should consider to retain their customers:   1)User friendliness and easy to use website or application   2)Availability of almost all the payment options for all category of products mostly credit/debit card and cash on delivery.   3)Websites and applications should be created using such a technology so that the loading and processing speed is as fast as possible.   4)Customers query should be resolved as soon as possible and companies should show empathy towards them.   5)Online shopping companies should provide security and privacy to customers personal as well as financial data.   6)There should be frequent offers and discounts given by the site so that customers feel that every purchase is worth the cost.   7)There should be very flexible return and replacement policy.   Keeping all these points we found that customers mostly recommended 2 online shopping websites: Amazon and Flipkart.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Customer Retention Project</dc:title>
  <dc:creator>Aakash Tiwari</dc:creator>
  <cp:lastModifiedBy>Aakash Tiwari</cp:lastModifiedBy>
  <cp:revision>4</cp:revision>
  <dcterms:created xsi:type="dcterms:W3CDTF">2022-08-19T05:06:13Z</dcterms:created>
  <dcterms:modified xsi:type="dcterms:W3CDTF">2022-08-19T13:18:27Z</dcterms:modified>
</cp:coreProperties>
</file>