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1" r:id="rId14"/>
    <p:sldId id="268" r:id="rId15"/>
    <p:sldId id="270" r:id="rId16"/>
    <p:sldId id="269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B850-4FFD-42F7-972D-B34F7AAEAE07}" type="datetimeFigureOut">
              <a:rPr lang="en-US"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438F-FD3D-42F5-A974-0CA65E124FF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3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8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7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2438F-FD3D-42F5-A974-0CA65E124FF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Cours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UML, cas d'utilisation, présentation du projet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Alistair Cockburn préconise de rédiger les cas sans diagrammes, en langage courant (et donc compréhensibles par tous, notamment le client ).</a:t>
            </a:r>
          </a:p>
          <a:p>
            <a:endParaRPr lang="fr-FR"/>
          </a:p>
          <a:p>
            <a:r>
              <a:rPr lang="fr-FR"/>
              <a:t>Les cas sont rédigés sous formes de tableaux, avec des rubriques suggérées (cf document fourni) qu'il convient à chacun de choisir.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Une méthode rédaction alternative</a:t>
            </a:r>
          </a:p>
        </p:txBody>
      </p:sp>
    </p:spTree>
    <p:extLst>
      <p:ext uri="{BB962C8B-B14F-4D97-AF65-F5344CB8AC3E}">
        <p14:creationId xmlns:p14="http://schemas.microsoft.com/office/powerpoint/2010/main" val="6447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073E87"/>
                </a:solidFill>
                <a:latin typeface="Candara"/>
              </a:rPr>
              <a:t>Les cas d'utilisation permettent, entre autres... :</a:t>
            </a:r>
            <a:br>
              <a:rPr lang="fr-FR">
                <a:solidFill>
                  <a:srgbClr val="073E87"/>
                </a:solidFill>
                <a:latin typeface="Candara"/>
              </a:rPr>
            </a:br>
            <a:endParaRPr lang="fr-FR">
              <a:solidFill>
                <a:srgbClr val="073E87"/>
              </a:solidFill>
              <a:latin typeface="Candara"/>
            </a:endParaRP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de s'assurer qu'aucun besoin n'a été oublié.</a:t>
            </a: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de s'assurer que le logiciel répond aux besoins des utilisateurs.</a:t>
            </a: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aident à faire des estimations (charge, durée, coût...). </a:t>
            </a:r>
          </a:p>
          <a:p>
            <a:pPr marL="0" indent="0">
              <a:buNone/>
            </a:pPr>
            <a:endParaRPr lang="fr-FR">
              <a:solidFill>
                <a:srgbClr val="073E87"/>
              </a:solidFill>
              <a:latin typeface="Candara"/>
            </a:endParaRPr>
          </a:p>
          <a:p>
            <a:pPr marL="0" indent="0">
              <a:buNone/>
            </a:pPr>
            <a:endParaRPr lang="fr-FR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cas d'utilisation : avantages (1)</a:t>
            </a:r>
          </a:p>
        </p:txBody>
      </p:sp>
    </p:spTree>
    <p:extLst>
      <p:ext uri="{BB962C8B-B14F-4D97-AF65-F5344CB8AC3E}">
        <p14:creationId xmlns:p14="http://schemas.microsoft.com/office/powerpoint/2010/main" val="34571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Anticipation des problèmes, grâce à l'écriture des scenarii possibles, notamment ceux survenant en cas d'erreur (anticipation des problèmes et meilleure couverture des cas )</a:t>
            </a:r>
          </a:p>
          <a:p>
            <a:endParaRPr lang="fr-FR" sz="2600">
              <a:solidFill>
                <a:srgbClr val="073E87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Permettent de démarrer le travail d'analyse technique : identification des premières classes du projet</a:t>
            </a:r>
            <a:endParaRPr lang="en-US" sz="26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cas d'utilisation : avantages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img_cout_correc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538" y="2761421"/>
            <a:ext cx="7408862" cy="327825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Rappel : coût de correction d'une erreur</a:t>
            </a:r>
          </a:p>
        </p:txBody>
      </p:sp>
    </p:spTree>
    <p:extLst>
      <p:ext uri="{BB962C8B-B14F-4D97-AF65-F5344CB8AC3E}">
        <p14:creationId xmlns:p14="http://schemas.microsoft.com/office/powerpoint/2010/main" val="132224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Attention aux cas d'utilisation trop nombreux, dans lesquels on se perd</a:t>
            </a:r>
          </a:p>
          <a:p>
            <a:r>
              <a:rPr lang="fr-FR"/>
              <a:t>Attention au cas d'utilisation complexes et trop longs ; peut-être faut-il songer à les découper à l'aide de cas inclus (modélisation "top-down").</a:t>
            </a:r>
          </a:p>
          <a:p>
            <a:r>
              <a:rPr lang="fr-FR"/>
              <a:t>Les cas d'utilisation ne sont pas fait pour décrire une interface utilisateur (ou alors sommairement), ni un programme informatique, ni les données.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Cas d'utilisation : attention...</a:t>
            </a:r>
          </a:p>
        </p:txBody>
      </p:sp>
    </p:spTree>
    <p:extLst>
      <p:ext uri="{BB962C8B-B14F-4D97-AF65-F5344CB8AC3E}">
        <p14:creationId xmlns:p14="http://schemas.microsoft.com/office/powerpoint/2010/main" val="28359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Recueillir les besoins de haut niveau auprès de la MOA.</a:t>
            </a:r>
            <a:br>
              <a:rPr lang="fr-FR"/>
            </a:br>
            <a:endParaRPr lang="fr-FR"/>
          </a:p>
          <a:p>
            <a:r>
              <a:rPr lang="fr-FR"/>
              <a:t>Déduire de ces besoins les cas d'utilisation principaux.</a:t>
            </a:r>
            <a:br>
              <a:rPr lang="fr-FR"/>
            </a:br>
            <a:endParaRPr lang="fr-FR"/>
          </a:p>
          <a:p>
            <a:r>
              <a:rPr lang="fr-FR"/>
              <a:t>Dans un groupe de travail, réfléchissez sur chacun des cas d'utilisation : acteurs, objectifs, besoins, scénarii...</a:t>
            </a:r>
            <a:br>
              <a:rPr lang="fr-FR"/>
            </a:br>
            <a:endParaRPr lang="fr-FR"/>
          </a:p>
          <a:p>
            <a:r>
              <a:rPr lang="fr-FR"/>
              <a:t>L'enjeu est important : si vous rédigez les cas seul, faites valider votre travail par quelqu'un d'autre : votre supérieur / collègues , puis un groupe de travail et / ou client.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Une méthode de réflexion - rédaction</a:t>
            </a:r>
          </a:p>
        </p:txBody>
      </p:sp>
    </p:spTree>
    <p:extLst>
      <p:ext uri="{BB962C8B-B14F-4D97-AF65-F5344CB8AC3E}">
        <p14:creationId xmlns:p14="http://schemas.microsoft.com/office/powerpoint/2010/main" val="298504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N'oubliez JAMAIS que la description d'un cas d'utilisation doit prendre le point de vue d'un des acteurs du cas d'utilisation.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plus important...</a:t>
            </a:r>
          </a:p>
        </p:txBody>
      </p:sp>
    </p:spTree>
    <p:extLst>
      <p:ext uri="{BB962C8B-B14F-4D97-AF65-F5344CB8AC3E}">
        <p14:creationId xmlns:p14="http://schemas.microsoft.com/office/powerpoint/2010/main" val="46882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L'agence immobilière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45572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SFG : les Spécification Fonctionnelles Générales, ou cahier des charges. Il est rédigé par la MOA.</a:t>
            </a:r>
            <a:r>
              <a:rPr lang="fr-FR"/>
              <a:t/>
            </a:r>
            <a:br>
              <a:rPr lang="fr-FR"/>
            </a:br>
            <a:endParaRPr lang="fr-FR"/>
          </a:p>
          <a:p>
            <a:r>
              <a:rPr lang="fr-FR"/>
              <a:t>Les SFD : les Spécifications Fonctionnelles Détaillées. Après validation des SFG, le projet est étudié plus en détails (maquettes, données, ...), et un chiffrage exact est donné à la MOA.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Rappel des documents produits dans un projet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Documents techniques de développement : donnés aux développeurs pour réaliser les fonctionnalités du logiciel.</a:t>
            </a:r>
            <a:br>
              <a:rPr lang="fr-FR"/>
            </a:br>
            <a:endParaRPr lang="fr-FR"/>
          </a:p>
          <a:p>
            <a:r>
              <a:rPr lang="fr-FR"/>
              <a:t>Fiches de tests, fiches de recettes, ...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Rappel des documents produits dans un projet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UML : Unified Modeling Language</a:t>
            </a:r>
          </a:p>
          <a:p>
            <a:endParaRPr lang="fr-FR"/>
          </a:p>
          <a:p>
            <a:r>
              <a:rPr lang="fr-FR"/>
              <a:t>UML est langage de modelisaiton graphique, standardisé par l'Object Management Group (OMG)</a:t>
            </a:r>
          </a:p>
          <a:p>
            <a:endParaRPr lang="fr-FR"/>
          </a:p>
          <a:p>
            <a:r>
              <a:rPr lang="fr-FR"/>
              <a:t>Version actuelle : 2.4</a:t>
            </a:r>
          </a:p>
          <a:p>
            <a:endParaRPr lang="fr-FR"/>
          </a:p>
          <a:p>
            <a:r>
              <a:rPr lang="fr-FR"/>
              <a:t>Contrairement à Merise, UML n'est pas une méthode.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93516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UML comporte 13 diagrammes (9 en version 1.3)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fr-FR" sz="2600">
              <a:solidFill>
                <a:srgbClr val="073E87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UML n'étant pas une méthode, leur utilisation est laissée à l'appréciation de chacun.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fr-FR" sz="2600">
              <a:solidFill>
                <a:srgbClr val="073E87"/>
              </a:solidFill>
              <a:latin typeface="Candara"/>
            </a:endParaRPr>
          </a:p>
          <a:p>
            <a:r>
              <a:rPr lang="fr-FR" sz="2600">
                <a:solidFill>
                  <a:srgbClr val="073E87"/>
                </a:solidFill>
                <a:latin typeface="Candara"/>
              </a:rPr>
              <a:t>3 grandes familles :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diagrammes statiques (ex : diagrammes de classes)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diagrammes comportementaux (ex : diagramme des cas d'utilisation, diagramme de classes)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diagrammes dynamiques (ex : diagrammes de séquence)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UML : les diagrammes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073E87"/>
                </a:solidFill>
              </a:rPr>
              <a:t>Popularisés par le diagramme UML des cas d'utilisation.</a:t>
            </a:r>
          </a:p>
          <a:p>
            <a:endParaRPr lang="fr-FR">
              <a:solidFill>
                <a:srgbClr val="073E87"/>
              </a:solidFill>
            </a:endParaRPr>
          </a:p>
          <a:p>
            <a:r>
              <a:rPr lang="fr-FR">
                <a:solidFill>
                  <a:srgbClr val="073E87"/>
                </a:solidFill>
              </a:rPr>
              <a:t>Définissent le comportement des fonctionnalités d'un système vis à vis des utilisateurs.</a:t>
            </a:r>
          </a:p>
          <a:p>
            <a:endParaRPr lang="fr-FR">
              <a:solidFill>
                <a:srgbClr val="073E87"/>
              </a:solidFill>
            </a:endParaRPr>
          </a:p>
          <a:p>
            <a:r>
              <a:rPr lang="fr-FR">
                <a:solidFill>
                  <a:srgbClr val="073E87"/>
                </a:solidFill>
              </a:rPr>
              <a:t>Un "guru" des cas d'utilisation : Alistair Cockburn ("Writing effective use cases").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cas d'utilisation </a:t>
            </a:r>
          </a:p>
        </p:txBody>
      </p:sp>
    </p:spTree>
    <p:extLst>
      <p:ext uri="{BB962C8B-B14F-4D97-AF65-F5344CB8AC3E}">
        <p14:creationId xmlns:p14="http://schemas.microsoft.com/office/powerpoint/2010/main" val="154779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img_cas_utilisa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538" y="3010384"/>
            <a:ext cx="7408862" cy="278033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Les cas d'utilisation : diagramme UML</a:t>
            </a:r>
          </a:p>
        </p:txBody>
      </p:sp>
    </p:spTree>
    <p:extLst>
      <p:ext uri="{BB962C8B-B14F-4D97-AF65-F5344CB8AC3E}">
        <p14:creationId xmlns:p14="http://schemas.microsoft.com/office/powerpoint/2010/main" val="36116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généralisation décrit une spécialisation d'un cas.</a:t>
            </a:r>
          </a:p>
          <a:p>
            <a:endParaRPr lang="fr-FR"/>
          </a:p>
          <a:p>
            <a:r>
              <a:rPr lang="fr-FR"/>
              <a:t>Dans l'exemple précédent, le virement par internet est une spécialisation du cas "Virement".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relation de généralisation</a:t>
            </a:r>
          </a:p>
        </p:txBody>
      </p:sp>
    </p:spTree>
    <p:extLst>
      <p:ext uri="{BB962C8B-B14F-4D97-AF65-F5344CB8AC3E}">
        <p14:creationId xmlns:p14="http://schemas.microsoft.com/office/powerpoint/2010/main" val="31117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La relation d'inclusion est un cas d'utilisation inclus dans un cas d'utilisation plus "générique".</a:t>
            </a:r>
            <a:br>
              <a:rPr lang="fr-FR"/>
            </a:br>
            <a:endParaRPr lang="fr-FR"/>
          </a:p>
          <a:p>
            <a:r>
              <a:rPr lang="fr-FR"/>
              <a:t>Ce sont des "sous cas".</a:t>
            </a:r>
            <a:br>
              <a:rPr lang="fr-FR"/>
            </a:br>
            <a:endParaRPr lang="fr-FR"/>
          </a:p>
          <a:p>
            <a:r>
              <a:rPr lang="fr-FR"/>
              <a:t>Ils permettent d'améliorer la lisibilité du cas d'utilisation principal.</a:t>
            </a:r>
            <a:br>
              <a:rPr lang="fr-FR"/>
            </a:br>
            <a:endParaRPr lang="fr-FR"/>
          </a:p>
          <a:p>
            <a:r>
              <a:rPr lang="fr-FR"/>
              <a:t>Elle se note &lt;&lt;include&gt;&gt; ou &lt;&lt;inclut&gt;&gt;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relation d'inclusion</a:t>
            </a:r>
          </a:p>
        </p:txBody>
      </p:sp>
    </p:spTree>
    <p:extLst>
      <p:ext uri="{BB962C8B-B14F-4D97-AF65-F5344CB8AC3E}">
        <p14:creationId xmlns:p14="http://schemas.microsoft.com/office/powerpoint/2010/main" val="99732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relation d'extension ajoute un comportement (du système) au cas d'utilisation.</a:t>
            </a:r>
          </a:p>
          <a:p>
            <a:endParaRPr lang="fr-FR"/>
          </a:p>
          <a:p>
            <a:r>
              <a:rPr lang="fr-FR"/>
              <a:t>Est souvent utilisée pour identifier les sources d'erreur pouvant perturber l'exécution du cas d'utilisation (ex : vérification du solde d'un compte) </a:t>
            </a:r>
          </a:p>
          <a:p>
            <a:endParaRPr lang="fr-FR"/>
          </a:p>
          <a:p>
            <a:r>
              <a:rPr lang="fr-FR"/>
              <a:t>Elle se note &lt;&lt;extend&gt;&gt; ou &lt;&lt;étend&gt;&gt;.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relation d'extension</a:t>
            </a:r>
          </a:p>
        </p:txBody>
      </p:sp>
    </p:spTree>
    <p:extLst>
      <p:ext uri="{BB962C8B-B14F-4D97-AF65-F5344CB8AC3E}">
        <p14:creationId xmlns:p14="http://schemas.microsoft.com/office/powerpoint/2010/main" val="14691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Les diagrammes de cas d'utilisation UML sont peu pratiques :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une bonne connaissance de la norme est requise pour les dessiner</a:t>
            </a:r>
          </a:p>
          <a:p>
            <a:r>
              <a:rPr lang="fr-FR"/>
              <a:t>peu de richesse d'expression</a:t>
            </a:r>
          </a:p>
          <a:p>
            <a:r>
              <a:rPr lang="fr-FR"/>
              <a:t>peu compréhensibles pour les non-initiés, SURTOUT pour le client.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Diagramme des cas d'utilisation : les limites...</a:t>
            </a:r>
          </a:p>
        </p:txBody>
      </p:sp>
    </p:spTree>
    <p:extLst>
      <p:ext uri="{BB962C8B-B14F-4D97-AF65-F5344CB8AC3E}">
        <p14:creationId xmlns:p14="http://schemas.microsoft.com/office/powerpoint/2010/main" val="757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Application>Microsoft Office PowerPoint</Application>
  <PresentationFormat>On-screen Show (4:3)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Cours 2</vt:lpstr>
      <vt:lpstr>UML</vt:lpstr>
      <vt:lpstr>UML : les diagrammes </vt:lpstr>
      <vt:lpstr>Les cas d'utilisation </vt:lpstr>
      <vt:lpstr>Les cas d'utilisation : diagramme UML</vt:lpstr>
      <vt:lpstr>La relation de généralisation</vt:lpstr>
      <vt:lpstr>La relation d'inclusion</vt:lpstr>
      <vt:lpstr>La relation d'extension</vt:lpstr>
      <vt:lpstr>Diagramme des cas d'utilisation : les limites...</vt:lpstr>
      <vt:lpstr>Une méthode rédaction alternative</vt:lpstr>
      <vt:lpstr>Les cas d'utilisation : avantages (1)</vt:lpstr>
      <vt:lpstr>Les cas d'utilisation : avantages (2)</vt:lpstr>
      <vt:lpstr>Rappel : coût de correction d'une erreur</vt:lpstr>
      <vt:lpstr>Cas d'utilisation : attention...</vt:lpstr>
      <vt:lpstr>Une méthode de réflexion - rédaction</vt:lpstr>
      <vt:lpstr>Le plus important...</vt:lpstr>
      <vt:lpstr>L'agence immobilière</vt:lpstr>
      <vt:lpstr>Rappel des documents produits dans un projet</vt:lpstr>
      <vt:lpstr>Rappel des documents produits dans un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2</dc:title>
  <cp:revision>13</cp:revision>
  <dcterms:modified xsi:type="dcterms:W3CDTF">2012-10-21T09:42:58Z</dcterms:modified>
</cp:coreProperties>
</file>