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58" r:id="rId4"/>
    <p:sldId id="271" r:id="rId5"/>
    <p:sldId id="269" r:id="rId6"/>
    <p:sldId id="288" r:id="rId7"/>
    <p:sldId id="277" r:id="rId8"/>
    <p:sldId id="280" r:id="rId9"/>
    <p:sldId id="290" r:id="rId10"/>
    <p:sldId id="260" r:id="rId11"/>
    <p:sldId id="259" r:id="rId12"/>
    <p:sldId id="272" r:id="rId13"/>
    <p:sldId id="273" r:id="rId14"/>
    <p:sldId id="274" r:id="rId15"/>
    <p:sldId id="292" r:id="rId16"/>
    <p:sldId id="267" r:id="rId17"/>
    <p:sldId id="291" r:id="rId18"/>
    <p:sldId id="278" r:id="rId19"/>
    <p:sldId id="268" r:id="rId20"/>
    <p:sldId id="289" r:id="rId21"/>
    <p:sldId id="261" r:id="rId22"/>
    <p:sldId id="276" r:id="rId23"/>
    <p:sldId id="279" r:id="rId24"/>
    <p:sldId id="293" r:id="rId25"/>
    <p:sldId id="308" r:id="rId26"/>
    <p:sldId id="275" r:id="rId27"/>
    <p:sldId id="284" r:id="rId28"/>
    <p:sldId id="294" r:id="rId29"/>
    <p:sldId id="285" r:id="rId30"/>
    <p:sldId id="295" r:id="rId31"/>
    <p:sldId id="299" r:id="rId32"/>
    <p:sldId id="296" r:id="rId33"/>
    <p:sldId id="297" r:id="rId34"/>
    <p:sldId id="298" r:id="rId35"/>
    <p:sldId id="300" r:id="rId36"/>
    <p:sldId id="287" r:id="rId37"/>
    <p:sldId id="307" r:id="rId38"/>
    <p:sldId id="301" r:id="rId39"/>
    <p:sldId id="309" r:id="rId40"/>
    <p:sldId id="304" r:id="rId41"/>
    <p:sldId id="305" r:id="rId42"/>
    <p:sldId id="303" r:id="rId43"/>
    <p:sldId id="306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1B850-4FFD-42F7-972D-B34F7AAEAE07}" type="datetimeFigureOut">
              <a:rPr lang="en-US"/>
              <a:t>11/2/2014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2438F-FD3D-42F5-A974-0CA65E124FFF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65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27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33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35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59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31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23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39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64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19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2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04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099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932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81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409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783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806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01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986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839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82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599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115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59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377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1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044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407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702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516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190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31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759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820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592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46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69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43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16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07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50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8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7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4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0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0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6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5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5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9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2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8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48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Cours</a:t>
            </a:r>
            <a:r>
              <a:rPr lang="en-US">
                <a:cs typeface="Calibri"/>
              </a:rPr>
              <a:t> </a:t>
            </a:r>
            <a:r>
              <a:rPr lang="en-US" smtClean="0">
                <a:cs typeface="Calibri"/>
              </a:rPr>
              <a:t>4</a:t>
            </a:r>
            <a:endParaRPr lang="en-US"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>
                <a:cs typeface="Calibri"/>
              </a:rPr>
              <a:t>Les diagrammes de classes</a:t>
            </a:r>
            <a:endParaRPr lang="en-US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sz="2600">
              <a:solidFill>
                <a:srgbClr val="073E87"/>
              </a:solidFill>
              <a:latin typeface="Candara"/>
            </a:endParaRPr>
          </a:p>
          <a:p>
            <a:pPr lvl="1"/>
            <a:r>
              <a:rPr lang="fr-FR" sz="2400">
                <a:solidFill>
                  <a:srgbClr val="073E87"/>
                </a:solidFill>
                <a:latin typeface="Candara"/>
              </a:rPr>
              <a:t>Déterminer les classes principales, à l'aide, par exemple, de cas d'utilisation, ou du dictionnaire de données .</a:t>
            </a:r>
            <a:br>
              <a:rPr lang="fr-FR" sz="2400">
                <a:solidFill>
                  <a:srgbClr val="073E87"/>
                </a:solidFill>
                <a:latin typeface="Candara"/>
              </a:rPr>
            </a:br>
            <a:endParaRPr lang="fr-FR" sz="2400">
              <a:solidFill>
                <a:srgbClr val="073E87"/>
              </a:solidFill>
              <a:latin typeface="Candara"/>
            </a:endParaRPr>
          </a:p>
          <a:p>
            <a:pPr lvl="1"/>
            <a:r>
              <a:rPr lang="fr-FR" sz="2400">
                <a:solidFill>
                  <a:srgbClr val="073E87"/>
                </a:solidFill>
                <a:latin typeface="Candara"/>
              </a:rPr>
              <a:t>TP : déterminer les classes candidates (principales) du système informatique de l'académie. </a:t>
            </a:r>
            <a:endParaRPr lang="fr-FR">
              <a:solidFill>
                <a:srgbClr val="31B6FD"/>
              </a:solidFill>
              <a:latin typeface="Candar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Identification des classes candidates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7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 associations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6275" y="2679700"/>
            <a:ext cx="4943382" cy="3446463"/>
          </a:xfrm>
        </p:spPr>
        <p:txBody>
          <a:bodyPr>
            <a:normAutofit fontScale="92500"/>
          </a:bodyPr>
          <a:lstStyle/>
          <a:p>
            <a:r>
              <a:rPr lang="fr-FR"/>
              <a:t>Les classes peuvent être associées.</a:t>
            </a:r>
            <a:br>
              <a:rPr lang="fr-FR"/>
            </a:br>
            <a:endParaRPr lang="fr-FR"/>
          </a:p>
          <a:p>
            <a:r>
              <a:rPr lang="fr-FR"/>
              <a:t>Différences avec un MCD :</a:t>
            </a:r>
          </a:p>
          <a:p>
            <a:pPr lvl="1"/>
            <a:r>
              <a:rPr lang="fr-FR"/>
              <a:t>"Entité" -&gt; "Classe"</a:t>
            </a:r>
          </a:p>
          <a:p>
            <a:pPr lvl="1"/>
            <a:r>
              <a:rPr lang="fr-FR"/>
              <a:t>"Cardinalité" -&gt; "Multiplicité"</a:t>
            </a:r>
          </a:p>
          <a:p>
            <a:pPr lvl="1"/>
            <a:r>
              <a:rPr lang="fr-FR"/>
              <a:t>"Relation" -&gt; "Association"</a:t>
            </a:r>
            <a:br>
              <a:rPr lang="fr-FR"/>
            </a:br>
            <a:endParaRPr lang="fr-FR"/>
          </a:p>
          <a:p>
            <a:r>
              <a:rPr lang="fr-FR"/>
              <a:t>Les associations peuvent être nommées.</a:t>
            </a:r>
          </a:p>
        </p:txBody>
      </p:sp>
      <p:pic>
        <p:nvPicPr>
          <p:cNvPr id="6" name="Content Placeholder 5" descr="Cours3_exemple_association.jpg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5804555" y="2679700"/>
            <a:ext cx="1503640" cy="3446463"/>
          </a:xfrm>
        </p:spPr>
      </p:pic>
    </p:spTree>
    <p:extLst>
      <p:ext uri="{BB962C8B-B14F-4D97-AF65-F5344CB8AC3E}">
        <p14:creationId xmlns:p14="http://schemas.microsoft.com/office/powerpoint/2010/main" val="296723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 associations : la multiplicité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Valeurs possibles : 1..1 (ou 1), 0..1, 0..* (ou *), 1..*, 3..6, etc...</a:t>
            </a:r>
            <a:br>
              <a:rPr lang="fr-FR" dirty="0"/>
            </a:br>
            <a:endParaRPr lang="fr-FR" dirty="0"/>
          </a:p>
          <a:p>
            <a:r>
              <a:rPr lang="fr-FR" dirty="0" smtClean="0"/>
              <a:t>Par rapport au </a:t>
            </a:r>
            <a:r>
              <a:rPr lang="fr-FR" dirty="0"/>
              <a:t>MCD, les multiplicités sont représentées "à l'envers".</a:t>
            </a:r>
            <a:endParaRPr lang="en-US" dirty="0"/>
          </a:p>
        </p:txBody>
      </p:sp>
      <p:pic>
        <p:nvPicPr>
          <p:cNvPr id="7" name="Content Placeholder 6" descr="Cours3_exemple_association.jpg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5804555" y="2679700"/>
            <a:ext cx="1503640" cy="3446463"/>
          </a:xfrm>
        </p:spPr>
      </p:pic>
    </p:spTree>
    <p:extLst>
      <p:ext uri="{BB962C8B-B14F-4D97-AF65-F5344CB8AC3E}">
        <p14:creationId xmlns:p14="http://schemas.microsoft.com/office/powerpoint/2010/main" val="168229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 associations : les rôles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/>
              <a:t>Décrit comment une classe source voit sa classe "cible".</a:t>
            </a:r>
            <a:br>
              <a:rPr lang="fr-FR"/>
            </a:br>
            <a:endParaRPr lang="fr-FR"/>
          </a:p>
          <a:p>
            <a:r>
              <a:rPr lang="fr-FR"/>
              <a:t>Leur écriture est recommandée pour lever les ambiguïtés.</a:t>
            </a:r>
            <a:br>
              <a:rPr lang="fr-FR"/>
            </a:br>
            <a:endParaRPr lang="fr-FR"/>
          </a:p>
          <a:p>
            <a:r>
              <a:rPr lang="fr-FR"/>
              <a:t>Attention à ne pas surcharger le diagramme .</a:t>
            </a:r>
            <a:br>
              <a:rPr lang="fr-FR"/>
            </a:br>
            <a:endParaRPr lang="fr-FR"/>
          </a:p>
          <a:p>
            <a:r>
              <a:rPr lang="fr-FR"/>
              <a:t>Les rôles sont très utilisés par les outils de génération de code.</a:t>
            </a:r>
            <a:endParaRPr lang="en-US"/>
          </a:p>
        </p:txBody>
      </p:sp>
      <p:pic>
        <p:nvPicPr>
          <p:cNvPr id="7" name="Content Placeholder 6" descr="Cours3_roles.jpg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5699858" y="2679700"/>
            <a:ext cx="1713034" cy="3446463"/>
          </a:xfrm>
        </p:spPr>
      </p:pic>
    </p:spTree>
    <p:extLst>
      <p:ext uri="{BB962C8B-B14F-4D97-AF65-F5344CB8AC3E}">
        <p14:creationId xmlns:p14="http://schemas.microsoft.com/office/powerpoint/2010/main" val="26536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Les associations : </a:t>
            </a:r>
            <a:r>
              <a:rPr lang="fr-FR"/>
              <a:t>ne pas oublier les noms ou </a:t>
            </a:r>
            <a:r>
              <a:rPr lang="en-US"/>
              <a:t>les rôles...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/>
              <a:t>Aucun nom, ni rôle, n'a été attribuée à l'association ci-contre.</a:t>
            </a:r>
            <a:br>
              <a:rPr lang="fr-FR"/>
            </a:br>
            <a:endParaRPr lang="fr-FR"/>
          </a:p>
          <a:p>
            <a:r>
              <a:rPr lang="fr-FR"/>
              <a:t>Que représente l'association ?</a:t>
            </a:r>
            <a:br>
              <a:rPr lang="fr-FR"/>
            </a:br>
            <a:endParaRPr lang="fr-FR"/>
          </a:p>
          <a:p>
            <a:r>
              <a:rPr lang="fr-FR"/>
              <a:t>=&gt; toujours nommer ou indiquer les rôles dans le cadre d'associations ambigües.</a:t>
            </a:r>
            <a:endParaRPr lang="en-US"/>
          </a:p>
        </p:txBody>
      </p:sp>
      <p:pic>
        <p:nvPicPr>
          <p:cNvPr id="5" name="Content Placeholder 4" descr="Cours3_associationNonCommentee.jpg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5675312" y="3159919"/>
            <a:ext cx="1762125" cy="2486025"/>
          </a:xfrm>
        </p:spPr>
      </p:pic>
    </p:spTree>
    <p:extLst>
      <p:ext uri="{BB962C8B-B14F-4D97-AF65-F5344CB8AC3E}">
        <p14:creationId xmlns:p14="http://schemas.microsoft.com/office/powerpoint/2010/main" val="253445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Elles permettent d'apporter des précisions sur une classe, une association, un attribut, ...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 notes</a:t>
            </a:r>
          </a:p>
        </p:txBody>
      </p:sp>
      <p:pic>
        <p:nvPicPr>
          <p:cNvPr id="5" name="Picture 4" descr="Cours3_Not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638" y="3428146"/>
            <a:ext cx="24193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4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Les associations binaires décrivent le lien entre deux classes.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Associations binaires</a:t>
            </a:r>
            <a:endParaRPr lang="en-US"/>
          </a:p>
        </p:txBody>
      </p:sp>
      <p:pic>
        <p:nvPicPr>
          <p:cNvPr id="4" name="Picture 3" descr="Cours3_exemple_associa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750" y="3324974"/>
            <a:ext cx="1363303" cy="312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0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Une association réflexive est une association qui relie une classe à elle-même.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Associations réflexives</a:t>
            </a:r>
          </a:p>
        </p:txBody>
      </p:sp>
      <p:pic>
        <p:nvPicPr>
          <p:cNvPr id="4" name="Picture 3" descr="Cours3_associationReflexiv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801" y="4030658"/>
            <a:ext cx="2743200" cy="188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9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Les classes-associations sont rattachées à une association binaire "plusieurs à plusieurs" (multiplicités 0..*, 1..*, 3..6, etc.).</a:t>
            </a:r>
          </a:p>
          <a:p>
            <a:endParaRPr lang="fr-FR"/>
          </a:p>
          <a:p>
            <a:r>
              <a:rPr lang="fr-FR"/>
              <a:t>Elles possèdent des attributs.</a:t>
            </a:r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 classes - associations</a:t>
            </a:r>
          </a:p>
        </p:txBody>
      </p:sp>
      <p:pic>
        <p:nvPicPr>
          <p:cNvPr id="4" name="Picture 3" descr="Cours3_classeAssocia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105" y="5052153"/>
            <a:ext cx="3354327" cy="14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200"/>
              <a:t>Ces types d'associations sont à éviter :</a:t>
            </a:r>
          </a:p>
          <a:p>
            <a:pPr lvl="1"/>
            <a:r>
              <a:rPr lang="fr-FR"/>
              <a:t>entraînent de la confusion dans la lecture</a:t>
            </a:r>
          </a:p>
          <a:p>
            <a:pPr lvl="1"/>
            <a:r>
              <a:rPr lang="fr-FR"/>
              <a:t>peu contraignantes (3 multiplicités seulement pour une association ternaire)</a:t>
            </a:r>
          </a:p>
          <a:p>
            <a:pPr lvl="1"/>
            <a:r>
              <a:rPr lang="fr-FR"/>
              <a:t>des faits peuvent être mélangés</a:t>
            </a:r>
          </a:p>
          <a:p>
            <a:pPr lvl="1"/>
            <a:r>
              <a:rPr lang="fr-FR"/>
              <a:t>...</a:t>
            </a:r>
          </a:p>
          <a:p>
            <a:r>
              <a:rPr lang="fr-FR" sz="2200"/>
              <a:t>=&gt; préférez des associations binaires.</a:t>
            </a:r>
          </a:p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Associations n-aires </a:t>
            </a:r>
          </a:p>
        </p:txBody>
      </p:sp>
      <p:pic>
        <p:nvPicPr>
          <p:cNvPr id="4" name="Picture 3" descr="Cours3_exemple_nai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063" y="4114800"/>
            <a:ext cx="2977248" cy="149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4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Il s'agit d'un des 13 diagrammes présents dans UML.</a:t>
            </a:r>
            <a:br>
              <a:rPr lang="fr-FR"/>
            </a:br>
            <a:r>
              <a:rPr lang="fr-FR"/>
              <a:t> </a:t>
            </a:r>
          </a:p>
          <a:p>
            <a:r>
              <a:rPr lang="fr-FR"/>
              <a:t>Le diagrammes de classes est diagramme statique.</a:t>
            </a:r>
            <a:br>
              <a:rPr lang="fr-FR"/>
            </a:br>
            <a:endParaRPr lang="fr-FR"/>
          </a:p>
          <a:p>
            <a:r>
              <a:rPr lang="fr-FR"/>
              <a:t>Il représente les classes intervenant dans le système.</a:t>
            </a:r>
            <a:br>
              <a:rPr lang="fr-FR"/>
            </a:br>
            <a:endParaRPr lang="fr-FR"/>
          </a:p>
          <a:p>
            <a:r>
              <a:rPr lang="fr-FR"/>
              <a:t>Peut servir à la modélisation d'une base de données.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 diagramme de classes</a:t>
            </a:r>
          </a:p>
        </p:txBody>
      </p:sp>
    </p:spTree>
    <p:extLst>
      <p:ext uri="{BB962C8B-B14F-4D97-AF65-F5344CB8AC3E}">
        <p14:creationId xmlns:p14="http://schemas.microsoft.com/office/powerpoint/2010/main" val="93516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Association n-aire : exemple de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/>
              <a:t>Dans l'exemple précédent, plusieurs faits sont mélangés :</a:t>
            </a:r>
          </a:p>
          <a:p>
            <a:r>
              <a:rPr lang="fr-FR"/>
              <a:t>les qualifications requises pour piloter </a:t>
            </a:r>
            <a:r>
              <a:rPr lang="fr-FR" sz="2400"/>
              <a:t>un type d'avion.</a:t>
            </a:r>
          </a:p>
          <a:p>
            <a:r>
              <a:rPr lang="fr-FR" sz="2400"/>
              <a:t>les qualifications possédées </a:t>
            </a:r>
            <a:r>
              <a:rPr lang="fr-FR"/>
              <a:t>par un pilote.</a:t>
            </a:r>
            <a:r>
              <a:rPr lang="fr-FR">
                <a:solidFill>
                  <a:srgbClr val="31B6FD"/>
                </a:solidFill>
              </a:rPr>
              <a:t/>
            </a:r>
            <a:br>
              <a:rPr lang="fr-FR">
                <a:solidFill>
                  <a:srgbClr val="31B6FD"/>
                </a:solidFill>
              </a:rPr>
            </a:br>
            <a:r>
              <a:rPr lang="fr-FR">
                <a:solidFill>
                  <a:srgbClr val="31B6FD"/>
                </a:solidFill>
              </a:rPr>
              <a:t/>
            </a:r>
            <a:br>
              <a:rPr lang="fr-FR">
                <a:solidFill>
                  <a:srgbClr val="31B6FD"/>
                </a:solidFill>
              </a:rPr>
            </a:br>
            <a:r>
              <a:rPr lang="fr-FR">
                <a:solidFill>
                  <a:srgbClr val="073E87"/>
                </a:solidFill>
              </a:rPr>
              <a:t>=&gt; </a:t>
            </a:r>
            <a:r>
              <a:rPr lang="fr-FR"/>
              <a:t>L'association a été découpée en 2 associations binaires.</a:t>
            </a:r>
          </a:p>
          <a:p>
            <a:endParaRPr lang="fr-FR">
              <a:solidFill>
                <a:srgbClr val="31B6FD"/>
              </a:solidFill>
            </a:endParaRPr>
          </a:p>
        </p:txBody>
      </p:sp>
      <p:pic>
        <p:nvPicPr>
          <p:cNvPr id="6" name="Content Placeholder 5" descr="Cours3_transformationNAire.jpg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4645025" y="2750200"/>
            <a:ext cx="3822700" cy="3305463"/>
          </a:xfrm>
        </p:spPr>
      </p:pic>
    </p:spTree>
    <p:extLst>
      <p:ext uri="{BB962C8B-B14F-4D97-AF65-F5344CB8AC3E}">
        <p14:creationId xmlns:p14="http://schemas.microsoft.com/office/powerpoint/2010/main" val="163527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600">
                <a:solidFill>
                  <a:srgbClr val="073E87"/>
                </a:solidFill>
                <a:latin typeface="Candara"/>
              </a:rPr>
              <a:t>Pendant la phase de conception, les informations suivantes (d'implémentation en "code") ne doivent pas apparaître :</a:t>
            </a:r>
          </a:p>
          <a:p>
            <a:pPr lvl="1"/>
            <a:r>
              <a:rPr lang="fr-FR" sz="2400">
                <a:solidFill>
                  <a:srgbClr val="073E87"/>
                </a:solidFill>
                <a:latin typeface="Candara"/>
              </a:rPr>
              <a:t>Type et visibilité des variables</a:t>
            </a:r>
          </a:p>
          <a:p>
            <a:pPr lvl="1"/>
            <a:r>
              <a:rPr lang="fr-FR" sz="2400">
                <a:solidFill>
                  <a:srgbClr val="073E87"/>
                </a:solidFill>
                <a:latin typeface="Candara"/>
              </a:rPr>
              <a:t>Clefs étrangères, etc.</a:t>
            </a:r>
            <a:endParaRPr lang="en-US" sz="2400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Important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5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052E65"/>
                </a:solidFill>
              </a:rPr>
              <a:t>TP "L'académie" </a:t>
            </a:r>
            <a:r>
              <a:rPr lang="fr-FR" dirty="0" smtClean="0">
                <a:solidFill>
                  <a:srgbClr val="052E65"/>
                </a:solidFill>
              </a:rPr>
              <a:t>:</a:t>
            </a:r>
            <a:endParaRPr lang="fr-FR" dirty="0">
              <a:solidFill>
                <a:srgbClr val="052E65"/>
              </a:solidFill>
            </a:endParaRPr>
          </a:p>
          <a:p>
            <a:pPr lvl="1"/>
            <a:r>
              <a:rPr lang="fr-FR" dirty="0">
                <a:solidFill>
                  <a:srgbClr val="052E65"/>
                </a:solidFill>
              </a:rPr>
              <a:t>Associez les classes du système informatique de l'académie : </a:t>
            </a:r>
          </a:p>
          <a:p>
            <a:pPr lvl="2"/>
            <a:r>
              <a:rPr lang="fr-FR" dirty="0">
                <a:solidFill>
                  <a:srgbClr val="052E65"/>
                </a:solidFill>
              </a:rPr>
              <a:t>multiplicités</a:t>
            </a:r>
          </a:p>
          <a:p>
            <a:pPr lvl="2"/>
            <a:r>
              <a:rPr lang="fr-FR" dirty="0">
                <a:solidFill>
                  <a:srgbClr val="052E65"/>
                </a:solidFill>
              </a:rPr>
              <a:t>noms des associations</a:t>
            </a:r>
          </a:p>
          <a:p>
            <a:pPr lvl="2"/>
            <a:r>
              <a:rPr lang="fr-FR" dirty="0">
                <a:solidFill>
                  <a:srgbClr val="052E65"/>
                </a:solidFill>
              </a:rPr>
              <a:t>rôles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Exercice</a:t>
            </a:r>
          </a:p>
        </p:txBody>
      </p:sp>
    </p:spTree>
    <p:extLst>
      <p:ext uri="{BB962C8B-B14F-4D97-AF65-F5344CB8AC3E}">
        <p14:creationId xmlns:p14="http://schemas.microsoft.com/office/powerpoint/2010/main" val="386081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Simplification du diagramme de </a:t>
            </a:r>
            <a:r>
              <a:rPr lang="fr-FR"/>
              <a:t>classes et ajout des données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0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solidFill>
                  <a:srgbClr val="073E87"/>
                </a:solidFill>
              </a:rPr>
              <a:t>Simplifiez le diagramme de classes :</a:t>
            </a:r>
          </a:p>
          <a:p>
            <a:pPr lvl="1"/>
            <a:r>
              <a:rPr lang="fr-FR"/>
              <a:t>Eliminez les classes redondantes</a:t>
            </a:r>
          </a:p>
          <a:p>
            <a:pPr lvl="1"/>
            <a:r>
              <a:rPr lang="fr-FR"/>
              <a:t>Utilisez l'héritage :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 simplification</a:t>
            </a:r>
          </a:p>
        </p:txBody>
      </p:sp>
      <p:pic>
        <p:nvPicPr>
          <p:cNvPr id="4" name="Picture 3" descr="Cours3_Herit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727" y="4228197"/>
            <a:ext cx="2743200" cy="176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9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600">
                <a:solidFill>
                  <a:srgbClr val="073E87"/>
                </a:solidFill>
                <a:latin typeface="Candara"/>
              </a:rPr>
              <a:t>Une fois les associations entre les classes déterminées :</a:t>
            </a:r>
          </a:p>
          <a:p>
            <a:pPr lvl="1"/>
            <a:r>
              <a:rPr lang="fr-FR">
                <a:solidFill>
                  <a:srgbClr val="073E87"/>
                </a:solidFill>
                <a:latin typeface="Candara"/>
              </a:rPr>
              <a:t>placez les données du dictionnaire de données dans le classes.</a:t>
            </a:r>
            <a:br>
              <a:rPr lang="fr-FR">
                <a:solidFill>
                  <a:srgbClr val="073E87"/>
                </a:solidFill>
                <a:latin typeface="Candara"/>
              </a:rPr>
            </a:br>
            <a:endParaRPr lang="fr-FR">
              <a:solidFill>
                <a:srgbClr val="073E87"/>
              </a:solidFill>
              <a:latin typeface="Candara"/>
            </a:endParaRPr>
          </a:p>
          <a:p>
            <a:r>
              <a:rPr lang="fr-FR" sz="2600">
                <a:solidFill>
                  <a:srgbClr val="073E87"/>
                </a:solidFill>
                <a:latin typeface="Candara"/>
              </a:rPr>
              <a:t>A ce stade, il est devient possible de réaliser les modèle physique des données (prochain cours).</a:t>
            </a:r>
            <a:endParaRPr lang="en-US" sz="2600">
              <a:solidFill>
                <a:srgbClr val="31B6FD"/>
              </a:solidFill>
              <a:latin typeface="Candar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Ajout des données au diagramme de classes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9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73E87"/>
                </a:solidFill>
              </a:rPr>
              <a:t>L'académie :</a:t>
            </a:r>
            <a:r>
              <a:rPr lang="en-US">
                <a:solidFill>
                  <a:srgbClr val="31B6FD"/>
                </a:solidFill>
              </a:rPr>
              <a:t/>
            </a:r>
            <a:br>
              <a:rPr lang="en-US">
                <a:solidFill>
                  <a:srgbClr val="31B6FD"/>
                </a:solidFill>
              </a:rPr>
            </a:br>
            <a:endParaRPr lang="en-US">
              <a:solidFill>
                <a:srgbClr val="31B6FD"/>
              </a:solidFill>
            </a:endParaRPr>
          </a:p>
          <a:p>
            <a:pPr lvl="1"/>
            <a:r>
              <a:rPr lang="en-US"/>
              <a:t>Simplifiez </a:t>
            </a:r>
            <a:r>
              <a:rPr lang="fr-FR"/>
              <a:t>le diagramme de classes de l'académie : un héritage peut être mis en place.</a:t>
            </a:r>
            <a:endParaRPr lang="fr-FR">
              <a:solidFill>
                <a:srgbClr val="31B6FD"/>
              </a:solidFill>
            </a:endParaRPr>
          </a:p>
          <a:p>
            <a:pPr lvl="1"/>
            <a:r>
              <a:rPr lang="fr-FR"/>
              <a:t>ajoutez les attributs des classes et leur</a:t>
            </a:r>
            <a:r>
              <a:rPr lang="fr-FR">
                <a:solidFill>
                  <a:srgbClr val="31B6FD"/>
                </a:solidFill>
              </a:rPr>
              <a:t> </a:t>
            </a:r>
            <a:r>
              <a:rPr lang="fr-FR"/>
              <a:t>type, à partir du dictionnaire de données.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Exercice</a:t>
            </a:r>
          </a:p>
        </p:txBody>
      </p:sp>
    </p:spTree>
    <p:extLst>
      <p:ext uri="{BB962C8B-B14F-4D97-AF65-F5344CB8AC3E}">
        <p14:creationId xmlns:p14="http://schemas.microsoft.com/office/powerpoint/2010/main" val="260476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Enrichissement du diagramme de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6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2600" dirty="0">
                <a:solidFill>
                  <a:srgbClr val="073E87"/>
                </a:solidFill>
                <a:latin typeface="Candara"/>
              </a:rPr>
              <a:t>Le diagramme de classes candidates étant élaboré, </a:t>
            </a:r>
            <a:r>
              <a:rPr lang="fr-FR" sz="2600" dirty="0" smtClean="0">
                <a:solidFill>
                  <a:srgbClr val="073E87"/>
                </a:solidFill>
                <a:latin typeface="Candara"/>
              </a:rPr>
              <a:t>de nouvelles informations </a:t>
            </a:r>
            <a:r>
              <a:rPr lang="fr-FR" sz="2600" dirty="0">
                <a:solidFill>
                  <a:srgbClr val="073E87"/>
                </a:solidFill>
                <a:latin typeface="Candara"/>
              </a:rPr>
              <a:t>peuvent être ajoutées au diagramme :</a:t>
            </a:r>
          </a:p>
          <a:p>
            <a:pPr lvl="1"/>
            <a:r>
              <a:rPr lang="fr-FR" sz="2400" dirty="0">
                <a:solidFill>
                  <a:srgbClr val="073E87"/>
                </a:solidFill>
                <a:latin typeface="Candara"/>
              </a:rPr>
              <a:t>Agrégations</a:t>
            </a:r>
          </a:p>
          <a:p>
            <a:pPr lvl="1"/>
            <a:r>
              <a:rPr lang="fr-FR" sz="2400" dirty="0">
                <a:solidFill>
                  <a:srgbClr val="073E87"/>
                </a:solidFill>
                <a:latin typeface="Candara"/>
              </a:rPr>
              <a:t>Navigabilité</a:t>
            </a:r>
          </a:p>
          <a:p>
            <a:pPr lvl="1"/>
            <a:r>
              <a:rPr lang="fr-FR" sz="2400" dirty="0">
                <a:solidFill>
                  <a:srgbClr val="073E87"/>
                </a:solidFill>
                <a:latin typeface="Candara"/>
              </a:rPr>
              <a:t>Interfaces, classes abstraites, ...</a:t>
            </a:r>
          </a:p>
          <a:p>
            <a:pPr lvl="1"/>
            <a:r>
              <a:rPr lang="fr-FR" sz="2400" dirty="0">
                <a:solidFill>
                  <a:srgbClr val="073E87"/>
                </a:solidFill>
                <a:latin typeface="Candara"/>
              </a:rPr>
              <a:t>Ajout de méthodes</a:t>
            </a:r>
          </a:p>
          <a:p>
            <a:pPr lvl="1"/>
            <a:r>
              <a:rPr lang="fr-FR" sz="2400" dirty="0">
                <a:solidFill>
                  <a:srgbClr val="073E87"/>
                </a:solidFill>
                <a:latin typeface="Candara"/>
              </a:rPr>
              <a:t>Visibilité des méthodes et attributs</a:t>
            </a:r>
          </a:p>
          <a:p>
            <a:pPr lvl="1"/>
            <a:r>
              <a:rPr lang="fr-FR" sz="2400" dirty="0">
                <a:solidFill>
                  <a:srgbClr val="073E87"/>
                </a:solidFill>
                <a:latin typeface="Candara"/>
              </a:rPr>
              <a:t>...</a:t>
            </a:r>
            <a:endParaRPr lang="en-US" sz="2400" dirty="0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Enrichissement du diagramme </a:t>
            </a:r>
            <a:r>
              <a:rPr lang="fr-FR" smtClean="0"/>
              <a:t>de classes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7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Servent à indiquer qu'une classe </a:t>
            </a:r>
            <a:r>
              <a:rPr lang="fr-FR" dirty="0" smtClean="0"/>
              <a:t>est liée une </a:t>
            </a:r>
            <a:r>
              <a:rPr lang="fr-FR" dirty="0"/>
              <a:t>autre classe.</a:t>
            </a:r>
          </a:p>
          <a:p>
            <a:r>
              <a:rPr lang="fr-FR" dirty="0"/>
              <a:t>Les agrégations peuvent être...</a:t>
            </a:r>
          </a:p>
          <a:p>
            <a:pPr lvl="1"/>
            <a:r>
              <a:rPr lang="fr-FR" sz="2400" dirty="0"/>
              <a:t>Simples</a:t>
            </a:r>
            <a:endParaRPr lang="fr-FR" dirty="0"/>
          </a:p>
          <a:p>
            <a:pPr lvl="1"/>
            <a:r>
              <a:rPr lang="fr-FR" sz="2400" dirty="0"/>
              <a:t>Fortes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 agrégations</a:t>
            </a:r>
          </a:p>
        </p:txBody>
      </p:sp>
    </p:spTree>
    <p:extLst>
      <p:ext uri="{BB962C8B-B14F-4D97-AF65-F5344CB8AC3E}">
        <p14:creationId xmlns:p14="http://schemas.microsoft.com/office/powerpoint/2010/main" val="81553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Représentation d'une classe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sz="2600">
                <a:solidFill>
                  <a:srgbClr val="073E87"/>
                </a:solidFill>
                <a:latin typeface="Candara"/>
              </a:rPr>
              <a:t>Une classe est représentée par un rectangle, séparé en 3 parties :</a:t>
            </a:r>
          </a:p>
          <a:p>
            <a:pPr lvl="1"/>
            <a:r>
              <a:rPr lang="fr-FR" sz="2400">
                <a:solidFill>
                  <a:srgbClr val="073E87"/>
                </a:solidFill>
                <a:latin typeface="Candara"/>
              </a:rPr>
              <a:t>Le nom de la classe.</a:t>
            </a:r>
          </a:p>
          <a:p>
            <a:pPr lvl="1"/>
            <a:r>
              <a:rPr lang="fr-FR" sz="2400">
                <a:solidFill>
                  <a:srgbClr val="073E87"/>
                </a:solidFill>
                <a:latin typeface="Candara"/>
              </a:rPr>
              <a:t>Les attributs.  </a:t>
            </a:r>
          </a:p>
          <a:p>
            <a:pPr lvl="1"/>
            <a:r>
              <a:rPr lang="fr-FR" sz="2400">
                <a:solidFill>
                  <a:srgbClr val="073E87"/>
                </a:solidFill>
                <a:latin typeface="Candara"/>
              </a:rPr>
              <a:t>Les méthodes de la classe.</a:t>
            </a:r>
            <a:endParaRPr lang="en-US" sz="2400">
              <a:solidFill>
                <a:srgbClr val="073E87"/>
              </a:solidFill>
              <a:latin typeface="Candara"/>
            </a:endParaRPr>
          </a:p>
        </p:txBody>
      </p:sp>
      <p:pic>
        <p:nvPicPr>
          <p:cNvPr id="8" name="Picture 7" descr="Cours3_uneClass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794" y="3374424"/>
            <a:ext cx="1819275" cy="1447800"/>
          </a:xfrm>
          <a:prstGeom prst="rect">
            <a:avLst/>
          </a:prstGeom>
        </p:spPr>
      </p:pic>
      <p:pic>
        <p:nvPicPr>
          <p:cNvPr id="12" name="Content Placeholder 11" descr="Cours3_uneClasseSimple.jpg"/>
          <p:cNvPicPr>
            <a:picLocks noGrp="1" noChangeAspect="1"/>
          </p:cNvPicPr>
          <p:nvPr>
            <p:ph sz="quarter" idx="14"/>
          </p:nvPr>
        </p:nvPicPr>
        <p:blipFill>
          <a:blip r:embed="rId4"/>
          <a:stretch>
            <a:fillRect/>
          </a:stretch>
        </p:blipFill>
        <p:spPr>
          <a:xfrm>
            <a:off x="5367834" y="3276279"/>
            <a:ext cx="2221283" cy="1799967"/>
          </a:xfrm>
        </p:spPr>
      </p:pic>
    </p:spTree>
    <p:extLst>
      <p:ext uri="{BB962C8B-B14F-4D97-AF65-F5344CB8AC3E}">
        <p14:creationId xmlns:p14="http://schemas.microsoft.com/office/powerpoint/2010/main" val="227122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L'agrégation simple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/>
              <a:t>La destruction d'un objet n'entraîne pas la destruction de l'autre objet.</a:t>
            </a:r>
            <a:br>
              <a:rPr lang="fr-FR"/>
            </a:br>
            <a:endParaRPr lang="fr-FR"/>
          </a:p>
          <a:p>
            <a:r>
              <a:rPr lang="fr-FR"/>
              <a:t>Représentée par un losange vide.</a:t>
            </a:r>
            <a:br>
              <a:rPr lang="fr-FR"/>
            </a:br>
            <a:endParaRPr lang="fr-FR"/>
          </a:p>
          <a:p>
            <a:r>
              <a:rPr lang="fr-FR"/>
              <a:t>La destruction de la voiture n'entraîne pas la destruction du propriétaire.</a:t>
            </a:r>
            <a:br>
              <a:rPr lang="fr-FR"/>
            </a:br>
            <a:endParaRPr lang="fr-FR"/>
          </a:p>
          <a:p>
            <a:r>
              <a:rPr lang="fr-FR"/>
              <a:t>=&gt; "si on met une voiture à la casse, son propriétaire ne va pas mourrir".</a:t>
            </a:r>
            <a:endParaRPr lang="en-US"/>
          </a:p>
        </p:txBody>
      </p:sp>
      <p:pic>
        <p:nvPicPr>
          <p:cNvPr id="7" name="Content Placeholder 6" descr="Cours3_agregation.jpg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5856287" y="3464719"/>
            <a:ext cx="1400175" cy="1876425"/>
          </a:xfrm>
        </p:spPr>
      </p:pic>
    </p:spTree>
    <p:extLst>
      <p:ext uri="{BB962C8B-B14F-4D97-AF65-F5344CB8AC3E}">
        <p14:creationId xmlns:p14="http://schemas.microsoft.com/office/powerpoint/2010/main" val="422870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Agrégation et navigabilité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sz="2600" dirty="0">
                <a:solidFill>
                  <a:srgbClr val="073E87"/>
                </a:solidFill>
                <a:latin typeface="Candara"/>
              </a:rPr>
              <a:t>La navigabilité sert à indiquer si un objet (instance d'une classe) peut atteindre l'autre objet associé.</a:t>
            </a:r>
            <a:br>
              <a:rPr lang="fr-FR" sz="2600" dirty="0">
                <a:solidFill>
                  <a:srgbClr val="073E87"/>
                </a:solidFill>
                <a:latin typeface="Candara"/>
              </a:rPr>
            </a:br>
            <a:endParaRPr lang="fr-FR" sz="2600" dirty="0">
              <a:solidFill>
                <a:srgbClr val="073E87"/>
              </a:solidFill>
              <a:latin typeface="Candara"/>
            </a:endParaRPr>
          </a:p>
          <a:p>
            <a:r>
              <a:rPr lang="fr-FR" sz="2600" dirty="0">
                <a:solidFill>
                  <a:srgbClr val="073E87"/>
                </a:solidFill>
                <a:latin typeface="Candara"/>
              </a:rPr>
              <a:t>Dans l'exemple ci-contre :</a:t>
            </a:r>
          </a:p>
          <a:p>
            <a:pPr lvl="1"/>
            <a:r>
              <a:rPr lang="fr-FR" sz="2400" dirty="0">
                <a:solidFill>
                  <a:srgbClr val="073E87"/>
                </a:solidFill>
                <a:latin typeface="Candara"/>
              </a:rPr>
              <a:t>on pourra écrire dans le programme "</a:t>
            </a:r>
            <a:r>
              <a:rPr lang="fr-FR" sz="2400" dirty="0" err="1">
                <a:solidFill>
                  <a:srgbClr val="073E87"/>
                </a:solidFill>
                <a:latin typeface="Candara"/>
              </a:rPr>
              <a:t>voiture.proprietaire</a:t>
            </a:r>
            <a:r>
              <a:rPr lang="fr-FR" sz="2400" dirty="0">
                <a:solidFill>
                  <a:srgbClr val="073E87"/>
                </a:solidFill>
                <a:latin typeface="Candara"/>
              </a:rPr>
              <a:t>=...  ;"</a:t>
            </a:r>
          </a:p>
          <a:p>
            <a:pPr lvl="1"/>
            <a:r>
              <a:rPr lang="fr-FR" dirty="0">
                <a:solidFill>
                  <a:srgbClr val="073E87"/>
                </a:solidFill>
                <a:latin typeface="Candara"/>
              </a:rPr>
              <a:t>on ne pourra pas écrire "</a:t>
            </a:r>
            <a:r>
              <a:rPr lang="fr-FR" dirty="0" err="1">
                <a:solidFill>
                  <a:srgbClr val="073E87"/>
                </a:solidFill>
                <a:latin typeface="Candara"/>
              </a:rPr>
              <a:t>proprietaire.voiture</a:t>
            </a:r>
            <a:r>
              <a:rPr lang="fr-FR" dirty="0">
                <a:solidFill>
                  <a:srgbClr val="073E87"/>
                </a:solidFill>
                <a:latin typeface="Candara"/>
              </a:rPr>
              <a:t>=... ;"</a:t>
            </a:r>
            <a:br>
              <a:rPr lang="fr-FR" dirty="0">
                <a:solidFill>
                  <a:srgbClr val="073E87"/>
                </a:solidFill>
                <a:latin typeface="Candara"/>
              </a:rPr>
            </a:br>
            <a:endParaRPr lang="fr-FR" dirty="0">
              <a:solidFill>
                <a:srgbClr val="073E87"/>
              </a:solidFill>
              <a:latin typeface="Candara"/>
            </a:endParaRPr>
          </a:p>
          <a:p>
            <a:r>
              <a:rPr lang="fr-FR" sz="2600" dirty="0" smtClean="0">
                <a:solidFill>
                  <a:srgbClr val="073E87"/>
                </a:solidFill>
                <a:latin typeface="Candara"/>
              </a:rPr>
              <a:t>Sans </a:t>
            </a:r>
            <a:r>
              <a:rPr lang="fr-FR" sz="2600" dirty="0">
                <a:solidFill>
                  <a:srgbClr val="073E87"/>
                </a:solidFill>
                <a:latin typeface="Candara"/>
              </a:rPr>
              <a:t>cette information, l'association est par défaut bidirectionnelle.</a:t>
            </a:r>
            <a:endParaRPr lang="en-US" sz="2600" dirty="0">
              <a:solidFill>
                <a:srgbClr val="073E87"/>
              </a:solidFill>
              <a:latin typeface="Candara"/>
            </a:endParaRPr>
          </a:p>
        </p:txBody>
      </p:sp>
      <p:pic>
        <p:nvPicPr>
          <p:cNvPr id="5" name="Content Placeholder 4" descr="Cours3_navigabilite.jpg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5865812" y="3488531"/>
            <a:ext cx="1381125" cy="1828800"/>
          </a:xfrm>
        </p:spPr>
      </p:pic>
    </p:spTree>
    <p:extLst>
      <p:ext uri="{BB962C8B-B14F-4D97-AF65-F5344CB8AC3E}">
        <p14:creationId xmlns:p14="http://schemas.microsoft.com/office/powerpoint/2010/main" val="365430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Exemple d'implémentation en C# 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L'agrégation simple : exemple d'implémentation </a:t>
            </a:r>
          </a:p>
        </p:txBody>
      </p:sp>
      <p:pic>
        <p:nvPicPr>
          <p:cNvPr id="4" name="Picture 3" descr="Cours3_agregationC#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466" y="3578225"/>
            <a:ext cx="3927160" cy="2049590"/>
          </a:xfrm>
          <a:prstGeom prst="rect">
            <a:avLst/>
          </a:prstGeom>
        </p:spPr>
      </p:pic>
      <p:pic>
        <p:nvPicPr>
          <p:cNvPr id="6" name="Picture 5" descr="Cours3_navigabilit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704" y="3742752"/>
            <a:ext cx="13811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4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L'agrégation forte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/>
              <a:t>La destruction d'un objet entraîne la destruction de l'autre objet.</a:t>
            </a:r>
            <a:br>
              <a:rPr lang="fr-FR"/>
            </a:br>
            <a:endParaRPr lang="fr-FR"/>
          </a:p>
          <a:p>
            <a:r>
              <a:rPr lang="fr-FR"/>
              <a:t>Aussi appelée "Composition", cette agrégation est représentée par un losange plein.</a:t>
            </a:r>
            <a:br>
              <a:rPr lang="fr-FR"/>
            </a:br>
            <a:endParaRPr lang="fr-FR"/>
          </a:p>
          <a:p>
            <a:r>
              <a:rPr lang="fr-FR"/>
              <a:t>La destruction de la voiture va entraîner la destruction du moteur.</a:t>
            </a:r>
            <a:br>
              <a:rPr lang="fr-FR"/>
            </a:br>
            <a:endParaRPr lang="fr-FR"/>
          </a:p>
          <a:p>
            <a:r>
              <a:rPr lang="fr-FR"/>
              <a:t>=&gt; "si on met une voiture à la casse, le moteur sera aussi détruit".</a:t>
            </a:r>
            <a:br>
              <a:rPr lang="fr-FR"/>
            </a:br>
            <a:endParaRPr lang="en-US"/>
          </a:p>
        </p:txBody>
      </p:sp>
      <p:pic>
        <p:nvPicPr>
          <p:cNvPr id="7" name="Content Placeholder 6" descr="Cours3_Composition.jpg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5799137" y="2883694"/>
            <a:ext cx="1514475" cy="3038475"/>
          </a:xfrm>
        </p:spPr>
      </p:pic>
    </p:spTree>
    <p:extLst>
      <p:ext uri="{BB962C8B-B14F-4D97-AF65-F5344CB8AC3E}">
        <p14:creationId xmlns:p14="http://schemas.microsoft.com/office/powerpoint/2010/main" val="6726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Exemple d'implémentation en C# 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L'agrégation forte (2)</a:t>
            </a:r>
          </a:p>
        </p:txBody>
      </p:sp>
      <p:pic>
        <p:nvPicPr>
          <p:cNvPr id="6" name="Picture 5" descr="Cours3_compositionC#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638" y="3355975"/>
            <a:ext cx="3803957" cy="2898195"/>
          </a:xfrm>
          <a:prstGeom prst="rect">
            <a:avLst/>
          </a:prstGeom>
        </p:spPr>
      </p:pic>
      <p:pic>
        <p:nvPicPr>
          <p:cNvPr id="7" name="Picture 6" descr="Cours3_Compositio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644" y="3285292"/>
            <a:ext cx="15144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0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>
                <a:solidFill>
                  <a:srgbClr val="073E87"/>
                </a:solidFill>
              </a:rPr>
              <a:t>Habituellement, les agrégation simples sont programmées sous forme d'agrégations fortes.</a:t>
            </a:r>
            <a:br>
              <a:rPr lang="fr-FR">
                <a:solidFill>
                  <a:srgbClr val="073E87"/>
                </a:solidFill>
              </a:rPr>
            </a:br>
            <a:endParaRPr lang="fr-FR">
              <a:solidFill>
                <a:srgbClr val="073E87"/>
              </a:solidFill>
            </a:endParaRPr>
          </a:p>
          <a:p>
            <a:r>
              <a:rPr lang="fr-FR">
                <a:solidFill>
                  <a:srgbClr val="073E87"/>
                </a:solidFill>
              </a:rPr>
              <a:t>Toutes les informations d'un diagramme de classe ne sont pas forcément programmables.</a:t>
            </a:r>
            <a:endParaRPr lang="fr-FR" sz="2600">
              <a:solidFill>
                <a:srgbClr val="073E87"/>
              </a:solidFill>
            </a:endParaRPr>
          </a:p>
          <a:p>
            <a:pPr lvl="1"/>
            <a:r>
              <a:rPr lang="fr-FR" sz="2400">
                <a:solidFill>
                  <a:srgbClr val="073E87"/>
                </a:solidFill>
              </a:rPr>
              <a:t>Ex : les associations simples sont normalement implémentées sous forme de pointeurs, qui ont disparu dans les langages modernes.</a:t>
            </a:r>
            <a:r>
              <a:rPr lang="fr-FR" sz="2400">
                <a:solidFill>
                  <a:srgbClr val="31B6FD"/>
                </a:solidFill>
              </a:rPr>
              <a:t> </a:t>
            </a:r>
            <a:r>
              <a:rPr lang="fr-FR" sz="2400">
                <a:solidFill>
                  <a:srgbClr val="073E87"/>
                </a:solidFill>
              </a:rPr>
              <a:t>Elle seront implémentées sous forme d'agrégations.</a:t>
            </a:r>
            <a:br>
              <a:rPr lang="fr-FR" sz="2400">
                <a:solidFill>
                  <a:srgbClr val="073E87"/>
                </a:solidFill>
              </a:rPr>
            </a:br>
            <a:endParaRPr lang="fr-FR" sz="2400">
              <a:solidFill>
                <a:srgbClr val="31B6FD"/>
              </a:solidFill>
            </a:endParaRPr>
          </a:p>
          <a:p>
            <a:r>
              <a:rPr lang="fr-FR"/>
              <a:t>Il revient au développeur de "programmer" au mieux le diagramme de classes qui lui aura été remis par l'analyste.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"Programmation" d'un diagramme de classes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9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L'académie :</a:t>
            </a:r>
          </a:p>
          <a:p>
            <a:pPr lvl="1"/>
            <a:r>
              <a:rPr lang="fr-FR"/>
              <a:t>Complétez les associations: agrégations simples, fortes, navigabilité...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Exercice</a:t>
            </a:r>
          </a:p>
        </p:txBody>
      </p:sp>
    </p:spTree>
    <p:extLst>
      <p:ext uri="{BB962C8B-B14F-4D97-AF65-F5344CB8AC3E}">
        <p14:creationId xmlns:p14="http://schemas.microsoft.com/office/powerpoint/2010/main" val="148788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Visibilité des attributs et méthodes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600">
                <a:solidFill>
                  <a:srgbClr val="073E87"/>
                </a:solidFill>
                <a:latin typeface="Candara"/>
              </a:rPr>
              <a:t>Visibilité des méthodes et attributs :</a:t>
            </a:r>
          </a:p>
          <a:p>
            <a:pPr lvl="1"/>
            <a:r>
              <a:rPr lang="fr-FR" sz="2400">
                <a:solidFill>
                  <a:srgbClr val="073E87"/>
                </a:solidFill>
                <a:latin typeface="Candara"/>
              </a:rPr>
              <a:t>+ : public</a:t>
            </a:r>
          </a:p>
          <a:p>
            <a:pPr lvl="1"/>
            <a:r>
              <a:rPr lang="fr-FR" sz="2400">
                <a:solidFill>
                  <a:srgbClr val="073E87"/>
                </a:solidFill>
                <a:latin typeface="Candara"/>
              </a:rPr>
              <a:t>- : privé</a:t>
            </a:r>
          </a:p>
          <a:p>
            <a:pPr lvl="1"/>
            <a:r>
              <a:rPr lang="fr-FR" sz="2400">
                <a:solidFill>
                  <a:srgbClr val="073E87"/>
                </a:solidFill>
                <a:latin typeface="Candara"/>
              </a:rPr>
              <a:t># : protégé</a:t>
            </a:r>
            <a:endParaRPr lang="en-US" sz="2400">
              <a:solidFill>
                <a:srgbClr val="073E87"/>
              </a:solidFill>
              <a:latin typeface="Candara"/>
            </a:endParaRPr>
          </a:p>
        </p:txBody>
      </p:sp>
      <p:pic>
        <p:nvPicPr>
          <p:cNvPr id="5" name="Content Placeholder 4" descr="Cours3_visibilite.jpg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5789613" y="3687763"/>
            <a:ext cx="1916576" cy="1785914"/>
          </a:xfrm>
        </p:spPr>
      </p:pic>
    </p:spTree>
    <p:extLst>
      <p:ext uri="{BB962C8B-B14F-4D97-AF65-F5344CB8AC3E}">
        <p14:creationId xmlns:p14="http://schemas.microsoft.com/office/powerpoint/2010/main" val="161811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600" dirty="0">
                <a:solidFill>
                  <a:srgbClr val="073E87"/>
                </a:solidFill>
                <a:latin typeface="Candara"/>
              </a:rPr>
              <a:t>Une fois les associations créées, complétez votre diagramme de classes :</a:t>
            </a:r>
          </a:p>
          <a:p>
            <a:pPr lvl="1"/>
            <a:r>
              <a:rPr lang="fr-FR" sz="2400" dirty="0">
                <a:solidFill>
                  <a:srgbClr val="073E87"/>
                </a:solidFill>
                <a:latin typeface="Candara"/>
              </a:rPr>
              <a:t>Ajoutez les données, et leurs types</a:t>
            </a:r>
          </a:p>
          <a:p>
            <a:pPr lvl="1"/>
            <a:r>
              <a:rPr lang="fr-FR" sz="2400" dirty="0">
                <a:solidFill>
                  <a:srgbClr val="073E87"/>
                </a:solidFill>
                <a:latin typeface="Candara"/>
              </a:rPr>
              <a:t>Ajoutez les </a:t>
            </a:r>
            <a:r>
              <a:rPr lang="fr-FR" sz="2400" dirty="0" smtClean="0">
                <a:solidFill>
                  <a:srgbClr val="073E87"/>
                </a:solidFill>
                <a:latin typeface="Candara"/>
              </a:rPr>
              <a:t>méthodes</a:t>
            </a:r>
          </a:p>
          <a:p>
            <a:pPr lvl="1"/>
            <a:r>
              <a:rPr lang="fr-FR" sz="2400" dirty="0" smtClean="0">
                <a:solidFill>
                  <a:srgbClr val="073E87"/>
                </a:solidFill>
              </a:rPr>
              <a:t>Déterminez </a:t>
            </a:r>
            <a:r>
              <a:rPr lang="fr-FR" sz="2400" dirty="0">
                <a:solidFill>
                  <a:srgbClr val="073E87"/>
                </a:solidFill>
              </a:rPr>
              <a:t>les visibilités des méthodes et attributs.</a:t>
            </a:r>
            <a:endParaRPr lang="en-US" sz="2400" dirty="0">
              <a:solidFill>
                <a:srgbClr val="073E87"/>
              </a:solidFill>
            </a:endParaRPr>
          </a:p>
          <a:p>
            <a:pPr lvl="1"/>
            <a:endParaRPr lang="en-US" sz="2400" dirty="0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Diagramme de classes : dernières informations à ajouter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4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Exemple avec Visual Paradigm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Démonstration : génération de code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lass_diagrams_data_type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86780" y="3184334"/>
            <a:ext cx="4378378" cy="243243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 exemple</a:t>
            </a:r>
          </a:p>
        </p:txBody>
      </p:sp>
    </p:spTree>
    <p:extLst>
      <p:ext uri="{BB962C8B-B14F-4D97-AF65-F5344CB8AC3E}">
        <p14:creationId xmlns:p14="http://schemas.microsoft.com/office/powerpoint/2010/main" val="229379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Diagrammes de classes : autres notations à connaître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  stéréotypes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/>
              <a:t>Permettent d'étendre le vocabulaire UML.</a:t>
            </a:r>
          </a:p>
          <a:p>
            <a:endParaRPr lang="fr-FR"/>
          </a:p>
          <a:p>
            <a:r>
              <a:rPr lang="fr-FR"/>
              <a:t>Notés entre guillemets : &lt;&lt; et &gt;&gt;</a:t>
            </a:r>
          </a:p>
          <a:p>
            <a:endParaRPr lang="fr-FR"/>
          </a:p>
          <a:p>
            <a:r>
              <a:rPr lang="fr-FR"/>
              <a:t>Les stéréotypes peuvent être utilisés dans tous les diagrammes UML.</a:t>
            </a:r>
            <a:endParaRPr lang="en-US"/>
          </a:p>
        </p:txBody>
      </p:sp>
      <p:pic>
        <p:nvPicPr>
          <p:cNvPr id="5" name="Content Placeholder 4" descr="Cours3_stereotype.jpg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4894262" y="3583781"/>
            <a:ext cx="3324225" cy="1638300"/>
          </a:xfrm>
        </p:spPr>
      </p:pic>
    </p:spTree>
    <p:extLst>
      <p:ext uri="{BB962C8B-B14F-4D97-AF65-F5344CB8AC3E}">
        <p14:creationId xmlns:p14="http://schemas.microsoft.com/office/powerpoint/2010/main" val="337397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 relation de réalisation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/>
              <a:t>Indique qu'une classe implémente une interface.</a:t>
            </a:r>
            <a:br>
              <a:rPr lang="fr-FR"/>
            </a:br>
            <a:r>
              <a:rPr lang="fr-FR"/>
              <a:t/>
            </a:r>
            <a:br>
              <a:rPr lang="fr-FR"/>
            </a:br>
            <a:endParaRPr lang="fr-FR"/>
          </a:p>
          <a:p>
            <a:r>
              <a:rPr lang="fr-FR"/>
              <a:t>2 notations différentes existent : la flèche en pointillés, ou le rond.</a:t>
            </a:r>
            <a:br>
              <a:rPr lang="fr-FR"/>
            </a:br>
            <a:r>
              <a:rPr lang="fr-FR"/>
              <a:t/>
            </a:r>
            <a:br>
              <a:rPr lang="fr-FR"/>
            </a:br>
            <a:endParaRPr lang="fr-FR"/>
          </a:p>
          <a:p>
            <a:r>
              <a:rPr lang="fr-FR"/>
              <a:t>Dans cet exemple, la classe "Client" implémente l'interface IPersonne.</a:t>
            </a:r>
            <a:endParaRPr lang="en-US"/>
          </a:p>
        </p:txBody>
      </p:sp>
      <p:pic>
        <p:nvPicPr>
          <p:cNvPr id="7" name="Content Placeholder 6" descr="Cours3_realisation.jpg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5789613" y="2954338"/>
            <a:ext cx="1882104" cy="3240087"/>
          </a:xfrm>
        </p:spPr>
      </p:pic>
    </p:spTree>
    <p:extLst>
      <p:ext uri="{BB962C8B-B14F-4D97-AF65-F5344CB8AC3E}">
        <p14:creationId xmlns:p14="http://schemas.microsoft.com/office/powerpoint/2010/main" val="398349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urs3_Paquetage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7119" y="3357563"/>
            <a:ext cx="4457700" cy="20859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 packages</a:t>
            </a:r>
          </a:p>
        </p:txBody>
      </p:sp>
    </p:spTree>
    <p:extLst>
      <p:ext uri="{BB962C8B-B14F-4D97-AF65-F5344CB8AC3E}">
        <p14:creationId xmlns:p14="http://schemas.microsoft.com/office/powerpoint/2010/main" val="301701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2600">
                <a:solidFill>
                  <a:srgbClr val="073E87"/>
                </a:solidFill>
                <a:latin typeface="Candara"/>
              </a:rPr>
              <a:t>1. Si ce n'est pas fait, rédaction du dictionnaire de données.</a:t>
            </a:r>
          </a:p>
          <a:p>
            <a:endParaRPr lang="fr-FR" sz="2600">
              <a:solidFill>
                <a:srgbClr val="073E87"/>
              </a:solidFill>
              <a:latin typeface="Candara"/>
            </a:endParaRPr>
          </a:p>
          <a:p>
            <a:r>
              <a:rPr lang="fr-FR" sz="2600">
                <a:solidFill>
                  <a:srgbClr val="073E87"/>
                </a:solidFill>
                <a:latin typeface="Candara"/>
              </a:rPr>
              <a:t>2. Elaboration du diagramme de classes candidates: </a:t>
            </a:r>
          </a:p>
          <a:p>
            <a:pPr lvl="1"/>
            <a:r>
              <a:rPr lang="fr-FR" sz="2400">
                <a:solidFill>
                  <a:srgbClr val="073E87"/>
                </a:solidFill>
                <a:latin typeface="Candara"/>
              </a:rPr>
              <a:t>déterminer les classes principales du domaine (sans se préoccuper de l'implémentation informatique).</a:t>
            </a:r>
          </a:p>
          <a:p>
            <a:pPr lvl="1"/>
            <a:r>
              <a:rPr lang="fr-FR" sz="2400">
                <a:solidFill>
                  <a:srgbClr val="073E87"/>
                </a:solidFill>
                <a:latin typeface="Candara"/>
              </a:rPr>
              <a:t>déterminer les associations entre ces classes. </a:t>
            </a:r>
            <a:br>
              <a:rPr lang="fr-FR" sz="2400">
                <a:solidFill>
                  <a:srgbClr val="073E87"/>
                </a:solidFill>
                <a:latin typeface="Candara"/>
              </a:rPr>
            </a:br>
            <a:endParaRPr lang="fr-FR">
              <a:solidFill>
                <a:srgbClr val="31B6FD"/>
              </a:solidFill>
              <a:latin typeface="Candara"/>
            </a:endParaRPr>
          </a:p>
          <a:p>
            <a:r>
              <a:rPr lang="fr-FR" sz="2600">
                <a:solidFill>
                  <a:srgbClr val="073E87"/>
                </a:solidFill>
                <a:latin typeface="Candara"/>
              </a:rPr>
              <a:t>3. Simplification du diagramme de classes (héritage, suppression des redondances, ...).</a:t>
            </a:r>
            <a:endParaRPr lang="fr-FR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Elaboration d'un diagramme de classes (1)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3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4. Disposer les données du dictionnaire dans les classes.</a:t>
            </a:r>
            <a:br>
              <a:rPr lang="fr-FR" dirty="0"/>
            </a:br>
            <a:endParaRPr lang="fr-FR" dirty="0"/>
          </a:p>
          <a:p>
            <a:r>
              <a:rPr lang="fr-FR" dirty="0"/>
              <a:t>5. Confronter le diagramme et les cas d'utilisation (et / ou cahier des charges) : la validation.</a:t>
            </a:r>
            <a:br>
              <a:rPr lang="fr-FR" dirty="0"/>
            </a:br>
            <a:endParaRPr lang="fr-FR" dirty="0"/>
          </a:p>
          <a:p>
            <a:r>
              <a:rPr lang="fr-FR" dirty="0"/>
              <a:t>6. Itérer autant de fois que nécessaire (jusqu'à validation).</a:t>
            </a:r>
            <a:br>
              <a:rPr lang="fr-FR" dirty="0"/>
            </a:br>
            <a:endParaRPr lang="fr-FR" dirty="0"/>
          </a:p>
          <a:p>
            <a:r>
              <a:rPr lang="fr-FR" dirty="0"/>
              <a:t>7. Une fois </a:t>
            </a:r>
            <a:r>
              <a:rPr lang="fr-FR" dirty="0" smtClean="0"/>
              <a:t>validé, enrichir le diagramme de classes : navigabilité, agréga</a:t>
            </a:r>
            <a:r>
              <a:rPr lang="fr-FR" dirty="0" smtClean="0"/>
              <a:t>tions, </a:t>
            </a:r>
            <a:r>
              <a:rPr lang="fr-FR" dirty="0" smtClean="0"/>
              <a:t>ajout </a:t>
            </a:r>
            <a:r>
              <a:rPr lang="fr-FR" dirty="0"/>
              <a:t>des informations d'implémentation </a:t>
            </a:r>
            <a:r>
              <a:rPr lang="fr-FR" dirty="0" smtClean="0"/>
              <a:t>informatique (visibilité des variables, etc.).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Elaboration d'un diagramme des classes (2)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8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Elaboration du diagramme de classes candidates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Le dictionnaire de données est indispensable à toute analyse (technique ou non).</a:t>
            </a:r>
            <a:br>
              <a:rPr lang="fr-FR"/>
            </a:br>
            <a:endParaRPr lang="fr-FR"/>
          </a:p>
          <a:p>
            <a:r>
              <a:rPr lang="fr-FR"/>
              <a:t>Il figure dans les SFD et doit être validé, dans la mesure du possible, par le client (MOA).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Rédaction du dictionnaire de données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0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TP : l'académie.</a:t>
            </a:r>
          </a:p>
          <a:p>
            <a:endParaRPr lang="fr-FR"/>
          </a:p>
          <a:p>
            <a:r>
              <a:rPr lang="fr-FR"/>
              <a:t>Rédigez le dictionnaire de données de l'exercice, à l'aide du tableau fourni dans le modèle de SFD.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Exercice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1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25</TotalTime>
  <Words>838</Words>
  <Application>Microsoft Office PowerPoint</Application>
  <PresentationFormat>Affichage à l'écran (4:3)</PresentationFormat>
  <Paragraphs>209</Paragraphs>
  <Slides>43</Slides>
  <Notes>43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47" baseType="lpstr">
      <vt:lpstr>Calibri</vt:lpstr>
      <vt:lpstr>Candara</vt:lpstr>
      <vt:lpstr>Symbol</vt:lpstr>
      <vt:lpstr>Waveform</vt:lpstr>
      <vt:lpstr>Cours 4</vt:lpstr>
      <vt:lpstr>Le diagramme de classes</vt:lpstr>
      <vt:lpstr>Représentation d'une classe</vt:lpstr>
      <vt:lpstr>Un exemple</vt:lpstr>
      <vt:lpstr>Elaboration d'un diagramme de classes (1)</vt:lpstr>
      <vt:lpstr>Elaboration d'un diagramme des classes (2)</vt:lpstr>
      <vt:lpstr>Elaboration du diagramme de classes candidates</vt:lpstr>
      <vt:lpstr>Rédaction du dictionnaire de données </vt:lpstr>
      <vt:lpstr>Exercice</vt:lpstr>
      <vt:lpstr>Identification des classes candidates</vt:lpstr>
      <vt:lpstr>Les associations</vt:lpstr>
      <vt:lpstr>Les associations : la multiplicité</vt:lpstr>
      <vt:lpstr>Les associations : les rôles </vt:lpstr>
      <vt:lpstr>Les associations : ne pas oublier les noms ou les rôles... </vt:lpstr>
      <vt:lpstr>Les notes</vt:lpstr>
      <vt:lpstr>Associations binaires</vt:lpstr>
      <vt:lpstr>Associations réflexives</vt:lpstr>
      <vt:lpstr>Les classes - associations</vt:lpstr>
      <vt:lpstr>Associations n-aires </vt:lpstr>
      <vt:lpstr>Association n-aire : exemple de transformation</vt:lpstr>
      <vt:lpstr>Important</vt:lpstr>
      <vt:lpstr>Exercice</vt:lpstr>
      <vt:lpstr>Simplification du diagramme de classes et ajout des données</vt:lpstr>
      <vt:lpstr>La simplification</vt:lpstr>
      <vt:lpstr>Ajout des données au diagramme de classes</vt:lpstr>
      <vt:lpstr>Exercice</vt:lpstr>
      <vt:lpstr>Enrichissement du diagramme de classes</vt:lpstr>
      <vt:lpstr>Enrichissement du diagramme de classes</vt:lpstr>
      <vt:lpstr>Les agrégations</vt:lpstr>
      <vt:lpstr>L'agrégation simple </vt:lpstr>
      <vt:lpstr>Agrégation et navigabilité</vt:lpstr>
      <vt:lpstr>L'agrégation simple : exemple d'implémentation </vt:lpstr>
      <vt:lpstr>L'agrégation forte (1)</vt:lpstr>
      <vt:lpstr>L'agrégation forte (2)</vt:lpstr>
      <vt:lpstr>"Programmation" d'un diagramme de classes</vt:lpstr>
      <vt:lpstr>Exercice</vt:lpstr>
      <vt:lpstr>Visibilité des attributs et méthodes</vt:lpstr>
      <vt:lpstr>Diagramme de classes : dernières informations à ajouter</vt:lpstr>
      <vt:lpstr>Démonstration : génération de code </vt:lpstr>
      <vt:lpstr>Diagrammes de classes : autres notations à connaître</vt:lpstr>
      <vt:lpstr>Les  stéréotypes</vt:lpstr>
      <vt:lpstr>La relation de réalisation</vt:lpstr>
      <vt:lpstr>Les packages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2</dc:title>
  <cp:lastModifiedBy>Bastien Foucher</cp:lastModifiedBy>
  <cp:revision>82</cp:revision>
  <dcterms:modified xsi:type="dcterms:W3CDTF">2014-11-02T15:13:18Z</dcterms:modified>
</cp:coreProperties>
</file>