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82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3C8B4-7153-4BDB-BB0A-5F0894891ADD}" type="doc">
      <dgm:prSet loTypeId="urn:microsoft.com/office/officeart/2005/8/layout/cycle6" loCatId="cycl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B89E222B-640C-4762-ACC6-812FE9ADBF31}">
      <dgm:prSet phldrT="[Texte]"/>
      <dgm:spPr/>
      <dgm:t>
        <a:bodyPr/>
        <a:lstStyle/>
        <a:p>
          <a:r>
            <a:rPr lang="en-US" dirty="0" smtClean="0">
              <a:ea typeface="Helvetica Neue"/>
              <a:cs typeface="Helvetica Neue"/>
              <a:sym typeface="Helvetica Neue"/>
            </a:rPr>
            <a:t>Formations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professionnelles</a:t>
          </a:r>
          <a:endParaRPr lang="fr-FR" dirty="0"/>
        </a:p>
      </dgm:t>
    </dgm:pt>
    <dgm:pt modelId="{48F38384-36A8-4E79-9BC5-C0499019AFE5}" type="parTrans" cxnId="{A9C226C2-5347-45B9-BECB-3E03F44F9B1C}">
      <dgm:prSet/>
      <dgm:spPr/>
      <dgm:t>
        <a:bodyPr/>
        <a:lstStyle/>
        <a:p>
          <a:endParaRPr lang="fr-FR"/>
        </a:p>
      </dgm:t>
    </dgm:pt>
    <dgm:pt modelId="{E763A816-D17D-4CC1-B15B-289F16DDF1D6}" type="sibTrans" cxnId="{A9C226C2-5347-45B9-BECB-3E03F44F9B1C}">
      <dgm:prSet/>
      <dgm:spPr/>
      <dgm:t>
        <a:bodyPr/>
        <a:lstStyle/>
        <a:p>
          <a:endParaRPr lang="fr-FR"/>
        </a:p>
      </dgm:t>
    </dgm:pt>
    <dgm:pt modelId="{A76D9CD9-CF7E-47CF-9E20-63004807A6D3}">
      <dgm:prSet phldrT="[Texte]"/>
      <dgm:spPr/>
      <dgm:t>
        <a:bodyPr/>
        <a:lstStyle/>
        <a:p>
          <a:r>
            <a:rPr lang="en-US" dirty="0" err="1" smtClean="0"/>
            <a:t>Durée</a:t>
          </a:r>
          <a:r>
            <a:rPr lang="en-US" dirty="0" smtClean="0"/>
            <a:t> de </a:t>
          </a:r>
          <a:r>
            <a:rPr lang="en-US" dirty="0" err="1" smtClean="0"/>
            <a:t>période</a:t>
          </a:r>
          <a:r>
            <a:rPr lang="en-US" dirty="0" smtClean="0"/>
            <a:t> </a:t>
          </a:r>
          <a:r>
            <a:rPr lang="en-US" dirty="0" err="1" smtClean="0"/>
            <a:t>d’éssai</a:t>
          </a:r>
          <a:r>
            <a:rPr lang="en-US" dirty="0" smtClean="0"/>
            <a:t> </a:t>
          </a:r>
          <a:r>
            <a:rPr lang="en-US" dirty="0" err="1" smtClean="0"/>
            <a:t>réduite</a:t>
          </a:r>
          <a:endParaRPr lang="fr-FR" dirty="0"/>
        </a:p>
      </dgm:t>
    </dgm:pt>
    <dgm:pt modelId="{33C3BE9E-D5D4-48A3-8AE7-7F2BC7D2AB5C}" type="parTrans" cxnId="{91AA0CFD-EAA8-46F1-A8DC-9F94BA76A90C}">
      <dgm:prSet/>
      <dgm:spPr/>
      <dgm:t>
        <a:bodyPr/>
        <a:lstStyle/>
        <a:p>
          <a:endParaRPr lang="fr-FR"/>
        </a:p>
      </dgm:t>
    </dgm:pt>
    <dgm:pt modelId="{C37F1CC4-94FD-484C-AEF1-3968741691C1}" type="sibTrans" cxnId="{91AA0CFD-EAA8-46F1-A8DC-9F94BA76A90C}">
      <dgm:prSet/>
      <dgm:spPr/>
      <dgm:t>
        <a:bodyPr/>
        <a:lstStyle/>
        <a:p>
          <a:endParaRPr lang="fr-FR"/>
        </a:p>
      </dgm:t>
    </dgm:pt>
    <dgm:pt modelId="{B07A0D58-3B0B-4BA4-B4B0-03A1CDAA2336}">
      <dgm:prSet phldrT="[Texte]"/>
      <dgm:spPr/>
      <dgm:t>
        <a:bodyPr/>
        <a:lstStyle/>
        <a:p>
          <a:r>
            <a:rPr lang="en-US" dirty="0" smtClean="0"/>
            <a:t>Droits à des </a:t>
          </a:r>
          <a:r>
            <a:rPr lang="en-US" dirty="0" err="1" smtClean="0"/>
            <a:t>congés</a:t>
          </a:r>
          <a:r>
            <a:rPr lang="en-US" dirty="0" smtClean="0"/>
            <a:t> </a:t>
          </a:r>
          <a:r>
            <a:rPr lang="en-US" dirty="0" err="1" smtClean="0"/>
            <a:t>payés</a:t>
          </a:r>
          <a:r>
            <a:rPr lang="en-US" dirty="0" smtClean="0"/>
            <a:t> </a:t>
          </a:r>
          <a:r>
            <a:rPr lang="en-US" dirty="0" err="1" smtClean="0"/>
            <a:t>supplémentaires</a:t>
          </a:r>
          <a:endParaRPr lang="fr-FR" dirty="0"/>
        </a:p>
      </dgm:t>
    </dgm:pt>
    <dgm:pt modelId="{EAC02E62-3EFB-4E2F-9AA0-A47BE1BBA401}" type="parTrans" cxnId="{7628D3BF-CF7A-44E2-888F-046D05C86EB4}">
      <dgm:prSet/>
      <dgm:spPr/>
      <dgm:t>
        <a:bodyPr/>
        <a:lstStyle/>
        <a:p>
          <a:endParaRPr lang="fr-FR"/>
        </a:p>
      </dgm:t>
    </dgm:pt>
    <dgm:pt modelId="{E64DCC66-502D-46EE-B5F8-6591C36F5EB8}" type="sibTrans" cxnId="{7628D3BF-CF7A-44E2-888F-046D05C86EB4}">
      <dgm:prSet/>
      <dgm:spPr/>
      <dgm:t>
        <a:bodyPr/>
        <a:lstStyle/>
        <a:p>
          <a:endParaRPr lang="fr-FR"/>
        </a:p>
      </dgm:t>
    </dgm:pt>
    <dgm:pt modelId="{749C77DA-AB05-4FA2-BBDD-6D66943FDA8D}">
      <dgm:prSet phldrT="[Texte]"/>
      <dgm:spPr/>
      <dgm:t>
        <a:bodyPr/>
        <a:lstStyle/>
        <a:p>
          <a:r>
            <a:rPr lang="en-US" dirty="0" smtClean="0"/>
            <a:t>Grille de </a:t>
          </a:r>
          <a:r>
            <a:rPr lang="en-US" dirty="0" err="1" smtClean="0"/>
            <a:t>salaire</a:t>
          </a:r>
          <a:r>
            <a:rPr lang="en-US" dirty="0" smtClean="0"/>
            <a:t> minimum</a:t>
          </a:r>
          <a:endParaRPr lang="fr-FR" dirty="0"/>
        </a:p>
      </dgm:t>
    </dgm:pt>
    <dgm:pt modelId="{939F6EFE-52BB-4C6F-9273-EBB0C843FF6F}" type="parTrans" cxnId="{B69DF2C4-7D21-46A5-8EA4-19525FD24D57}">
      <dgm:prSet/>
      <dgm:spPr/>
      <dgm:t>
        <a:bodyPr/>
        <a:lstStyle/>
        <a:p>
          <a:endParaRPr lang="fr-FR"/>
        </a:p>
      </dgm:t>
    </dgm:pt>
    <dgm:pt modelId="{EA19F74E-572B-48C2-86E6-F1369566F1BA}" type="sibTrans" cxnId="{B69DF2C4-7D21-46A5-8EA4-19525FD24D57}">
      <dgm:prSet/>
      <dgm:spPr/>
      <dgm:t>
        <a:bodyPr/>
        <a:lstStyle/>
        <a:p>
          <a:endParaRPr lang="fr-FR"/>
        </a:p>
      </dgm:t>
    </dgm:pt>
    <dgm:pt modelId="{FD2F9879-F1B6-498C-B211-1BC1BBFB59F8}">
      <dgm:prSet phldrT="[Texte]"/>
      <dgm:spPr/>
      <dgm:t>
        <a:bodyPr/>
        <a:lstStyle/>
        <a:p>
          <a:r>
            <a:rPr lang="en-US" dirty="0" smtClean="0"/>
            <a:t>Prime </a:t>
          </a:r>
          <a:r>
            <a:rPr lang="en-US" dirty="0" err="1" smtClean="0"/>
            <a:t>d’ancienneté</a:t>
          </a:r>
          <a:endParaRPr lang="fr-FR" dirty="0"/>
        </a:p>
      </dgm:t>
    </dgm:pt>
    <dgm:pt modelId="{2265369F-AC90-4748-8066-CE5133A78BA0}" type="parTrans" cxnId="{DC7E55FD-46B5-4669-B501-61B03E1D8816}">
      <dgm:prSet/>
      <dgm:spPr/>
      <dgm:t>
        <a:bodyPr/>
        <a:lstStyle/>
        <a:p>
          <a:endParaRPr lang="fr-FR"/>
        </a:p>
      </dgm:t>
    </dgm:pt>
    <dgm:pt modelId="{1A0D4500-BE27-4A69-A53D-4C523744436B}" type="sibTrans" cxnId="{DC7E55FD-46B5-4669-B501-61B03E1D8816}">
      <dgm:prSet/>
      <dgm:spPr/>
      <dgm:t>
        <a:bodyPr/>
        <a:lstStyle/>
        <a:p>
          <a:endParaRPr lang="fr-FR"/>
        </a:p>
      </dgm:t>
    </dgm:pt>
    <dgm:pt modelId="{539C1929-DDD2-4F1F-A731-29AF40D51C47}" type="pres">
      <dgm:prSet presAssocID="{C5D3C8B4-7153-4BDB-BB0A-5F0894891AD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D81B6DB-0F6B-4795-B335-4B2F5ED2A007}" type="pres">
      <dgm:prSet presAssocID="{B89E222B-640C-4762-ACC6-812FE9ADBF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18C283-C746-40EA-A043-0064BD0F44C9}" type="pres">
      <dgm:prSet presAssocID="{B89E222B-640C-4762-ACC6-812FE9ADBF31}" presName="spNode" presStyleCnt="0"/>
      <dgm:spPr/>
    </dgm:pt>
    <dgm:pt modelId="{9A329C2D-F90B-421A-A58E-B56B110E09F8}" type="pres">
      <dgm:prSet presAssocID="{E763A816-D17D-4CC1-B15B-289F16DDF1D6}" presName="sibTrans" presStyleLbl="sibTrans1D1" presStyleIdx="0" presStyleCnt="5"/>
      <dgm:spPr/>
      <dgm:t>
        <a:bodyPr/>
        <a:lstStyle/>
        <a:p>
          <a:endParaRPr lang="fr-FR"/>
        </a:p>
      </dgm:t>
    </dgm:pt>
    <dgm:pt modelId="{7F50C308-C041-49A8-96EC-C06596B6FFB6}" type="pres">
      <dgm:prSet presAssocID="{A76D9CD9-CF7E-47CF-9E20-63004807A6D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C4454C-1520-47CA-8539-2AC898197B5C}" type="pres">
      <dgm:prSet presAssocID="{A76D9CD9-CF7E-47CF-9E20-63004807A6D3}" presName="spNode" presStyleCnt="0"/>
      <dgm:spPr/>
    </dgm:pt>
    <dgm:pt modelId="{F4862329-B5F0-45C6-B2AD-99BE94437B20}" type="pres">
      <dgm:prSet presAssocID="{C37F1CC4-94FD-484C-AEF1-3968741691C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A550E946-5B01-4850-AD01-B47CFC6AFFEC}" type="pres">
      <dgm:prSet presAssocID="{B07A0D58-3B0B-4BA4-B4B0-03A1CDAA233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B7CF8-7EA0-4B42-8C4B-C4A714C58A7A}" type="pres">
      <dgm:prSet presAssocID="{B07A0D58-3B0B-4BA4-B4B0-03A1CDAA2336}" presName="spNode" presStyleCnt="0"/>
      <dgm:spPr/>
    </dgm:pt>
    <dgm:pt modelId="{410433D4-74BB-452C-B335-2A53CD14E707}" type="pres">
      <dgm:prSet presAssocID="{E64DCC66-502D-46EE-B5F8-6591C36F5EB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51BB2513-3F5A-4039-8CA3-D338CE4D98DA}" type="pres">
      <dgm:prSet presAssocID="{749C77DA-AB05-4FA2-BBDD-6D66943FDA8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75D74C-9EE1-4B72-8F31-6429B730A0E5}" type="pres">
      <dgm:prSet presAssocID="{749C77DA-AB05-4FA2-BBDD-6D66943FDA8D}" presName="spNode" presStyleCnt="0"/>
      <dgm:spPr/>
    </dgm:pt>
    <dgm:pt modelId="{193B9249-86E0-474F-9956-3DC62C2CBB17}" type="pres">
      <dgm:prSet presAssocID="{EA19F74E-572B-48C2-86E6-F1369566F1BA}" presName="sibTrans" presStyleLbl="sibTrans1D1" presStyleIdx="3" presStyleCnt="5"/>
      <dgm:spPr/>
      <dgm:t>
        <a:bodyPr/>
        <a:lstStyle/>
        <a:p>
          <a:endParaRPr lang="fr-FR"/>
        </a:p>
      </dgm:t>
    </dgm:pt>
    <dgm:pt modelId="{E3EC788D-C627-48CC-8A18-CB971ADB285C}" type="pres">
      <dgm:prSet presAssocID="{FD2F9879-F1B6-498C-B211-1BC1BBFB59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44D34-FEA7-40AF-8861-8CD28055A66D}" type="pres">
      <dgm:prSet presAssocID="{FD2F9879-F1B6-498C-B211-1BC1BBFB59F8}" presName="spNode" presStyleCnt="0"/>
      <dgm:spPr/>
    </dgm:pt>
    <dgm:pt modelId="{10F27583-9CAC-4A77-B85B-422864BB0A64}" type="pres">
      <dgm:prSet presAssocID="{1A0D4500-BE27-4A69-A53D-4C523744436B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42336DF1-BAB4-4E64-8EA2-2BF853202FFA}" type="presOf" srcId="{E64DCC66-502D-46EE-B5F8-6591C36F5EB8}" destId="{410433D4-74BB-452C-B335-2A53CD14E707}" srcOrd="0" destOrd="0" presId="urn:microsoft.com/office/officeart/2005/8/layout/cycle6"/>
    <dgm:cxn modelId="{B69DF2C4-7D21-46A5-8EA4-19525FD24D57}" srcId="{C5D3C8B4-7153-4BDB-BB0A-5F0894891ADD}" destId="{749C77DA-AB05-4FA2-BBDD-6D66943FDA8D}" srcOrd="3" destOrd="0" parTransId="{939F6EFE-52BB-4C6F-9273-EBB0C843FF6F}" sibTransId="{EA19F74E-572B-48C2-86E6-F1369566F1BA}"/>
    <dgm:cxn modelId="{30C03193-EFD1-419D-BB26-FC20E323A425}" type="presOf" srcId="{1A0D4500-BE27-4A69-A53D-4C523744436B}" destId="{10F27583-9CAC-4A77-B85B-422864BB0A64}" srcOrd="0" destOrd="0" presId="urn:microsoft.com/office/officeart/2005/8/layout/cycle6"/>
    <dgm:cxn modelId="{502F3AE3-CECB-4D78-B69A-D02CCBC9D3EC}" type="presOf" srcId="{E763A816-D17D-4CC1-B15B-289F16DDF1D6}" destId="{9A329C2D-F90B-421A-A58E-B56B110E09F8}" srcOrd="0" destOrd="0" presId="urn:microsoft.com/office/officeart/2005/8/layout/cycle6"/>
    <dgm:cxn modelId="{91AA0CFD-EAA8-46F1-A8DC-9F94BA76A90C}" srcId="{C5D3C8B4-7153-4BDB-BB0A-5F0894891ADD}" destId="{A76D9CD9-CF7E-47CF-9E20-63004807A6D3}" srcOrd="1" destOrd="0" parTransId="{33C3BE9E-D5D4-48A3-8AE7-7F2BC7D2AB5C}" sibTransId="{C37F1CC4-94FD-484C-AEF1-3968741691C1}"/>
    <dgm:cxn modelId="{96448278-3EE4-40D4-B22F-84C44D9811C5}" type="presOf" srcId="{B89E222B-640C-4762-ACC6-812FE9ADBF31}" destId="{AD81B6DB-0F6B-4795-B335-4B2F5ED2A007}" srcOrd="0" destOrd="0" presId="urn:microsoft.com/office/officeart/2005/8/layout/cycle6"/>
    <dgm:cxn modelId="{A9C226C2-5347-45B9-BECB-3E03F44F9B1C}" srcId="{C5D3C8B4-7153-4BDB-BB0A-5F0894891ADD}" destId="{B89E222B-640C-4762-ACC6-812FE9ADBF31}" srcOrd="0" destOrd="0" parTransId="{48F38384-36A8-4E79-9BC5-C0499019AFE5}" sibTransId="{E763A816-D17D-4CC1-B15B-289F16DDF1D6}"/>
    <dgm:cxn modelId="{7628D3BF-CF7A-44E2-888F-046D05C86EB4}" srcId="{C5D3C8B4-7153-4BDB-BB0A-5F0894891ADD}" destId="{B07A0D58-3B0B-4BA4-B4B0-03A1CDAA2336}" srcOrd="2" destOrd="0" parTransId="{EAC02E62-3EFB-4E2F-9AA0-A47BE1BBA401}" sibTransId="{E64DCC66-502D-46EE-B5F8-6591C36F5EB8}"/>
    <dgm:cxn modelId="{315DB25E-D3FC-46E0-AD24-644E23FED413}" type="presOf" srcId="{FD2F9879-F1B6-498C-B211-1BC1BBFB59F8}" destId="{E3EC788D-C627-48CC-8A18-CB971ADB285C}" srcOrd="0" destOrd="0" presId="urn:microsoft.com/office/officeart/2005/8/layout/cycle6"/>
    <dgm:cxn modelId="{25C72C7D-CBC9-4B0E-9A3C-E5CC7FE8E649}" type="presOf" srcId="{749C77DA-AB05-4FA2-BBDD-6D66943FDA8D}" destId="{51BB2513-3F5A-4039-8CA3-D338CE4D98DA}" srcOrd="0" destOrd="0" presId="urn:microsoft.com/office/officeart/2005/8/layout/cycle6"/>
    <dgm:cxn modelId="{6A5F52B6-109F-459C-A940-8E2C95614AEC}" type="presOf" srcId="{EA19F74E-572B-48C2-86E6-F1369566F1BA}" destId="{193B9249-86E0-474F-9956-3DC62C2CBB17}" srcOrd="0" destOrd="0" presId="urn:microsoft.com/office/officeart/2005/8/layout/cycle6"/>
    <dgm:cxn modelId="{D86DEDF4-3BDE-4576-96CD-80D023AEE107}" type="presOf" srcId="{C5D3C8B4-7153-4BDB-BB0A-5F0894891ADD}" destId="{539C1929-DDD2-4F1F-A731-29AF40D51C47}" srcOrd="0" destOrd="0" presId="urn:microsoft.com/office/officeart/2005/8/layout/cycle6"/>
    <dgm:cxn modelId="{A7557CF0-51BF-4B4C-875D-322195D3C202}" type="presOf" srcId="{C37F1CC4-94FD-484C-AEF1-3968741691C1}" destId="{F4862329-B5F0-45C6-B2AD-99BE94437B20}" srcOrd="0" destOrd="0" presId="urn:microsoft.com/office/officeart/2005/8/layout/cycle6"/>
    <dgm:cxn modelId="{DC7E55FD-46B5-4669-B501-61B03E1D8816}" srcId="{C5D3C8B4-7153-4BDB-BB0A-5F0894891ADD}" destId="{FD2F9879-F1B6-498C-B211-1BC1BBFB59F8}" srcOrd="4" destOrd="0" parTransId="{2265369F-AC90-4748-8066-CE5133A78BA0}" sibTransId="{1A0D4500-BE27-4A69-A53D-4C523744436B}"/>
    <dgm:cxn modelId="{E09781E8-66C5-459E-8136-17D0DA3197C1}" type="presOf" srcId="{A76D9CD9-CF7E-47CF-9E20-63004807A6D3}" destId="{7F50C308-C041-49A8-96EC-C06596B6FFB6}" srcOrd="0" destOrd="0" presId="urn:microsoft.com/office/officeart/2005/8/layout/cycle6"/>
    <dgm:cxn modelId="{0FFB028F-9E32-4C5F-BA18-417064474C7F}" type="presOf" srcId="{B07A0D58-3B0B-4BA4-B4B0-03A1CDAA2336}" destId="{A550E946-5B01-4850-AD01-B47CFC6AFFEC}" srcOrd="0" destOrd="0" presId="urn:microsoft.com/office/officeart/2005/8/layout/cycle6"/>
    <dgm:cxn modelId="{C2169EF5-77F6-4D0B-AFD7-4A5E3152D858}" type="presParOf" srcId="{539C1929-DDD2-4F1F-A731-29AF40D51C47}" destId="{AD81B6DB-0F6B-4795-B335-4B2F5ED2A007}" srcOrd="0" destOrd="0" presId="urn:microsoft.com/office/officeart/2005/8/layout/cycle6"/>
    <dgm:cxn modelId="{FE5C97A0-15F6-41E1-83D0-7223DBD8CF95}" type="presParOf" srcId="{539C1929-DDD2-4F1F-A731-29AF40D51C47}" destId="{6818C283-C746-40EA-A043-0064BD0F44C9}" srcOrd="1" destOrd="0" presId="urn:microsoft.com/office/officeart/2005/8/layout/cycle6"/>
    <dgm:cxn modelId="{23973133-D1FF-4D9D-B267-B7D3B1069440}" type="presParOf" srcId="{539C1929-DDD2-4F1F-A731-29AF40D51C47}" destId="{9A329C2D-F90B-421A-A58E-B56B110E09F8}" srcOrd="2" destOrd="0" presId="urn:microsoft.com/office/officeart/2005/8/layout/cycle6"/>
    <dgm:cxn modelId="{F7C65527-4451-49A3-9407-6AD33E5F4D0E}" type="presParOf" srcId="{539C1929-DDD2-4F1F-A731-29AF40D51C47}" destId="{7F50C308-C041-49A8-96EC-C06596B6FFB6}" srcOrd="3" destOrd="0" presId="urn:microsoft.com/office/officeart/2005/8/layout/cycle6"/>
    <dgm:cxn modelId="{CFF70242-B377-42BD-B393-A537EAE63F19}" type="presParOf" srcId="{539C1929-DDD2-4F1F-A731-29AF40D51C47}" destId="{B4C4454C-1520-47CA-8539-2AC898197B5C}" srcOrd="4" destOrd="0" presId="urn:microsoft.com/office/officeart/2005/8/layout/cycle6"/>
    <dgm:cxn modelId="{34236C9D-0EB1-4FB0-AD3B-8BF24E65C03F}" type="presParOf" srcId="{539C1929-DDD2-4F1F-A731-29AF40D51C47}" destId="{F4862329-B5F0-45C6-B2AD-99BE94437B20}" srcOrd="5" destOrd="0" presId="urn:microsoft.com/office/officeart/2005/8/layout/cycle6"/>
    <dgm:cxn modelId="{2E9B1EF4-BE90-4ABF-96F2-A517E9A4A850}" type="presParOf" srcId="{539C1929-DDD2-4F1F-A731-29AF40D51C47}" destId="{A550E946-5B01-4850-AD01-B47CFC6AFFEC}" srcOrd="6" destOrd="0" presId="urn:microsoft.com/office/officeart/2005/8/layout/cycle6"/>
    <dgm:cxn modelId="{02447D02-CAD3-408B-AEEB-99EE18F43293}" type="presParOf" srcId="{539C1929-DDD2-4F1F-A731-29AF40D51C47}" destId="{047B7CF8-7EA0-4B42-8C4B-C4A714C58A7A}" srcOrd="7" destOrd="0" presId="urn:microsoft.com/office/officeart/2005/8/layout/cycle6"/>
    <dgm:cxn modelId="{2BF76CDF-77EF-450D-8A7E-E8BB93B3D0B7}" type="presParOf" srcId="{539C1929-DDD2-4F1F-A731-29AF40D51C47}" destId="{410433D4-74BB-452C-B335-2A53CD14E707}" srcOrd="8" destOrd="0" presId="urn:microsoft.com/office/officeart/2005/8/layout/cycle6"/>
    <dgm:cxn modelId="{EC45422D-ABCD-4A0D-87F7-6623500ADB73}" type="presParOf" srcId="{539C1929-DDD2-4F1F-A731-29AF40D51C47}" destId="{51BB2513-3F5A-4039-8CA3-D338CE4D98DA}" srcOrd="9" destOrd="0" presId="urn:microsoft.com/office/officeart/2005/8/layout/cycle6"/>
    <dgm:cxn modelId="{9E166C4D-9D5C-4B68-8762-A0BAF6BC6A58}" type="presParOf" srcId="{539C1929-DDD2-4F1F-A731-29AF40D51C47}" destId="{9075D74C-9EE1-4B72-8F31-6429B730A0E5}" srcOrd="10" destOrd="0" presId="urn:microsoft.com/office/officeart/2005/8/layout/cycle6"/>
    <dgm:cxn modelId="{96483F90-5DE7-405C-962C-24F8FF7D2D88}" type="presParOf" srcId="{539C1929-DDD2-4F1F-A731-29AF40D51C47}" destId="{193B9249-86E0-474F-9956-3DC62C2CBB17}" srcOrd="11" destOrd="0" presId="urn:microsoft.com/office/officeart/2005/8/layout/cycle6"/>
    <dgm:cxn modelId="{E74248DF-0E18-4A51-95E1-6E4726624586}" type="presParOf" srcId="{539C1929-DDD2-4F1F-A731-29AF40D51C47}" destId="{E3EC788D-C627-48CC-8A18-CB971ADB285C}" srcOrd="12" destOrd="0" presId="urn:microsoft.com/office/officeart/2005/8/layout/cycle6"/>
    <dgm:cxn modelId="{375BA7DF-59C3-472F-B306-ADA8E9E6F4AD}" type="presParOf" srcId="{539C1929-DDD2-4F1F-A731-29AF40D51C47}" destId="{4A544D34-FEA7-40AF-8861-8CD28055A66D}" srcOrd="13" destOrd="0" presId="urn:microsoft.com/office/officeart/2005/8/layout/cycle6"/>
    <dgm:cxn modelId="{B48B4B7A-C5CF-404C-A76A-DC5B3DA54ED5}" type="presParOf" srcId="{539C1929-DDD2-4F1F-A731-29AF40D51C47}" destId="{10F27583-9CAC-4A77-B85B-422864BB0A6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14B49-2E58-4A19-9067-7511A8AE498A}" type="doc">
      <dgm:prSet loTypeId="urn:microsoft.com/office/officeart/2005/8/layout/chevron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AE1238CA-D1C4-4221-8033-68AD700F112D}">
      <dgm:prSet phldrT="[Texte]"/>
      <dgm:spPr/>
      <dgm:t>
        <a:bodyPr/>
        <a:lstStyle/>
        <a:p>
          <a:r>
            <a:rPr lang="fr-FR" noProof="0" dirty="0" smtClean="0"/>
            <a:t>Employeur membre d’une organisation patronale </a:t>
          </a:r>
          <a:endParaRPr lang="fr-FR" noProof="0" dirty="0"/>
        </a:p>
      </dgm:t>
    </dgm:pt>
    <dgm:pt modelId="{BF4B4A20-CC60-4070-9B83-988ACCD9424B}" type="parTrans" cxnId="{2B7E3021-1C79-4888-8E0B-FF6D75E681C3}">
      <dgm:prSet/>
      <dgm:spPr/>
      <dgm:t>
        <a:bodyPr/>
        <a:lstStyle/>
        <a:p>
          <a:endParaRPr lang="fr-FR"/>
        </a:p>
      </dgm:t>
    </dgm:pt>
    <dgm:pt modelId="{2C3BAA22-3A6D-472D-915A-7C4B9CA8701C}" type="sibTrans" cxnId="{2B7E3021-1C79-4888-8E0B-FF6D75E681C3}">
      <dgm:prSet/>
      <dgm:spPr/>
      <dgm:t>
        <a:bodyPr/>
        <a:lstStyle/>
        <a:p>
          <a:endParaRPr lang="fr-FR"/>
        </a:p>
      </dgm:t>
    </dgm:pt>
    <dgm:pt modelId="{4231FA93-993B-4220-954B-A2D55BD8B4BB}">
      <dgm:prSet phldrT="[Texte]"/>
      <dgm:spPr/>
      <dgm:t>
        <a:bodyPr/>
        <a:lstStyle/>
        <a:p>
          <a:r>
            <a:rPr lang="fr-FR" noProof="0" dirty="0" smtClean="0"/>
            <a:t>Application de la convention signée par le syndicat (En fonction du secteur d’activité)</a:t>
          </a:r>
          <a:endParaRPr lang="fr-FR" noProof="0" dirty="0"/>
        </a:p>
      </dgm:t>
    </dgm:pt>
    <dgm:pt modelId="{7FEED3FA-233F-436E-A84E-7F4769E661ED}" type="parTrans" cxnId="{EB599F60-1E35-461F-8974-B46EF905A70A}">
      <dgm:prSet/>
      <dgm:spPr/>
      <dgm:t>
        <a:bodyPr/>
        <a:lstStyle/>
        <a:p>
          <a:endParaRPr lang="fr-FR"/>
        </a:p>
      </dgm:t>
    </dgm:pt>
    <dgm:pt modelId="{6A603E9B-BAEC-4C8A-B8D3-A470BA8F6970}" type="sibTrans" cxnId="{EB599F60-1E35-461F-8974-B46EF905A70A}">
      <dgm:prSet/>
      <dgm:spPr/>
      <dgm:t>
        <a:bodyPr/>
        <a:lstStyle/>
        <a:p>
          <a:endParaRPr lang="fr-FR"/>
        </a:p>
      </dgm:t>
    </dgm:pt>
    <dgm:pt modelId="{BE888A39-98F8-4A27-92ED-1879D5C5DB73}">
      <dgm:prSet phldrT="[Texte]"/>
      <dgm:spPr/>
      <dgm:t>
        <a:bodyPr/>
        <a:lstStyle/>
        <a:p>
          <a:r>
            <a:rPr lang="fr-FR" noProof="0" dirty="0" smtClean="0"/>
            <a:t>Convention collective étendue</a:t>
          </a:r>
          <a:endParaRPr lang="fr-FR" noProof="0" dirty="0"/>
        </a:p>
      </dgm:t>
    </dgm:pt>
    <dgm:pt modelId="{7895F52F-F0D6-49B7-831A-660A88B5CD01}" type="parTrans" cxnId="{3030F131-5E70-4260-B76A-9DCC56EEED46}">
      <dgm:prSet/>
      <dgm:spPr/>
      <dgm:t>
        <a:bodyPr/>
        <a:lstStyle/>
        <a:p>
          <a:endParaRPr lang="fr-FR"/>
        </a:p>
      </dgm:t>
    </dgm:pt>
    <dgm:pt modelId="{1C5B717F-F7C6-4EFC-B7A7-7BCA334BCD2A}" type="sibTrans" cxnId="{3030F131-5E70-4260-B76A-9DCC56EEED46}">
      <dgm:prSet/>
      <dgm:spPr/>
      <dgm:t>
        <a:bodyPr/>
        <a:lstStyle/>
        <a:p>
          <a:endParaRPr lang="fr-FR"/>
        </a:p>
      </dgm:t>
    </dgm:pt>
    <dgm:pt modelId="{77682F45-9639-4382-8822-45CCB476E2EB}">
      <dgm:prSet phldrT="[Texte]"/>
      <dgm:spPr/>
      <dgm:t>
        <a:bodyPr/>
        <a:lstStyle/>
        <a:p>
          <a:r>
            <a:rPr lang="fr-FR" noProof="0" dirty="0" smtClean="0"/>
            <a:t>Application obligatoire dans le champ d'application professionnel et/ou territorial défini</a:t>
          </a:r>
          <a:endParaRPr lang="fr-FR" noProof="0" dirty="0"/>
        </a:p>
      </dgm:t>
    </dgm:pt>
    <dgm:pt modelId="{E87CC0C8-F590-4950-AB6F-ED1D9F2676D5}" type="parTrans" cxnId="{1FF4F4C7-41EE-42E8-B46D-FECA3E5F0E4D}">
      <dgm:prSet/>
      <dgm:spPr/>
      <dgm:t>
        <a:bodyPr/>
        <a:lstStyle/>
        <a:p>
          <a:endParaRPr lang="fr-FR"/>
        </a:p>
      </dgm:t>
    </dgm:pt>
    <dgm:pt modelId="{5E0AF771-1690-4378-8647-E30407C74378}" type="sibTrans" cxnId="{1FF4F4C7-41EE-42E8-B46D-FECA3E5F0E4D}">
      <dgm:prSet/>
      <dgm:spPr/>
      <dgm:t>
        <a:bodyPr/>
        <a:lstStyle/>
        <a:p>
          <a:endParaRPr lang="fr-FR"/>
        </a:p>
      </dgm:t>
    </dgm:pt>
    <dgm:pt modelId="{E9F7C0F0-3872-498D-B51D-F7789B559F9C}" type="pres">
      <dgm:prSet presAssocID="{E8D14B49-2E58-4A19-9067-7511A8AE498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9669A21-7388-422E-9531-553D145D05AF}" type="pres">
      <dgm:prSet presAssocID="{AE1238CA-D1C4-4221-8033-68AD700F112D}" presName="composite" presStyleCnt="0"/>
      <dgm:spPr/>
    </dgm:pt>
    <dgm:pt modelId="{1D4AE2D4-E2C5-4393-9DDA-DF80848BCB08}" type="pres">
      <dgm:prSet presAssocID="{AE1238CA-D1C4-4221-8033-68AD700F112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D64673-4315-4B3A-99C4-E0AD5F21C48A}" type="pres">
      <dgm:prSet presAssocID="{AE1238CA-D1C4-4221-8033-68AD700F112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3D03B7-B6A4-4FC5-BCF3-6642B7757E9B}" type="pres">
      <dgm:prSet presAssocID="{2C3BAA22-3A6D-472D-915A-7C4B9CA8701C}" presName="sp" presStyleCnt="0"/>
      <dgm:spPr/>
    </dgm:pt>
    <dgm:pt modelId="{F7FE1C31-A234-4283-96F3-DED4B0E0355E}" type="pres">
      <dgm:prSet presAssocID="{BE888A39-98F8-4A27-92ED-1879D5C5DB73}" presName="composite" presStyleCnt="0"/>
      <dgm:spPr/>
    </dgm:pt>
    <dgm:pt modelId="{AB9C0F93-6318-437F-907B-5773EE9B58C5}" type="pres">
      <dgm:prSet presAssocID="{BE888A39-98F8-4A27-92ED-1879D5C5DB73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3E320-5B06-4EFA-854E-AACD6BA993C3}" type="pres">
      <dgm:prSet presAssocID="{BE888A39-98F8-4A27-92ED-1879D5C5DB73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ABC2221-5939-42DB-9DE8-08697F1E0108}" type="presOf" srcId="{77682F45-9639-4382-8822-45CCB476E2EB}" destId="{3373E320-5B06-4EFA-854E-AACD6BA993C3}" srcOrd="0" destOrd="0" presId="urn:microsoft.com/office/officeart/2005/8/layout/chevron2"/>
    <dgm:cxn modelId="{5C5AF5B8-350D-4B34-8E79-327290B67E6F}" type="presOf" srcId="{4231FA93-993B-4220-954B-A2D55BD8B4BB}" destId="{96D64673-4315-4B3A-99C4-E0AD5F21C48A}" srcOrd="0" destOrd="0" presId="urn:microsoft.com/office/officeart/2005/8/layout/chevron2"/>
    <dgm:cxn modelId="{1FF4F4C7-41EE-42E8-B46D-FECA3E5F0E4D}" srcId="{BE888A39-98F8-4A27-92ED-1879D5C5DB73}" destId="{77682F45-9639-4382-8822-45CCB476E2EB}" srcOrd="0" destOrd="0" parTransId="{E87CC0C8-F590-4950-AB6F-ED1D9F2676D5}" sibTransId="{5E0AF771-1690-4378-8647-E30407C74378}"/>
    <dgm:cxn modelId="{2B7E3021-1C79-4888-8E0B-FF6D75E681C3}" srcId="{E8D14B49-2E58-4A19-9067-7511A8AE498A}" destId="{AE1238CA-D1C4-4221-8033-68AD700F112D}" srcOrd="0" destOrd="0" parTransId="{BF4B4A20-CC60-4070-9B83-988ACCD9424B}" sibTransId="{2C3BAA22-3A6D-472D-915A-7C4B9CA8701C}"/>
    <dgm:cxn modelId="{EB599F60-1E35-461F-8974-B46EF905A70A}" srcId="{AE1238CA-D1C4-4221-8033-68AD700F112D}" destId="{4231FA93-993B-4220-954B-A2D55BD8B4BB}" srcOrd="0" destOrd="0" parTransId="{7FEED3FA-233F-436E-A84E-7F4769E661ED}" sibTransId="{6A603E9B-BAEC-4C8A-B8D3-A470BA8F6970}"/>
    <dgm:cxn modelId="{AA00A1EF-78CD-45E0-B845-3E136D7252FB}" type="presOf" srcId="{BE888A39-98F8-4A27-92ED-1879D5C5DB73}" destId="{AB9C0F93-6318-437F-907B-5773EE9B58C5}" srcOrd="0" destOrd="0" presId="urn:microsoft.com/office/officeart/2005/8/layout/chevron2"/>
    <dgm:cxn modelId="{3030F131-5E70-4260-B76A-9DCC56EEED46}" srcId="{E8D14B49-2E58-4A19-9067-7511A8AE498A}" destId="{BE888A39-98F8-4A27-92ED-1879D5C5DB73}" srcOrd="1" destOrd="0" parTransId="{7895F52F-F0D6-49B7-831A-660A88B5CD01}" sibTransId="{1C5B717F-F7C6-4EFC-B7A7-7BCA334BCD2A}"/>
    <dgm:cxn modelId="{23C93177-EB7C-4452-941B-428FC02B4415}" type="presOf" srcId="{E8D14B49-2E58-4A19-9067-7511A8AE498A}" destId="{E9F7C0F0-3872-498D-B51D-F7789B559F9C}" srcOrd="0" destOrd="0" presId="urn:microsoft.com/office/officeart/2005/8/layout/chevron2"/>
    <dgm:cxn modelId="{7686091B-6398-4239-B400-67C20C9466B1}" type="presOf" srcId="{AE1238CA-D1C4-4221-8033-68AD700F112D}" destId="{1D4AE2D4-E2C5-4393-9DDA-DF80848BCB08}" srcOrd="0" destOrd="0" presId="urn:microsoft.com/office/officeart/2005/8/layout/chevron2"/>
    <dgm:cxn modelId="{AEFB88B4-B6E3-4203-B79C-86180F90D7AC}" type="presParOf" srcId="{E9F7C0F0-3872-498D-B51D-F7789B559F9C}" destId="{39669A21-7388-422E-9531-553D145D05AF}" srcOrd="0" destOrd="0" presId="urn:microsoft.com/office/officeart/2005/8/layout/chevron2"/>
    <dgm:cxn modelId="{E2DAFAD7-181F-492F-9D50-4E2457950418}" type="presParOf" srcId="{39669A21-7388-422E-9531-553D145D05AF}" destId="{1D4AE2D4-E2C5-4393-9DDA-DF80848BCB08}" srcOrd="0" destOrd="0" presId="urn:microsoft.com/office/officeart/2005/8/layout/chevron2"/>
    <dgm:cxn modelId="{94B9CC9D-57FF-444D-B2AC-F5794DEEE66A}" type="presParOf" srcId="{39669A21-7388-422E-9531-553D145D05AF}" destId="{96D64673-4315-4B3A-99C4-E0AD5F21C48A}" srcOrd="1" destOrd="0" presId="urn:microsoft.com/office/officeart/2005/8/layout/chevron2"/>
    <dgm:cxn modelId="{F5F08DCD-3E6C-434A-878F-094E104E5125}" type="presParOf" srcId="{E9F7C0F0-3872-498D-B51D-F7789B559F9C}" destId="{8F3D03B7-B6A4-4FC5-BCF3-6642B7757E9B}" srcOrd="1" destOrd="0" presId="urn:microsoft.com/office/officeart/2005/8/layout/chevron2"/>
    <dgm:cxn modelId="{23FBE025-E376-4B6D-85CD-F19CDC78BCE3}" type="presParOf" srcId="{E9F7C0F0-3872-498D-B51D-F7789B559F9C}" destId="{F7FE1C31-A234-4283-96F3-DED4B0E0355E}" srcOrd="2" destOrd="0" presId="urn:microsoft.com/office/officeart/2005/8/layout/chevron2"/>
    <dgm:cxn modelId="{A5A2A2E1-41CA-4C34-A559-46337C98437F}" type="presParOf" srcId="{F7FE1C31-A234-4283-96F3-DED4B0E0355E}" destId="{AB9C0F93-6318-437F-907B-5773EE9B58C5}" srcOrd="0" destOrd="0" presId="urn:microsoft.com/office/officeart/2005/8/layout/chevron2"/>
    <dgm:cxn modelId="{BE02FFB0-B4ED-4DC4-B905-FCD282E44FDA}" type="presParOf" srcId="{F7FE1C31-A234-4283-96F3-DED4B0E0355E}" destId="{3373E320-5B06-4EFA-854E-AACD6BA993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B0E32-99B6-44F0-9D46-D8B84D45AAC3}" type="doc">
      <dgm:prSet loTypeId="urn:microsoft.com/office/officeart/2005/8/layout/vList6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30DB919-CAC7-4BE4-8E0B-6DB46AC02122}">
      <dgm:prSet phldrT="[Texte]"/>
      <dgm:spPr/>
      <dgm:t>
        <a:bodyPr/>
        <a:lstStyle/>
        <a:p>
          <a:r>
            <a:rPr lang="en-US" dirty="0" smtClean="0">
              <a:ea typeface="Helvetica Neue"/>
              <a:cs typeface="Helvetica Neue"/>
              <a:sym typeface="Helvetica Neue"/>
            </a:rPr>
            <a:t>Code du travail</a:t>
          </a:r>
          <a:endParaRPr lang="fr-FR" dirty="0"/>
        </a:p>
      </dgm:t>
    </dgm:pt>
    <dgm:pt modelId="{B0ACCD30-413D-4F04-86CF-E25EBE5C2861}" type="parTrans" cxnId="{DAFB0F38-55B0-41FD-B4BB-A3A91A05EE72}">
      <dgm:prSet/>
      <dgm:spPr/>
      <dgm:t>
        <a:bodyPr/>
        <a:lstStyle/>
        <a:p>
          <a:endParaRPr lang="fr-FR"/>
        </a:p>
      </dgm:t>
    </dgm:pt>
    <dgm:pt modelId="{67E80C24-CEA3-4BB1-8647-3446D0357AA6}" type="sibTrans" cxnId="{DAFB0F38-55B0-41FD-B4BB-A3A91A05EE72}">
      <dgm:prSet/>
      <dgm:spPr/>
      <dgm:t>
        <a:bodyPr/>
        <a:lstStyle/>
        <a:p>
          <a:endParaRPr lang="fr-FR"/>
        </a:p>
      </dgm:t>
    </dgm:pt>
    <dgm:pt modelId="{91601010-C118-45A0-979F-3218BFD09452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Obligatoire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endParaRPr lang="fr-FR" dirty="0"/>
        </a:p>
      </dgm:t>
    </dgm:pt>
    <dgm:pt modelId="{0B8DD6A2-DFEB-474D-9BCB-0FA2EA177E3A}" type="parTrans" cxnId="{C38A64CB-3F61-46AD-8486-05A13FC115F8}">
      <dgm:prSet/>
      <dgm:spPr/>
      <dgm:t>
        <a:bodyPr/>
        <a:lstStyle/>
        <a:p>
          <a:endParaRPr lang="fr-FR"/>
        </a:p>
      </dgm:t>
    </dgm:pt>
    <dgm:pt modelId="{CECDDC9E-BDD1-4EE6-A0C4-3FA6732D8410}" type="sibTrans" cxnId="{C38A64CB-3F61-46AD-8486-05A13FC115F8}">
      <dgm:prSet/>
      <dgm:spPr/>
      <dgm:t>
        <a:bodyPr/>
        <a:lstStyle/>
        <a:p>
          <a:endParaRPr lang="fr-FR"/>
        </a:p>
      </dgm:t>
    </dgm:pt>
    <dgm:pt modelId="{A53073D4-2D98-4ECA-A7C6-C8D859EFEE07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Uniforme</a:t>
          </a:r>
          <a:endParaRPr lang="fr-FR" dirty="0"/>
        </a:p>
      </dgm:t>
    </dgm:pt>
    <dgm:pt modelId="{58645A47-B72C-480C-90AF-2F898C80F90D}" type="parTrans" cxnId="{5D078526-8EDF-482C-B085-C906570B91DC}">
      <dgm:prSet/>
      <dgm:spPr/>
      <dgm:t>
        <a:bodyPr/>
        <a:lstStyle/>
        <a:p>
          <a:endParaRPr lang="fr-FR"/>
        </a:p>
      </dgm:t>
    </dgm:pt>
    <dgm:pt modelId="{BB520BEA-FE2D-4A87-B8B0-24EDDE12D979}" type="sibTrans" cxnId="{5D078526-8EDF-482C-B085-C906570B91DC}">
      <dgm:prSet/>
      <dgm:spPr/>
      <dgm:t>
        <a:bodyPr/>
        <a:lstStyle/>
        <a:p>
          <a:endParaRPr lang="fr-FR"/>
        </a:p>
      </dgm:t>
    </dgm:pt>
    <dgm:pt modelId="{883112F2-CED9-47A4-B1CA-7BE50F9BE2CF}">
      <dgm:prSet phldrT="[Texte]"/>
      <dgm:spPr/>
      <dgm:t>
        <a:bodyPr/>
        <a:lstStyle/>
        <a:p>
          <a:r>
            <a:rPr lang="en-US" dirty="0" smtClean="0">
              <a:ea typeface="Helvetica Neue"/>
              <a:cs typeface="Helvetica Neue"/>
              <a:sym typeface="Helvetica Neue"/>
            </a:rPr>
            <a:t>Convention collective </a:t>
          </a:r>
          <a:endParaRPr lang="fr-FR" dirty="0"/>
        </a:p>
      </dgm:t>
    </dgm:pt>
    <dgm:pt modelId="{7BF9A792-479C-4D6A-8556-CDEDF6DFA3E3}" type="parTrans" cxnId="{59AFE2FA-81DB-47E7-9FFC-7E22C8163B09}">
      <dgm:prSet/>
      <dgm:spPr/>
      <dgm:t>
        <a:bodyPr/>
        <a:lstStyle/>
        <a:p>
          <a:endParaRPr lang="fr-FR"/>
        </a:p>
      </dgm:t>
    </dgm:pt>
    <dgm:pt modelId="{59AB1D49-C366-4E87-A0E1-D1FA137E7CA3}" type="sibTrans" cxnId="{59AFE2FA-81DB-47E7-9FFC-7E22C8163B09}">
      <dgm:prSet/>
      <dgm:spPr/>
      <dgm:t>
        <a:bodyPr/>
        <a:lstStyle/>
        <a:p>
          <a:endParaRPr lang="fr-FR"/>
        </a:p>
      </dgm:t>
    </dgm:pt>
    <dgm:pt modelId="{6A434E66-BF0C-4CF9-90B8-516997AAC06E}">
      <dgm:prSet phldrT="[Texte]"/>
      <dgm:spPr/>
      <dgm:t>
        <a:bodyPr/>
        <a:lstStyle/>
        <a:p>
          <a:r>
            <a:rPr lang="en-US" smtClean="0">
              <a:ea typeface="Helvetica Neue"/>
              <a:cs typeface="Helvetica Neue"/>
              <a:sym typeface="Helvetica Neue"/>
            </a:rPr>
            <a:t>Optionnelle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endParaRPr lang="fr-FR" dirty="0"/>
        </a:p>
      </dgm:t>
    </dgm:pt>
    <dgm:pt modelId="{D64748C3-C650-4B55-AE04-3642A4927702}" type="parTrans" cxnId="{E18C1AD1-A166-4632-91D7-3CA426EFC0DB}">
      <dgm:prSet/>
      <dgm:spPr/>
      <dgm:t>
        <a:bodyPr/>
        <a:lstStyle/>
        <a:p>
          <a:endParaRPr lang="fr-FR"/>
        </a:p>
      </dgm:t>
    </dgm:pt>
    <dgm:pt modelId="{70DE41E8-02FA-4905-B04B-94F4F3862B14}" type="sibTrans" cxnId="{E18C1AD1-A166-4632-91D7-3CA426EFC0DB}">
      <dgm:prSet/>
      <dgm:spPr/>
      <dgm:t>
        <a:bodyPr/>
        <a:lstStyle/>
        <a:p>
          <a:endParaRPr lang="fr-FR"/>
        </a:p>
      </dgm:t>
    </dgm:pt>
    <dgm:pt modelId="{3BB78427-1124-4899-8F97-0113C2B7C5EA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entreprise</a:t>
          </a:r>
          <a:endParaRPr lang="fr-FR" dirty="0"/>
        </a:p>
      </dgm:t>
    </dgm:pt>
    <dgm:pt modelId="{CECFA435-1F96-40A4-9826-BECE6006BB63}" type="parTrans" cxnId="{DB5552D5-D1B9-4367-89C7-030BE1C05FF2}">
      <dgm:prSet/>
      <dgm:spPr/>
      <dgm:t>
        <a:bodyPr/>
        <a:lstStyle/>
        <a:p>
          <a:endParaRPr lang="fr-FR"/>
        </a:p>
      </dgm:t>
    </dgm:pt>
    <dgm:pt modelId="{6AAA38A7-F3CF-4530-B754-8C1CEA0C25BD}" type="sibTrans" cxnId="{DB5552D5-D1B9-4367-89C7-030BE1C05FF2}">
      <dgm:prSet/>
      <dgm:spPr/>
      <dgm:t>
        <a:bodyPr/>
        <a:lstStyle/>
        <a:p>
          <a:endParaRPr lang="fr-FR"/>
        </a:p>
      </dgm:t>
    </dgm:pt>
    <dgm:pt modelId="{80D2B04E-A12C-4A34-963F-7C1BEC8211BC}">
      <dgm:prSet phldrT="[Texte]"/>
      <dgm:spPr/>
      <dgm:t>
        <a:bodyPr/>
        <a:lstStyle/>
        <a:p>
          <a:r>
            <a:rPr lang="en-US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dirty="0" err="1" smtClean="0">
              <a:ea typeface="Helvetica Neue"/>
              <a:cs typeface="Helvetica Neue"/>
              <a:sym typeface="Helvetica Neue"/>
            </a:rPr>
            <a:t>secteur</a:t>
          </a:r>
          <a:endParaRPr lang="fr-FR" dirty="0"/>
        </a:p>
      </dgm:t>
    </dgm:pt>
    <dgm:pt modelId="{4B2D62F8-2242-4B56-B1EE-329A613B955A}" type="parTrans" cxnId="{BB26E0DC-1F4C-4658-9E45-F455B5E769AB}">
      <dgm:prSet/>
      <dgm:spPr/>
      <dgm:t>
        <a:bodyPr/>
        <a:lstStyle/>
        <a:p>
          <a:endParaRPr lang="fr-FR"/>
        </a:p>
      </dgm:t>
    </dgm:pt>
    <dgm:pt modelId="{CDEC7F48-F0C3-49D2-83B8-6161902C3750}" type="sibTrans" cxnId="{BB26E0DC-1F4C-4658-9E45-F455B5E769AB}">
      <dgm:prSet/>
      <dgm:spPr/>
      <dgm:t>
        <a:bodyPr/>
        <a:lstStyle/>
        <a:p>
          <a:endParaRPr lang="fr-FR"/>
        </a:p>
      </dgm:t>
    </dgm:pt>
    <dgm:pt modelId="{62A78DFB-D7DA-4371-8AA1-A91A15A3E74E}" type="pres">
      <dgm:prSet presAssocID="{BDAB0E32-99B6-44F0-9D46-D8B84D45AA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19C7B57-2F3F-46B9-BB97-4B8A813DF46F}" type="pres">
      <dgm:prSet presAssocID="{730DB919-CAC7-4BE4-8E0B-6DB46AC02122}" presName="linNode" presStyleCnt="0"/>
      <dgm:spPr/>
    </dgm:pt>
    <dgm:pt modelId="{42BEC976-0D99-41CF-A2D8-1CCAEB354D12}" type="pres">
      <dgm:prSet presAssocID="{730DB919-CAC7-4BE4-8E0B-6DB46AC0212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6A9E07-2EDE-4C91-BFE5-33D2FB09F093}" type="pres">
      <dgm:prSet presAssocID="{730DB919-CAC7-4BE4-8E0B-6DB46AC0212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A65F22-884A-4A38-83B4-EAA0D14DE9E7}" type="pres">
      <dgm:prSet presAssocID="{67E80C24-CEA3-4BB1-8647-3446D0357AA6}" presName="spacing" presStyleCnt="0"/>
      <dgm:spPr/>
    </dgm:pt>
    <dgm:pt modelId="{FAED6BF3-A314-47AE-A99A-E1202BCDFCCF}" type="pres">
      <dgm:prSet presAssocID="{883112F2-CED9-47A4-B1CA-7BE50F9BE2CF}" presName="linNode" presStyleCnt="0"/>
      <dgm:spPr/>
    </dgm:pt>
    <dgm:pt modelId="{D24407AE-DD05-4F94-9041-BE719147C6DB}" type="pres">
      <dgm:prSet presAssocID="{883112F2-CED9-47A4-B1CA-7BE50F9BE2C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7D01CC-04D9-4812-A27C-786D062FAE04}" type="pres">
      <dgm:prSet presAssocID="{883112F2-CED9-47A4-B1CA-7BE50F9BE2C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AFE2FA-81DB-47E7-9FFC-7E22C8163B09}" srcId="{BDAB0E32-99B6-44F0-9D46-D8B84D45AAC3}" destId="{883112F2-CED9-47A4-B1CA-7BE50F9BE2CF}" srcOrd="1" destOrd="0" parTransId="{7BF9A792-479C-4D6A-8556-CDEDF6DFA3E3}" sibTransId="{59AB1D49-C366-4E87-A0E1-D1FA137E7CA3}"/>
    <dgm:cxn modelId="{5D078526-8EDF-482C-B085-C906570B91DC}" srcId="{730DB919-CAC7-4BE4-8E0B-6DB46AC02122}" destId="{A53073D4-2D98-4ECA-A7C6-C8D859EFEE07}" srcOrd="1" destOrd="0" parTransId="{58645A47-B72C-480C-90AF-2F898C80F90D}" sibTransId="{BB520BEA-FE2D-4A87-B8B0-24EDDE12D979}"/>
    <dgm:cxn modelId="{FE669072-9DB4-4E5C-AF2D-13CBA8CD60BA}" type="presOf" srcId="{80D2B04E-A12C-4A34-963F-7C1BEC8211BC}" destId="{F97D01CC-04D9-4812-A27C-786D062FAE04}" srcOrd="0" destOrd="2" presId="urn:microsoft.com/office/officeart/2005/8/layout/vList6"/>
    <dgm:cxn modelId="{DB5552D5-D1B9-4367-89C7-030BE1C05FF2}" srcId="{883112F2-CED9-47A4-B1CA-7BE50F9BE2CF}" destId="{3BB78427-1124-4899-8F97-0113C2B7C5EA}" srcOrd="1" destOrd="0" parTransId="{CECFA435-1F96-40A4-9826-BECE6006BB63}" sibTransId="{6AAA38A7-F3CF-4530-B754-8C1CEA0C25BD}"/>
    <dgm:cxn modelId="{DAFB0F38-55B0-41FD-B4BB-A3A91A05EE72}" srcId="{BDAB0E32-99B6-44F0-9D46-D8B84D45AAC3}" destId="{730DB919-CAC7-4BE4-8E0B-6DB46AC02122}" srcOrd="0" destOrd="0" parTransId="{B0ACCD30-413D-4F04-86CF-E25EBE5C2861}" sibTransId="{67E80C24-CEA3-4BB1-8647-3446D0357AA6}"/>
    <dgm:cxn modelId="{643032D1-5366-463C-BE1A-A24C6D7956F0}" type="presOf" srcId="{883112F2-CED9-47A4-B1CA-7BE50F9BE2CF}" destId="{D24407AE-DD05-4F94-9041-BE719147C6DB}" srcOrd="0" destOrd="0" presId="urn:microsoft.com/office/officeart/2005/8/layout/vList6"/>
    <dgm:cxn modelId="{1D3869C1-E336-4554-B14A-6D598BE45CBA}" type="presOf" srcId="{BDAB0E32-99B6-44F0-9D46-D8B84D45AAC3}" destId="{62A78DFB-D7DA-4371-8AA1-A91A15A3E74E}" srcOrd="0" destOrd="0" presId="urn:microsoft.com/office/officeart/2005/8/layout/vList6"/>
    <dgm:cxn modelId="{BB26E0DC-1F4C-4658-9E45-F455B5E769AB}" srcId="{883112F2-CED9-47A4-B1CA-7BE50F9BE2CF}" destId="{80D2B04E-A12C-4A34-963F-7C1BEC8211BC}" srcOrd="2" destOrd="0" parTransId="{4B2D62F8-2242-4B56-B1EE-329A613B955A}" sibTransId="{CDEC7F48-F0C3-49D2-83B8-6161902C3750}"/>
    <dgm:cxn modelId="{AAEE093B-87DD-4721-897D-809E0E71643A}" type="presOf" srcId="{91601010-C118-45A0-979F-3218BFD09452}" destId="{906A9E07-2EDE-4C91-BFE5-33D2FB09F093}" srcOrd="0" destOrd="0" presId="urn:microsoft.com/office/officeart/2005/8/layout/vList6"/>
    <dgm:cxn modelId="{40C3EC39-F1ED-4F16-A763-E85777A6AA05}" type="presOf" srcId="{A53073D4-2D98-4ECA-A7C6-C8D859EFEE07}" destId="{906A9E07-2EDE-4C91-BFE5-33D2FB09F093}" srcOrd="0" destOrd="1" presId="urn:microsoft.com/office/officeart/2005/8/layout/vList6"/>
    <dgm:cxn modelId="{C38A64CB-3F61-46AD-8486-05A13FC115F8}" srcId="{730DB919-CAC7-4BE4-8E0B-6DB46AC02122}" destId="{91601010-C118-45A0-979F-3218BFD09452}" srcOrd="0" destOrd="0" parTransId="{0B8DD6A2-DFEB-474D-9BCB-0FA2EA177E3A}" sibTransId="{CECDDC9E-BDD1-4EE6-A0C4-3FA6732D8410}"/>
    <dgm:cxn modelId="{6D1042EC-D511-433D-92E6-59C4460212F6}" type="presOf" srcId="{730DB919-CAC7-4BE4-8E0B-6DB46AC02122}" destId="{42BEC976-0D99-41CF-A2D8-1CCAEB354D12}" srcOrd="0" destOrd="0" presId="urn:microsoft.com/office/officeart/2005/8/layout/vList6"/>
    <dgm:cxn modelId="{E18C1AD1-A166-4632-91D7-3CA426EFC0DB}" srcId="{883112F2-CED9-47A4-B1CA-7BE50F9BE2CF}" destId="{6A434E66-BF0C-4CF9-90B8-516997AAC06E}" srcOrd="0" destOrd="0" parTransId="{D64748C3-C650-4B55-AE04-3642A4927702}" sibTransId="{70DE41E8-02FA-4905-B04B-94F4F3862B14}"/>
    <dgm:cxn modelId="{883576F5-AF79-4225-A6B7-3C94D0EF2F53}" type="presOf" srcId="{6A434E66-BF0C-4CF9-90B8-516997AAC06E}" destId="{F97D01CC-04D9-4812-A27C-786D062FAE04}" srcOrd="0" destOrd="0" presId="urn:microsoft.com/office/officeart/2005/8/layout/vList6"/>
    <dgm:cxn modelId="{1C72293F-9823-4564-B7D1-6BB5977B11DD}" type="presOf" srcId="{3BB78427-1124-4899-8F97-0113C2B7C5EA}" destId="{F97D01CC-04D9-4812-A27C-786D062FAE04}" srcOrd="0" destOrd="1" presId="urn:microsoft.com/office/officeart/2005/8/layout/vList6"/>
    <dgm:cxn modelId="{81733963-41C1-47B8-9F09-306E370EBAB2}" type="presParOf" srcId="{62A78DFB-D7DA-4371-8AA1-A91A15A3E74E}" destId="{819C7B57-2F3F-46B9-BB97-4B8A813DF46F}" srcOrd="0" destOrd="0" presId="urn:microsoft.com/office/officeart/2005/8/layout/vList6"/>
    <dgm:cxn modelId="{CD104FEB-6A13-41A6-8FED-BED29FA2662B}" type="presParOf" srcId="{819C7B57-2F3F-46B9-BB97-4B8A813DF46F}" destId="{42BEC976-0D99-41CF-A2D8-1CCAEB354D12}" srcOrd="0" destOrd="0" presId="urn:microsoft.com/office/officeart/2005/8/layout/vList6"/>
    <dgm:cxn modelId="{B60E792C-3FFF-413C-B8FD-3D799011463C}" type="presParOf" srcId="{819C7B57-2F3F-46B9-BB97-4B8A813DF46F}" destId="{906A9E07-2EDE-4C91-BFE5-33D2FB09F093}" srcOrd="1" destOrd="0" presId="urn:microsoft.com/office/officeart/2005/8/layout/vList6"/>
    <dgm:cxn modelId="{A64F9F83-2D1F-4EFA-A154-F7423DCE0B4D}" type="presParOf" srcId="{62A78DFB-D7DA-4371-8AA1-A91A15A3E74E}" destId="{4CA65F22-884A-4A38-83B4-EAA0D14DE9E7}" srcOrd="1" destOrd="0" presId="urn:microsoft.com/office/officeart/2005/8/layout/vList6"/>
    <dgm:cxn modelId="{4E3440B6-7808-4924-BB72-393053D4ECEC}" type="presParOf" srcId="{62A78DFB-D7DA-4371-8AA1-A91A15A3E74E}" destId="{FAED6BF3-A314-47AE-A99A-E1202BCDFCCF}" srcOrd="2" destOrd="0" presId="urn:microsoft.com/office/officeart/2005/8/layout/vList6"/>
    <dgm:cxn modelId="{F4EAE133-5A3B-49D5-8B5C-2161DE1A7F06}" type="presParOf" srcId="{FAED6BF3-A314-47AE-A99A-E1202BCDFCCF}" destId="{D24407AE-DD05-4F94-9041-BE719147C6DB}" srcOrd="0" destOrd="0" presId="urn:microsoft.com/office/officeart/2005/8/layout/vList6"/>
    <dgm:cxn modelId="{7F3651C7-18BA-42F6-A99A-4FEB59B74B0F}" type="presParOf" srcId="{FAED6BF3-A314-47AE-A99A-E1202BCDFCCF}" destId="{F97D01CC-04D9-4812-A27C-786D062FAE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B6DB-0F6B-4795-B335-4B2F5ED2A007}">
      <dsp:nvSpPr>
        <dsp:cNvPr id="0" name=""/>
        <dsp:cNvSpPr/>
      </dsp:nvSpPr>
      <dsp:spPr>
        <a:xfrm>
          <a:off x="3409950" y="3714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a typeface="Helvetica Neue"/>
              <a:cs typeface="Helvetica Neue"/>
              <a:sym typeface="Helvetica Neue"/>
            </a:rPr>
            <a:t>Formations </a:t>
          </a:r>
          <a:r>
            <a:rPr lang="en-US" sz="1800" kern="1200" dirty="0" err="1" smtClean="0">
              <a:ea typeface="Helvetica Neue"/>
              <a:cs typeface="Helvetica Neue"/>
              <a:sym typeface="Helvetica Neue"/>
            </a:rPr>
            <a:t>professionnelles</a:t>
          </a:r>
          <a:endParaRPr lang="fr-FR" sz="1800" kern="1200" dirty="0"/>
        </a:p>
      </dsp:txBody>
      <dsp:txXfrm>
        <a:off x="3468650" y="62414"/>
        <a:ext cx="1732566" cy="1085078"/>
      </dsp:txXfrm>
    </dsp:sp>
    <dsp:sp modelId="{9A329C2D-F90B-421A-A58E-B56B110E09F8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3340309" y="190537"/>
              </a:moveTo>
              <a:arcTo wR="2402615" hR="2402615" stAng="17578318" swAng="1961672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0C308-C041-49A8-96EC-C06596B6FFB6}">
      <dsp:nvSpPr>
        <dsp:cNvPr id="0" name=""/>
        <dsp:cNvSpPr/>
      </dsp:nvSpPr>
      <dsp:spPr>
        <a:xfrm>
          <a:off x="5694973" y="1663880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Durée</a:t>
          </a:r>
          <a:r>
            <a:rPr lang="en-US" sz="1800" kern="1200" dirty="0" smtClean="0"/>
            <a:t> de </a:t>
          </a:r>
          <a:r>
            <a:rPr lang="en-US" sz="1800" kern="1200" dirty="0" err="1" smtClean="0"/>
            <a:t>période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d’éssai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réduite</a:t>
          </a:r>
          <a:endParaRPr lang="fr-FR" sz="1800" kern="1200" dirty="0"/>
        </a:p>
      </dsp:txBody>
      <dsp:txXfrm>
        <a:off x="5753673" y="1722580"/>
        <a:ext cx="1732566" cy="1085078"/>
      </dsp:txXfrm>
    </dsp:sp>
    <dsp:sp modelId="{F4862329-B5F0-45C6-B2AD-99BE94437B20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4801932" y="2276764"/>
              </a:moveTo>
              <a:arcTo wR="2402615" hR="2402615" stAng="21419845" swAng="2196405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E946-5B01-4850-AD01-B47CFC6AFFEC}">
      <dsp:nvSpPr>
        <dsp:cNvPr id="0" name=""/>
        <dsp:cNvSpPr/>
      </dsp:nvSpPr>
      <dsp:spPr>
        <a:xfrm>
          <a:off x="4822172" y="4350086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Droits à des </a:t>
          </a:r>
          <a:r>
            <a:rPr lang="en-US" sz="1800" kern="1200" dirty="0" err="1" smtClean="0"/>
            <a:t>congés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payés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supplémentaires</a:t>
          </a:r>
          <a:endParaRPr lang="fr-FR" sz="1800" kern="1200" dirty="0"/>
        </a:p>
      </dsp:txBody>
      <dsp:txXfrm>
        <a:off x="4880872" y="4408786"/>
        <a:ext cx="1732566" cy="1085078"/>
      </dsp:txXfrm>
    </dsp:sp>
    <dsp:sp modelId="{410433D4-74BB-452C-B335-2A53CD14E707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2880307" y="4757264"/>
              </a:moveTo>
              <a:arcTo wR="2402615" hR="2402615" stAng="4711916" swAng="1376168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B2513-3F5A-4039-8CA3-D338CE4D98DA}">
      <dsp:nvSpPr>
        <dsp:cNvPr id="0" name=""/>
        <dsp:cNvSpPr/>
      </dsp:nvSpPr>
      <dsp:spPr>
        <a:xfrm>
          <a:off x="1997728" y="4350086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Grille de </a:t>
          </a:r>
          <a:r>
            <a:rPr lang="en-US" sz="1800" kern="1200" dirty="0" err="1" smtClean="0"/>
            <a:t>salaire</a:t>
          </a:r>
          <a:r>
            <a:rPr lang="en-US" sz="1800" kern="1200" dirty="0" smtClean="0"/>
            <a:t> minimum</a:t>
          </a:r>
          <a:endParaRPr lang="fr-FR" sz="1800" kern="1200" dirty="0"/>
        </a:p>
      </dsp:txBody>
      <dsp:txXfrm>
        <a:off x="2056428" y="4408786"/>
        <a:ext cx="1732566" cy="1085078"/>
      </dsp:txXfrm>
    </dsp:sp>
    <dsp:sp modelId="{193B9249-86E0-474F-9956-3DC62C2CBB17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401523" y="3732348"/>
              </a:moveTo>
              <a:arcTo wR="2402615" hR="2402615" stAng="8783749" swAng="2196405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C788D-C627-48CC-8A18-CB971ADB285C}">
      <dsp:nvSpPr>
        <dsp:cNvPr id="0" name=""/>
        <dsp:cNvSpPr/>
      </dsp:nvSpPr>
      <dsp:spPr>
        <a:xfrm>
          <a:off x="1124926" y="1663880"/>
          <a:ext cx="1849966" cy="12024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Prime </a:t>
          </a:r>
          <a:r>
            <a:rPr lang="en-US" sz="1800" kern="1200" dirty="0" err="1" smtClean="0"/>
            <a:t>d’ancienneté</a:t>
          </a:r>
          <a:endParaRPr lang="fr-FR" sz="1800" kern="1200" dirty="0"/>
        </a:p>
      </dsp:txBody>
      <dsp:txXfrm>
        <a:off x="1183626" y="1722580"/>
        <a:ext cx="1732566" cy="1085078"/>
      </dsp:txXfrm>
    </dsp:sp>
    <dsp:sp modelId="{10F27583-9CAC-4A77-B85B-422864BB0A64}">
      <dsp:nvSpPr>
        <dsp:cNvPr id="0" name=""/>
        <dsp:cNvSpPr/>
      </dsp:nvSpPr>
      <dsp:spPr>
        <a:xfrm>
          <a:off x="1932317" y="604953"/>
          <a:ext cx="4805231" cy="4805231"/>
        </a:xfrm>
        <a:custGeom>
          <a:avLst/>
          <a:gdLst/>
          <a:ahLst/>
          <a:cxnLst/>
          <a:rect l="0" t="0" r="0" b="0"/>
          <a:pathLst>
            <a:path>
              <a:moveTo>
                <a:pt x="418611" y="1047518"/>
              </a:moveTo>
              <a:arcTo wR="2402615" hR="2402615" stAng="12860011" swAng="1961672"/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AE2D4-E2C5-4393-9DDA-DF80848BCB08}">
      <dsp:nvSpPr>
        <dsp:cNvPr id="0" name=""/>
        <dsp:cNvSpPr/>
      </dsp:nvSpPr>
      <dsp:spPr>
        <a:xfrm rot="5400000">
          <a:off x="-447479" y="449056"/>
          <a:ext cx="2983198" cy="208823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accent2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noProof="0" dirty="0" smtClean="0"/>
            <a:t>Employeur membre d’une organisation patronale </a:t>
          </a:r>
          <a:endParaRPr lang="fr-FR" sz="2000" kern="1200" noProof="0" dirty="0"/>
        </a:p>
      </dsp:txBody>
      <dsp:txXfrm rot="-5400000">
        <a:off x="1" y="1045697"/>
        <a:ext cx="2088239" cy="894959"/>
      </dsp:txXfrm>
    </dsp:sp>
    <dsp:sp modelId="{96D64673-4315-4B3A-99C4-E0AD5F21C48A}">
      <dsp:nvSpPr>
        <dsp:cNvPr id="0" name=""/>
        <dsp:cNvSpPr/>
      </dsp:nvSpPr>
      <dsp:spPr>
        <a:xfrm rot="5400000">
          <a:off x="5727207" y="-3637392"/>
          <a:ext cx="1939079" cy="921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noProof="0" dirty="0" smtClean="0"/>
            <a:t>Application de la convention signée par le syndicat (En fonction du secteur d’activité)</a:t>
          </a:r>
          <a:endParaRPr lang="fr-FR" sz="4000" kern="1200" noProof="0" dirty="0"/>
        </a:p>
      </dsp:txBody>
      <dsp:txXfrm rot="-5400000">
        <a:off x="2088239" y="96234"/>
        <a:ext cx="9122358" cy="1749763"/>
      </dsp:txXfrm>
    </dsp:sp>
    <dsp:sp modelId="{AB9C0F93-6318-437F-907B-5773EE9B58C5}">
      <dsp:nvSpPr>
        <dsp:cNvPr id="0" name=""/>
        <dsp:cNvSpPr/>
      </dsp:nvSpPr>
      <dsp:spPr>
        <a:xfrm rot="5400000">
          <a:off x="-447479" y="3151336"/>
          <a:ext cx="2983198" cy="208823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  <a:gs pos="47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58500">
              <a:schemeClr val="accent2">
                <a:hueOff val="0"/>
                <a:satOff val="0"/>
                <a:lumOff val="0"/>
                <a:alphaOff val="0"/>
                <a:shade val="88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54000"/>
                <a:satMod val="105000"/>
              </a:schemeClr>
            </a:gs>
          </a:gsLst>
          <a:lin ang="3600000" scaled="1"/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3600000" algn="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contourW="44450" prstMaterial="flat">
          <a:bevelT w="38100" h="50800" prst="softRound"/>
          <a:contourClr>
            <a:schemeClr val="accent2">
              <a:hueOff val="0"/>
              <a:satOff val="0"/>
              <a:lumOff val="0"/>
              <a:alphaOff val="0"/>
              <a:tint val="5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noProof="0" dirty="0" smtClean="0"/>
            <a:t>Convention collective étendue</a:t>
          </a:r>
          <a:endParaRPr lang="fr-FR" sz="2000" kern="1200" noProof="0" dirty="0"/>
        </a:p>
      </dsp:txBody>
      <dsp:txXfrm rot="-5400000">
        <a:off x="1" y="3747977"/>
        <a:ext cx="2088239" cy="894959"/>
      </dsp:txXfrm>
    </dsp:sp>
    <dsp:sp modelId="{3373E320-5B06-4EFA-854E-AACD6BA993C3}">
      <dsp:nvSpPr>
        <dsp:cNvPr id="0" name=""/>
        <dsp:cNvSpPr/>
      </dsp:nvSpPr>
      <dsp:spPr>
        <a:xfrm rot="5400000">
          <a:off x="5727207" y="-935111"/>
          <a:ext cx="1939079" cy="921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6000"/>
            </a:srgbClr>
          </a:outerShdw>
        </a:effectLst>
        <a:scene3d>
          <a:camera prst="orthographicFront">
            <a:rot lat="0" lon="0" rev="0"/>
          </a:camera>
          <a:lightRig rig="harsh" dir="tl">
            <a:rot lat="0" lon="0" rev="9000000"/>
          </a:lightRig>
        </a:scene3d>
        <a:sp3d prstMaterial="flat">
          <a:bevelT w="38100" h="508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000" kern="1200" noProof="0" dirty="0" smtClean="0"/>
            <a:t>Application obligatoire dans le champ d'application professionnel et/ou territorial défini</a:t>
          </a:r>
          <a:endParaRPr lang="fr-FR" sz="4000" kern="1200" noProof="0" dirty="0"/>
        </a:p>
      </dsp:txBody>
      <dsp:txXfrm rot="-5400000">
        <a:off x="2088239" y="2798515"/>
        <a:ext cx="9122358" cy="1749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A9E07-2EDE-4C91-BFE5-33D2FB09F093}">
      <dsp:nvSpPr>
        <dsp:cNvPr id="0" name=""/>
        <dsp:cNvSpPr/>
      </dsp:nvSpPr>
      <dsp:spPr>
        <a:xfrm>
          <a:off x="4550905" y="518"/>
          <a:ext cx="6826358" cy="2022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Obligatoire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Uniforme</a:t>
          </a:r>
          <a:endParaRPr lang="fr-FR" sz="3100" kern="1200" dirty="0"/>
        </a:p>
      </dsp:txBody>
      <dsp:txXfrm>
        <a:off x="4550905" y="253341"/>
        <a:ext cx="6067888" cy="1516941"/>
      </dsp:txXfrm>
    </dsp:sp>
    <dsp:sp modelId="{42BEC976-0D99-41CF-A2D8-1CCAEB354D12}">
      <dsp:nvSpPr>
        <dsp:cNvPr id="0" name=""/>
        <dsp:cNvSpPr/>
      </dsp:nvSpPr>
      <dsp:spPr>
        <a:xfrm>
          <a:off x="0" y="518"/>
          <a:ext cx="4550905" cy="2022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ea typeface="Helvetica Neue"/>
              <a:cs typeface="Helvetica Neue"/>
              <a:sym typeface="Helvetica Neue"/>
            </a:rPr>
            <a:t>Code du travail</a:t>
          </a:r>
          <a:endParaRPr lang="fr-FR" sz="5700" kern="1200" dirty="0"/>
        </a:p>
      </dsp:txBody>
      <dsp:txXfrm>
        <a:off x="98735" y="99253"/>
        <a:ext cx="4353435" cy="1825117"/>
      </dsp:txXfrm>
    </dsp:sp>
    <dsp:sp modelId="{F97D01CC-04D9-4812-A27C-786D062FAE04}">
      <dsp:nvSpPr>
        <dsp:cNvPr id="0" name=""/>
        <dsp:cNvSpPr/>
      </dsp:nvSpPr>
      <dsp:spPr>
        <a:xfrm>
          <a:off x="4550905" y="2225365"/>
          <a:ext cx="6826358" cy="2022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>
              <a:ea typeface="Helvetica Neue"/>
              <a:cs typeface="Helvetica Neue"/>
              <a:sym typeface="Helvetica Neue"/>
            </a:rPr>
            <a:t>Optionnelle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entreprise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Propre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à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chaque</a:t>
          </a:r>
          <a:r>
            <a:rPr lang="en-US" sz="3100" kern="1200" dirty="0" smtClean="0">
              <a:ea typeface="Helvetica Neue"/>
              <a:cs typeface="Helvetica Neue"/>
              <a:sym typeface="Helvetica Neue"/>
            </a:rPr>
            <a:t> </a:t>
          </a:r>
          <a:r>
            <a:rPr lang="en-US" sz="3100" kern="1200" dirty="0" err="1" smtClean="0">
              <a:ea typeface="Helvetica Neue"/>
              <a:cs typeface="Helvetica Neue"/>
              <a:sym typeface="Helvetica Neue"/>
            </a:rPr>
            <a:t>secteur</a:t>
          </a:r>
          <a:endParaRPr lang="fr-FR" sz="3100" kern="1200" dirty="0"/>
        </a:p>
      </dsp:txBody>
      <dsp:txXfrm>
        <a:off x="4550905" y="2478188"/>
        <a:ext cx="6067888" cy="1516941"/>
      </dsp:txXfrm>
    </dsp:sp>
    <dsp:sp modelId="{D24407AE-DD05-4F94-9041-BE719147C6DB}">
      <dsp:nvSpPr>
        <dsp:cNvPr id="0" name=""/>
        <dsp:cNvSpPr/>
      </dsp:nvSpPr>
      <dsp:spPr>
        <a:xfrm>
          <a:off x="0" y="2225365"/>
          <a:ext cx="4550905" cy="2022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3600000" algn="r" rotWithShape="0">
            <a:srgbClr val="000000">
              <a:alpha val="3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ea typeface="Helvetica Neue"/>
              <a:cs typeface="Helvetica Neue"/>
              <a:sym typeface="Helvetica Neue"/>
            </a:rPr>
            <a:t>Convention collective </a:t>
          </a:r>
          <a:endParaRPr lang="fr-FR" sz="5700" kern="1200" dirty="0"/>
        </a:p>
      </dsp:txBody>
      <dsp:txXfrm>
        <a:off x="98735" y="2324100"/>
        <a:ext cx="4353435" cy="1825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7999"/>
              </a:lnSpc>
              <a:spcBef>
                <a:spcPts val="0"/>
              </a:spcBef>
              <a:defRPr/>
            </a:lvl1pPr>
            <a:lvl2pPr marL="0" marR="0" indent="228600" algn="l" rtl="0">
              <a:lnSpc>
                <a:spcPct val="117999"/>
              </a:lnSpc>
              <a:spcBef>
                <a:spcPts val="0"/>
              </a:spcBef>
              <a:defRPr/>
            </a:lvl2pPr>
            <a:lvl3pPr marL="0" marR="0" indent="457200" algn="l" rtl="0">
              <a:lnSpc>
                <a:spcPct val="117999"/>
              </a:lnSpc>
              <a:spcBef>
                <a:spcPts val="0"/>
              </a:spcBef>
              <a:defRPr/>
            </a:lvl3pPr>
            <a:lvl4pPr marL="0" marR="0" indent="685800" algn="l" rtl="0">
              <a:lnSpc>
                <a:spcPct val="117999"/>
              </a:lnSpc>
              <a:spcBef>
                <a:spcPts val="0"/>
              </a:spcBef>
              <a:defRPr/>
            </a:lvl4pPr>
            <a:lvl5pPr marL="0" marR="0" indent="914400" algn="l" rtl="0">
              <a:lnSpc>
                <a:spcPct val="117999"/>
              </a:lnSpc>
              <a:spcBef>
                <a:spcPts val="0"/>
              </a:spcBef>
              <a:defRPr/>
            </a:lvl5pPr>
            <a:lvl6pPr marL="0" marR="0" indent="1143000" algn="l" rtl="0">
              <a:lnSpc>
                <a:spcPct val="117999"/>
              </a:lnSpc>
              <a:spcBef>
                <a:spcPts val="0"/>
              </a:spcBef>
              <a:defRPr/>
            </a:lvl6pPr>
            <a:lvl7pPr marL="0" marR="0" indent="1371600" algn="l" rtl="0">
              <a:lnSpc>
                <a:spcPct val="117999"/>
              </a:lnSpc>
              <a:spcBef>
                <a:spcPts val="0"/>
              </a:spcBef>
              <a:defRPr/>
            </a:lvl7pPr>
            <a:lvl8pPr marL="0" marR="0" indent="1600200" algn="l" rtl="0">
              <a:lnSpc>
                <a:spcPct val="117999"/>
              </a:lnSpc>
              <a:spcBef>
                <a:spcPts val="0"/>
              </a:spcBef>
              <a:defRPr/>
            </a:lvl8pPr>
            <a:lvl9pPr marL="0" marR="0" indent="1828800" algn="l" rtl="0">
              <a:lnSpc>
                <a:spcPct val="117999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154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3619669"/>
            <a:ext cx="13004800" cy="462970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3793067"/>
            <a:ext cx="13004800" cy="3896279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7792560"/>
            <a:ext cx="13004800" cy="33544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19" y="4009814"/>
            <a:ext cx="12354560" cy="2090702"/>
          </a:xfrm>
        </p:spPr>
        <p:txBody>
          <a:bodyPr anchor="b">
            <a:noAutofit/>
          </a:bodyPr>
          <a:lstStyle>
            <a:lvl1pPr>
              <a:defRPr sz="10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99" y="6827520"/>
            <a:ext cx="11379200" cy="75861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36373" y="9040143"/>
            <a:ext cx="4118187" cy="519289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4477986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r"/>
            <a:r>
              <a:rPr lang="en-US" sz="4600" spc="213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4600" spc="213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412" y="6246640"/>
            <a:ext cx="1733973" cy="519289"/>
          </a:xfrm>
        </p:spPr>
        <p:txBody>
          <a:bodyPr/>
          <a:lstStyle>
            <a:lvl1pPr algn="ctr">
              <a:defRPr sz="3400">
                <a:latin typeface="+mj-lt"/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3530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en-US" sz="4600" spc="213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4600" spc="213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529493" y="3427306"/>
            <a:ext cx="9753600" cy="28989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639222" y="3656246"/>
            <a:ext cx="9753600" cy="2441109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3840" y="390597"/>
            <a:ext cx="2059093" cy="8322169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39" y="390597"/>
            <a:ext cx="9035627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9867" y="9040143"/>
            <a:ext cx="1083733" cy="519289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5235877" y="4770594"/>
            <a:ext cx="9753600" cy="21241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sous-titr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270001" y="1638300"/>
            <a:ext cx="10464801" cy="3301999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b" anchorCtr="0"/>
          <a:lstStyle>
            <a:lvl1pPr algn="ctr" rtl="0">
              <a:spcBef>
                <a:spcPts val="0"/>
              </a:spcBef>
              <a:defRPr/>
            </a:lvl1pPr>
            <a:lvl2pPr indent="228589" algn="ctr" rtl="0">
              <a:spcBef>
                <a:spcPts val="0"/>
              </a:spcBef>
              <a:defRPr/>
            </a:lvl2pPr>
            <a:lvl3pPr indent="457176" algn="ctr" rtl="0">
              <a:spcBef>
                <a:spcPts val="0"/>
              </a:spcBef>
              <a:defRPr/>
            </a:lvl3pPr>
            <a:lvl4pPr indent="685765" algn="ctr" rtl="0">
              <a:spcBef>
                <a:spcPts val="0"/>
              </a:spcBef>
              <a:defRPr/>
            </a:lvl4pPr>
            <a:lvl5pPr indent="914354" algn="ctr" rtl="0">
              <a:spcBef>
                <a:spcPts val="0"/>
              </a:spcBef>
              <a:defRPr/>
            </a:lvl5pPr>
            <a:lvl6pPr indent="1142941" algn="ctr" rtl="0">
              <a:spcBef>
                <a:spcPts val="0"/>
              </a:spcBef>
              <a:defRPr/>
            </a:lvl6pPr>
            <a:lvl7pPr indent="1371530" algn="ctr" rtl="0">
              <a:spcBef>
                <a:spcPts val="0"/>
              </a:spcBef>
              <a:defRPr/>
            </a:lvl7pPr>
            <a:lvl8pPr indent="1600119" algn="ctr" rtl="0">
              <a:spcBef>
                <a:spcPts val="0"/>
              </a:spcBef>
              <a:defRPr/>
            </a:lvl8pPr>
            <a:lvl9pPr indent="1828706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270001" y="5029202"/>
            <a:ext cx="10464801" cy="1130298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t" anchorCtr="0"/>
          <a:lstStyle>
            <a:lvl1pPr marL="0" indent="0" algn="ctr" rtl="0">
              <a:spcBef>
                <a:spcPts val="0"/>
              </a:spcBef>
              <a:buFont typeface="Helvetica Neue"/>
              <a:buNone/>
              <a:defRPr/>
            </a:lvl1pPr>
            <a:lvl2pPr marL="0" indent="228589" algn="ctr" rtl="0">
              <a:spcBef>
                <a:spcPts val="0"/>
              </a:spcBef>
              <a:buFont typeface="Helvetica Neue"/>
              <a:buNone/>
              <a:defRPr/>
            </a:lvl2pPr>
            <a:lvl3pPr marL="0" indent="457176" algn="ctr" rtl="0">
              <a:spcBef>
                <a:spcPts val="0"/>
              </a:spcBef>
              <a:buFont typeface="Helvetica Neue"/>
              <a:buNone/>
              <a:defRPr/>
            </a:lvl3pPr>
            <a:lvl4pPr marL="0" indent="685765" algn="ctr" rtl="0">
              <a:spcBef>
                <a:spcPts val="0"/>
              </a:spcBef>
              <a:buFont typeface="Helvetica Neue"/>
              <a:buNone/>
              <a:defRPr/>
            </a:lvl4pPr>
            <a:lvl5pPr marL="0" indent="914354" algn="ctr" rtl="0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puce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52501" y="444501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ctr" anchorCtr="0"/>
          <a:lstStyle>
            <a:lvl1pPr algn="ctr" rtl="0">
              <a:spcBef>
                <a:spcPts val="0"/>
              </a:spcBef>
              <a:defRPr/>
            </a:lvl1pPr>
            <a:lvl2pPr indent="228589" algn="ctr" rtl="0">
              <a:spcBef>
                <a:spcPts val="0"/>
              </a:spcBef>
              <a:defRPr/>
            </a:lvl2pPr>
            <a:lvl3pPr indent="457176" algn="ctr" rtl="0">
              <a:spcBef>
                <a:spcPts val="0"/>
              </a:spcBef>
              <a:defRPr/>
            </a:lvl3pPr>
            <a:lvl4pPr indent="685765" algn="ctr" rtl="0">
              <a:spcBef>
                <a:spcPts val="0"/>
              </a:spcBef>
              <a:defRPr/>
            </a:lvl4pPr>
            <a:lvl5pPr indent="914354" algn="ctr" rtl="0">
              <a:spcBef>
                <a:spcPts val="0"/>
              </a:spcBef>
              <a:defRPr/>
            </a:lvl5pPr>
            <a:lvl6pPr indent="1142941" algn="ctr" rtl="0">
              <a:spcBef>
                <a:spcPts val="0"/>
              </a:spcBef>
              <a:defRPr/>
            </a:lvl6pPr>
            <a:lvl7pPr indent="1371530" algn="ctr" rtl="0">
              <a:spcBef>
                <a:spcPts val="0"/>
              </a:spcBef>
              <a:defRPr/>
            </a:lvl7pPr>
            <a:lvl8pPr indent="1600119" algn="ctr" rtl="0">
              <a:spcBef>
                <a:spcPts val="0"/>
              </a:spcBef>
              <a:defRPr/>
            </a:lvl8pPr>
            <a:lvl9pPr indent="1828706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6286500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ctr" anchorCtr="0"/>
          <a:lstStyle>
            <a:lvl1pPr marL="444477" indent="-273035" rtl="0">
              <a:spcBef>
                <a:spcPts val="4200"/>
              </a:spcBef>
              <a:buFont typeface="Helvetica Neue"/>
              <a:buChar char="•"/>
              <a:defRPr/>
            </a:lvl1pPr>
            <a:lvl2pPr marL="888955" indent="-273035" rtl="0">
              <a:spcBef>
                <a:spcPts val="4200"/>
              </a:spcBef>
              <a:buFont typeface="Helvetica Neue"/>
              <a:buChar char="•"/>
              <a:defRPr/>
            </a:lvl2pPr>
            <a:lvl3pPr marL="1333432" indent="-273035" rtl="0">
              <a:spcBef>
                <a:spcPts val="4200"/>
              </a:spcBef>
              <a:buFont typeface="Helvetica Neue"/>
              <a:buChar char="•"/>
              <a:defRPr/>
            </a:lvl3pPr>
            <a:lvl4pPr marL="1777909" indent="-273035" rtl="0">
              <a:spcBef>
                <a:spcPts val="4200"/>
              </a:spcBef>
              <a:buFont typeface="Helvetica Neue"/>
              <a:buChar char="•"/>
              <a:defRPr/>
            </a:lvl4pPr>
            <a:lvl5pPr marL="2222387" indent="-273035" rtl="0">
              <a:spcBef>
                <a:spcPts val="4200"/>
              </a:spcBef>
              <a:buFont typeface="Helvetica Neue"/>
              <a:buChar char="•"/>
              <a:defRPr/>
            </a:lvl5pPr>
            <a:lvl6pPr marL="2666864" indent="-273035" rtl="0">
              <a:spcBef>
                <a:spcPts val="4200"/>
              </a:spcBef>
              <a:buFont typeface="Helvetica Neue"/>
              <a:buChar char="•"/>
              <a:defRPr/>
            </a:lvl6pPr>
            <a:lvl7pPr marL="3111341" indent="-273035" rtl="0">
              <a:spcBef>
                <a:spcPts val="4200"/>
              </a:spcBef>
              <a:buFont typeface="Helvetica Neue"/>
              <a:buChar char="•"/>
              <a:defRPr/>
            </a:lvl7pPr>
            <a:lvl8pPr marL="3555819" indent="-273035" rtl="0">
              <a:spcBef>
                <a:spcPts val="4200"/>
              </a:spcBef>
              <a:buFont typeface="Helvetica Neue"/>
              <a:buChar char="•"/>
              <a:defRPr/>
            </a:lvl8pPr>
            <a:lvl9pPr marL="4000296" indent="-273035" rtl="0">
              <a:spcBef>
                <a:spcPts val="4200"/>
              </a:spcBef>
              <a:buFont typeface="Helvetica Neue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- Centr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70001" y="3225801"/>
            <a:ext cx="10464801" cy="3301999"/>
          </a:xfrm>
          <a:prstGeom prst="rect">
            <a:avLst/>
          </a:prstGeom>
          <a:noFill/>
          <a:ln>
            <a:noFill/>
          </a:ln>
        </p:spPr>
        <p:txBody>
          <a:bodyPr lIns="91420" tIns="91420" rIns="91420" bIns="91420" anchor="ctr" anchorCtr="0"/>
          <a:lstStyle>
            <a:lvl1pPr algn="ctr" rtl="0">
              <a:spcBef>
                <a:spcPts val="0"/>
              </a:spcBef>
              <a:defRPr/>
            </a:lvl1pPr>
            <a:lvl2pPr indent="228589" algn="ctr" rtl="0">
              <a:spcBef>
                <a:spcPts val="0"/>
              </a:spcBef>
              <a:defRPr/>
            </a:lvl2pPr>
            <a:lvl3pPr indent="457176" algn="ctr" rtl="0">
              <a:spcBef>
                <a:spcPts val="0"/>
              </a:spcBef>
              <a:defRPr/>
            </a:lvl3pPr>
            <a:lvl4pPr indent="685765" algn="ctr" rtl="0">
              <a:spcBef>
                <a:spcPts val="0"/>
              </a:spcBef>
              <a:defRPr/>
            </a:lvl4pPr>
            <a:lvl5pPr indent="914354" algn="ctr" rtl="0">
              <a:spcBef>
                <a:spcPts val="0"/>
              </a:spcBef>
              <a:defRPr/>
            </a:lvl5pPr>
            <a:lvl6pPr indent="1142941" algn="ctr" rtl="0">
              <a:spcBef>
                <a:spcPts val="0"/>
              </a:spcBef>
              <a:defRPr/>
            </a:lvl6pPr>
            <a:lvl7pPr indent="1371530" algn="ctr" rtl="0">
              <a:spcBef>
                <a:spcPts val="0"/>
              </a:spcBef>
              <a:defRPr/>
            </a:lvl7pPr>
            <a:lvl8pPr indent="1600119" algn="ctr" rtl="0">
              <a:spcBef>
                <a:spcPts val="0"/>
              </a:spcBef>
              <a:defRPr/>
            </a:lvl8pPr>
            <a:lvl9pPr indent="1828706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619669"/>
            <a:ext cx="13004800" cy="462970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793067"/>
            <a:ext cx="13004800" cy="3896279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7792560"/>
            <a:ext cx="13004800" cy="33544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19" y="4009813"/>
            <a:ext cx="12354560" cy="2080768"/>
          </a:xfrm>
        </p:spPr>
        <p:txBody>
          <a:bodyPr anchor="b" anchorCtr="0">
            <a:noAutofit/>
          </a:bodyPr>
          <a:lstStyle>
            <a:lvl1pPr algn="ctr">
              <a:defRPr sz="102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6827520"/>
            <a:ext cx="11379200" cy="780288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36373" y="9040143"/>
            <a:ext cx="4118187" cy="519289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1079" y="6242305"/>
            <a:ext cx="1729638" cy="519289"/>
          </a:xfr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3530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l"/>
            <a:r>
              <a:rPr lang="en-US" sz="4600" spc="213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4600" spc="213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7986" y="6060238"/>
            <a:ext cx="1733973" cy="8316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r"/>
            <a:r>
              <a:rPr lang="en-US" sz="4600" spc="213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4600" spc="213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 algn="ctr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 algn="ctr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8019627" cy="1345636"/>
          </a:xfrm>
        </p:spPr>
        <p:txBody>
          <a:bodyPr anchor="ctr">
            <a:noAutofit/>
          </a:bodyPr>
          <a:lstStyle>
            <a:lvl1pPr algn="l">
              <a:defRPr sz="5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30" y="2444902"/>
            <a:ext cx="11730330" cy="645038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78240" y="229751"/>
            <a:ext cx="4226560" cy="1638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13" y="390144"/>
            <a:ext cx="3901440" cy="1343829"/>
          </a:xfrm>
        </p:spPr>
        <p:txBody>
          <a:bodyPr anchor="ctr">
            <a:normAutofit/>
          </a:bodyPr>
          <a:lstStyle>
            <a:lvl1pPr marL="0" indent="0">
              <a:buNone/>
              <a:defRPr sz="2300">
                <a:solidFill>
                  <a:srgbClr val="FFFFFF"/>
                </a:solidFill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340" y="2442012"/>
            <a:ext cx="11733220" cy="6444601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8240" y="229751"/>
            <a:ext cx="4226560" cy="1638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325120"/>
            <a:ext cx="8019627" cy="1430528"/>
          </a:xfrm>
        </p:spPr>
        <p:txBody>
          <a:bodyPr anchor="ctr">
            <a:noAutofit/>
          </a:bodyPr>
          <a:lstStyle>
            <a:lvl1pPr algn="l">
              <a:defRPr sz="57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614" y="325120"/>
            <a:ext cx="4009813" cy="1430528"/>
          </a:xfrm>
        </p:spPr>
        <p:txBody>
          <a:bodyPr anchor="ctr">
            <a:normAutofit/>
          </a:bodyPr>
          <a:lstStyle>
            <a:lvl1pPr marL="0" indent="0">
              <a:buNone/>
              <a:defRPr sz="2300">
                <a:solidFill>
                  <a:srgbClr val="FFFFFF"/>
                </a:solidFill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39226" y="190737"/>
            <a:ext cx="108373" cy="1733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3053"/>
            <a:ext cx="13004800" cy="2067763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38423"/>
            <a:ext cx="13004800" cy="16416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260096"/>
            <a:ext cx="11704320" cy="1581033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sz="23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46385"/>
            <a:ext cx="13004800" cy="21241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ctr" defTabSz="1300460" rtl="0" eaLnBrk="1" latinLnBrk="0" hangingPunct="1">
        <a:spcBef>
          <a:spcPct val="0"/>
        </a:spcBef>
        <a:buNone/>
        <a:defRPr sz="77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3400" kern="1200">
          <a:solidFill>
            <a:schemeClr val="tx2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300" kern="1200">
          <a:solidFill>
            <a:schemeClr val="tx2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osdroits.service-public.fr/particuliers/F2360.x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oit-finances.commentcamarche.net/faq/24548-convention-collective-etendue-defini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oit-finances.commentcamarche.net/faq/24547-convention-collective-definition" TargetMode="External"/><Relationship Id="rId7" Type="http://schemas.openxmlformats.org/officeDocument/2006/relationships/hyperlink" Target="http://www.juritravail.com/convention-collectiv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legifrance.gouv.fr/initRechConvColl.do" TargetMode="External"/><Relationship Id="rId5" Type="http://schemas.openxmlformats.org/officeDocument/2006/relationships/hyperlink" Target="http://fr.wikipedia.org/wiki/Convention_collective" TargetMode="External"/><Relationship Id="rId4" Type="http://schemas.openxmlformats.org/officeDocument/2006/relationships/hyperlink" Target="http://vosdroits.service-public.fr/particuliers/F78.xhtml#N100C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en-US" sz="12000" dirty="0">
                <a:ea typeface="Helvetica Neue"/>
                <a:cs typeface="Helvetica Neue"/>
                <a:sym typeface="Helvetica Neue"/>
              </a:rPr>
              <a:t>Convention collective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800" dirty="0">
                <a:latin typeface="+mj-lt"/>
                <a:ea typeface="Helvetica Neue"/>
                <a:cs typeface="Helvetica Neue"/>
                <a:sym typeface="Helvetica Neue"/>
              </a:rPr>
              <a:t>Vincent </a:t>
            </a:r>
            <a:r>
              <a:rPr lang="en-US" sz="4800" dirty="0" err="1">
                <a:latin typeface="+mj-lt"/>
                <a:ea typeface="Helvetica Neue"/>
                <a:cs typeface="Helvetica Neue"/>
                <a:sym typeface="Helvetica Neue"/>
              </a:rPr>
              <a:t>Danti</a:t>
            </a:r>
            <a:r>
              <a:rPr lang="en-US" sz="4800" dirty="0">
                <a:latin typeface="+mj-lt"/>
                <a:ea typeface="Helvetica Neue"/>
                <a:cs typeface="Helvetica Neue"/>
                <a:sym typeface="Helvetica Neue"/>
              </a:rPr>
              <a:t> / Simon </a:t>
            </a:r>
            <a:r>
              <a:rPr lang="en-US" sz="4800" dirty="0" err="1">
                <a:latin typeface="+mj-lt"/>
                <a:ea typeface="Helvetica Neue"/>
                <a:cs typeface="Helvetica Neue"/>
                <a:sym typeface="Helvetica Neue"/>
              </a:rPr>
              <a:t>Jacquemin</a:t>
            </a:r>
            <a:endParaRPr lang="en-US" sz="4800"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Application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2129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36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Respect obligatoire 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de la convention collective par les entités patronales</a:t>
            </a:r>
            <a:endParaRPr lang="fr-FR" sz="36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rapèze 1"/>
          <p:cNvSpPr/>
          <p:nvPr/>
        </p:nvSpPr>
        <p:spPr>
          <a:xfrm>
            <a:off x="4079752" y="6096784"/>
            <a:ext cx="4701280" cy="940256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Convention collective</a:t>
            </a:r>
            <a:endParaRPr lang="fr-FR" sz="32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846216" y="555880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/>
              <a:t>Salariés</a:t>
            </a:r>
            <a:endParaRPr lang="fr-FR" sz="2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899384" y="7678970"/>
            <a:ext cx="1107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Socle commun pour tous les salariés</a:t>
            </a:r>
            <a:endParaRPr lang="fr-FR" sz="32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Émoticône 4"/>
          <p:cNvSpPr/>
          <p:nvPr/>
        </p:nvSpPr>
        <p:spPr>
          <a:xfrm>
            <a:off x="4774208" y="5270768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moticône 7"/>
          <p:cNvSpPr/>
          <p:nvPr/>
        </p:nvSpPr>
        <p:spPr>
          <a:xfrm>
            <a:off x="5430664" y="4955116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moticône 8"/>
          <p:cNvSpPr/>
          <p:nvPr/>
        </p:nvSpPr>
        <p:spPr>
          <a:xfrm>
            <a:off x="6083960" y="5066724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moticône 9"/>
          <p:cNvSpPr/>
          <p:nvPr/>
        </p:nvSpPr>
        <p:spPr>
          <a:xfrm>
            <a:off x="6790432" y="4948808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moticône 10"/>
          <p:cNvSpPr/>
          <p:nvPr/>
        </p:nvSpPr>
        <p:spPr>
          <a:xfrm>
            <a:off x="7438504" y="5207144"/>
            <a:ext cx="504056" cy="504056"/>
          </a:xfrm>
          <a:prstGeom prst="smileyFac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Application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52501" y="7109048"/>
            <a:ext cx="11099799" cy="1780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ea typeface="Helvetica Neue"/>
                <a:cs typeface="Helvetica Neue"/>
                <a:sym typeface="Helvetica Neue"/>
              </a:rPr>
              <a:t>Conclusion</a:t>
            </a:r>
            <a:r>
              <a:rPr lang="en-US" sz="3200" dirty="0" smtClean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: Les </a:t>
            </a:r>
            <a:r>
              <a:rPr lang="fr-FR" sz="3200" dirty="0" smtClean="0">
                <a:ea typeface="Helvetica Neue"/>
                <a:cs typeface="Helvetica Neue"/>
                <a:sym typeface="Helvetica Neue"/>
              </a:rPr>
              <a:t>salariés</a:t>
            </a:r>
            <a:r>
              <a:rPr lang="en-US" sz="3200" dirty="0" smtClean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peuvent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donc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ne pas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avoir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les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mêmes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droits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d'une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entreprise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à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l'autre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mais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 smtClean="0">
                <a:ea typeface="Helvetica Neue"/>
                <a:cs typeface="Helvetica Neue"/>
                <a:sym typeface="Helvetica Neue"/>
              </a:rPr>
              <a:t>ont</a:t>
            </a:r>
            <a:r>
              <a:rPr lang="en-US" sz="3200" dirty="0" smtClean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les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mêmes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dans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une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ea typeface="Helvetica Neue"/>
                <a:cs typeface="Helvetica Neue"/>
                <a:sym typeface="Helvetica Neue"/>
              </a:rPr>
              <a:t>entreprise</a:t>
            </a:r>
            <a:r>
              <a:rPr lang="en-US" sz="3200" dirty="0">
                <a:ea typeface="Helvetica Neue"/>
                <a:cs typeface="Helvetica Neue"/>
                <a:sym typeface="Helvetica Neue"/>
              </a:rPr>
              <a:t> sous convention collective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67099792"/>
              </p:ext>
            </p:extLst>
          </p:nvPr>
        </p:nvGraphicFramePr>
        <p:xfrm>
          <a:off x="741760" y="2644552"/>
          <a:ext cx="1137726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Refus</a:t>
            </a:r>
            <a:r>
              <a:rPr lang="en-US" sz="80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8000" dirty="0" err="1">
                <a:ea typeface="Helvetica Neue"/>
                <a:cs typeface="Helvetica Neue"/>
                <a:sym typeface="Helvetica Neue"/>
              </a:rPr>
              <a:t>d’application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None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Recours en </a:t>
            </a:r>
            <a:r>
              <a:rPr lang="fr-FR" sz="3600" dirty="0" smtClean="0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cas de violation des dispositions de la convention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collective ou en cas de </a:t>
            </a:r>
            <a:r>
              <a:rPr lang="fr-FR" sz="3600" dirty="0" smtClean="0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refus de l’employeur de l’appliquer</a:t>
            </a:r>
          </a:p>
          <a:p>
            <a:pPr marL="171441" indent="0">
              <a:buNone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Les recours : </a:t>
            </a:r>
          </a:p>
          <a:p>
            <a:pPr marL="1028678" indent="-571500"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 </a:t>
            </a:r>
            <a:r>
              <a:rPr lang="fr-FR" sz="36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salarié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peut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fr-FR" sz="36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saisir le conseil des prud'hommes</a:t>
            </a:r>
          </a:p>
          <a:p>
            <a:pPr marL="1028678" indent="-571500"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Les </a:t>
            </a:r>
            <a:r>
              <a:rPr lang="fr-FR" sz="36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syndicats</a:t>
            </a:r>
            <a:r>
              <a:rPr lang="fr-FR" sz="3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peuvent saisir à titre collectif le tribunal de grande instance compétent</a:t>
            </a:r>
            <a:endParaRPr lang="fr-FR" sz="36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Informations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Consultations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47935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75000"/>
              <a:buNone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L'employeur a </a:t>
            </a:r>
            <a:r>
              <a:rPr lang="fr-FR" sz="3600" b="1" dirty="0" smtClean="0">
                <a:ea typeface="Helvetica Neue"/>
                <a:cs typeface="Helvetica Neue"/>
                <a:sym typeface="Helvetica Neue"/>
              </a:rPr>
              <a:t>l'obligation</a:t>
            </a: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 d'informer ses salariés sur la convention collective applicable dans l'entreprise</a:t>
            </a:r>
          </a:p>
          <a:p>
            <a:pPr indent="-444477">
              <a:spcBef>
                <a:spcPts val="0"/>
              </a:spcBef>
              <a:buClr>
                <a:srgbClr val="000000"/>
              </a:buClr>
              <a:buSzPct val="75000"/>
            </a:pPr>
            <a:endParaRPr lang="fr-FR" sz="3600" dirty="0" smtClean="0"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75000"/>
              <a:buNone/>
            </a:pPr>
            <a:r>
              <a:rPr lang="fr-FR" sz="2800" b="1" i="1" dirty="0" smtClean="0">
                <a:ea typeface="Helvetica Neue"/>
                <a:cs typeface="Helvetica Neue"/>
                <a:sym typeface="Helvetica Neue"/>
              </a:rPr>
              <a:t>Vous pouvez donc lui demander des informations et des liens pour vous informer sur vos droits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 </a:t>
            </a:r>
            <a:endParaRPr lang="fr-FR" sz="2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AutoShape 2" descr="http://www.syntec.fr/style/images/Common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://www.syntec.fr/style/images/Common/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http://www.syntec.fr/style/images/Common/logo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C:\Users\Simon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2" y="7360095"/>
            <a:ext cx="3253630" cy="123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86176" y="7420887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800" dirty="0">
                <a:latin typeface="+mn-lt"/>
              </a:rPr>
              <a:t>Convention Collective Nationale applicable au </a:t>
            </a:r>
            <a:r>
              <a:rPr lang="fr-FR" sz="1800" b="1" dirty="0">
                <a:latin typeface="+mn-lt"/>
              </a:rPr>
              <a:t>Personnel des Bureaux d'Études Techniques, des Cabinets d'Ingénieurs-Conseils et des Sociétés de </a:t>
            </a:r>
            <a:r>
              <a:rPr lang="fr-FR" sz="1800" b="1" dirty="0" smtClean="0">
                <a:latin typeface="+mn-lt"/>
              </a:rPr>
              <a:t>Conseils</a:t>
            </a:r>
          </a:p>
          <a:p>
            <a:r>
              <a:rPr lang="fr-FR" sz="1800" i="1" dirty="0" smtClean="0">
                <a:latin typeface="+mn-lt"/>
              </a:rPr>
              <a:t>Numéro </a:t>
            </a:r>
            <a:r>
              <a:rPr lang="fr-FR" sz="1800" i="1" dirty="0">
                <a:latin typeface="+mn-lt"/>
              </a:rPr>
              <a:t>de brochure </a:t>
            </a:r>
            <a:r>
              <a:rPr lang="fr-FR" sz="1800" i="1" dirty="0" smtClean="0">
                <a:latin typeface="+mn-lt"/>
              </a:rPr>
              <a:t>3018</a:t>
            </a:r>
            <a:endParaRPr lang="fr-FR" sz="1800" i="1" dirty="0">
              <a:latin typeface="+mn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Consultations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44091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75000"/>
              <a:buNone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L'intitulé de la convention doit apparaître </a:t>
            </a:r>
          </a:p>
          <a:p>
            <a:pPr marL="1015978" lvl="1" indent="-57150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fr-FR" sz="3000" dirty="0" smtClean="0">
                <a:ea typeface="Helvetica Neue"/>
                <a:cs typeface="Helvetica Neue"/>
                <a:sym typeface="Helvetica Neue"/>
              </a:rPr>
              <a:t>sur le bulletin de paie</a:t>
            </a:r>
          </a:p>
          <a:p>
            <a:pPr marL="1015978" lvl="1" indent="-57150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fr-FR" sz="3000" dirty="0" smtClean="0">
                <a:ea typeface="Helvetica Neue"/>
                <a:cs typeface="Helvetica Neue"/>
                <a:sym typeface="Helvetica Neue"/>
              </a:rPr>
              <a:t>sur le contrat de travail</a:t>
            </a:r>
          </a:p>
          <a:p>
            <a:pPr marL="0" indent="0">
              <a:spcBef>
                <a:spcPts val="0"/>
              </a:spcBef>
              <a:buNone/>
            </a:pPr>
            <a:endParaRPr lang="fr-FR" sz="3600" dirty="0" smtClean="0">
              <a:ea typeface="Helvetica Neue"/>
              <a:cs typeface="Helvetica Neue"/>
              <a:sym typeface="Helvetica Neue"/>
            </a:endParaRPr>
          </a:p>
          <a:p>
            <a:pPr indent="-444477">
              <a:spcBef>
                <a:spcPts val="0"/>
              </a:spcBef>
              <a:buClr>
                <a:srgbClr val="000000"/>
              </a:buClr>
              <a:buSzPct val="75000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Tout salarié peut la consulter dans son entreprise.</a:t>
            </a:r>
          </a:p>
          <a:p>
            <a:pPr marL="0" indent="0">
              <a:spcBef>
                <a:spcPts val="0"/>
              </a:spcBef>
              <a:buNone/>
            </a:pPr>
            <a:endParaRPr lang="fr-FR" sz="3600" dirty="0" smtClean="0">
              <a:ea typeface="Helvetica Neue"/>
              <a:cs typeface="Helvetica Neue"/>
              <a:sym typeface="Helvetica Neue"/>
            </a:endParaRPr>
          </a:p>
          <a:p>
            <a:pPr indent="-501624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Chacun peut </a:t>
            </a:r>
            <a:r>
              <a:rPr lang="fr-FR" sz="3600" b="1" dirty="0" smtClean="0">
                <a:ea typeface="Helvetica Neue"/>
                <a:cs typeface="Helvetica Neue"/>
                <a:sym typeface="Helvetica Neue"/>
              </a:rPr>
              <a:t>consulter toutes les conventions sur Internet</a:t>
            </a:r>
            <a:endParaRPr lang="fr-FR" sz="3600" b="1" dirty="0"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0" name="Picture 2" descr="http://a141.idata.over-blog.com/600x280/4/24/83/20/haut_fiche_paie_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1"/>
          <a:stretch/>
        </p:blipFill>
        <p:spPr bwMode="auto">
          <a:xfrm>
            <a:off x="3478064" y="7012690"/>
            <a:ext cx="9030208" cy="22265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0" tIns="91420" rIns="91420" bIns="91420" anchor="t" anchorCtr="0">
            <a:noAutofit/>
          </a:bodyPr>
          <a:lstStyle/>
          <a:p>
            <a:r>
              <a:rPr lang="en-US" sz="8000" dirty="0"/>
              <a:t>Extension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1481211"/>
          </a:xfrm>
          <a:prstGeom prst="rect">
            <a:avLst/>
          </a:prstGeom>
        </p:spPr>
        <p:txBody>
          <a:bodyPr lIns="91420" tIns="91420" rIns="91420" bIns="9142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Convention </a:t>
            </a:r>
            <a:r>
              <a:rPr lang="en-US" sz="32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collective +</a:t>
            </a:r>
            <a:r>
              <a:rPr lang="en-US" sz="32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en-US" sz="3200" u="sng" dirty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E</a:t>
            </a:r>
            <a:r>
              <a:rPr lang="en-US" sz="32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xtension </a:t>
            </a:r>
            <a:r>
              <a:rPr lang="en-US" sz="3200" u="sng" dirty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par </a:t>
            </a:r>
            <a:r>
              <a:rPr lang="en-US" sz="3200" u="sng" dirty="0" err="1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arrêté</a:t>
            </a:r>
            <a:r>
              <a:rPr lang="en-US" sz="3200" u="sng" dirty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lang="en-US" sz="3200" u="sng" dirty="0" err="1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ministériel</a:t>
            </a:r>
            <a:r>
              <a:rPr lang="en-US" sz="32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32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= </a:t>
            </a:r>
            <a:r>
              <a:rPr lang="en-US" sz="3200" b="1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</a:t>
            </a:r>
            <a:r>
              <a:rPr lang="en-US" sz="32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onvention </a:t>
            </a:r>
            <a:r>
              <a:rPr lang="fr-FR" sz="32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étendue</a:t>
            </a:r>
            <a:endParaRPr lang="fr-FR" sz="3200" b="1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3888" y="4732784"/>
            <a:ext cx="32403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Convention collective étendue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3888" y="5889884"/>
            <a:ext cx="3240360" cy="2947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Tous les employeurs dans le champ d'application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6536" y="4732784"/>
            <a:ext cx="3240360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Convention collective “ordinaire”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6536" y="5889884"/>
            <a:ext cx="3240360" cy="29473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Aux employeurs adhérant aux organisations patronales signataires du texte</a:t>
            </a:r>
            <a:endParaRPr lang="fr-FR" sz="2400" dirty="0">
              <a:solidFill>
                <a:schemeClr val="bg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Sources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51137" indent="-351137">
              <a:spcBef>
                <a:spcPts val="0"/>
              </a:spcBef>
              <a:buClr>
                <a:srgbClr val="000000"/>
              </a:buClr>
              <a:buSzPct val="76178"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Définition :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3"/>
              </a:rPr>
              <a:t>http://droit-finances.commentcamarche.net/faq/24547-convention-collective-definition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4"/>
              </a:rPr>
              <a:t>http://vosdroits.service-public.fr/particuliers/F78.xhtml#N100C9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dirty="0" smtClean="0">
                <a:ea typeface="Helvetica Neue"/>
                <a:cs typeface="Helvetica Neue"/>
                <a:sym typeface="Helvetica Neue"/>
                <a:hlinkClick r:id="rId5"/>
              </a:rPr>
              <a:t>http://fr.wikipedia.org/wiki/Convention_collective</a:t>
            </a: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351137" indent="-351137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Rechercher une convention collective :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6"/>
              </a:rPr>
              <a:t>http://www.legifrance.gouv.fr/initRechConvColl.do</a:t>
            </a:r>
          </a:p>
          <a:p>
            <a:pPr marL="702274" lvl="1" indent="-359391">
              <a:spcBef>
                <a:spcPts val="3300"/>
              </a:spcBef>
              <a:buClr>
                <a:srgbClr val="000000"/>
              </a:buClr>
              <a:buSzPct val="76178"/>
            </a:pPr>
            <a:r>
              <a:rPr lang="fr-FR" sz="2800" u="sng" dirty="0" smtClean="0">
                <a:solidFill>
                  <a:schemeClr val="hlink"/>
                </a:solidFill>
                <a:ea typeface="Helvetica Neue"/>
                <a:cs typeface="Helvetica Neue"/>
                <a:sym typeface="Helvetica Neue"/>
                <a:hlinkClick r:id="rId7"/>
              </a:rPr>
              <a:t>http://www.juritravail.com/convention-collective.html</a:t>
            </a:r>
            <a:endParaRPr lang="fr-FR" sz="2800" u="sng" dirty="0">
              <a:solidFill>
                <a:schemeClr val="hlink"/>
              </a:solidFill>
              <a:ea typeface="Helvetica Neue"/>
              <a:cs typeface="Helvetica Neue"/>
              <a:sym typeface="Helvetica Neue"/>
              <a:hlinkClick r:id="rId7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70001" y="3975102"/>
            <a:ext cx="10464801" cy="1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endParaRPr lang="en-US" sz="3800"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>
                <a:ea typeface="Helvetica Neue"/>
                <a:cs typeface="Helvetica Neue"/>
                <a:sym typeface="Helvetica Neue"/>
              </a:rPr>
              <a:t>« L'ordre social ne vient pas de la nature, il est fondé sur des conventions. » </a:t>
            </a:r>
            <a:endParaRPr lang="fr-FR" sz="66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Helvetica Neue"/>
                <a:cs typeface="Helvetica Neue"/>
                <a:sym typeface="Helvetica Neue"/>
              </a:rPr>
              <a:t>Jean-Jacques Rousseau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Sommaire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Définition du concept</a:t>
            </a:r>
          </a:p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Application</a:t>
            </a:r>
          </a:p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Informations</a:t>
            </a:r>
          </a:p>
          <a:p>
            <a:pPr marL="634968" indent="-634968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AutoNum type="arabicPeriod"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Sources</a:t>
            </a:r>
            <a:endParaRPr lang="fr-FR" sz="36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Définition</a:t>
            </a:r>
            <a:r>
              <a:rPr lang="en-US" sz="8000" dirty="0">
                <a:ea typeface="Helvetica Neue"/>
                <a:cs typeface="Helvetica Neue"/>
                <a:sym typeface="Helvetica Neue"/>
              </a:rPr>
              <a:t> du concept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Définition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La convention collective complète et adapte les règles du droit du travail, en fonction 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d’un métier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d’une branche professionnelle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d’une zone géographique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dirty="0" smtClean="0"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408919" indent="-365487">
              <a:spcBef>
                <a:spcPts val="0"/>
              </a:spcBef>
              <a:buClr>
                <a:srgbClr val="000000"/>
              </a:buClr>
              <a:buSzPct val="100000"/>
            </a:pP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Etablie par un accord entre 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organisations professionnelles (= syndicat patronal) </a:t>
            </a: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et 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syndicat de salariés</a:t>
            </a:r>
          </a:p>
          <a:p>
            <a:pPr marL="408919" indent="-365487">
              <a:spcBef>
                <a:spcPts val="0"/>
              </a:spcBef>
              <a:buClr>
                <a:srgbClr val="000000"/>
              </a:buClr>
              <a:buSzPct val="100000"/>
            </a:pP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Complétée par des avenants, des accords, des annexes</a:t>
            </a:r>
          </a:p>
          <a:p>
            <a:pPr marL="408919" indent="-365487">
              <a:spcBef>
                <a:spcPts val="0"/>
              </a:spcBef>
              <a:buClr>
                <a:srgbClr val="000000"/>
              </a:buClr>
              <a:buSzPct val="100000"/>
            </a:pPr>
            <a:endParaRPr lang="fr-FR" sz="2800" dirty="0" smtClean="0">
              <a:ea typeface="Helvetica Neue"/>
              <a:cs typeface="Helvetica Neue"/>
              <a:sym typeface="Helvetica Neue"/>
            </a:endParaRPr>
          </a:p>
          <a:p>
            <a:pPr marL="43432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b="1" dirty="0" smtClean="0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/ ! \ </a:t>
            </a: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N’est pas obligatoire</a:t>
            </a:r>
            <a:endParaRPr lang="fr-FR" sz="28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Contenu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52501" y="3429807"/>
            <a:ext cx="11099799" cy="5460193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fr-FR" sz="1800" dirty="0" smtClean="0">
              <a:ea typeface="Helvetica Neue"/>
              <a:cs typeface="Helvetica Neue"/>
              <a:sym typeface="Helvetica Neue"/>
            </a:endParaRPr>
          </a:p>
          <a:p>
            <a:pPr marL="457176" indent="-342882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</a:pPr>
            <a:r>
              <a:rPr lang="fr-FR" sz="2400" dirty="0" smtClean="0">
                <a:ea typeface="Helvetica Neue"/>
                <a:cs typeface="Helvetica Neue"/>
                <a:sym typeface="Helvetica Neue"/>
              </a:rPr>
              <a:t>Dispositions à </a:t>
            </a:r>
            <a:r>
              <a:rPr lang="fr-FR" sz="2400" b="1" dirty="0" smtClean="0">
                <a:ea typeface="Helvetica Neue"/>
                <a:cs typeface="Helvetica Neue"/>
                <a:sym typeface="Helvetica Neue"/>
              </a:rPr>
              <a:t>l’avantage</a:t>
            </a:r>
            <a:r>
              <a:rPr lang="fr-FR" sz="2400" dirty="0" smtClean="0">
                <a:ea typeface="Helvetica Neue"/>
                <a:cs typeface="Helvetica Neue"/>
                <a:sym typeface="Helvetica Neue"/>
              </a:rPr>
              <a:t> du salarié :</a:t>
            </a:r>
          </a:p>
          <a:p>
            <a:pPr marL="901672" lvl="1" indent="-342900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Durée du travail hebdomadaire &lt; à la durée légale de 35 heures</a:t>
            </a:r>
          </a:p>
          <a:p>
            <a:pPr marL="901672" lvl="1" indent="-342900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Calcul indemnité de licenciement plus favorable que l'indemnité légale</a:t>
            </a:r>
          </a:p>
          <a:p>
            <a:pPr marL="901672" lvl="1" indent="-342900" algn="just">
              <a:lnSpc>
                <a:spcPct val="1231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351137" indent="-329992">
              <a:spcBef>
                <a:spcPts val="3300"/>
              </a:spcBef>
              <a:buClr>
                <a:srgbClr val="000000"/>
              </a:buClr>
              <a:buSzPct val="100000"/>
            </a:pPr>
            <a:r>
              <a:rPr lang="fr-FR" sz="2400" dirty="0" smtClean="0">
                <a:ea typeface="Helvetica Neue"/>
                <a:cs typeface="Helvetica Neue"/>
                <a:sym typeface="Helvetica Neue"/>
              </a:rPr>
              <a:t>Peut contenir des dispositions que le code du travail ne prévoit pas :</a:t>
            </a:r>
          </a:p>
          <a:p>
            <a:pPr marL="808523" lvl="1" indent="-342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Prime de fin d'année</a:t>
            </a:r>
          </a:p>
          <a:p>
            <a:pPr marL="808523" lvl="1" indent="-342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Congés payés supplémentaires en fonction de l'ancienneté</a:t>
            </a:r>
          </a:p>
          <a:p>
            <a:pPr marL="808523" lvl="1" indent="-342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dirty="0" smtClean="0"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751373" lvl="1" indent="-28575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</a:pPr>
            <a:endParaRPr lang="fr-FR" sz="2000" dirty="0" smtClean="0">
              <a:ea typeface="Helvetica Neue"/>
              <a:cs typeface="Helvetica Neue"/>
              <a:sym typeface="Helvetica Neue"/>
            </a:endParaRPr>
          </a:p>
          <a:p>
            <a:pPr marL="351137" indent="-215698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Les règles contenues dans une convention collective </a:t>
            </a:r>
            <a:r>
              <a:rPr lang="fr-FR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&gt;</a:t>
            </a: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celles figurant dans le contrat de travail </a:t>
            </a:r>
            <a:r>
              <a:rPr lang="fr-FR" sz="32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SI</a:t>
            </a: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fr-FR" sz="2400" b="1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plus favorables</a:t>
            </a:r>
            <a:r>
              <a:rPr lang="fr-FR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au salarié.</a:t>
            </a:r>
            <a:endParaRPr lang="fr-FR" sz="2400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ogner un rectangle avec un coin diagonal 2"/>
          <p:cNvSpPr/>
          <p:nvPr/>
        </p:nvSpPr>
        <p:spPr>
          <a:xfrm>
            <a:off x="4126136" y="2644552"/>
            <a:ext cx="2448272" cy="720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Clr>
                <a:srgbClr val="000000"/>
              </a:buClr>
              <a:buSzPct val="100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Conditions de travail</a:t>
            </a: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6574408" y="2786672"/>
            <a:ext cx="2448272" cy="720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Clr>
                <a:srgbClr val="000000"/>
              </a:buClr>
              <a:buSzPct val="100000"/>
            </a:pPr>
            <a:r>
              <a:rPr lang="en-US" sz="2000" dirty="0" err="1">
                <a:ea typeface="Helvetica Neue"/>
                <a:cs typeface="Helvetica Neue"/>
                <a:sym typeface="Helvetica Neue"/>
              </a:rPr>
              <a:t>Garanties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sociales</a:t>
            </a:r>
            <a:endParaRPr lang="en-US" sz="2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fr-FR" sz="8000" dirty="0" smtClean="0">
                <a:ea typeface="Helvetica Neue"/>
                <a:cs typeface="Helvetica Neue"/>
                <a:sym typeface="Helvetica Neue"/>
              </a:rPr>
              <a:t>Accord collectif</a:t>
            </a:r>
            <a:endParaRPr lang="fr-FR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1121171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57147" indent="0" algn="ctr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3600" dirty="0" smtClean="0">
                <a:ea typeface="Helvetica Neue"/>
                <a:cs typeface="Helvetica Neue"/>
                <a:sym typeface="Helvetica Neue"/>
              </a:rPr>
              <a:t>Convention collective =/=  Accord collectif </a:t>
            </a:r>
            <a:endParaRPr lang="fr-FR" sz="3600" dirty="0"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03640202"/>
              </p:ext>
            </p:extLst>
          </p:nvPr>
        </p:nvGraphicFramePr>
        <p:xfrm>
          <a:off x="1749872" y="3724672"/>
          <a:ext cx="8669867" cy="563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134248" y="628798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latin typeface="+mn-lt"/>
              </a:rPr>
              <a:t>Champ d’application</a:t>
            </a:r>
            <a:endParaRPr lang="fr-FR" sz="2400" i="1" dirty="0"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8000" dirty="0">
                <a:ea typeface="Helvetica Neue"/>
                <a:cs typeface="Helvetica Neue"/>
                <a:sym typeface="Helvetica Neue"/>
              </a:rPr>
              <a:t>Application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0" tIns="91420" rIns="91420" bIns="91420" anchor="t" anchorCtr="0">
            <a:noAutofit/>
          </a:bodyPr>
          <a:lstStyle/>
          <a:p>
            <a:r>
              <a:rPr lang="en-US" dirty="0">
                <a:latin typeface="+mj-lt"/>
              </a:rPr>
              <a:t>Application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57784" y="8189168"/>
            <a:ext cx="11099799" cy="1060873"/>
          </a:xfrm>
          <a:prstGeom prst="rect">
            <a:avLst/>
          </a:prstGeom>
        </p:spPr>
        <p:txBody>
          <a:bodyPr lIns="91420" tIns="91420" rIns="91420" bIns="91420" anchor="ctr" anchorCtr="0">
            <a:noAutofit/>
          </a:bodyPr>
          <a:lstStyle/>
          <a:p>
            <a:pPr marL="114294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fr-FR" sz="2400" b="1" dirty="0" smtClean="0">
                <a:solidFill>
                  <a:schemeClr val="dk1"/>
                </a:solidFill>
              </a:rPr>
              <a:t>Obligation</a:t>
            </a:r>
            <a:r>
              <a:rPr lang="fr-FR" sz="2400" dirty="0" smtClean="0">
                <a:solidFill>
                  <a:schemeClr val="dk1"/>
                </a:solidFill>
              </a:rPr>
              <a:t> de mentionner l’intitulé de la convention collective dont l’entreprise dépend (</a:t>
            </a:r>
            <a:r>
              <a:rPr lang="fr-FR" sz="2400" i="1" dirty="0" smtClean="0">
                <a:solidFill>
                  <a:schemeClr val="dk1"/>
                </a:solidFill>
              </a:rPr>
              <a:t>fiche de paie, avis sur le lieu de travail, …</a:t>
            </a:r>
            <a:r>
              <a:rPr lang="fr-FR" sz="2400" dirty="0" smtClean="0">
                <a:solidFill>
                  <a:schemeClr val="dk1"/>
                </a:solidFill>
              </a:rPr>
              <a:t>)</a:t>
            </a:r>
            <a:endParaRPr lang="fr-FR" sz="2400"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244135271"/>
              </p:ext>
            </p:extLst>
          </p:nvPr>
        </p:nvGraphicFramePr>
        <p:xfrm>
          <a:off x="957784" y="2428528"/>
          <a:ext cx="1130525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8000" dirty="0" err="1">
                <a:ea typeface="Helvetica Neue"/>
                <a:cs typeface="Helvetica Neue"/>
                <a:sym typeface="Helvetica Neue"/>
              </a:rPr>
              <a:t>Durée</a:t>
            </a:r>
            <a:r>
              <a:rPr lang="en-US" sz="8000" dirty="0"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8000" dirty="0" err="1" smtClean="0">
                <a:ea typeface="Helvetica Neue"/>
                <a:cs typeface="Helvetica Neue"/>
                <a:sym typeface="Helvetica Neue"/>
              </a:rPr>
              <a:t>validité</a:t>
            </a:r>
            <a:endParaRPr lang="en-US" sz="8000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799" cy="12688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147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Durée de validité </a:t>
            </a:r>
            <a:r>
              <a:rPr lang="fr-FR" sz="2800" dirty="0" smtClean="0">
                <a:ea typeface="Helvetica Neue"/>
                <a:cs typeface="Helvetica Neue"/>
                <a:sym typeface="Helvetica Neue"/>
              </a:rPr>
              <a:t>indiquée </a:t>
            </a:r>
            <a:r>
              <a:rPr lang="fr-FR" sz="2800" b="1" dirty="0" smtClean="0">
                <a:ea typeface="Helvetica Neue"/>
                <a:cs typeface="Helvetica Neue"/>
                <a:sym typeface="Helvetica Neue"/>
              </a:rPr>
              <a:t>dans la convention collective</a:t>
            </a:r>
            <a:endParaRPr lang="fr-FR" sz="2800" b="1" dirty="0"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885776" y="5740896"/>
            <a:ext cx="540060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Validité = Effective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85776" y="8103717"/>
            <a:ext cx="10554517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Validité = Effective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6286376" y="5754576"/>
            <a:ext cx="5194312" cy="4183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Validité </a:t>
            </a:r>
            <a:r>
              <a:rPr lang="fr-FR" sz="1600" dirty="0" smtClean="0">
                <a:solidFill>
                  <a:schemeClr val="tx1"/>
                </a:solidFill>
              </a:rPr>
              <a:t>= Effective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 rot="18319884">
            <a:off x="5436213" y="4368778"/>
            <a:ext cx="235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Max : Déterminée </a:t>
            </a:r>
          </a:p>
          <a:p>
            <a:pPr algn="ctr"/>
            <a:r>
              <a:rPr lang="fr-FR" sz="1800" dirty="0" smtClean="0"/>
              <a:t>&lt; 5 ans</a:t>
            </a:r>
            <a:endParaRPr lang="fr-FR" sz="1800" dirty="0"/>
          </a:p>
        </p:txBody>
      </p:sp>
      <p:sp>
        <p:nvSpPr>
          <p:cNvPr id="9" name="ZoneTexte 8"/>
          <p:cNvSpPr txBox="1"/>
          <p:nvPr/>
        </p:nvSpPr>
        <p:spPr>
          <a:xfrm rot="18319884">
            <a:off x="10605750" y="693053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Max : Indéterminée</a:t>
            </a:r>
            <a:endParaRPr lang="fr-FR" sz="1800" dirty="0"/>
          </a:p>
        </p:txBody>
      </p:sp>
      <p:sp>
        <p:nvSpPr>
          <p:cNvPr id="10" name="ZoneTexte 9"/>
          <p:cNvSpPr txBox="1"/>
          <p:nvPr/>
        </p:nvSpPr>
        <p:spPr>
          <a:xfrm rot="18319884">
            <a:off x="10636792" y="4553823"/>
            <a:ext cx="200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Max : Demande d’arrêt</a:t>
            </a:r>
            <a:endParaRPr lang="fr-FR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2047016" y="9341296"/>
            <a:ext cx="9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9/18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ersonnalisé 4">
      <a:majorFont>
        <a:latin typeface="Bodoni MT Condensed"/>
        <a:ea typeface=""/>
        <a:cs typeface=""/>
      </a:majorFont>
      <a:minorFont>
        <a:latin typeface="Calibri"/>
        <a:ea typeface=""/>
        <a:cs typeface="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173</TotalTime>
  <Words>567</Words>
  <Application>Microsoft Office PowerPoint</Application>
  <PresentationFormat>Personnalisé</PresentationFormat>
  <Paragraphs>127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Decatur</vt:lpstr>
      <vt:lpstr>Convention collective</vt:lpstr>
      <vt:lpstr>Sommaire</vt:lpstr>
      <vt:lpstr>Définition du concept</vt:lpstr>
      <vt:lpstr>Définition</vt:lpstr>
      <vt:lpstr>Contenu</vt:lpstr>
      <vt:lpstr>Accord collectif</vt:lpstr>
      <vt:lpstr>Application</vt:lpstr>
      <vt:lpstr>Application</vt:lpstr>
      <vt:lpstr>Durée de validité</vt:lpstr>
      <vt:lpstr>Application</vt:lpstr>
      <vt:lpstr>Application</vt:lpstr>
      <vt:lpstr>Refus d’application</vt:lpstr>
      <vt:lpstr>Informations</vt:lpstr>
      <vt:lpstr>Consultations</vt:lpstr>
      <vt:lpstr>Consultations</vt:lpstr>
      <vt:lpstr>Extension</vt:lpstr>
      <vt:lpstr>Sources</vt:lpstr>
      <vt:lpstr>« L'ordre social ne vient pas de la nature, il est fondé sur des conventions. 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 collective</dc:title>
  <cp:lastModifiedBy>Simon Jacquemin</cp:lastModifiedBy>
  <cp:revision>73</cp:revision>
  <dcterms:modified xsi:type="dcterms:W3CDTF">2015-04-03T14:16:55Z</dcterms:modified>
</cp:coreProperties>
</file>