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40497-3E62-40C4-B80D-891491EAB4F1}" type="datetimeFigureOut">
              <a:rPr lang="en-US"/>
              <a:t>10/14/2012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74076-6F0F-4904-89DB-6AFB96166B2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5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8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14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8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74076-6F0F-4904-89DB-6AFB96166B2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9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9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7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.Net, Visual Studio, C#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Conventions de codage : </a:t>
            </a:r>
            <a:br>
              <a:rPr lang="fr-FR" sz="2600">
                <a:solidFill>
                  <a:srgbClr val="073E87"/>
                </a:solidFill>
                <a:latin typeface="Candara"/>
              </a:rPr>
            </a:br>
            <a:endParaRPr lang="fr-FR" sz="2600">
              <a:solidFill>
                <a:srgbClr val="073E87"/>
              </a:solidFill>
              <a:latin typeface="Candara"/>
            </a:endParaRP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Variables locales, publiques, privées, paramètres d</a:t>
            </a:r>
            <a:r>
              <a:rPr lang="en-US" sz="2400">
                <a:solidFill>
                  <a:srgbClr val="073E87"/>
                </a:solidFill>
                <a:latin typeface="Candara"/>
              </a:rPr>
              <a:t>’</a:t>
            </a:r>
            <a:r>
              <a:rPr lang="fr-FR" sz="2400">
                <a:solidFill>
                  <a:srgbClr val="073E87"/>
                </a:solidFill>
                <a:latin typeface="Candara"/>
              </a:rPr>
              <a:t>une fonction : syntaxe Camel (première lettre en minuscules).</a:t>
            </a:r>
          </a:p>
          <a:p>
            <a:pPr lvl="1"/>
            <a:r>
              <a:rPr lang="fr-FR" sz="2400">
                <a:solidFill>
                  <a:srgbClr val="073E87"/>
                </a:solidFill>
                <a:latin typeface="Candara"/>
              </a:rPr>
              <a:t>Classes, types, propriétés, méthodes : syntaxe Pascal (première lettre en majuscule).</a:t>
            </a:r>
            <a:endParaRPr lang="en-US" sz="240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(3/4)</a:t>
            </a:r>
          </a:p>
        </p:txBody>
      </p:sp>
    </p:spTree>
    <p:extLst>
      <p:ext uri="{BB962C8B-B14F-4D97-AF65-F5344CB8AC3E}">
        <p14:creationId xmlns:p14="http://schemas.microsoft.com/office/powerpoint/2010/main" val="174767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lloworld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5681" y="2752725"/>
            <a:ext cx="4600575" cy="32956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(4/4)</a:t>
            </a:r>
          </a:p>
        </p:txBody>
      </p:sp>
    </p:spTree>
    <p:extLst>
      <p:ext uri="{BB962C8B-B14F-4D97-AF65-F5344CB8AC3E}">
        <p14:creationId xmlns:p14="http://schemas.microsoft.com/office/powerpoint/2010/main" val="302024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« Winforms » est le nom donné à l</a:t>
            </a:r>
            <a:r>
              <a:rPr lang="en-US"/>
              <a:t>’</a:t>
            </a:r>
            <a:r>
              <a:rPr lang="fr-FR"/>
              <a:t>API incluse dans .Net pour accéder aux fonctions natives de Windows </a:t>
            </a:r>
            <a:br>
              <a:rPr lang="fr-FR"/>
            </a:br>
            <a:endParaRPr lang="fr-FR"/>
          </a:p>
          <a:p>
            <a:r>
              <a:rPr lang="fr-FR"/>
              <a:t>Comme les MFC, il s</a:t>
            </a:r>
            <a:r>
              <a:rPr lang="en-US"/>
              <a:t>’</a:t>
            </a:r>
            <a:r>
              <a:rPr lang="fr-FR"/>
              <a:t>agit d</a:t>
            </a:r>
            <a:r>
              <a:rPr lang="en-US"/>
              <a:t>’</a:t>
            </a:r>
            <a:r>
              <a:rPr lang="fr-FR"/>
              <a:t>un Wrapper des bibliothèques Win32 originalement écrites en C</a:t>
            </a:r>
            <a:br>
              <a:rPr lang="fr-FR"/>
            </a:br>
            <a:endParaRPr lang="fr-FR"/>
          </a:p>
          <a:p>
            <a:r>
              <a:rPr lang="fr-FR"/>
              <a:t>Plus simples d</a:t>
            </a:r>
            <a:r>
              <a:rPr lang="en-US"/>
              <a:t>’</a:t>
            </a:r>
            <a:r>
              <a:rPr lang="fr-FR"/>
              <a:t>utilisation, les Winforms sont les successeurs des MFC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Winforms</a:t>
            </a:r>
          </a:p>
        </p:txBody>
      </p:sp>
    </p:spTree>
    <p:extLst>
      <p:ext uri="{BB962C8B-B14F-4D97-AF65-F5344CB8AC3E}">
        <p14:creationId xmlns:p14="http://schemas.microsoft.com/office/powerpoint/2010/main" val="19380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Faire un "Hello World" en Windows Forms</a:t>
            </a:r>
            <a:br>
              <a:rPr lang="fr-FR" sz="2600">
                <a:solidFill>
                  <a:srgbClr val="073E87"/>
                </a:solidFill>
                <a:latin typeface="Candara"/>
              </a:rPr>
            </a:br>
            <a:endParaRPr lang="en-US" sz="260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 1</a:t>
            </a:r>
          </a:p>
        </p:txBody>
      </p:sp>
    </p:spTree>
    <p:extLst>
      <p:ext uri="{BB962C8B-B14F-4D97-AF65-F5344CB8AC3E}">
        <p14:creationId xmlns:p14="http://schemas.microsoft.com/office/powerpoint/2010/main" val="417395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/>
              <a:t>Le mode Debug dans Visual Studio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F5 : exécuter le programme</a:t>
            </a:r>
          </a:p>
          <a:p>
            <a:r>
              <a:rPr lang="fr-FR"/>
              <a:t>F9 : placer un point d’arrêt</a:t>
            </a:r>
          </a:p>
          <a:p>
            <a:r>
              <a:rPr lang="fr-FR"/>
              <a:t>F10 : pas à pas principal</a:t>
            </a:r>
          </a:p>
          <a:p>
            <a:r>
              <a:rPr lang="fr-FR"/>
              <a:t>F11 : pas à pas détaillé</a:t>
            </a:r>
          </a:p>
          <a:p>
            <a:r>
              <a:rPr lang="fr-FR"/>
              <a:t>Sauter une instruction</a:t>
            </a:r>
          </a:p>
          <a:p>
            <a:r>
              <a:rPr lang="fr-FR"/>
              <a:t>Créer un espion</a:t>
            </a:r>
          </a:p>
          <a:p>
            <a:r>
              <a:rPr lang="fr-FR"/>
              <a:t>Exécuter une instruction de la fenêtre d'exécution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 2 (1/2)</a:t>
            </a:r>
          </a:p>
        </p:txBody>
      </p:sp>
    </p:spTree>
    <p:extLst>
      <p:ext uri="{BB962C8B-B14F-4D97-AF65-F5344CB8AC3E}">
        <p14:creationId xmlns:p14="http://schemas.microsoft.com/office/powerpoint/2010/main" val="375791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P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19" y="3281363"/>
            <a:ext cx="3645100" cy="22383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 2 (2/2)</a:t>
            </a:r>
          </a:p>
        </p:txBody>
      </p:sp>
    </p:spTree>
    <p:extLst>
      <p:ext uri="{BB962C8B-B14F-4D97-AF65-F5344CB8AC3E}">
        <p14:creationId xmlns:p14="http://schemas.microsoft.com/office/powerpoint/2010/main" val="285325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>
                <a:solidFill>
                  <a:srgbClr val="073E87"/>
                </a:solidFill>
                <a:latin typeface="Candara"/>
              </a:rPr>
              <a:t>Type valeur :</a:t>
            </a: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les types numériques (int, float, ...)</a:t>
            </a: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les booléens</a:t>
            </a: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les caractères</a:t>
            </a: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les structures, les énumérations</a:t>
            </a:r>
          </a:p>
          <a:p>
            <a:r>
              <a:rPr lang="fr-FR">
                <a:solidFill>
                  <a:srgbClr val="073E87"/>
                </a:solidFill>
                <a:latin typeface="Candara"/>
              </a:rPr>
              <a:t>Type référence (équivalent d'un pointeur)</a:t>
            </a: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les string, les tableaux</a:t>
            </a: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les délégués</a:t>
            </a:r>
          </a:p>
          <a:p>
            <a:pPr lvl="1"/>
            <a:r>
              <a:rPr lang="fr-FR">
                <a:solidFill>
                  <a:srgbClr val="073E87"/>
                </a:solidFill>
                <a:latin typeface="Candara"/>
              </a:rPr>
              <a:t>les classes</a:t>
            </a:r>
            <a:endParaRPr lang="en-US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valeur, type référence</a:t>
            </a:r>
          </a:p>
        </p:txBody>
      </p:sp>
    </p:spTree>
    <p:extLst>
      <p:ext uri="{BB962C8B-B14F-4D97-AF65-F5344CB8AC3E}">
        <p14:creationId xmlns:p14="http://schemas.microsoft.com/office/powerpoint/2010/main" val="265231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P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9662" y="2674938"/>
            <a:ext cx="4032614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TP3</a:t>
            </a:r>
          </a:p>
        </p:txBody>
      </p:sp>
    </p:spTree>
    <p:extLst>
      <p:ext uri="{BB962C8B-B14F-4D97-AF65-F5344CB8AC3E}">
        <p14:creationId xmlns:p14="http://schemas.microsoft.com/office/powerpoint/2010/main" val="31600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.Net est un ensemble d</a:t>
            </a:r>
            <a:r>
              <a:rPr lang="en-US"/>
              <a:t>’</a:t>
            </a:r>
            <a:r>
              <a:rPr lang="fr-FR"/>
              <a:t>outils et de technologies créés par Microsoft </a:t>
            </a:r>
          </a:p>
          <a:p>
            <a:r>
              <a:rPr lang="fr-FR"/>
              <a:t>La version 1.0 est sortie en 2002</a:t>
            </a:r>
            <a:endParaRPr lang="fr-FR" sz="2200"/>
          </a:p>
          <a:p>
            <a:r>
              <a:rPr lang="fr-FR" sz="2400"/>
              <a:t>Actuellement : version 4.5 (amélioration et simplification de la programmation parallèle et asynchrone, etc..) </a:t>
            </a:r>
            <a:endParaRPr lang="fr-FR" sz="2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(1/2)</a:t>
            </a:r>
          </a:p>
        </p:txBody>
      </p:sp>
    </p:spTree>
    <p:extLst>
      <p:ext uri="{BB962C8B-B14F-4D97-AF65-F5344CB8AC3E}">
        <p14:creationId xmlns:p14="http://schemas.microsoft.com/office/powerpoint/2010/main" val="284527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: améliorer la productivité des développeurs lors de la création de nombreux types d’applications : </a:t>
            </a:r>
          </a:p>
          <a:p>
            <a:pPr lvl="1"/>
            <a:r>
              <a:rPr lang="en-US" sz="2000"/>
              <a:t>Internet : Webservices (WCF), ASP .Net, Silverlight…</a:t>
            </a:r>
          </a:p>
          <a:p>
            <a:pPr lvl="1"/>
            <a:r>
              <a:rPr lang="en-US" sz="2000"/>
              <a:t>Mobile (Windows Phone 7, Windows Mobile)</a:t>
            </a:r>
          </a:p>
          <a:p>
            <a:pPr lvl="1"/>
            <a:r>
              <a:rPr lang="en-US" sz="2000"/>
              <a:t>Windows  Win32 (WinForms, remplaçant des MFC)</a:t>
            </a:r>
          </a:p>
          <a:p>
            <a:pPr lvl="1"/>
            <a:r>
              <a:rPr lang="en-US" sz="2000"/>
              <a:t>Gestion de données (ADO .Net)</a:t>
            </a:r>
          </a:p>
          <a:p>
            <a:pPr lvl="1"/>
            <a:r>
              <a:rPr lang="en-US"/>
              <a:t>...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(2/2)</a:t>
            </a:r>
          </a:p>
        </p:txBody>
      </p:sp>
    </p:spTree>
    <p:extLst>
      <p:ext uri="{BB962C8B-B14F-4D97-AF65-F5344CB8AC3E}">
        <p14:creationId xmlns:p14="http://schemas.microsoft.com/office/powerpoint/2010/main" val="28321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CLI : Common Language Infrastructure</a:t>
            </a:r>
          </a:p>
          <a:p>
            <a:r>
              <a:rPr lang="fr-FR"/>
              <a:t>Grâce à la CLI, .Net est multi langages : plusieurs bibliothèques de différents langages peuvent cohabiter au sein d'un même projet : </a:t>
            </a:r>
          </a:p>
          <a:p>
            <a:pPr lvl="1"/>
            <a:r>
              <a:rPr lang="fr-FR"/>
              <a:t>C#, C++</a:t>
            </a:r>
          </a:p>
          <a:p>
            <a:pPr lvl="1"/>
            <a:r>
              <a:rPr lang="fr-FR"/>
              <a:t>VB.Net</a:t>
            </a:r>
          </a:p>
          <a:p>
            <a:pPr lvl="1"/>
            <a:r>
              <a:rPr lang="fr-FR"/>
              <a:t>F#</a:t>
            </a:r>
          </a:p>
          <a:p>
            <a:pPr lvl="1"/>
            <a:r>
              <a:rPr lang="fr-FR"/>
              <a:t>...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CLI (1/3)</a:t>
            </a:r>
          </a:p>
        </p:txBody>
      </p:sp>
    </p:spTree>
    <p:extLst>
      <p:ext uri="{BB962C8B-B14F-4D97-AF65-F5344CB8AC3E}">
        <p14:creationId xmlns:p14="http://schemas.microsoft.com/office/powerpoint/2010/main" val="16367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Chaque bibliothèque est compilée dans un langage "intermédiaire" : le CIL (Common Intermediate Language)</a:t>
            </a:r>
          </a:p>
          <a:p>
            <a:r>
              <a:rPr lang="fr-FR"/>
              <a:t>Le CIL est ensuite compilé en langage machine en temps réel par la CLR (Common Language Runtime)</a:t>
            </a:r>
          </a:p>
          <a:p>
            <a:r>
              <a:rPr lang="fr-FR"/>
              <a:t>La CLR est la "machine virtuelle" de .Net</a:t>
            </a:r>
          </a:p>
          <a:p>
            <a:r>
              <a:rPr lang="fr-FR"/>
              <a:t>Le code exécuté par la CLR est appelé le code "Managé" (Managed Code)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CLI (2/3)</a:t>
            </a:r>
          </a:p>
        </p:txBody>
      </p:sp>
    </p:spTree>
    <p:extLst>
      <p:ext uri="{BB962C8B-B14F-4D97-AF65-F5344CB8AC3E}">
        <p14:creationId xmlns:p14="http://schemas.microsoft.com/office/powerpoint/2010/main" val="209676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hema_cl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1003" y="2725261"/>
            <a:ext cx="2909931" cy="3350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CLI (3/3)</a:t>
            </a:r>
          </a:p>
        </p:txBody>
      </p:sp>
    </p:spTree>
    <p:extLst>
      <p:ext uri="{BB962C8B-B14F-4D97-AF65-F5344CB8AC3E}">
        <p14:creationId xmlns:p14="http://schemas.microsoft.com/office/powerpoint/2010/main" val="73538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Comme en Java, un garbage collector a été créé</a:t>
            </a:r>
          </a:p>
          <a:p>
            <a:r>
              <a:rPr lang="fr-FR"/>
              <a:t>Son but est de résoudre les problèmes de fuite de mémoire rencontrés dans d'autres langages (C++, ...), durs à localiser dans les gros projets</a:t>
            </a:r>
          </a:p>
          <a:p>
            <a:r>
              <a:rPr lang="fr-FR"/>
              <a:t>Le garbage collector s'exécute périodiquement, et ne peut être contrôlé par le code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 la mémoire</a:t>
            </a:r>
          </a:p>
        </p:txBody>
      </p:sp>
    </p:spTree>
    <p:extLst>
      <p:ext uri="{BB962C8B-B14F-4D97-AF65-F5344CB8AC3E}">
        <p14:creationId xmlns:p14="http://schemas.microsoft.com/office/powerpoint/2010/main" val="386876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Créé en 2001</a:t>
            </a:r>
          </a:p>
          <a:p>
            <a:r>
              <a:rPr lang="fr-FR"/>
              <a:t>C# correspond à "C++ ++"</a:t>
            </a:r>
          </a:p>
          <a:p>
            <a:r>
              <a:rPr lang="fr-FR"/>
              <a:t>C# est le langage phare de .Net</a:t>
            </a:r>
          </a:p>
          <a:p>
            <a:r>
              <a:rPr lang="fr-FR"/>
              <a:t>A chaque évolution de .Net est liée une évolution du langage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(1/4)</a:t>
            </a:r>
          </a:p>
        </p:txBody>
      </p:sp>
    </p:spTree>
    <p:extLst>
      <p:ext uri="{BB962C8B-B14F-4D97-AF65-F5344CB8AC3E}">
        <p14:creationId xmlns:p14="http://schemas.microsoft.com/office/powerpoint/2010/main" val="323197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Orienté objet, C# est très inspiré de C++ et Java</a:t>
            </a:r>
          </a:p>
          <a:p>
            <a:r>
              <a:rPr lang="fr-FR"/>
              <a:t>C# est sensible à la casse</a:t>
            </a:r>
          </a:p>
          <a:p>
            <a:r>
              <a:rPr lang="fr-FR"/>
              <a:t>Environnements de développement : Visual Studio, Sharp Develop, et même Eclipse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(2/4)</a:t>
            </a:r>
          </a:p>
        </p:txBody>
      </p:sp>
    </p:spTree>
    <p:extLst>
      <p:ext uri="{BB962C8B-B14F-4D97-AF65-F5344CB8AC3E}">
        <p14:creationId xmlns:p14="http://schemas.microsoft.com/office/powerpoint/2010/main" val="133907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Application>Microsoft Office PowerPoint</Application>
  <PresentationFormat>On-screen Show (4:3)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Cours 1</vt:lpstr>
      <vt:lpstr>.Net (1/2)</vt:lpstr>
      <vt:lpstr>.Net (2/2)</vt:lpstr>
      <vt:lpstr>La CLI (1/3)</vt:lpstr>
      <vt:lpstr>La CLI (2/3)</vt:lpstr>
      <vt:lpstr>La CLI (3/3)</vt:lpstr>
      <vt:lpstr>Gestion de la mémoire</vt:lpstr>
      <vt:lpstr>C# (1/4)</vt:lpstr>
      <vt:lpstr>C# (2/4)</vt:lpstr>
      <vt:lpstr>C# (3/4)</vt:lpstr>
      <vt:lpstr>C# (4/4)</vt:lpstr>
      <vt:lpstr>Winforms</vt:lpstr>
      <vt:lpstr>TP 1</vt:lpstr>
      <vt:lpstr>TP 2 (1/2)</vt:lpstr>
      <vt:lpstr>TP 2 (2/2)</vt:lpstr>
      <vt:lpstr>Type valeur, type référence</vt:lpstr>
      <vt:lpstr>TP3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cp:revision>31</cp:revision>
  <dcterms:modified xsi:type="dcterms:W3CDTF">2012-10-14T19:31:48Z</dcterms:modified>
</cp:coreProperties>
</file>