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4" r:id="rId6"/>
    <p:sldId id="289" r:id="rId7"/>
    <p:sldId id="275" r:id="rId8"/>
    <p:sldId id="273" r:id="rId9"/>
    <p:sldId id="276" r:id="rId10"/>
    <p:sldId id="277" r:id="rId11"/>
    <p:sldId id="282" r:id="rId12"/>
    <p:sldId id="278" r:id="rId13"/>
    <p:sldId id="279" r:id="rId14"/>
    <p:sldId id="280" r:id="rId15"/>
    <p:sldId id="290" r:id="rId16"/>
    <p:sldId id="281" r:id="rId17"/>
    <p:sldId id="283" r:id="rId18"/>
    <p:sldId id="284" r:id="rId19"/>
    <p:sldId id="265" r:id="rId20"/>
    <p:sldId id="267" r:id="rId21"/>
    <p:sldId id="269" r:id="rId22"/>
    <p:sldId id="266" r:id="rId23"/>
    <p:sldId id="270" r:id="rId24"/>
    <p:sldId id="271" r:id="rId25"/>
    <p:sldId id="287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EA14-C412-41A0-BCF4-63F18C28B6F2}" type="datetimeFigureOut">
              <a:rPr lang="en-US"/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7E704-DE86-42E1-999B-A274EDC77148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9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0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9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7E704-DE86-42E1-999B-A274EDC7714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3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5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Cours</a:t>
            </a:r>
            <a:r>
              <a:rPr lang="en-US" dirty="0"/>
              <a:t>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WPF, XAML, </a:t>
            </a:r>
            <a:r>
              <a:rPr lang="en-US" dirty="0" err="1" smtClean="0"/>
              <a:t>Databinding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XAML, exemple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3733800"/>
            <a:ext cx="51149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XML est constitué d’éléments.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En XAML, chaque élément correspond à un objet (</a:t>
            </a:r>
            <a:r>
              <a:rPr lang="fr-FR" dirty="0" err="1" smtClean="0"/>
              <a:t>Button</a:t>
            </a:r>
            <a:r>
              <a:rPr lang="fr-FR" dirty="0" smtClean="0"/>
              <a:t>, …), à une propriété d’un objet (</a:t>
            </a:r>
            <a:r>
              <a:rPr lang="fr-FR" dirty="0" err="1" smtClean="0"/>
              <a:t>Button.Content</a:t>
            </a:r>
            <a:r>
              <a:rPr lang="fr-FR" dirty="0" smtClean="0"/>
              <a:t>), ou tout autre objet graphique.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Le XAML est sensible à la casse.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 : les éléments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7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7693"/>
            <a:ext cx="49244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NB </a:t>
            </a:r>
            <a:r>
              <a:rPr lang="fr-FR" dirty="0"/>
              <a:t>: les URL des </a:t>
            </a:r>
            <a:r>
              <a:rPr lang="fr-FR" dirty="0" err="1"/>
              <a:t>namespaces</a:t>
            </a:r>
            <a:r>
              <a:rPr lang="fr-FR" dirty="0"/>
              <a:t> XML de XAML </a:t>
            </a:r>
            <a:r>
              <a:rPr lang="fr-FR" dirty="0" smtClean="0"/>
              <a:t>ne correspondent </a:t>
            </a:r>
            <a:r>
              <a:rPr lang="fr-FR" dirty="0"/>
              <a:t>à aucune </a:t>
            </a:r>
            <a:r>
              <a:rPr lang="fr-FR" dirty="0" smtClean="0"/>
              <a:t>page « réelle » (elles sont arbitraires). </a:t>
            </a:r>
            <a:r>
              <a:rPr lang="fr-FR" dirty="0"/>
              <a:t>Leur relation </a:t>
            </a:r>
            <a:r>
              <a:rPr lang="fr-FR" dirty="0" smtClean="0"/>
              <a:t>avec les </a:t>
            </a:r>
            <a:r>
              <a:rPr lang="fr-FR" dirty="0"/>
              <a:t>classes .Net est codée en « dur » dans les </a:t>
            </a:r>
            <a:r>
              <a:rPr lang="fr-FR" dirty="0" err="1"/>
              <a:t>assemblies</a:t>
            </a:r>
            <a:r>
              <a:rPr lang="fr-FR" dirty="0"/>
              <a:t> WPF.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 : les </a:t>
            </a:r>
            <a:r>
              <a:rPr lang="fr-FR" dirty="0" err="1" smtClean="0"/>
              <a:t>namespaces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36218" y="1371600"/>
            <a:ext cx="3350581" cy="1371600"/>
          </a:xfrm>
          <a:prstGeom prst="wedgeRectCallout">
            <a:avLst>
              <a:gd name="adj1" fmla="val -51025"/>
              <a:gd name="adj2" fmla="val 76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N</a:t>
            </a:r>
            <a:r>
              <a:rPr lang="fr-FR" sz="1400" dirty="0" err="1" smtClean="0"/>
              <a:t>amespace</a:t>
            </a:r>
            <a:r>
              <a:rPr lang="fr-FR" sz="1400" dirty="0" smtClean="0"/>
              <a:t> primaire (aucun alias n’est déclaré) correspondant à WPF. Il permet l’importation de de </a:t>
            </a:r>
            <a:r>
              <a:rPr lang="fr-FR" sz="1400" dirty="0" err="1" smtClean="0"/>
              <a:t>namespaces</a:t>
            </a:r>
            <a:r>
              <a:rPr lang="fr-FR" sz="1400" dirty="0" smtClean="0"/>
              <a:t> de base de .NET et de WPF : </a:t>
            </a:r>
            <a:r>
              <a:rPr lang="fr-FR" sz="1400" dirty="0" err="1" smtClean="0"/>
              <a:t>System.Windows</a:t>
            </a:r>
            <a:r>
              <a:rPr lang="fr-FR" sz="1400" dirty="0" smtClean="0"/>
              <a:t>, </a:t>
            </a:r>
            <a:r>
              <a:rPr lang="fr-FR" sz="1400" dirty="0" err="1" smtClean="0"/>
              <a:t>System.Windows.Controls</a:t>
            </a:r>
            <a:r>
              <a:rPr lang="fr-FR" sz="1400" dirty="0" smtClean="0"/>
              <a:t>, aux mots clef WPF, etc…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5961077" y="3200400"/>
            <a:ext cx="3182923" cy="1447800"/>
          </a:xfrm>
          <a:prstGeom prst="wedgeRectCallout">
            <a:avLst>
              <a:gd name="adj1" fmla="val -86347"/>
              <a:gd name="adj2" fmla="val -38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Namespace</a:t>
            </a:r>
            <a:r>
              <a:rPr lang="fr-FR" sz="1400" dirty="0" smtClean="0"/>
              <a:t> secondaire (alias « x » par convention), propre au langage XAML. Permet l’importation de l’espace de noms .Net </a:t>
            </a:r>
            <a:r>
              <a:rPr lang="fr-FR" sz="1400" dirty="0" err="1" smtClean="0"/>
              <a:t>System.Windows.Markup</a:t>
            </a:r>
            <a:r>
              <a:rPr lang="fr-FR" sz="1400" dirty="0" smtClean="0"/>
              <a:t>. Il contient les mots clés XAML, les extensions de balisage XAML, etc…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3171085" y="4267200"/>
            <a:ext cx="2165134" cy="609600"/>
          </a:xfrm>
          <a:prstGeom prst="wedgeRectCallout">
            <a:avLst>
              <a:gd name="adj1" fmla="val 4826"/>
              <a:gd name="adj2" fmla="val -109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Mot clef « Name » issu du </a:t>
            </a:r>
            <a:r>
              <a:rPr lang="fr-FR" sz="1400" dirty="0" err="1" smtClean="0"/>
              <a:t>namespace</a:t>
            </a:r>
            <a:r>
              <a:rPr lang="fr-FR" sz="1400" dirty="0" smtClean="0"/>
              <a:t> XAML.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762000" y="4419600"/>
            <a:ext cx="2165134" cy="609600"/>
          </a:xfrm>
          <a:prstGeom prst="wedgeRectCallout">
            <a:avLst>
              <a:gd name="adj1" fmla="val 4826"/>
              <a:gd name="adj2" fmla="val -109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Mot clef « Content » issu du </a:t>
            </a:r>
            <a:r>
              <a:rPr lang="fr-FR" sz="1400" dirty="0" err="1" smtClean="0"/>
              <a:t>namespace</a:t>
            </a:r>
            <a:r>
              <a:rPr lang="fr-FR" sz="1400" dirty="0" smtClean="0"/>
              <a:t> WPF.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31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XAML : </a:t>
            </a:r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&amp; type </a:t>
            </a:r>
            <a:r>
              <a:rPr lang="fr-FR" dirty="0" err="1" smtClean="0"/>
              <a:t>converters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6324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4752975"/>
            <a:ext cx="2209800" cy="1066800"/>
          </a:xfrm>
          <a:prstGeom prst="wedgeRectCallout">
            <a:avLst>
              <a:gd name="adj1" fmla="val -65151"/>
              <a:gd name="adj2" fmla="val -78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Property</a:t>
            </a:r>
            <a:r>
              <a:rPr lang="fr-FR" sz="1400" dirty="0" smtClean="0"/>
              <a:t> </a:t>
            </a:r>
            <a:r>
              <a:rPr lang="fr-FR" sz="1400" dirty="0" err="1" smtClean="0"/>
              <a:t>element</a:t>
            </a:r>
            <a:r>
              <a:rPr lang="fr-FR" sz="1400" dirty="0" smtClean="0"/>
              <a:t>. Dans cet exemple, on accède à la propriété « Content » du type « </a:t>
            </a:r>
            <a:r>
              <a:rPr lang="fr-FR" sz="1400" dirty="0" err="1" smtClean="0"/>
              <a:t>Button</a:t>
            </a:r>
            <a:r>
              <a:rPr lang="fr-FR" sz="1400" dirty="0" smtClean="0"/>
              <a:t> » (syntaxe : </a:t>
            </a:r>
            <a:r>
              <a:rPr lang="fr-FR" sz="1400" dirty="0" err="1" smtClean="0"/>
              <a:t>Type.Propriété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5638800" y="4493649"/>
            <a:ext cx="2743200" cy="1526151"/>
          </a:xfrm>
          <a:prstGeom prst="wedgeRectCallout">
            <a:avLst>
              <a:gd name="adj1" fmla="val -54646"/>
              <a:gd name="adj2" fmla="val -6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Grâce à un Type </a:t>
            </a:r>
            <a:r>
              <a:rPr lang="fr-FR" sz="1400" dirty="0" err="1" smtClean="0"/>
              <a:t>Converter</a:t>
            </a:r>
            <a:r>
              <a:rPr lang="fr-FR" sz="1400" dirty="0" smtClean="0"/>
              <a:t> (convertisseur de type), la chaîne de caractères  « Black » est convertie par le compilateur en </a:t>
            </a:r>
            <a:r>
              <a:rPr lang="fr-FR" sz="1400" dirty="0" err="1" smtClean="0"/>
              <a:t>System.Windows.Media.Brushes.Black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79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ce qui est fait en XAML peut aussi être fait en C# dans le code-</a:t>
            </a:r>
            <a:r>
              <a:rPr lang="fr-FR" dirty="0" err="1" smtClean="0"/>
              <a:t>behind</a:t>
            </a:r>
            <a:r>
              <a:rPr lang="fr-FR" dirty="0" smtClean="0"/>
              <a:t>. Les 2 codes suivants sont équivalents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 : note importante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40" y="3886201"/>
            <a:ext cx="4946053" cy="97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05400"/>
            <a:ext cx="501979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vers le bas 3"/>
          <p:cNvSpPr/>
          <p:nvPr/>
        </p:nvSpPr>
        <p:spPr>
          <a:xfrm>
            <a:off x="3959649" y="4687410"/>
            <a:ext cx="838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L’arbre logique décrit le contenu de chaque contrôle. Ici, le contrôle parent « </a:t>
            </a:r>
            <a:r>
              <a:rPr lang="fr-FR" dirty="0" err="1" smtClean="0"/>
              <a:t>Window</a:t>
            </a:r>
            <a:r>
              <a:rPr lang="fr-FR" dirty="0" smtClean="0"/>
              <a:t> » contient une grille , qui contient un label et un bouton.</a:t>
            </a:r>
          </a:p>
          <a:p>
            <a:endParaRPr lang="fr-FR" dirty="0" smtClean="0"/>
          </a:p>
          <a:p>
            <a:r>
              <a:rPr lang="fr-FR" dirty="0" smtClean="0"/>
              <a:t>L’arbre visuel décrit la présentation graphique de chaque contrôle.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 : arbre logique, arbre visuel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68" y="3100387"/>
            <a:ext cx="3124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60585"/>
            <a:ext cx="320637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4552765" y="3264161"/>
            <a:ext cx="457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 fontScale="77500" lnSpcReduction="20000"/>
          </a:bodyPr>
          <a:lstStyle/>
          <a:p>
            <a:r>
              <a:rPr lang="fr-FR" sz="2000" dirty="0" smtClean="0"/>
              <a:t>Il est aussi possible d’accéder aux propriétés d’un objet par des attributs 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sz="2000" dirty="0" smtClean="0"/>
          </a:p>
          <a:p>
            <a:r>
              <a:rPr lang="fr-FR" sz="2000" dirty="0" smtClean="0"/>
              <a:t>Les types </a:t>
            </a:r>
            <a:r>
              <a:rPr lang="fr-FR" sz="2000" dirty="0" err="1" smtClean="0"/>
              <a:t>converters</a:t>
            </a:r>
            <a:r>
              <a:rPr lang="fr-FR" sz="2000" dirty="0" smtClean="0"/>
              <a:t> permettent de convertir une chaîne en une valeur constante d’un type primitif (chaîne de caractères vers couleur, vers valeur entière etc…)</a:t>
            </a:r>
          </a:p>
          <a:p>
            <a:endParaRPr lang="fr-FR" sz="2000" dirty="0" smtClean="0"/>
          </a:p>
          <a:p>
            <a:r>
              <a:rPr lang="fr-FR" sz="2000" dirty="0" smtClean="0"/>
              <a:t>Toutefois, ces valeurs peuvent être définies dans des variables définies en d’autres </a:t>
            </a:r>
            <a:r>
              <a:rPr lang="fr-FR" sz="2000" smtClean="0"/>
              <a:t>endroits d’un </a:t>
            </a:r>
            <a:r>
              <a:rPr lang="fr-FR" sz="2000" dirty="0" smtClean="0"/>
              <a:t>projet.</a:t>
            </a:r>
          </a:p>
          <a:p>
            <a:endParaRPr lang="fr-FR" sz="2000" dirty="0" smtClean="0"/>
          </a:p>
          <a:p>
            <a:r>
              <a:rPr lang="fr-FR" sz="2000" dirty="0" smtClean="0"/>
              <a:t>=&gt; Comment indiquer que certains attributs ne sont pas des chaînes de caractères à interpréter avec des </a:t>
            </a:r>
            <a:r>
              <a:rPr lang="fr-FR" sz="2000" dirty="0" err="1" smtClean="0"/>
              <a:t>TypeConverters</a:t>
            </a:r>
            <a:r>
              <a:rPr lang="fr-FR" sz="2000" dirty="0" smtClean="0"/>
              <a:t> ?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XAML : les extensions de balisage (1)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66521"/>
            <a:ext cx="47529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3505200"/>
            <a:ext cx="3276600" cy="612648"/>
          </a:xfrm>
          <a:prstGeom prst="wedgeRectCallout">
            <a:avLst>
              <a:gd name="adj1" fmla="val 27598"/>
              <a:gd name="adj2" fmla="val -8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Interprété par un </a:t>
            </a:r>
            <a:r>
              <a:rPr lang="fr-FR" sz="1400" dirty="0" err="1" smtClean="0"/>
              <a:t>TypeConverter</a:t>
            </a:r>
            <a:r>
              <a:rPr lang="fr-FR" sz="1400" dirty="0" smtClean="0"/>
              <a:t> pour transformer « Blue » en </a:t>
            </a:r>
            <a:r>
              <a:rPr lang="fr-FR" sz="1400" dirty="0" err="1" smtClean="0"/>
              <a:t>System.Windows.Media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505200"/>
            <a:ext cx="3276600" cy="612648"/>
          </a:xfrm>
          <a:prstGeom prst="wedgeRectCallout">
            <a:avLst>
              <a:gd name="adj1" fmla="val -44472"/>
              <a:gd name="adj2" fmla="val -88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Interprété par un </a:t>
            </a:r>
            <a:r>
              <a:rPr lang="fr-FR" sz="1400" dirty="0" err="1" smtClean="0"/>
              <a:t>TypeConverter</a:t>
            </a:r>
            <a:r>
              <a:rPr lang="fr-FR" sz="1400" dirty="0" smtClean="0"/>
              <a:t> pour transformer « </a:t>
            </a:r>
            <a:r>
              <a:rPr lang="fr-FR" sz="1400" dirty="0" err="1" smtClean="0"/>
              <a:t>Red</a:t>
            </a:r>
            <a:r>
              <a:rPr lang="fr-FR" sz="1400" dirty="0" smtClean="0"/>
              <a:t> » en </a:t>
            </a:r>
            <a:r>
              <a:rPr lang="fr-FR" sz="1400" dirty="0" err="1" smtClean="0"/>
              <a:t>System.Windows.Media</a:t>
            </a:r>
            <a:r>
              <a:rPr lang="fr-FR" sz="1400" dirty="0" smtClean="0"/>
              <a:t>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588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Les extensions de balisage indiquent au </a:t>
            </a:r>
            <a:r>
              <a:rPr lang="fr-FR" sz="2200" dirty="0" err="1" smtClean="0"/>
              <a:t>parser</a:t>
            </a:r>
            <a:r>
              <a:rPr lang="fr-FR" sz="2200" dirty="0" smtClean="0"/>
              <a:t> XAML de ne pas traiter un attribut comme une chaîne de caractères.</a:t>
            </a:r>
            <a:br>
              <a:rPr lang="fr-FR" sz="2200" dirty="0" smtClean="0"/>
            </a:br>
            <a:endParaRPr lang="fr-FR" sz="2200" dirty="0" smtClean="0"/>
          </a:p>
          <a:p>
            <a:r>
              <a:rPr lang="fr-FR" sz="2200" dirty="0" smtClean="0"/>
              <a:t>Syntaxe : {&lt;identifiant de l’extension&gt; [paramètre1[,autres paramètres]]}.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XAML : les extensions de balisage (2)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11" y="4797641"/>
            <a:ext cx="6413655" cy="42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3033" y="5524500"/>
            <a:ext cx="1752601" cy="685800"/>
          </a:xfrm>
          <a:prstGeom prst="wedgeRectCallout">
            <a:avLst>
              <a:gd name="adj1" fmla="val 38975"/>
              <a:gd name="adj2" fmla="val -85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Extension « </a:t>
            </a:r>
            <a:r>
              <a:rPr lang="fr-FR" sz="1400" dirty="0" err="1" smtClean="0"/>
              <a:t>Static</a:t>
            </a:r>
            <a:r>
              <a:rPr lang="fr-FR" sz="1400" dirty="0" smtClean="0"/>
              <a:t> » issue du </a:t>
            </a:r>
            <a:r>
              <a:rPr lang="fr-FR" sz="1400" dirty="0" err="1" smtClean="0"/>
              <a:t>namespace</a:t>
            </a:r>
            <a:r>
              <a:rPr lang="fr-FR" sz="1400" dirty="0" smtClean="0"/>
              <a:t> XAML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4648200" y="5447560"/>
            <a:ext cx="3338236" cy="838200"/>
          </a:xfrm>
          <a:prstGeom prst="wedgeRectCallout">
            <a:avLst>
              <a:gd name="adj1" fmla="val -38990"/>
              <a:gd name="adj2" fmla="val -7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L’extension « </a:t>
            </a:r>
            <a:r>
              <a:rPr lang="fr-FR" sz="1400" dirty="0" err="1" smtClean="0"/>
              <a:t>Static</a:t>
            </a:r>
            <a:r>
              <a:rPr lang="fr-FR" sz="1400" dirty="0" smtClean="0"/>
              <a:t> » attend 1 paramètre obligatoire. On lui donne ici la hauteur par défaut des icônes du système.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308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ne faut pas les confondre avec les mots clefs : on ne les trouve que dans les attributs.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Les extensions de balisage XAML : x:Static, x:Null, x:Array, x:Type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Extensions de balisage WPF : </a:t>
            </a:r>
            <a:r>
              <a:rPr lang="fr-FR" dirty="0" err="1" smtClean="0"/>
              <a:t>Binding</a:t>
            </a:r>
            <a:r>
              <a:rPr lang="fr-FR" dirty="0" smtClean="0"/>
              <a:t>, </a:t>
            </a:r>
            <a:r>
              <a:rPr lang="fr-FR" dirty="0" err="1" smtClean="0"/>
              <a:t>RelativeSource</a:t>
            </a:r>
            <a:r>
              <a:rPr lang="fr-FR" dirty="0" smtClean="0"/>
              <a:t>, …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XAML : les extensions de balisage (3)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0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</a:t>
            </a:r>
            <a:r>
              <a:rPr lang="fr-FR" dirty="0" err="1"/>
              <a:t>databinding</a:t>
            </a:r>
            <a:r>
              <a:rPr lang="fr-FR" dirty="0"/>
              <a:t> permet de mettre à jour </a:t>
            </a:r>
            <a:r>
              <a:rPr lang="fr-FR" dirty="0" smtClean="0"/>
              <a:t>l’IHM sans que le code </a:t>
            </a:r>
            <a:r>
              <a:rPr lang="fr-FR" dirty="0" err="1" smtClean="0"/>
              <a:t>behind</a:t>
            </a:r>
            <a:r>
              <a:rPr lang="fr-FR" dirty="0" smtClean="0"/>
              <a:t> ne la connaisse (et vice versa). La « colle » entre les deux est générée par le compilateur.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Les codes sources n’ont donc aucune dépendance entre eux. Par conséquent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smtClean="0"/>
              <a:t>Les graphistes </a:t>
            </a:r>
            <a:r>
              <a:rPr lang="fr-FR" dirty="0" smtClean="0"/>
              <a:t>peuvent modifier la vue </a:t>
            </a:r>
            <a:r>
              <a:rPr lang="fr-FR" dirty="0" smtClean="0"/>
              <a:t>sans déranger le travail produit par les développeurs.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développeurs peuvent </a:t>
            </a:r>
            <a:r>
              <a:rPr lang="fr-FR" dirty="0" smtClean="0"/>
              <a:t>modifier le code </a:t>
            </a:r>
            <a:r>
              <a:rPr lang="fr-FR" dirty="0" err="1" smtClean="0"/>
              <a:t>behind</a:t>
            </a:r>
            <a:r>
              <a:rPr lang="fr-FR" dirty="0" smtClean="0"/>
              <a:t> sans </a:t>
            </a:r>
            <a:r>
              <a:rPr lang="fr-FR" dirty="0" smtClean="0"/>
              <a:t>risquer de déranger </a:t>
            </a:r>
            <a:r>
              <a:rPr lang="fr-FR" dirty="0" smtClean="0"/>
              <a:t>la vue.</a:t>
            </a: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XAML : le databinding</a:t>
            </a:r>
          </a:p>
        </p:txBody>
      </p:sp>
    </p:spTree>
    <p:extLst>
      <p:ext uri="{BB962C8B-B14F-4D97-AF65-F5344CB8AC3E}">
        <p14:creationId xmlns:p14="http://schemas.microsoft.com/office/powerpoint/2010/main" val="30838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WPF : Windows </a:t>
            </a:r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Foundation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Arrivé avec le Framework 3.0 et Windows Vista.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Le but de Microsoft est d’améliorer l’expérience utilisateur des logiciels : effets 3D, transparence, graphismes vectoriels, animations …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err="1" smtClean="0"/>
              <a:t>Winforms</a:t>
            </a:r>
            <a:r>
              <a:rPr lang="fr-FR" dirty="0" smtClean="0"/>
              <a:t> ne pouvant être utilisées pour réaliser de tels effets, WPF a été créé.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/>
              <a:t>: </a:t>
            </a:r>
            <a:r>
              <a:rPr lang="en-US" dirty="0" err="1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databinding</a:t>
            </a:r>
            <a:r>
              <a:rPr lang="en-US" dirty="0"/>
              <a:t> :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XAML, la vue se « branche » sur des propriétés du code </a:t>
            </a:r>
            <a:r>
              <a:rPr lang="fr-FR" dirty="0" err="1" smtClean="0"/>
              <a:t>behind</a:t>
            </a:r>
            <a:r>
              <a:rPr lang="fr-FR" dirty="0" smtClean="0"/>
              <a:t>.</a:t>
            </a:r>
          </a:p>
          <a:p>
            <a:r>
              <a:rPr lang="fr-FR" dirty="0" smtClean="0"/>
              <a:t>A aucun moment, dans le code </a:t>
            </a:r>
            <a:r>
              <a:rPr lang="fr-FR" dirty="0" err="1" smtClean="0"/>
              <a:t>behind</a:t>
            </a:r>
            <a:r>
              <a:rPr lang="fr-FR" dirty="0" smtClean="0"/>
              <a:t>, du code n’est écrit pour mettre à jour la vue.</a:t>
            </a:r>
            <a:endParaRPr lang="fr-FR" dirty="0"/>
          </a:p>
          <a:p>
            <a:endParaRPr lang="fr-FR" dirty="0"/>
          </a:p>
        </p:txBody>
      </p:sp>
      <p:pic>
        <p:nvPicPr>
          <p:cNvPr id="5" name="Content Placeholder 3" descr="datacontex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724400"/>
            <a:ext cx="4314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Avant de commencer à utiliser le </a:t>
            </a:r>
            <a:r>
              <a:rPr lang="fr-FR" sz="2600" dirty="0" err="1">
                <a:solidFill>
                  <a:srgbClr val="073E87"/>
                </a:solidFill>
                <a:latin typeface="Candara"/>
              </a:rPr>
              <a:t>databinding</a:t>
            </a:r>
            <a:r>
              <a:rPr lang="fr-FR" sz="2600" dirty="0">
                <a:solidFill>
                  <a:srgbClr val="073E87"/>
                </a:solidFill>
                <a:latin typeface="Candara"/>
              </a:rPr>
              <a:t> dans un formulaire, il faut préciser quelle est la source de données.</a:t>
            </a:r>
            <a:br>
              <a:rPr lang="fr-FR" sz="2600" dirty="0">
                <a:solidFill>
                  <a:srgbClr val="073E87"/>
                </a:solidFill>
                <a:latin typeface="Candara"/>
              </a:rPr>
            </a:br>
            <a:endParaRPr lang="fr-FR" sz="2600" dirty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>
                <a:solidFill>
                  <a:srgbClr val="073E87"/>
                </a:solidFill>
                <a:latin typeface="Candara"/>
              </a:rPr>
              <a:t>Les données peuvent venir :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du code-</a:t>
            </a:r>
            <a:r>
              <a:rPr lang="fr-FR" sz="2400" dirty="0" err="1">
                <a:solidFill>
                  <a:srgbClr val="073E87"/>
                </a:solidFill>
                <a:latin typeface="Candara"/>
              </a:rPr>
              <a:t>behind</a:t>
            </a:r>
            <a:r>
              <a:rPr lang="fr-FR" sz="2400" dirty="0">
                <a:solidFill>
                  <a:srgbClr val="073E87"/>
                </a:solidFill>
                <a:latin typeface="Candara"/>
              </a:rPr>
              <a:t> du formulaire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d'éléments du formulaire courant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de collections définies en dehors du formulaire courant</a:t>
            </a:r>
          </a:p>
          <a:p>
            <a:pPr lvl="1"/>
            <a:r>
              <a:rPr lang="fr-FR" sz="2400" dirty="0">
                <a:solidFill>
                  <a:srgbClr val="073E87"/>
                </a:solidFill>
                <a:latin typeface="Candara"/>
              </a:rPr>
              <a:t>...</a:t>
            </a:r>
            <a:endParaRPr lang="en-US" sz="24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 databinding : la source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XAML, chaque élément d'une interface graphique dispose d'une propriété </a:t>
            </a:r>
            <a:r>
              <a:rPr lang="fr-FR" dirty="0" err="1"/>
              <a:t>Datacontext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r>
              <a:rPr lang="fr-FR" dirty="0"/>
              <a:t>Cette propriété permet de lier un ensemble de </a:t>
            </a:r>
            <a:r>
              <a:rPr lang="fr-FR" dirty="0" smtClean="0"/>
              <a:t>contrôles </a:t>
            </a:r>
            <a:r>
              <a:rPr lang="fr-FR" dirty="0"/>
              <a:t>à une donnée source de données.</a:t>
            </a:r>
            <a:br>
              <a:rPr lang="fr-FR" dirty="0"/>
            </a:br>
            <a:endParaRPr lang="fr-FR" dirty="0"/>
          </a:p>
          <a:p>
            <a:r>
              <a:rPr lang="fr-FR" dirty="0"/>
              <a:t>Une fois la source définie, il est possible d'utiliser des "</a:t>
            </a:r>
            <a:r>
              <a:rPr lang="fr-FR" dirty="0" err="1"/>
              <a:t>Datacontext</a:t>
            </a:r>
            <a:r>
              <a:rPr lang="fr-FR" dirty="0"/>
              <a:t>".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 databinding : Datacontext</a:t>
            </a:r>
          </a:p>
        </p:txBody>
      </p:sp>
    </p:spTree>
    <p:extLst>
      <p:ext uri="{BB962C8B-B14F-4D97-AF65-F5344CB8AC3E}">
        <p14:creationId xmlns:p14="http://schemas.microsoft.com/office/powerpoint/2010/main" val="78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rgbClr val="073E87"/>
                </a:solidFill>
                <a:latin typeface="Candara"/>
              </a:rPr>
              <a:t>Le </a:t>
            </a:r>
            <a:r>
              <a:rPr lang="fr-FR" sz="2000" dirty="0" err="1">
                <a:solidFill>
                  <a:srgbClr val="073E87"/>
                </a:solidFill>
                <a:latin typeface="Candara"/>
              </a:rPr>
              <a:t>databinding</a:t>
            </a:r>
            <a:r>
              <a:rPr lang="fr-FR" sz="2000" dirty="0">
                <a:solidFill>
                  <a:srgbClr val="073E87"/>
                </a:solidFill>
                <a:latin typeface="Candara"/>
              </a:rPr>
              <a:t> fonctionne à l'aide d'évènements levés quand une donnée </a:t>
            </a:r>
            <a:r>
              <a:rPr lang="fr-FR" sz="2000" dirty="0" smtClean="0">
                <a:solidFill>
                  <a:srgbClr val="073E87"/>
                </a:solidFill>
                <a:latin typeface="Candara"/>
              </a:rPr>
              <a:t>change, dans l’IHM ou dans le code.</a:t>
            </a:r>
            <a:r>
              <a:rPr lang="fr-FR" sz="2000" dirty="0">
                <a:solidFill>
                  <a:srgbClr val="073E87"/>
                </a:solidFill>
                <a:latin typeface="Candara"/>
              </a:rPr>
              <a:t/>
            </a:r>
            <a:br>
              <a:rPr lang="fr-FR" sz="2000" dirty="0">
                <a:solidFill>
                  <a:srgbClr val="073E87"/>
                </a:solidFill>
                <a:latin typeface="Candara"/>
              </a:rPr>
            </a:br>
            <a:endParaRPr lang="fr-FR" sz="2000" dirty="0">
              <a:solidFill>
                <a:srgbClr val="073E87"/>
              </a:solidFill>
              <a:latin typeface="Candara"/>
            </a:endParaRPr>
          </a:p>
          <a:p>
            <a:r>
              <a:rPr lang="fr-FR" sz="2000" dirty="0">
                <a:solidFill>
                  <a:srgbClr val="073E87"/>
                </a:solidFill>
                <a:latin typeface="Candara"/>
              </a:rPr>
              <a:t>Pour que le </a:t>
            </a:r>
            <a:r>
              <a:rPr lang="fr-FR" sz="2000" dirty="0" err="1">
                <a:solidFill>
                  <a:srgbClr val="073E87"/>
                </a:solidFill>
                <a:latin typeface="Candara"/>
              </a:rPr>
              <a:t>databinding</a:t>
            </a:r>
            <a:r>
              <a:rPr lang="fr-FR" sz="2000" dirty="0">
                <a:solidFill>
                  <a:srgbClr val="073E87"/>
                </a:solidFill>
                <a:latin typeface="Candara"/>
              </a:rPr>
              <a:t> fonctionne :</a:t>
            </a:r>
          </a:p>
          <a:p>
            <a:pPr lvl="1"/>
            <a:r>
              <a:rPr lang="fr-FR" sz="1800" dirty="0">
                <a:solidFill>
                  <a:srgbClr val="073E87"/>
                </a:solidFill>
                <a:latin typeface="Candara"/>
              </a:rPr>
              <a:t>Si vous créez une objet "conteneur", vous devrez implémenter l'interface </a:t>
            </a:r>
            <a:r>
              <a:rPr lang="fr-FR" sz="1800" dirty="0" err="1">
                <a:solidFill>
                  <a:srgbClr val="073E87"/>
                </a:solidFill>
                <a:latin typeface="Candara"/>
              </a:rPr>
              <a:t>INotifyPropertyChanged</a:t>
            </a:r>
            <a:r>
              <a:rPr lang="fr-FR" sz="1800" dirty="0">
                <a:solidFill>
                  <a:srgbClr val="073E87"/>
                </a:solidFill>
                <a:latin typeface="Candara"/>
              </a:rPr>
              <a:t>.</a:t>
            </a:r>
          </a:p>
          <a:p>
            <a:pPr lvl="1"/>
            <a:r>
              <a:rPr lang="fr-FR" sz="1800" dirty="0">
                <a:solidFill>
                  <a:srgbClr val="073E87"/>
                </a:solidFill>
                <a:latin typeface="Candara"/>
              </a:rPr>
              <a:t>N'utilisez plus de List&lt;T&gt; (liste génériques), mais plutôt des "</a:t>
            </a:r>
            <a:r>
              <a:rPr lang="fr-FR" sz="1800" dirty="0" err="1">
                <a:solidFill>
                  <a:srgbClr val="073E87"/>
                </a:solidFill>
                <a:latin typeface="Candara"/>
              </a:rPr>
              <a:t>ObservableCollections</a:t>
            </a:r>
            <a:r>
              <a:rPr lang="fr-FR" sz="1800" dirty="0">
                <a:solidFill>
                  <a:srgbClr val="073E87"/>
                </a:solidFill>
                <a:latin typeface="Candara"/>
              </a:rPr>
              <a:t>&lt;T&gt;".</a:t>
            </a:r>
            <a:endParaRPr lang="en-US" sz="18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 databinding : INotifyPropertyChanged</a:t>
            </a:r>
          </a:p>
        </p:txBody>
      </p:sp>
    </p:spTree>
    <p:extLst>
      <p:ext uri="{BB962C8B-B14F-4D97-AF65-F5344CB8AC3E}">
        <p14:creationId xmlns:p14="http://schemas.microsoft.com/office/powerpoint/2010/main" val="37333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>
                <a:solidFill>
                  <a:srgbClr val="073E87"/>
                </a:solidFill>
              </a:rPr>
              <a:t>1. Créez une nouvelle page pour « Test ».</a:t>
            </a:r>
          </a:p>
          <a:p>
            <a:endParaRPr lang="fr-FR" sz="1600" dirty="0">
              <a:solidFill>
                <a:srgbClr val="073E87"/>
              </a:solidFill>
            </a:endParaRPr>
          </a:p>
          <a:p>
            <a:r>
              <a:rPr lang="fr-FR" sz="1600" dirty="0">
                <a:solidFill>
                  <a:srgbClr val="073E87"/>
                </a:solidFill>
              </a:rPr>
              <a:t>2. Créez une classe « </a:t>
            </a:r>
            <a:r>
              <a:rPr lang="fr-FR" sz="1600" dirty="0" err="1">
                <a:solidFill>
                  <a:srgbClr val="073E87"/>
                </a:solidFill>
              </a:rPr>
              <a:t>BienObservable</a:t>
            </a:r>
            <a:r>
              <a:rPr lang="fr-FR" sz="1600" dirty="0">
                <a:solidFill>
                  <a:srgbClr val="073E87"/>
                </a:solidFill>
              </a:rPr>
              <a:t> » : ajoutez une propriété « Titre </a:t>
            </a:r>
            <a:r>
              <a:rPr lang="fr-FR" sz="1600" dirty="0" smtClean="0">
                <a:solidFill>
                  <a:srgbClr val="073E87"/>
                </a:solidFill>
              </a:rPr>
              <a:t>» de type « String ».</a:t>
            </a:r>
            <a:r>
              <a:rPr lang="fr-FR" sz="1600" dirty="0">
                <a:solidFill>
                  <a:srgbClr val="073E87"/>
                </a:solidFill>
              </a:rPr>
              <a:t/>
            </a:r>
            <a:br>
              <a:rPr lang="fr-FR" sz="1600" dirty="0">
                <a:solidFill>
                  <a:srgbClr val="073E87"/>
                </a:solidFill>
              </a:rPr>
            </a:br>
            <a:endParaRPr lang="fr-FR" sz="1600" dirty="0">
              <a:solidFill>
                <a:srgbClr val="073E87"/>
              </a:solidFill>
            </a:endParaRPr>
          </a:p>
          <a:p>
            <a:r>
              <a:rPr lang="fr-FR" sz="1600" dirty="0">
                <a:solidFill>
                  <a:srgbClr val="073E87"/>
                </a:solidFill>
              </a:rPr>
              <a:t>3</a:t>
            </a:r>
            <a:r>
              <a:rPr lang="fr-FR" sz="1600" dirty="0" smtClean="0">
                <a:solidFill>
                  <a:srgbClr val="073E87"/>
                </a:solidFill>
              </a:rPr>
              <a:t>. </a:t>
            </a:r>
            <a:r>
              <a:rPr lang="fr-FR" sz="1600" dirty="0">
                <a:solidFill>
                  <a:srgbClr val="073E87"/>
                </a:solidFill>
              </a:rPr>
              <a:t>Faites hériter </a:t>
            </a:r>
            <a:r>
              <a:rPr lang="fr-FR" sz="1600" dirty="0" err="1">
                <a:solidFill>
                  <a:srgbClr val="073E87"/>
                </a:solidFill>
              </a:rPr>
              <a:t>BienObservable</a:t>
            </a:r>
            <a:r>
              <a:rPr lang="fr-FR" sz="1600" dirty="0">
                <a:solidFill>
                  <a:srgbClr val="073E87"/>
                </a:solidFill>
              </a:rPr>
              <a:t> de </a:t>
            </a:r>
            <a:r>
              <a:rPr lang="fr-FR" sz="1600" dirty="0" err="1">
                <a:solidFill>
                  <a:srgbClr val="073E87"/>
                </a:solidFill>
              </a:rPr>
              <a:t>INotifyPropertyChanged</a:t>
            </a:r>
            <a:r>
              <a:rPr lang="fr-FR" sz="1600" dirty="0">
                <a:solidFill>
                  <a:srgbClr val="073E87"/>
                </a:solidFill>
              </a:rPr>
              <a:t>.</a:t>
            </a:r>
          </a:p>
          <a:p>
            <a:endParaRPr lang="fr-FR" sz="1600" dirty="0">
              <a:solidFill>
                <a:srgbClr val="073E87"/>
              </a:solidFill>
            </a:endParaRPr>
          </a:p>
          <a:p>
            <a:r>
              <a:rPr lang="fr-FR" sz="1600" dirty="0">
                <a:solidFill>
                  <a:srgbClr val="073E87"/>
                </a:solidFill>
              </a:rPr>
              <a:t>4</a:t>
            </a:r>
            <a:r>
              <a:rPr lang="fr-FR" sz="1600" dirty="0" smtClean="0">
                <a:solidFill>
                  <a:srgbClr val="073E87"/>
                </a:solidFill>
              </a:rPr>
              <a:t>. </a:t>
            </a:r>
            <a:r>
              <a:rPr lang="fr-FR" sz="1600" dirty="0">
                <a:solidFill>
                  <a:srgbClr val="073E87"/>
                </a:solidFill>
              </a:rPr>
              <a:t>Quand la valeur de la propriété « Titre » change, appelez la fonction « </a:t>
            </a:r>
            <a:r>
              <a:rPr lang="fr-FR" sz="1600" dirty="0" err="1">
                <a:solidFill>
                  <a:srgbClr val="073E87"/>
                </a:solidFill>
              </a:rPr>
              <a:t>RaisePropertyChanged</a:t>
            </a:r>
            <a:r>
              <a:rPr lang="fr-FR" sz="1600" dirty="0">
                <a:solidFill>
                  <a:srgbClr val="073E87"/>
                </a:solidFill>
              </a:rPr>
              <a:t> » : une recherche sur internet s’impose…</a:t>
            </a:r>
          </a:p>
          <a:p>
            <a:endParaRPr lang="fr-FR" sz="1600" dirty="0">
              <a:solidFill>
                <a:srgbClr val="073E87"/>
              </a:solidFill>
            </a:endParaRPr>
          </a:p>
          <a:p>
            <a:r>
              <a:rPr lang="fr-FR" sz="1600" dirty="0">
                <a:solidFill>
                  <a:srgbClr val="073E87"/>
                </a:solidFill>
              </a:rPr>
              <a:t>5</a:t>
            </a:r>
            <a:r>
              <a:rPr lang="fr-FR" sz="1600" dirty="0" smtClean="0">
                <a:solidFill>
                  <a:srgbClr val="073E87"/>
                </a:solidFill>
              </a:rPr>
              <a:t>. </a:t>
            </a:r>
            <a:r>
              <a:rPr lang="fr-FR" sz="1600" dirty="0">
                <a:solidFill>
                  <a:srgbClr val="073E87"/>
                </a:solidFill>
              </a:rPr>
              <a:t>Stockez quelques biens dans une collection de type « </a:t>
            </a:r>
            <a:r>
              <a:rPr lang="fr-FR" sz="1600" dirty="0" err="1">
                <a:solidFill>
                  <a:srgbClr val="073E87"/>
                </a:solidFill>
              </a:rPr>
              <a:t>ObservableCollection</a:t>
            </a:r>
            <a:r>
              <a:rPr lang="fr-FR" sz="1600" dirty="0">
                <a:solidFill>
                  <a:srgbClr val="073E87"/>
                </a:solidFill>
              </a:rPr>
              <a:t> </a:t>
            </a:r>
            <a:r>
              <a:rPr lang="fr-FR" sz="1600" dirty="0" smtClean="0">
                <a:solidFill>
                  <a:srgbClr val="073E87"/>
                </a:solidFill>
              </a:rPr>
              <a:t>».</a:t>
            </a:r>
          </a:p>
          <a:p>
            <a:pPr marL="0" indent="0">
              <a:buNone/>
            </a:pPr>
            <a:endParaRPr lang="fr-FR" sz="1600" dirty="0">
              <a:solidFill>
                <a:srgbClr val="073E87"/>
              </a:solidFill>
            </a:endParaRPr>
          </a:p>
          <a:p>
            <a:r>
              <a:rPr lang="fr-FR" sz="1600" dirty="0" smtClean="0">
                <a:solidFill>
                  <a:srgbClr val="073E87"/>
                </a:solidFill>
              </a:rPr>
              <a:t>6. </a:t>
            </a:r>
            <a:r>
              <a:rPr lang="fr-FR" sz="1600" dirty="0">
                <a:solidFill>
                  <a:srgbClr val="073E87"/>
                </a:solidFill>
              </a:rPr>
              <a:t>Vérifiez que tout fonctionne en affichant la liste des biens </a:t>
            </a:r>
            <a:r>
              <a:rPr lang="fr-FR" sz="1600" dirty="0" smtClean="0">
                <a:solidFill>
                  <a:srgbClr val="073E87"/>
                </a:solidFill>
              </a:rPr>
              <a:t>dans une </a:t>
            </a:r>
            <a:r>
              <a:rPr lang="fr-FR" sz="1600" dirty="0" err="1" smtClean="0">
                <a:solidFill>
                  <a:srgbClr val="073E87"/>
                </a:solidFill>
              </a:rPr>
              <a:t>Listbox</a:t>
            </a:r>
            <a:r>
              <a:rPr lang="fr-FR" sz="1600" dirty="0" smtClean="0">
                <a:solidFill>
                  <a:srgbClr val="073E87"/>
                </a:solidFill>
              </a:rPr>
              <a:t> (sans </a:t>
            </a:r>
            <a:r>
              <a:rPr lang="fr-FR" sz="1600" dirty="0" err="1">
                <a:solidFill>
                  <a:srgbClr val="073E87"/>
                </a:solidFill>
              </a:rPr>
              <a:t>Databinding</a:t>
            </a:r>
            <a:r>
              <a:rPr lang="fr-FR" sz="1600" dirty="0">
                <a:solidFill>
                  <a:srgbClr val="073E87"/>
                </a:solidFill>
              </a:rPr>
              <a:t> pour le moment</a:t>
            </a:r>
            <a:r>
              <a:rPr lang="fr-FR" sz="1600" dirty="0" smtClean="0">
                <a:solidFill>
                  <a:srgbClr val="073E87"/>
                </a:solidFill>
              </a:rPr>
              <a:t>).</a:t>
            </a:r>
            <a:endParaRPr lang="fr-FR" sz="1600" dirty="0">
              <a:solidFill>
                <a:srgbClr val="073E8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INotifyPropertyChanged</a:t>
            </a:r>
            <a:r>
              <a:rPr lang="en-US" dirty="0"/>
              <a:t> : TP</a:t>
            </a:r>
          </a:p>
        </p:txBody>
      </p:sp>
    </p:spTree>
    <p:extLst>
      <p:ext uri="{BB962C8B-B14F-4D97-AF65-F5344CB8AC3E}">
        <p14:creationId xmlns:p14="http://schemas.microsoft.com/office/powerpoint/2010/main" val="13681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Important : une collection observable ne déclenche des évènements de changement qu’à condition que tous ses items héritent de </a:t>
            </a:r>
            <a:r>
              <a:rPr lang="fr-FR" sz="2000" dirty="0" err="1" smtClean="0"/>
              <a:t>INotifyPropertyChanged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 propos des </a:t>
            </a:r>
            <a:r>
              <a:rPr lang="fr-FR" dirty="0" err="1" smtClean="0"/>
              <a:t>ObservableCollection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5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Afficher la liste des annonces à l'aide du </a:t>
            </a:r>
            <a:r>
              <a:rPr lang="fr-FR" dirty="0" err="1" smtClean="0"/>
              <a:t>databinding</a:t>
            </a:r>
            <a:r>
              <a:rPr lang="fr-FR" dirty="0" smtClean="0"/>
              <a:t> :</a:t>
            </a:r>
          </a:p>
          <a:p>
            <a:pPr lvl="1"/>
            <a:r>
              <a:rPr lang="fr-FR" sz="2100" dirty="0" smtClean="0"/>
              <a:t>Ajoutez une 2</a:t>
            </a:r>
            <a:r>
              <a:rPr lang="fr-FR" sz="2100" baseline="30000" dirty="0" smtClean="0"/>
              <a:t>e</a:t>
            </a:r>
            <a:r>
              <a:rPr lang="fr-FR" sz="2100" dirty="0" smtClean="0"/>
              <a:t> liste : elle servira à afficher les biens à l’aide du data </a:t>
            </a:r>
            <a:r>
              <a:rPr lang="fr-FR" sz="2100" dirty="0" err="1" smtClean="0"/>
              <a:t>binding</a:t>
            </a:r>
            <a:r>
              <a:rPr lang="fr-FR" sz="2100" dirty="0" smtClean="0"/>
              <a:t>.</a:t>
            </a:r>
          </a:p>
          <a:p>
            <a:pPr lvl="1"/>
            <a:r>
              <a:rPr lang="fr-FR" sz="2100" dirty="0" smtClean="0"/>
              <a:t>Dans le constructeur de la fenêtre, avant l’appel à </a:t>
            </a:r>
            <a:r>
              <a:rPr lang="fr-FR" sz="2100" dirty="0" err="1" smtClean="0"/>
              <a:t>InitializeComponent</a:t>
            </a:r>
            <a:r>
              <a:rPr lang="fr-FR" sz="2100" dirty="0" smtClean="0"/>
              <a:t>() :</a:t>
            </a:r>
          </a:p>
          <a:p>
            <a:pPr lvl="2"/>
            <a:r>
              <a:rPr lang="fr-FR" sz="1900" dirty="0" smtClean="0"/>
              <a:t> instanciez cette </a:t>
            </a:r>
            <a:r>
              <a:rPr lang="fr-FR" sz="1900" dirty="0" err="1" smtClean="0"/>
              <a:t>ObservableCollection</a:t>
            </a:r>
            <a:endParaRPr lang="fr-FR" sz="1900" dirty="0" smtClean="0"/>
          </a:p>
          <a:p>
            <a:pPr lvl="2"/>
            <a:r>
              <a:rPr lang="fr-FR" sz="1900" dirty="0" smtClean="0"/>
              <a:t>Attribuez le </a:t>
            </a:r>
            <a:r>
              <a:rPr lang="fr-FR" sz="1900" dirty="0" err="1" smtClean="0"/>
              <a:t>Datacontext</a:t>
            </a:r>
            <a:r>
              <a:rPr lang="fr-FR" sz="1900" dirty="0" smtClean="0"/>
              <a:t> : </a:t>
            </a:r>
            <a:r>
              <a:rPr lang="fr-FR" sz="1900" dirty="0" err="1" smtClean="0"/>
              <a:t>this.Datacontext</a:t>
            </a:r>
            <a:r>
              <a:rPr lang="fr-FR" sz="1900" dirty="0" smtClean="0"/>
              <a:t> = </a:t>
            </a:r>
            <a:r>
              <a:rPr lang="fr-FR" sz="1900" dirty="0" err="1" smtClean="0"/>
              <a:t>this</a:t>
            </a:r>
            <a:r>
              <a:rPr lang="fr-FR" sz="1900" dirty="0" smtClean="0"/>
              <a:t>.</a:t>
            </a:r>
          </a:p>
          <a:p>
            <a:pPr lvl="1"/>
            <a:r>
              <a:rPr lang="fr-FR" sz="2100" dirty="0" smtClean="0"/>
              <a:t>Sur la liste : </a:t>
            </a:r>
          </a:p>
          <a:p>
            <a:pPr lvl="2"/>
            <a:r>
              <a:rPr lang="fr-FR" sz="1900" dirty="0" smtClean="0"/>
              <a:t>affectez à la propriété </a:t>
            </a:r>
            <a:r>
              <a:rPr lang="fr-FR" sz="1900" dirty="0" err="1" smtClean="0"/>
              <a:t>ItemSource</a:t>
            </a:r>
            <a:r>
              <a:rPr lang="fr-FR" sz="1900" dirty="0"/>
              <a:t> </a:t>
            </a:r>
            <a:r>
              <a:rPr lang="fr-FR" sz="1900" dirty="0" smtClean="0"/>
              <a:t>la collection de biens</a:t>
            </a:r>
          </a:p>
          <a:p>
            <a:pPr lvl="2"/>
            <a:r>
              <a:rPr lang="fr-FR" sz="1900" dirty="0" smtClean="0"/>
              <a:t>Grâce à la propriété « </a:t>
            </a:r>
            <a:r>
              <a:rPr lang="fr-FR" sz="1900" dirty="0" err="1" smtClean="0"/>
              <a:t>DisplayMemberPath</a:t>
            </a:r>
            <a:r>
              <a:rPr lang="fr-FR" sz="1900" dirty="0" smtClean="0"/>
              <a:t> », indiquez que vous voulez à afficher le titre (NDLR : une recherche sur le net s’impose…).</a:t>
            </a:r>
          </a:p>
          <a:p>
            <a:pPr lvl="1"/>
            <a:r>
              <a:rPr lang="fr-FR" sz="2100" dirty="0" smtClean="0"/>
              <a:t>Lancez votre programme et vérifiez que la 2</a:t>
            </a:r>
            <a:r>
              <a:rPr lang="fr-FR" sz="2100" baseline="30000" dirty="0" smtClean="0"/>
              <a:t>e</a:t>
            </a:r>
            <a:r>
              <a:rPr lang="fr-FR" sz="2100" dirty="0" smtClean="0"/>
              <a:t> </a:t>
            </a:r>
            <a:r>
              <a:rPr lang="fr-FR" sz="2100" dirty="0" err="1" smtClean="0"/>
              <a:t>ListBox</a:t>
            </a:r>
            <a:r>
              <a:rPr lang="fr-FR" sz="2100" dirty="0" smtClean="0"/>
              <a:t> contient des biens.</a:t>
            </a:r>
          </a:p>
          <a:p>
            <a:pPr lvl="1"/>
            <a:endParaRPr lang="fr-FR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21564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/>
              <a:t>: </a:t>
            </a:r>
            <a:r>
              <a:rPr lang="en-US" dirty="0" err="1"/>
              <a:t>présentation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GPU de la carte graphique est utilisé pour réaliser ces effets.</a:t>
            </a:r>
          </a:p>
          <a:p>
            <a:endParaRPr lang="fr-FR" dirty="0" smtClean="0"/>
          </a:p>
          <a:p>
            <a:r>
              <a:rPr lang="fr-FR" dirty="0" smtClean="0"/>
              <a:t>WPF permet une séparation complète entre le code et le design. Des graphistes peuvent ainsi intervenir sur le design sans avoir besoin de toucher du code (Expression </a:t>
            </a:r>
            <a:r>
              <a:rPr lang="fr-FR" dirty="0" err="1" smtClean="0"/>
              <a:t>Blend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WPF introduit pour la première fois le langage XAML.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4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7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: </a:t>
            </a:r>
            <a:r>
              <a:rPr lang="en-US" dirty="0" err="1" smtClean="0"/>
              <a:t>exemple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2006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Depuis Windows 8 et l’interface Modern UI, les effets 3D, transparence ne sont plus d’actualité. WPF est depuis remplacé par </a:t>
            </a:r>
            <a:r>
              <a:rPr lang="fr-FR" dirty="0" err="1" smtClean="0"/>
              <a:t>WinRT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WPF nécessite des machines performantes pour tourner.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Toutes les entreprises ne disposant pas de graphistes, développer une application en WPF peut s’avérer inutile et risqué (sur Windows XP, le SP2 est nécessaire).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err="1" smtClean="0"/>
              <a:t>Winforms</a:t>
            </a:r>
            <a:r>
              <a:rPr lang="fr-FR" dirty="0" smtClean="0"/>
              <a:t> leur ont toujours été préférées, notamment pour les applications « Métier ».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: un maigre succès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4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Bien que presque « abandonné », WPF a introduits de nombreux concepts qui seront longtemps utilisés :</a:t>
            </a:r>
          </a:p>
          <a:p>
            <a:pPr lvl="1"/>
            <a:r>
              <a:rPr lang="fr-FR" dirty="0" smtClean="0"/>
              <a:t>Apparition du langage XAML.</a:t>
            </a:r>
          </a:p>
          <a:p>
            <a:pPr lvl="1"/>
            <a:r>
              <a:rPr lang="fr-FR" dirty="0" smtClean="0"/>
              <a:t>Apparition de mécanismes de </a:t>
            </a:r>
            <a:r>
              <a:rPr lang="fr-FR" dirty="0" err="1" smtClean="0"/>
              <a:t>Databinding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Arbres logiques, arbres visuels.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: de nouveaux concepts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07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XAML : </a:t>
            </a:r>
            <a:r>
              <a:rPr lang="fr-FR" dirty="0" err="1" smtClean="0"/>
              <a:t>eXtensible</a:t>
            </a:r>
            <a:r>
              <a:rPr lang="fr-FR" dirty="0" smtClean="0"/>
              <a:t> Application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. Il reprend la syntaxe de XML.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Apparu avec WPF.</a:t>
            </a:r>
          </a:p>
          <a:p>
            <a:endParaRPr lang="fr-FR" dirty="0" smtClean="0"/>
          </a:p>
          <a:p>
            <a:r>
              <a:rPr lang="fr-FR" dirty="0" smtClean="0"/>
              <a:t>Permet de décrire les interfaces graphiques WPF, Windows Phone, </a:t>
            </a:r>
            <a:r>
              <a:rPr lang="fr-FR" dirty="0" err="1" smtClean="0"/>
              <a:t>WinRT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XAML, présentation (1)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9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XAML est langage qui permet d’exploiter les API graphiques de .Net : WPF, Windows Phone, </a:t>
            </a:r>
            <a:r>
              <a:rPr lang="fr-FR" dirty="0" err="1" smtClean="0"/>
              <a:t>WinRT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Contient des règles définissant comment les parseurs / compilateurs doivent transformer le XML en interface graphique.</a:t>
            </a:r>
          </a:p>
          <a:p>
            <a:endParaRPr lang="fr-FR" dirty="0" smtClean="0"/>
          </a:p>
          <a:p>
            <a:r>
              <a:rPr lang="fr-FR" dirty="0" smtClean="0"/>
              <a:t>Grâce à un plugin fourni depuis le Framework 3.0, il est possible de visualiser le rendu d’un fichier XAML directement dans Internet Explorer.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XAML, présentation 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1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2094</TotalTime>
  <Words>777</Words>
  <Application>Microsoft Office PowerPoint</Application>
  <PresentationFormat>Affichage à l'écran (4:3)</PresentationFormat>
  <Paragraphs>167</Paragraphs>
  <Slides>26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Calibri</vt:lpstr>
      <vt:lpstr>Candara</vt:lpstr>
      <vt:lpstr>Symbol</vt:lpstr>
      <vt:lpstr>Waveform</vt:lpstr>
      <vt:lpstr>Cours 6</vt:lpstr>
      <vt:lpstr>WPF : présentation</vt:lpstr>
      <vt:lpstr>WPF : présentation</vt:lpstr>
      <vt:lpstr>WPF : exemple</vt:lpstr>
      <vt:lpstr>WPF : un maigre succès</vt:lpstr>
      <vt:lpstr>WPF : de nouveaux concepts</vt:lpstr>
      <vt:lpstr>XAML</vt:lpstr>
      <vt:lpstr>XAML, présentation (1)</vt:lpstr>
      <vt:lpstr>XAML, présentation (2)</vt:lpstr>
      <vt:lpstr>XAML, exemple</vt:lpstr>
      <vt:lpstr>XAML : les éléments </vt:lpstr>
      <vt:lpstr>XAML : les namespaces</vt:lpstr>
      <vt:lpstr>XAML : property elements &amp; type converters</vt:lpstr>
      <vt:lpstr>XAML : note importante</vt:lpstr>
      <vt:lpstr>XAML : arbre logique, arbre visuel</vt:lpstr>
      <vt:lpstr>XAML : les extensions de balisage (1)</vt:lpstr>
      <vt:lpstr>XAML : les extensions de balisage (2)</vt:lpstr>
      <vt:lpstr>XAML : les extensions de balisage (3)</vt:lpstr>
      <vt:lpstr>XAML : le databinding</vt:lpstr>
      <vt:lpstr>Le databinding : exemple</vt:lpstr>
      <vt:lpstr>Le databinding : la source </vt:lpstr>
      <vt:lpstr>Le databinding : Datacontext</vt:lpstr>
      <vt:lpstr>Le databinding : INotifyPropertyChanged</vt:lpstr>
      <vt:lpstr>INotifyPropertyChanged : TP</vt:lpstr>
      <vt:lpstr>A propos des ObservableCollection</vt:lpstr>
      <vt:lpstr>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7</dc:title>
  <dc:creator>Bastien</dc:creator>
  <cp:lastModifiedBy>Bastien Foucher</cp:lastModifiedBy>
  <cp:revision>78</cp:revision>
  <dcterms:modified xsi:type="dcterms:W3CDTF">2013-12-13T12:18:14Z</dcterms:modified>
</cp:coreProperties>
</file>