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90" r:id="rId3"/>
    <p:sldId id="291" r:id="rId4"/>
    <p:sldId id="292" r:id="rId5"/>
    <p:sldId id="293" r:id="rId6"/>
    <p:sldId id="295" r:id="rId7"/>
    <p:sldId id="296" r:id="rId8"/>
    <p:sldId id="269" r:id="rId9"/>
    <p:sldId id="274" r:id="rId10"/>
    <p:sldId id="270" r:id="rId11"/>
    <p:sldId id="276" r:id="rId12"/>
    <p:sldId id="275" r:id="rId13"/>
    <p:sldId id="277" r:id="rId14"/>
    <p:sldId id="278" r:id="rId15"/>
    <p:sldId id="272" r:id="rId16"/>
    <p:sldId id="273" r:id="rId17"/>
    <p:sldId id="279" r:id="rId18"/>
    <p:sldId id="280" r:id="rId19"/>
    <p:sldId id="281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8406-4C8A-46DD-A11E-52A69CBFA184}" type="datetimeFigureOut">
              <a:rPr lang="en-US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D5E8-1594-4F08-8261-D8B8434C4C10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1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7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1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0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8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2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2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oeuvre du web service de </a:t>
            </a:r>
            <a:r>
              <a:rPr lang="en-US" dirty="0" err="1" smtClean="0"/>
              <a:t>l’agence</a:t>
            </a:r>
            <a:r>
              <a:rPr lang="en-US" dirty="0" smtClean="0"/>
              <a:t> </a:t>
            </a:r>
            <a:r>
              <a:rPr lang="en-US" dirty="0" err="1" smtClean="0"/>
              <a:t>immobilière</a:t>
            </a:r>
            <a:endParaRPr lang="en-US" dirty="0" smtClean="0"/>
          </a:p>
          <a:p>
            <a:r>
              <a:rPr lang="en-US" dirty="0" smtClean="0"/>
              <a:t> (introduction aux </a:t>
            </a:r>
            <a:r>
              <a:rPr lang="en-US" dirty="0" err="1" smtClean="0"/>
              <a:t>problemes</a:t>
            </a:r>
            <a:r>
              <a:rPr lang="en-US" dirty="0" smtClean="0"/>
              <a:t> </a:t>
            </a:r>
            <a:r>
              <a:rPr lang="en-US" dirty="0" err="1" smtClean="0"/>
              <a:t>d’architecture</a:t>
            </a:r>
            <a:r>
              <a:rPr lang="en-US" dirty="0" smtClean="0"/>
              <a:t> </a:t>
            </a:r>
            <a:r>
              <a:rPr lang="en-US" dirty="0" err="1" smtClean="0"/>
              <a:t>d’applications</a:t>
            </a:r>
            <a:r>
              <a:rPr lang="en-US" dirty="0" smtClean="0"/>
              <a:t> </a:t>
            </a:r>
            <a:r>
              <a:rPr lang="en-US" dirty="0" err="1" smtClean="0"/>
              <a:t>d’entreprises</a:t>
            </a:r>
            <a:r>
              <a:rPr lang="en-US" dirty="0" smtClean="0"/>
              <a:t>, WCF)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7408333" cy="3450696"/>
          </a:xfrm>
        </p:spPr>
        <p:txBody>
          <a:bodyPr>
            <a:normAutofit fontScale="70000" lnSpcReduction="20000"/>
          </a:bodyPr>
          <a:lstStyle/>
          <a:p>
            <a:r>
              <a:rPr lang="fr-FR" sz="2600" dirty="0"/>
              <a:t>DTO : Data Transfert </a:t>
            </a:r>
            <a:r>
              <a:rPr lang="fr-FR" sz="2600" dirty="0" err="1"/>
              <a:t>Objects</a:t>
            </a:r>
            <a:r>
              <a:rPr lang="fr-FR" sz="2600" dirty="0"/>
              <a:t/>
            </a:r>
            <a:br>
              <a:rPr lang="fr-FR" sz="2600" dirty="0"/>
            </a:br>
            <a:endParaRPr lang="fr-FR" sz="2600" dirty="0"/>
          </a:p>
          <a:p>
            <a:r>
              <a:rPr lang="fr-FR" sz="2600" dirty="0"/>
              <a:t>Les DTO sont un projet à part :</a:t>
            </a:r>
          </a:p>
          <a:p>
            <a:pPr lvl="1"/>
            <a:r>
              <a:rPr lang="fr-FR" sz="2400" dirty="0"/>
              <a:t>ils n'ont aucune dépendance.</a:t>
            </a:r>
          </a:p>
          <a:p>
            <a:pPr lvl="1"/>
            <a:r>
              <a:rPr lang="fr-FR" sz="2400" dirty="0"/>
              <a:t>les DTO sont de simples classes</a:t>
            </a:r>
            <a:r>
              <a:rPr lang="fr-FR" sz="2400" dirty="0" smtClean="0"/>
              <a:t>.</a:t>
            </a:r>
          </a:p>
          <a:p>
            <a:pPr marL="301943" lvl="1" indent="0">
              <a:buNone/>
            </a:pPr>
            <a:endParaRPr lang="fr-FR" sz="2400" dirty="0"/>
          </a:p>
          <a:p>
            <a:r>
              <a:rPr lang="fr-FR" dirty="0"/>
              <a:t>Les DTO vont transporter les données au travers de toutes les couches.</a:t>
            </a:r>
            <a:br>
              <a:rPr lang="fr-FR" dirty="0"/>
            </a:br>
            <a:endParaRPr lang="fr-FR" dirty="0"/>
          </a:p>
          <a:p>
            <a:r>
              <a:rPr lang="fr-FR" dirty="0"/>
              <a:t>Pour cela les DTO doivent être connus de tous les projets de la solution.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Les DTO sont très facilement </a:t>
            </a:r>
            <a:r>
              <a:rPr lang="fr-FR" dirty="0" err="1"/>
              <a:t>sérialisables</a:t>
            </a:r>
            <a:r>
              <a:rPr lang="fr-FR" dirty="0"/>
              <a:t> et </a:t>
            </a:r>
            <a:r>
              <a:rPr lang="fr-FR" dirty="0" err="1"/>
              <a:t>déserialisables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Exemple : </a:t>
            </a:r>
            <a:r>
              <a:rPr lang="fr-FR" dirty="0" err="1" smtClean="0"/>
              <a:t>BienDTO</a:t>
            </a:r>
            <a:r>
              <a:rPr lang="fr-FR" dirty="0" smtClean="0"/>
              <a:t>, </a:t>
            </a:r>
            <a:r>
              <a:rPr lang="fr-FR" dirty="0" err="1" smtClean="0"/>
              <a:t>TypeBienDTO</a:t>
            </a:r>
            <a:r>
              <a:rPr lang="fr-FR" dirty="0" smtClean="0"/>
              <a:t>, etc..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La couche " DTO"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590800"/>
            <a:ext cx="1371600" cy="40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ion_DA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463" y="2674938"/>
            <a:ext cx="3513012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"</a:t>
            </a:r>
            <a:r>
              <a:rPr lang="en-US" dirty="0" smtClean="0"/>
              <a:t>DAO“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DAO = Data Access Objects.</a:t>
            </a:r>
            <a:br>
              <a:rPr lang="fr-FR"/>
            </a:br>
            <a:endParaRPr lang="fr-FR"/>
          </a:p>
          <a:p>
            <a:r>
              <a:rPr lang="fr-FR"/>
              <a:t>Les DAO sont les seuls à connaître le base de données.</a:t>
            </a:r>
            <a:br>
              <a:rPr lang="fr-FR"/>
            </a:br>
            <a:endParaRPr lang="fr-FR"/>
          </a:p>
          <a:p>
            <a:r>
              <a:rPr lang="fr-FR"/>
              <a:t>Si la source de données change, seule cette couche sera à changer.</a:t>
            </a:r>
            <a:br>
              <a:rPr lang="fr-FR"/>
            </a:br>
            <a:endParaRPr lang="fr-FR"/>
          </a:p>
          <a:p>
            <a:r>
              <a:rPr lang="fr-FR"/>
              <a:t>Pour échanger des données avec les couches adjacentes, les DAO travaillent avec des DTO.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"</a:t>
            </a:r>
            <a:r>
              <a:rPr lang="en-US" dirty="0" smtClean="0"/>
              <a:t>DAO“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 de fonctionnalités :</a:t>
            </a:r>
            <a:endParaRPr lang="fr-FR" dirty="0"/>
          </a:p>
          <a:p>
            <a:pPr lvl="1"/>
            <a:r>
              <a:rPr lang="fr-FR" dirty="0"/>
              <a:t>Charger : charge un objet </a:t>
            </a:r>
            <a:r>
              <a:rPr lang="fr-FR" dirty="0" err="1"/>
              <a:t>BienDTO</a:t>
            </a:r>
            <a:r>
              <a:rPr lang="fr-FR" dirty="0"/>
              <a:t> en mémoire</a:t>
            </a:r>
          </a:p>
          <a:p>
            <a:pPr lvl="1"/>
            <a:r>
              <a:rPr lang="fr-FR" dirty="0" err="1"/>
              <a:t>ChargerListe</a:t>
            </a:r>
            <a:r>
              <a:rPr lang="fr-FR" dirty="0"/>
              <a:t> : charge une liste d'objets </a:t>
            </a:r>
            <a:r>
              <a:rPr lang="fr-FR" dirty="0" err="1"/>
              <a:t>BiensDTO</a:t>
            </a:r>
            <a:endParaRPr lang="fr-FR" dirty="0"/>
          </a:p>
          <a:p>
            <a:pPr lvl="1"/>
            <a:r>
              <a:rPr lang="fr-FR" dirty="0"/>
              <a:t>Ajouter</a:t>
            </a:r>
          </a:p>
          <a:p>
            <a:pPr lvl="1"/>
            <a:r>
              <a:rPr lang="fr-FR" dirty="0"/>
              <a:t>Supprimer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couche « DAO »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0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ion_Metier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463" y="2674938"/>
            <a:ext cx="3513012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</a:t>
            </a:r>
            <a:r>
              <a:rPr lang="en-US" dirty="0" smtClean="0"/>
              <a:t>“métier”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1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073E87"/>
                </a:solidFill>
                <a:latin typeface="Candara"/>
              </a:rPr>
              <a:t>La couche métier contient les procédures et règles métier de l'entreprise :</a:t>
            </a:r>
            <a:br>
              <a:rPr lang="fr-FR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vérification des données saisies (ex : "sur route nationale, il est interdit de dépasser 90km/h").</a:t>
            </a:r>
            <a:br>
              <a:rPr lang="fr-FR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offre des services destinés aux couches supérieures : calculs, statistiques, ...</a:t>
            </a:r>
            <a:endParaRPr lang="en-US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"</a:t>
            </a:r>
            <a:r>
              <a:rPr lang="en-US" dirty="0" smtClean="0"/>
              <a:t>métier“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Exemples de </a:t>
            </a:r>
            <a:r>
              <a:rPr lang="fr-FR" sz="2600" dirty="0" err="1" smtClean="0">
                <a:solidFill>
                  <a:srgbClr val="073E87"/>
                </a:solidFill>
                <a:latin typeface="Candara"/>
              </a:rPr>
              <a:t>fonctionnaités</a:t>
            </a:r>
            <a:endParaRPr lang="fr-FR" sz="2600" dirty="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dirty="0">
                <a:solidFill>
                  <a:srgbClr val="073E87"/>
                </a:solidFill>
                <a:latin typeface="Candara"/>
              </a:rPr>
              <a:t>Une méthode "</a:t>
            </a:r>
            <a:r>
              <a:rPr lang="fr-FR" dirty="0" err="1">
                <a:solidFill>
                  <a:srgbClr val="073E87"/>
                </a:solidFill>
                <a:latin typeface="Candara"/>
              </a:rPr>
              <a:t>VerificationSaisie</a:t>
            </a:r>
            <a:r>
              <a:rPr lang="fr-FR" dirty="0">
                <a:solidFill>
                  <a:srgbClr val="073E87"/>
                </a:solidFill>
                <a:latin typeface="Candara"/>
              </a:rPr>
              <a:t>"</a:t>
            </a:r>
          </a:p>
          <a:p>
            <a:pPr lvl="1"/>
            <a:r>
              <a:rPr lang="fr-FR" dirty="0">
                <a:solidFill>
                  <a:srgbClr val="073E87"/>
                </a:solidFill>
                <a:latin typeface="Candara"/>
              </a:rPr>
              <a:t>Une méthode "Ajouter" (appeler </a:t>
            </a:r>
            <a:r>
              <a:rPr lang="fr-FR" dirty="0" err="1">
                <a:solidFill>
                  <a:srgbClr val="073E87"/>
                </a:solidFill>
                <a:latin typeface="Candara"/>
              </a:rPr>
              <a:t>VerificationSaisie</a:t>
            </a:r>
            <a:r>
              <a:rPr lang="fr-FR" dirty="0">
                <a:solidFill>
                  <a:srgbClr val="073E87"/>
                </a:solidFill>
                <a:latin typeface="Candara"/>
              </a:rPr>
              <a:t>)</a:t>
            </a:r>
          </a:p>
          <a:p>
            <a:pPr lvl="1"/>
            <a:r>
              <a:rPr lang="fr-FR" dirty="0">
                <a:solidFill>
                  <a:srgbClr val="073E87"/>
                </a:solidFill>
                <a:latin typeface="Candara"/>
              </a:rPr>
              <a:t>Une méthode "Charger", une méthode "</a:t>
            </a:r>
            <a:r>
              <a:rPr lang="fr-FR" dirty="0" err="1">
                <a:solidFill>
                  <a:srgbClr val="073E87"/>
                </a:solidFill>
                <a:latin typeface="Candara"/>
              </a:rPr>
              <a:t>ChargerListe</a:t>
            </a:r>
            <a:r>
              <a:rPr lang="fr-FR" dirty="0">
                <a:solidFill>
                  <a:srgbClr val="073E87"/>
                </a:solidFill>
                <a:latin typeface="Candara"/>
              </a:rPr>
              <a:t>", ...</a:t>
            </a:r>
            <a:endParaRPr lang="en-US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couche « Métier »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2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ion_controleur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463" y="2674938"/>
            <a:ext cx="3513012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"</a:t>
            </a:r>
            <a:r>
              <a:rPr lang="en-US" dirty="0" smtClean="0"/>
              <a:t>Services“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1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>
                <a:solidFill>
                  <a:srgbClr val="073E87"/>
                </a:solidFill>
              </a:rPr>
              <a:t>La couche service permet de gérer la logique de l'application (suite d'instructions à exécuter pour réaliser une tâche).</a:t>
            </a:r>
            <a:br>
              <a:rPr lang="fr-FR">
                <a:solidFill>
                  <a:srgbClr val="073E87"/>
                </a:solidFill>
              </a:rPr>
            </a:br>
            <a:endParaRPr lang="fr-FR">
              <a:solidFill>
                <a:srgbClr val="073E87"/>
              </a:solidFill>
            </a:endParaRPr>
          </a:p>
          <a:p>
            <a:r>
              <a:rPr lang="fr-FR">
                <a:solidFill>
                  <a:srgbClr val="073E87"/>
                </a:solidFill>
              </a:rPr>
              <a:t>Exemple : vente d'un bien :</a:t>
            </a:r>
          </a:p>
          <a:p>
            <a:pPr lvl="1"/>
            <a:r>
              <a:rPr lang="fr-FR">
                <a:solidFill>
                  <a:srgbClr val="073E87"/>
                </a:solidFill>
              </a:rPr>
              <a:t>1. Clôture de l'annonce (=&gt; appel du métier annonce)</a:t>
            </a:r>
          </a:p>
          <a:p>
            <a:pPr lvl="1"/>
            <a:r>
              <a:rPr lang="fr-FR">
                <a:solidFill>
                  <a:srgbClr val="073E87"/>
                </a:solidFill>
              </a:rPr>
              <a:t>2. Emission d'une facture (=&gt; appel métier facture)</a:t>
            </a:r>
          </a:p>
          <a:p>
            <a:pPr lvl="1"/>
            <a:r>
              <a:rPr lang="fr-FR">
                <a:solidFill>
                  <a:srgbClr val="073E87"/>
                </a:solidFill>
              </a:rPr>
              <a:t>3 .Envoi d'un SMS (=&gt; appel d'une librairie d'envoi d'un SMS).</a:t>
            </a:r>
          </a:p>
          <a:p>
            <a:pPr lvl="1"/>
            <a:r>
              <a:rPr lang="fr-FR">
                <a:solidFill>
                  <a:srgbClr val="073E87"/>
                </a:solidFill>
              </a:rPr>
              <a:t>...</a:t>
            </a:r>
          </a:p>
          <a:p>
            <a:r>
              <a:rPr lang="fr-FR">
                <a:solidFill>
                  <a:srgbClr val="073E87"/>
                </a:solidFill>
              </a:rPr>
              <a:t>Les services appellent les métiers.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"</a:t>
            </a:r>
            <a:r>
              <a:rPr lang="en-US" dirty="0" smtClean="0"/>
              <a:t>Services“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73E87"/>
                </a:solidFill>
                <a:latin typeface="Candara"/>
              </a:rPr>
              <a:t>La couche service est un excellent endroit pour gérer les transactions.</a:t>
            </a:r>
          </a:p>
          <a:p>
            <a:endParaRPr lang="fr-FR" sz="2000" dirty="0">
              <a:solidFill>
                <a:srgbClr val="073E87"/>
              </a:solidFill>
              <a:latin typeface="Candara"/>
            </a:endParaRPr>
          </a:p>
          <a:p>
            <a:r>
              <a:rPr lang="fr-FR" dirty="0">
                <a:solidFill>
                  <a:srgbClr val="073E87"/>
                </a:solidFill>
                <a:latin typeface="Candara"/>
              </a:rPr>
              <a:t>Peuvent être </a:t>
            </a:r>
            <a:r>
              <a:rPr lang="fr-FR" dirty="0" smtClean="0">
                <a:solidFill>
                  <a:srgbClr val="073E87"/>
                </a:solidFill>
                <a:latin typeface="Candara"/>
              </a:rPr>
              <a:t>orientés :</a:t>
            </a:r>
            <a:endParaRPr lang="fr-FR" dirty="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"Cas d'utilisation" (ex : saisie d'une annonce)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"Ressource"</a:t>
            </a:r>
            <a:r>
              <a:rPr lang="fr-FR" sz="2400" dirty="0">
                <a:solidFill>
                  <a:srgbClr val="31B6FD"/>
                </a:solidFill>
                <a:latin typeface="Candara"/>
              </a:rPr>
              <a:t> </a:t>
            </a:r>
            <a:r>
              <a:rPr lang="fr-FR" sz="2400" dirty="0">
                <a:solidFill>
                  <a:srgbClr val="073E87"/>
                </a:solidFill>
                <a:latin typeface="Candara"/>
              </a:rPr>
              <a:t>(ex : une annonce), en vue de préparer des </a:t>
            </a:r>
            <a:r>
              <a:rPr lang="fr-FR" sz="2400" dirty="0" smtClean="0">
                <a:solidFill>
                  <a:srgbClr val="073E87"/>
                </a:solidFill>
                <a:latin typeface="Candara"/>
              </a:rPr>
              <a:t>web services REST. </a:t>
            </a:r>
            <a:endParaRPr lang="en-US" sz="1800" dirty="0">
              <a:solidFill>
                <a:srgbClr val="31B6FD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couche</a:t>
            </a:r>
            <a:r>
              <a:rPr lang="en-US" dirty="0"/>
              <a:t> "</a:t>
            </a:r>
            <a:r>
              <a:rPr lang="en-US" dirty="0" smtClean="0"/>
              <a:t>Services“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9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Exemple : suivi de colis, service clients, gestion de commandes, ...</a:t>
            </a:r>
            <a:br>
              <a:rPr lang="fr-FR" sz="2600" dirty="0">
                <a:solidFill>
                  <a:srgbClr val="073E87"/>
                </a:solidFill>
                <a:latin typeface="Candara"/>
              </a:rPr>
            </a:br>
            <a:endParaRPr lang="fr-FR" sz="2600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Les applications d'entreprise impliquent souvent des données persistantes (données qui doivent toujours être accessibles, pendant plusieurs années).</a:t>
            </a:r>
            <a:br>
              <a:rPr lang="fr-FR" sz="2600" dirty="0">
                <a:solidFill>
                  <a:srgbClr val="073E87"/>
                </a:solidFill>
                <a:latin typeface="Candara"/>
              </a:rPr>
            </a:br>
            <a:endParaRPr lang="fr-FR" sz="2600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Durant toutes ces années...</a:t>
            </a:r>
          </a:p>
          <a:p>
            <a:pPr lvl="1"/>
            <a:r>
              <a:rPr lang="fr-FR" dirty="0">
                <a:solidFill>
                  <a:srgbClr val="073E87"/>
                </a:solidFill>
                <a:latin typeface="Candara"/>
              </a:rPr>
              <a:t>Les données et leur format vont changer.</a:t>
            </a:r>
          </a:p>
          <a:p>
            <a:pPr lvl="1"/>
            <a:r>
              <a:rPr lang="fr-FR" dirty="0">
                <a:solidFill>
                  <a:srgbClr val="073E87"/>
                </a:solidFill>
                <a:latin typeface="Candara"/>
              </a:rPr>
              <a:t>De nouvelles fonctionnalités vont être apportées.</a:t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endParaRPr lang="fr-FR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Les bases de données sont </a:t>
            </a:r>
            <a:r>
              <a:rPr lang="fr-FR" sz="2600" smtClean="0">
                <a:solidFill>
                  <a:srgbClr val="073E87"/>
                </a:solidFill>
                <a:latin typeface="Candara"/>
              </a:rPr>
              <a:t>très volumineuses.</a:t>
            </a:r>
            <a:endParaRPr lang="en-US" sz="26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applications d'entreprise : réflexions</a:t>
            </a:r>
          </a:p>
        </p:txBody>
      </p:sp>
    </p:spTree>
    <p:extLst>
      <p:ext uri="{BB962C8B-B14F-4D97-AF65-F5344CB8AC3E}">
        <p14:creationId xmlns:p14="http://schemas.microsoft.com/office/powerpoint/2010/main" val="200076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WCF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007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WCF : Windows Communication Foundation. C'est une nouveauté de la version 3.0 du framework .Net.</a:t>
            </a:r>
            <a:br>
              <a:rPr lang="fr-FR"/>
            </a:br>
            <a:endParaRPr lang="fr-FR"/>
          </a:p>
          <a:p>
            <a:r>
              <a:rPr lang="fr-FR"/>
              <a:t>WCF est une couche d'abstraction (une librairie) permettant d'unifier les technologies de développement Client / Serveur existantes dans le monde Microsoft.</a:t>
            </a:r>
            <a:br>
              <a:rPr lang="fr-FR"/>
            </a:br>
            <a:r>
              <a:rPr lang="fr-FR"/>
              <a:t> </a:t>
            </a:r>
          </a:p>
          <a:p>
            <a:r>
              <a:rPr lang="fr-FR"/>
              <a:t>Avantage : le développeurs n'a plus qu'à connaître qu'une seule librairie pour réaliser des applications client / serveur, quelle que soit la technologie à utiliser(web services, .Net Remoting, DCOM,....).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WCF :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071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f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6797" y="2674938"/>
            <a:ext cx="3278344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WCF :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623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600" dirty="0" err="1">
                <a:solidFill>
                  <a:srgbClr val="073E87"/>
                </a:solidFill>
                <a:latin typeface="Candara"/>
              </a:rPr>
              <a:t>EndPoints</a:t>
            </a:r>
            <a:r>
              <a:rPr lang="fr-FR" sz="2600" dirty="0">
                <a:solidFill>
                  <a:srgbClr val="073E87"/>
                </a:solidFill>
                <a:latin typeface="Candara"/>
              </a:rPr>
              <a:t> = Points de terminaison.</a:t>
            </a:r>
            <a:br>
              <a:rPr lang="fr-FR" sz="2600" dirty="0">
                <a:solidFill>
                  <a:srgbClr val="073E87"/>
                </a:solidFill>
                <a:latin typeface="Candara"/>
              </a:rPr>
            </a:br>
            <a:endParaRPr lang="fr-FR" sz="2600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Un </a:t>
            </a:r>
            <a:r>
              <a:rPr lang="fr-FR" sz="2600" dirty="0" err="1">
                <a:solidFill>
                  <a:srgbClr val="073E87"/>
                </a:solidFill>
                <a:latin typeface="Candara"/>
              </a:rPr>
              <a:t>endpoint</a:t>
            </a:r>
            <a:r>
              <a:rPr lang="fr-FR" sz="2600" dirty="0">
                <a:solidFill>
                  <a:srgbClr val="073E87"/>
                </a:solidFill>
                <a:latin typeface="Candara"/>
              </a:rPr>
              <a:t> possède 3 propriétés principales (ABC) :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Une Adresse : où ?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Un </a:t>
            </a:r>
            <a:r>
              <a:rPr lang="fr-FR" sz="2400" dirty="0" err="1">
                <a:solidFill>
                  <a:srgbClr val="073E87"/>
                </a:solidFill>
                <a:latin typeface="Candara"/>
              </a:rPr>
              <a:t>Binding</a:t>
            </a:r>
            <a:r>
              <a:rPr lang="fr-FR" sz="2400" dirty="0">
                <a:solidFill>
                  <a:srgbClr val="073E87"/>
                </a:solidFill>
                <a:latin typeface="Candara"/>
              </a:rPr>
              <a:t> : comment ? (quelle technologie utiliser ? quel protocole de transmission de données ?)</a:t>
            </a:r>
          </a:p>
          <a:p>
            <a:pPr lvl="1"/>
            <a:r>
              <a:rPr lang="fr-FR" sz="2500" dirty="0">
                <a:solidFill>
                  <a:srgbClr val="073E87"/>
                </a:solidFill>
                <a:latin typeface="Candara"/>
              </a:rPr>
              <a:t>Un Contrat : quoi ? (quelles sont les données échangées ? quels services sont proposés ?)</a:t>
            </a:r>
            <a:r>
              <a:rPr lang="fr-FR" dirty="0">
                <a:solidFill>
                  <a:srgbClr val="073E87"/>
                </a:solidFill>
                <a:latin typeface="Candara"/>
              </a:rPr>
              <a:t/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r>
              <a:rPr lang="fr-FR" dirty="0">
                <a:solidFill>
                  <a:srgbClr val="073E87"/>
                </a:solidFill>
                <a:latin typeface="Candara"/>
              </a:rPr>
              <a:t/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endParaRPr lang="fr-FR" dirty="0">
              <a:solidFill>
                <a:srgbClr val="073E87"/>
              </a:solidFill>
              <a:latin typeface="Candara"/>
            </a:endParaRPr>
          </a:p>
          <a:p>
            <a:r>
              <a:rPr lang="fr-FR" sz="2700" dirty="0">
                <a:solidFill>
                  <a:srgbClr val="073E87"/>
                </a:solidFill>
                <a:latin typeface="Candara"/>
              </a:rPr>
              <a:t>Les clients se connectent à un </a:t>
            </a:r>
            <a:r>
              <a:rPr lang="fr-FR" sz="2700" dirty="0" err="1">
                <a:solidFill>
                  <a:srgbClr val="073E87"/>
                </a:solidFill>
                <a:latin typeface="Candara"/>
              </a:rPr>
              <a:t>endpoint</a:t>
            </a:r>
            <a:r>
              <a:rPr lang="fr-FR" sz="2700" dirty="0">
                <a:solidFill>
                  <a:srgbClr val="073E87"/>
                </a:solidFill>
                <a:latin typeface="Candara"/>
              </a:rPr>
              <a:t> pour consommer le service (un service comporte plusieurs </a:t>
            </a:r>
            <a:r>
              <a:rPr lang="fr-FR" sz="2700" dirty="0" err="1">
                <a:solidFill>
                  <a:srgbClr val="073E87"/>
                </a:solidFill>
                <a:latin typeface="Candara"/>
              </a:rPr>
              <a:t>endpoints</a:t>
            </a:r>
            <a:r>
              <a:rPr lang="fr-FR" sz="2700" dirty="0">
                <a:solidFill>
                  <a:srgbClr val="073E87"/>
                </a:solidFill>
                <a:latin typeface="Candara"/>
              </a:rPr>
              <a:t>). </a:t>
            </a:r>
            <a:endParaRPr lang="en-US" sz="27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"endpoints"</a:t>
            </a:r>
          </a:p>
        </p:txBody>
      </p:sp>
    </p:spTree>
    <p:extLst>
      <p:ext uri="{BB962C8B-B14F-4D97-AF65-F5344CB8AC3E}">
        <p14:creationId xmlns:p14="http://schemas.microsoft.com/office/powerpoint/2010/main" val="30530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05436A"/>
                </a:solidFill>
              </a:rPr>
              <a:t>Grâce au WCF dispatcher,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5436A"/>
                </a:solidFill>
              </a:rPr>
              <a:t>WCF peut héberger un service sous diverses formes : web, .Net, </a:t>
            </a:r>
            <a:r>
              <a:rPr lang="fr-FR" dirty="0" err="1">
                <a:solidFill>
                  <a:srgbClr val="05436A"/>
                </a:solidFill>
              </a:rPr>
              <a:t>remoting</a:t>
            </a:r>
            <a:r>
              <a:rPr lang="fr-FR" dirty="0">
                <a:solidFill>
                  <a:srgbClr val="05436A"/>
                </a:solidFill>
              </a:rPr>
              <a:t>, ...</a:t>
            </a:r>
            <a:br>
              <a:rPr lang="fr-FR" dirty="0">
                <a:solidFill>
                  <a:srgbClr val="05436A"/>
                </a:solidFill>
              </a:rPr>
            </a:br>
            <a:endParaRPr lang="fr-FR" dirty="0">
              <a:solidFill>
                <a:srgbClr val="05436A"/>
              </a:solidFill>
            </a:endParaRPr>
          </a:p>
          <a:p>
            <a:r>
              <a:rPr lang="fr-FR" dirty="0">
                <a:solidFill>
                  <a:srgbClr val="05436A"/>
                </a:solidFill>
              </a:rPr>
              <a:t>Le WCF dispatcher</a:t>
            </a:r>
            <a:r>
              <a:rPr lang="fr-FR" dirty="0">
                <a:solidFill>
                  <a:srgbClr val="016295"/>
                </a:solidFill>
              </a:rPr>
              <a:t> </a:t>
            </a:r>
            <a:r>
              <a:rPr lang="fr-FR" dirty="0"/>
              <a:t>tourne sur le serveur et écoute tous les messages de tous les protocoles supportés par le service.</a:t>
            </a:r>
            <a:br>
              <a:rPr lang="fr-FR" dirty="0"/>
            </a:br>
            <a:r>
              <a:rPr lang="fr-FR" dirty="0"/>
              <a:t> </a:t>
            </a:r>
          </a:p>
          <a:p>
            <a:r>
              <a:rPr lang="fr-FR" dirty="0"/>
              <a:t>A la réception d'un message, le dispatcher décode le message, et l'envoie sur le bon point de terminaison.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WCF Dispatcher</a:t>
            </a:r>
          </a:p>
        </p:txBody>
      </p:sp>
    </p:spTree>
    <p:extLst>
      <p:ext uri="{BB962C8B-B14F-4D97-AF65-F5344CB8AC3E}">
        <p14:creationId xmlns:p14="http://schemas.microsoft.com/office/powerpoint/2010/main" val="35402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200"/>
              <a:t>Pour contacter un service, le client crée un « proxy » vers le service WCF.</a:t>
            </a:r>
            <a:br>
              <a:rPr lang="fr-FR" sz="2200"/>
            </a:br>
            <a:endParaRPr lang="fr-FR" sz="2200"/>
          </a:p>
          <a:p>
            <a:r>
              <a:rPr lang="fr-FR" sz="2200"/>
              <a:t>Le proxy gère le canal de communication et l'encodage du message, selon le point de terminaison choisi pour contacter le service.</a:t>
            </a:r>
            <a:br>
              <a:rPr lang="fr-FR" sz="2200"/>
            </a:br>
            <a:endParaRPr lang="fr-FR" sz="2200"/>
          </a:p>
          <a:p>
            <a:r>
              <a:rPr lang="fr-FR" sz="2200"/>
              <a:t>Le proxy permet au client d'utiliser les types exposés sur le serveur.</a:t>
            </a:r>
            <a:br>
              <a:rPr lang="fr-FR" sz="2200"/>
            </a:br>
            <a:endParaRPr lang="en-US" sz="2200"/>
          </a:p>
          <a:p>
            <a:r>
              <a:rPr lang="fr-FR" sz="2200"/>
              <a:t>Le proxy est auto-généré grâce à l'utilitaire svcutil.exe.</a:t>
            </a:r>
            <a:endParaRPr lang="en-US" sz="2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Côté client: le proxy WCF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73E87"/>
                </a:solidFill>
                <a:latin typeface="Candara"/>
              </a:rPr>
              <a:t>Le client crée un « proxy » vers le service WCF.</a:t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endParaRPr lang="fr-FR" dirty="0">
              <a:solidFill>
                <a:srgbClr val="073E87"/>
              </a:solidFill>
              <a:latin typeface="Candara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73E87"/>
                </a:solidFill>
                <a:latin typeface="Candara"/>
              </a:rPr>
              <a:t>Le proxy gère le canal de communication et l'encodage du message, selon le point de terminaison choisi pour contacter le service.</a:t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endParaRPr lang="fr-FR" dirty="0">
              <a:solidFill>
                <a:srgbClr val="073E87"/>
              </a:solidFill>
              <a:latin typeface="Candara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73E87"/>
                </a:solidFill>
                <a:latin typeface="Candara"/>
              </a:rPr>
              <a:t>Le proxy envoie le message vers le service WCF.</a:t>
            </a:r>
            <a:br>
              <a:rPr lang="fr-FR" dirty="0">
                <a:solidFill>
                  <a:srgbClr val="073E87"/>
                </a:solidFill>
                <a:latin typeface="Candara"/>
              </a:rPr>
            </a:br>
            <a:endParaRPr lang="fr-FR" dirty="0">
              <a:solidFill>
                <a:srgbClr val="073E87"/>
              </a:solidFill>
              <a:latin typeface="Candara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73E87"/>
                </a:solidFill>
                <a:latin typeface="Candara"/>
              </a:rPr>
              <a:t>Le WCF Dispatcher réceptionne le message, le traite et le communique au </a:t>
            </a:r>
            <a:r>
              <a:rPr lang="fr-FR" dirty="0" err="1">
                <a:solidFill>
                  <a:srgbClr val="073E87"/>
                </a:solidFill>
                <a:latin typeface="Candara"/>
              </a:rPr>
              <a:t>endpoint</a:t>
            </a:r>
            <a:r>
              <a:rPr lang="fr-FR" dirty="0">
                <a:solidFill>
                  <a:srgbClr val="073E87"/>
                </a:solidFill>
                <a:latin typeface="Candara"/>
              </a:rPr>
              <a:t> concerné.</a:t>
            </a:r>
            <a:endParaRPr lang="en-US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Résumé : les échanges WCF</a:t>
            </a:r>
          </a:p>
        </p:txBody>
      </p:sp>
    </p:spTree>
    <p:extLst>
      <p:ext uri="{BB962C8B-B14F-4D97-AF65-F5344CB8AC3E}">
        <p14:creationId xmlns:p14="http://schemas.microsoft.com/office/powerpoint/2010/main" val="11920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une nouvelle application </a:t>
            </a:r>
            <a:r>
              <a:rPr lang="fr-FR" dirty="0" err="1" smtClean="0"/>
              <a:t>WinRT</a:t>
            </a:r>
            <a:endParaRPr lang="fr-FR" dirty="0" smtClean="0"/>
          </a:p>
          <a:p>
            <a:r>
              <a:rPr lang="fr-FR" dirty="0" smtClean="0"/>
              <a:t>Affichez la liste des biens (juste le titre) dans </a:t>
            </a:r>
            <a:r>
              <a:rPr lang="fr-FR" smtClean="0"/>
              <a:t>une liste, en </a:t>
            </a:r>
            <a:r>
              <a:rPr lang="fr-FR" dirty="0" smtClean="0"/>
              <a:t>appelant le web service adéquat.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02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Ces bases de données impliquent un fonctionnement client - serveur : des programmes, des utilisateurs vont utiliser la même base de données en concurrence.</a:t>
            </a:r>
            <a:br>
              <a:rPr lang="fr-FR"/>
            </a:br>
            <a:endParaRPr lang="fr-FR"/>
          </a:p>
          <a:p>
            <a:r>
              <a:rPr lang="fr-FR"/>
              <a:t>Une multitude de type d'applications doivent avoir accès aux données : clients lourds, clients légers, téléphones, sites web, ...</a:t>
            </a:r>
            <a:br>
              <a:rPr lang="fr-FR"/>
            </a:br>
            <a:endParaRPr lang="fr-FR"/>
          </a:p>
          <a:p>
            <a:r>
              <a:rPr lang="fr-FR"/>
              <a:t>Les applications d'entreprise doivent pouvoir communiquer avec d'autres applications d'entreprise, d'autres bases de données 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applications d'entreprise : réflexions</a:t>
            </a:r>
          </a:p>
        </p:txBody>
      </p:sp>
    </p:spTree>
    <p:extLst>
      <p:ext uri="{BB962C8B-B14F-4D97-AF65-F5344CB8AC3E}">
        <p14:creationId xmlns:p14="http://schemas.microsoft.com/office/powerpoint/2010/main" val="397239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Les applications d'entreprise intègrent également :</a:t>
            </a:r>
            <a:br>
              <a:rPr lang="fr-FR" sz="2600">
                <a:solidFill>
                  <a:srgbClr val="073E87"/>
                </a:solidFill>
                <a:latin typeface="Candara"/>
              </a:rPr>
            </a:br>
            <a:endParaRPr lang="fr-FR" sz="260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 des règles métier (ex : "sur la route, il est interdit de dépasser 90km/h").</a:t>
            </a:r>
            <a:br>
              <a:rPr lang="fr-FR" sz="2400">
                <a:solidFill>
                  <a:srgbClr val="073E87"/>
                </a:solidFill>
                <a:latin typeface="Candara"/>
              </a:rPr>
            </a:br>
            <a:endParaRPr lang="fr-FR" sz="240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des processus métier (ex : "après avoir passé commande, le client paye. Après validation du paiement, la commande est expédiée, le compte bancaire du client est débité et un SMS lui est envoyé"). 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applications d'entreprise : réflexions</a:t>
            </a:r>
          </a:p>
        </p:txBody>
      </p:sp>
    </p:spTree>
    <p:extLst>
      <p:ext uri="{BB962C8B-B14F-4D97-AF65-F5344CB8AC3E}">
        <p14:creationId xmlns:p14="http://schemas.microsoft.com/office/powerpoint/2010/main" val="143259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600">
                <a:latin typeface="Candara"/>
              </a:rPr>
              <a:t>Les applications d'entreprise se doivent d'être performantes (temps de réponse, charge des serveurs...).</a:t>
            </a:r>
            <a:br>
              <a:rPr lang="fr-FR" sz="2600">
                <a:latin typeface="Candara"/>
              </a:rPr>
            </a:br>
            <a:endParaRPr lang="fr-FR" sz="2600">
              <a:latin typeface="Candara"/>
            </a:endParaRPr>
          </a:p>
          <a:p>
            <a:r>
              <a:rPr lang="fr-FR" sz="2600">
                <a:latin typeface="Candara"/>
              </a:rPr>
              <a:t>Une application d'entreprise peu performante...</a:t>
            </a:r>
          </a:p>
          <a:p>
            <a:pPr lvl="1"/>
            <a:r>
              <a:rPr lang="fr-FR" sz="2400">
                <a:latin typeface="Candara"/>
              </a:rPr>
              <a:t>Décourage le client potentiel</a:t>
            </a:r>
          </a:p>
          <a:p>
            <a:pPr lvl="1"/>
            <a:r>
              <a:rPr lang="fr-FR">
                <a:latin typeface="Candara"/>
              </a:rPr>
              <a:t>Entraîne des coûts supplémentaires pour l'entreprise (achats de nouveaux matériels plus performants, assistance, maintenance...).</a:t>
            </a:r>
            <a:br>
              <a:rPr lang="fr-FR">
                <a:latin typeface="Candara"/>
              </a:rPr>
            </a:br>
            <a:endParaRPr lang="fr-FR">
              <a:latin typeface="Candara"/>
            </a:endParaRPr>
          </a:p>
          <a:p>
            <a:r>
              <a:rPr lang="fr-FR" sz="2600">
                <a:latin typeface="Candara"/>
              </a:rPr>
              <a:t>L'application d'entreprise se doit d'être performante sur toutes les couches qui la compose : de la base de données, jusqu'au logiciel "client". </a:t>
            </a:r>
            <a:endParaRPr lang="en-US" sz="2600">
              <a:solidFill>
                <a:srgbClr val="31B6FD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applications d'entreprise : réflexions</a:t>
            </a:r>
          </a:p>
        </p:txBody>
      </p:sp>
    </p:spTree>
    <p:extLst>
      <p:ext uri="{BB962C8B-B14F-4D97-AF65-F5344CB8AC3E}">
        <p14:creationId xmlns:p14="http://schemas.microsoft.com/office/powerpoint/2010/main" val="22836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Une application d'entreprise mal conçue :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Est peu performante.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Entraîne des risques de corruptions de données (coûts exhorbitants en maintenance).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Est peu évolutive (coûts d'apports de nouvelles fonctionnalités élevés). 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Entraîne des coûts de maintenance élevés.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applications d'entreprise : réflexions</a:t>
            </a:r>
          </a:p>
        </p:txBody>
      </p:sp>
    </p:spTree>
    <p:extLst>
      <p:ext uri="{BB962C8B-B14F-4D97-AF65-F5344CB8AC3E}">
        <p14:creationId xmlns:p14="http://schemas.microsoft.com/office/powerpoint/2010/main" val="238668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>
                <a:solidFill>
                  <a:srgbClr val="073E87"/>
                </a:solidFill>
                <a:latin typeface="Candara"/>
              </a:rPr>
              <a:t>Pour répondre à ces problématiques, les applications d'entreprise doivent être très bien conçues.</a:t>
            </a:r>
            <a:br>
              <a:rPr lang="fr-FR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073E87"/>
              </a:solidFill>
              <a:latin typeface="Candara"/>
            </a:endParaRPr>
          </a:p>
          <a:p>
            <a:r>
              <a:rPr lang="fr-FR">
                <a:solidFill>
                  <a:srgbClr val="073E87"/>
                </a:solidFill>
                <a:latin typeface="Candara"/>
              </a:rPr>
              <a:t>Le serveur est "le cerveau" de l'application et évolue peu. Un soin tout particulier doit donc lui être apporté lors de sa conception :</a:t>
            </a:r>
          </a:p>
          <a:p>
            <a:pPr lvl="1"/>
            <a:r>
              <a:rPr lang="fr-FR" sz="2000">
                <a:solidFill>
                  <a:srgbClr val="073E87"/>
                </a:solidFill>
                <a:latin typeface="Candara"/>
              </a:rPr>
              <a:t>La base de données doit être bien conçue (formes normales, index, clefs étrangères pour garantir l'intégrité des données, etc...)</a:t>
            </a:r>
          </a:p>
          <a:p>
            <a:pPr lvl="1"/>
            <a:r>
              <a:rPr lang="fr-FR" sz="2000">
                <a:solidFill>
                  <a:srgbClr val="073E87"/>
                </a:solidFill>
                <a:latin typeface="Candara"/>
              </a:rPr>
              <a:t>La couche métier doit être bien conçue : utilisation de design patterns d'architecture d'applications d'entreprise.</a:t>
            </a:r>
            <a:br>
              <a:rPr lang="fr-FR" sz="2000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073E87"/>
              </a:solidFill>
              <a:latin typeface="Candara"/>
            </a:endParaRPr>
          </a:p>
          <a:p>
            <a:r>
              <a:rPr lang="fr-FR">
                <a:solidFill>
                  <a:srgbClr val="073E87"/>
                </a:solidFill>
                <a:latin typeface="Candara"/>
              </a:rPr>
              <a:t>La couche de présentation change tout le temps, au gré des modes, des langages de développements, des matériels...</a:t>
            </a:r>
            <a:endParaRPr lang="en-US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 applications d'entreprise : réflexions</a:t>
            </a:r>
          </a:p>
        </p:txBody>
      </p:sp>
    </p:spTree>
    <p:extLst>
      <p:ext uri="{BB962C8B-B14F-4D97-AF65-F5344CB8AC3E}">
        <p14:creationId xmlns:p14="http://schemas.microsoft.com/office/powerpoint/2010/main" val="109191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tier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6866" y="2807368"/>
            <a:ext cx="3550164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Pattern :</a:t>
            </a:r>
            <a:br>
              <a:rPr lang="en-US"/>
            </a:br>
            <a:r>
              <a:rPr lang="en-US"/>
              <a:t>l'architecture en "couches"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454" y="3437956"/>
            <a:ext cx="3565876" cy="132343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Pour garantir un faible couplage entre les classes, chaque couche ne connaît que la couche la précédent.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2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ion_DT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463" y="2674938"/>
            <a:ext cx="3513012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couche "DTO"</a:t>
            </a:r>
          </a:p>
        </p:txBody>
      </p:sp>
    </p:spTree>
    <p:extLst>
      <p:ext uri="{BB962C8B-B14F-4D97-AF65-F5344CB8AC3E}">
        <p14:creationId xmlns:p14="http://schemas.microsoft.com/office/powerpoint/2010/main" val="1455075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</TotalTime>
  <Words>552</Words>
  <Application>Microsoft Office PowerPoint</Application>
  <PresentationFormat>Affichage à l'écran (4:3)</PresentationFormat>
  <Paragraphs>142</Paragraphs>
  <Slides>27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Calibri</vt:lpstr>
      <vt:lpstr>Candara</vt:lpstr>
      <vt:lpstr>Symbol</vt:lpstr>
      <vt:lpstr>Waveform</vt:lpstr>
      <vt:lpstr>Cours 7</vt:lpstr>
      <vt:lpstr>Les applications d'entreprise : réflexions</vt:lpstr>
      <vt:lpstr>Les applications d'entreprise : réflexions</vt:lpstr>
      <vt:lpstr>Les applications d'entreprise : réflexions</vt:lpstr>
      <vt:lpstr>Les applications d'entreprise : réflexions</vt:lpstr>
      <vt:lpstr>Les applications d'entreprise : réflexions</vt:lpstr>
      <vt:lpstr>Les applications d'entreprise : réflexions</vt:lpstr>
      <vt:lpstr>Pattern : l'architecture en "couches"</vt:lpstr>
      <vt:lpstr>La couche "DTO"</vt:lpstr>
      <vt:lpstr>La couche " DTO"</vt:lpstr>
      <vt:lpstr>La couche "DAO“ (1)</vt:lpstr>
      <vt:lpstr>La couche "DAO“ (2)</vt:lpstr>
      <vt:lpstr>La couche « DAO » (3)</vt:lpstr>
      <vt:lpstr>La couche “métier” (1)</vt:lpstr>
      <vt:lpstr>La couche "métier“ (2)</vt:lpstr>
      <vt:lpstr>La couche « Métier » (3)</vt:lpstr>
      <vt:lpstr>La couche "Services“ (1)</vt:lpstr>
      <vt:lpstr>La couche "Services“ (2)</vt:lpstr>
      <vt:lpstr>La couche "Services“ (3)</vt:lpstr>
      <vt:lpstr>WCF</vt:lpstr>
      <vt:lpstr>WCF : présentation</vt:lpstr>
      <vt:lpstr>WCF : présentation</vt:lpstr>
      <vt:lpstr>Les "endpoints"</vt:lpstr>
      <vt:lpstr>Le WCF Dispatcher</vt:lpstr>
      <vt:lpstr>Côté client: le proxy WCF</vt:lpstr>
      <vt:lpstr>Résumé : les échanges WCF</vt:lpstr>
      <vt:lpstr>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2</dc:title>
  <cp:lastModifiedBy>Bastien</cp:lastModifiedBy>
  <cp:revision>40</cp:revision>
  <dcterms:modified xsi:type="dcterms:W3CDTF">2013-11-13T18:17:19Z</dcterms:modified>
</cp:coreProperties>
</file>