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8" r:id="rId4"/>
    <p:sldId id="259" r:id="rId5"/>
    <p:sldId id="269" r:id="rId6"/>
    <p:sldId id="258" r:id="rId7"/>
    <p:sldId id="260" r:id="rId8"/>
    <p:sldId id="270" r:id="rId9"/>
    <p:sldId id="271" r:id="rId10"/>
    <p:sldId id="272" r:id="rId11"/>
    <p:sldId id="273" r:id="rId12"/>
    <p:sldId id="275"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47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FF69C7-3852-4619-BA8F-AD4524B593FC}" type="datetimeFigureOut">
              <a:rPr lang="en-US"/>
              <a:t>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ACB1C2-366A-496A-A700-AFA877D7B374}" type="slidenum">
              <a:rPr lang="en-US"/>
              <a:t>‹N°›</a:t>
            </a:fld>
            <a:endParaRPr lang="en-US"/>
          </a:p>
        </p:txBody>
      </p:sp>
    </p:spTree>
    <p:extLst>
      <p:ext uri="{BB962C8B-B14F-4D97-AF65-F5344CB8AC3E}">
        <p14:creationId xmlns:p14="http://schemas.microsoft.com/office/powerpoint/2010/main" val="2682094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ACB1C2-366A-496A-A700-AFA877D7B374}" type="slidenum">
              <a:rPr lang="en-US"/>
              <a:t>1</a:t>
            </a:fld>
            <a:endParaRPr lang="en-US"/>
          </a:p>
        </p:txBody>
      </p:sp>
    </p:spTree>
    <p:extLst>
      <p:ext uri="{BB962C8B-B14F-4D97-AF65-F5344CB8AC3E}">
        <p14:creationId xmlns:p14="http://schemas.microsoft.com/office/powerpoint/2010/main" val="33826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ACB1C2-366A-496A-A700-AFA877D7B374}" type="slidenum">
              <a:rPr lang="en-US"/>
              <a:t>2</a:t>
            </a:fld>
            <a:endParaRPr lang="en-US"/>
          </a:p>
        </p:txBody>
      </p:sp>
    </p:spTree>
    <p:extLst>
      <p:ext uri="{BB962C8B-B14F-4D97-AF65-F5344CB8AC3E}">
        <p14:creationId xmlns:p14="http://schemas.microsoft.com/office/powerpoint/2010/main" val="1637428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ACB1C2-366A-496A-A700-AFA877D7B374}" type="slidenum">
              <a:rPr lang="en-US"/>
              <a:t>4</a:t>
            </a:fld>
            <a:endParaRPr lang="en-US"/>
          </a:p>
        </p:txBody>
      </p:sp>
    </p:spTree>
    <p:extLst>
      <p:ext uri="{BB962C8B-B14F-4D97-AF65-F5344CB8AC3E}">
        <p14:creationId xmlns:p14="http://schemas.microsoft.com/office/powerpoint/2010/main" val="2901230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ACB1C2-366A-496A-A700-AFA877D7B374}" type="slidenum">
              <a:rPr lang="en-US"/>
              <a:t>6</a:t>
            </a:fld>
            <a:endParaRPr lang="en-US"/>
          </a:p>
        </p:txBody>
      </p:sp>
    </p:spTree>
    <p:extLst>
      <p:ext uri="{BB962C8B-B14F-4D97-AF65-F5344CB8AC3E}">
        <p14:creationId xmlns:p14="http://schemas.microsoft.com/office/powerpoint/2010/main" val="3321424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ACB1C2-366A-496A-A700-AFA877D7B374}" type="slidenum">
              <a:rPr lang="en-US"/>
              <a:t>7</a:t>
            </a:fld>
            <a:endParaRPr lang="en-US"/>
          </a:p>
        </p:txBody>
      </p:sp>
    </p:spTree>
    <p:extLst>
      <p:ext uri="{BB962C8B-B14F-4D97-AF65-F5344CB8AC3E}">
        <p14:creationId xmlns:p14="http://schemas.microsoft.com/office/powerpoint/2010/main" val="236794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78335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75909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69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915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67577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687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373017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00538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433071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2592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1254348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2/1/2015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‹N°›</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141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dn518235.aspx" TargetMode="External"/><Relationship Id="rId2" Type="http://schemas.openxmlformats.org/officeDocument/2006/relationships/hyperlink" Target="https://msdn.microsoft.com/fr-fr/library/windows/apps/xaml/hh465351.asp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sdn.microsoft.com/fr-fr/library/windows/apps/xaml/hh465381.aspx" TargetMode="External"/><Relationship Id="rId2" Type="http://schemas.openxmlformats.org/officeDocument/2006/relationships/hyperlink" Target="https://msdn.microsoft.com/fr-fr/library/ms750613(v=vs.110).aspx" TargetMode="External"/><Relationship Id="rId1" Type="http://schemas.openxmlformats.org/officeDocument/2006/relationships/slideLayout" Target="../slideLayouts/slideLayout2.xml"/><Relationship Id="rId4" Type="http://schemas.openxmlformats.org/officeDocument/2006/relationships/hyperlink" Target="https://msdn.microsoft.com/fr-fr/library/windows/apps/xaml/hh465374.asp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Cours</a:t>
            </a:r>
            <a:r>
              <a:rPr lang="en-US" dirty="0"/>
              <a:t> </a:t>
            </a:r>
            <a:r>
              <a:rPr lang="en-US" dirty="0" smtClean="0"/>
              <a:t>1</a:t>
            </a:r>
            <a:endParaRPr lang="en-US" dirty="0"/>
          </a:p>
        </p:txBody>
      </p:sp>
      <p:sp>
        <p:nvSpPr>
          <p:cNvPr id="3" name="Subtitle 2"/>
          <p:cNvSpPr>
            <a:spLocks noGrp="1"/>
          </p:cNvSpPr>
          <p:nvPr>
            <p:ph type="subTitle" idx="1"/>
          </p:nvPr>
        </p:nvSpPr>
        <p:spPr/>
        <p:txBody>
          <a:bodyPr/>
          <a:lstStyle/>
          <a:p>
            <a:r>
              <a:rPr lang="en-US" dirty="0" err="1" smtClean="0"/>
              <a:t>Prendre</a:t>
            </a:r>
            <a:r>
              <a:rPr lang="en-US" dirty="0" smtClean="0"/>
              <a:t> </a:t>
            </a:r>
            <a:r>
              <a:rPr lang="en-US" dirty="0" err="1" smtClean="0"/>
              <a:t>en</a:t>
            </a:r>
            <a:r>
              <a:rPr lang="en-US" dirty="0" smtClean="0"/>
              <a:t> main le </a:t>
            </a:r>
            <a:r>
              <a:rPr lang="en-US" dirty="0" err="1" smtClean="0"/>
              <a:t>graphisme</a:t>
            </a:r>
            <a:r>
              <a:rPr lang="en-US" dirty="0" smtClean="0"/>
              <a:t> avec XAML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Ils servent à personnaliser la structure ET le comportement d’un contrôle.</a:t>
            </a:r>
          </a:p>
          <a:p>
            <a:endParaRPr lang="fr-FR" dirty="0"/>
          </a:p>
          <a:p>
            <a:r>
              <a:rPr lang="fr-FR" dirty="0" smtClean="0"/>
              <a:t>Exemple : </a:t>
            </a:r>
            <a:r>
              <a:rPr lang="fr-FR" dirty="0" err="1" smtClean="0"/>
              <a:t>Checkbox</a:t>
            </a:r>
            <a:r>
              <a:rPr lang="fr-FR" dirty="0" smtClean="0"/>
              <a:t>.</a:t>
            </a:r>
            <a:endParaRPr lang="fr-FR" dirty="0"/>
          </a:p>
        </p:txBody>
      </p:sp>
      <p:sp>
        <p:nvSpPr>
          <p:cNvPr id="3" name="Titre 2"/>
          <p:cNvSpPr>
            <a:spLocks noGrp="1"/>
          </p:cNvSpPr>
          <p:nvPr>
            <p:ph type="title"/>
          </p:nvPr>
        </p:nvSpPr>
        <p:spPr/>
        <p:txBody>
          <a:bodyPr/>
          <a:lstStyle/>
          <a:p>
            <a:r>
              <a:rPr lang="fr-FR" dirty="0" smtClean="0"/>
              <a:t>Les </a:t>
            </a:r>
            <a:r>
              <a:rPr lang="fr-FR" dirty="0" err="1" smtClean="0"/>
              <a:t>templates</a:t>
            </a:r>
            <a:endParaRPr lang="fr-FR" dirty="0"/>
          </a:p>
        </p:txBody>
      </p:sp>
    </p:spTree>
    <p:extLst>
      <p:ext uri="{BB962C8B-B14F-4D97-AF65-F5344CB8AC3E}">
        <p14:creationId xmlns:p14="http://schemas.microsoft.com/office/powerpoint/2010/main" val="303408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872067" y="2675467"/>
            <a:ext cx="3776133" cy="2048933"/>
          </a:xfrm>
        </p:spPr>
        <p:txBody>
          <a:bodyPr>
            <a:normAutofit/>
          </a:bodyPr>
          <a:lstStyle/>
          <a:p>
            <a:r>
              <a:rPr lang="fr-FR" dirty="0" smtClean="0"/>
              <a:t>Il est possible de modifier un </a:t>
            </a:r>
            <a:r>
              <a:rPr lang="fr-FR" dirty="0" err="1" smtClean="0"/>
              <a:t>template</a:t>
            </a:r>
            <a:r>
              <a:rPr lang="fr-FR" dirty="0" smtClean="0"/>
              <a:t> d’origine.</a:t>
            </a:r>
            <a:endParaRPr lang="fr-FR" dirty="0"/>
          </a:p>
        </p:txBody>
      </p:sp>
      <p:sp>
        <p:nvSpPr>
          <p:cNvPr id="3" name="Titre 2"/>
          <p:cNvSpPr>
            <a:spLocks noGrp="1"/>
          </p:cNvSpPr>
          <p:nvPr>
            <p:ph type="title"/>
          </p:nvPr>
        </p:nvSpPr>
        <p:spPr/>
        <p:txBody>
          <a:bodyPr/>
          <a:lstStyle/>
          <a:p>
            <a:r>
              <a:rPr lang="fr-FR" dirty="0" smtClean="0"/>
              <a:t>Les </a:t>
            </a:r>
            <a:r>
              <a:rPr lang="fr-FR" dirty="0" err="1" smtClean="0"/>
              <a:t>templates</a:t>
            </a:r>
            <a:endParaRPr lang="fr-FR" dirty="0"/>
          </a:p>
        </p:txBody>
      </p:sp>
      <p:pic>
        <p:nvPicPr>
          <p:cNvPr id="4" name="Image 3"/>
          <p:cNvPicPr>
            <a:picLocks noChangeAspect="1"/>
          </p:cNvPicPr>
          <p:nvPr/>
        </p:nvPicPr>
        <p:blipFill>
          <a:blip r:embed="rId2"/>
          <a:stretch>
            <a:fillRect/>
          </a:stretch>
        </p:blipFill>
        <p:spPr>
          <a:xfrm>
            <a:off x="4800600" y="2675467"/>
            <a:ext cx="3886200" cy="3938016"/>
          </a:xfrm>
          <a:prstGeom prst="rect">
            <a:avLst/>
          </a:prstGeom>
        </p:spPr>
      </p:pic>
    </p:spTree>
    <p:extLst>
      <p:ext uri="{BB962C8B-B14F-4D97-AF65-F5344CB8AC3E}">
        <p14:creationId xmlns:p14="http://schemas.microsoft.com/office/powerpoint/2010/main" val="131256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Liste </a:t>
            </a:r>
            <a:r>
              <a:rPr lang="fr-FR" dirty="0"/>
              <a:t>des contrôles XAML : </a:t>
            </a:r>
            <a:r>
              <a:rPr lang="fr-FR" dirty="0">
                <a:hlinkClick r:id="rId2"/>
              </a:rPr>
              <a:t>https://</a:t>
            </a:r>
            <a:r>
              <a:rPr lang="fr-FR" dirty="0" smtClean="0">
                <a:hlinkClick r:id="rId2"/>
              </a:rPr>
              <a:t>msdn.microsoft.com/fr-fr/library/windows/apps/xaml/hh465351.aspx</a:t>
            </a:r>
            <a:endParaRPr lang="fr-FR" dirty="0" smtClean="0"/>
          </a:p>
          <a:p>
            <a:endParaRPr lang="fr-FR" dirty="0"/>
          </a:p>
          <a:p>
            <a:r>
              <a:rPr lang="fr-FR" dirty="0" smtClean="0"/>
              <a:t>Styles </a:t>
            </a:r>
            <a:r>
              <a:rPr lang="fr-FR" dirty="0"/>
              <a:t>par défaut XAML : </a:t>
            </a:r>
            <a:r>
              <a:rPr lang="fr-FR" dirty="0">
                <a:hlinkClick r:id="rId3"/>
              </a:rPr>
              <a:t>https://</a:t>
            </a:r>
            <a:r>
              <a:rPr lang="fr-FR" dirty="0" smtClean="0">
                <a:hlinkClick r:id="rId3"/>
              </a:rPr>
              <a:t>msdn.microsoft.com/en-us/library/dn518235.aspx</a:t>
            </a:r>
            <a:endParaRPr lang="fr-FR" dirty="0" smtClean="0"/>
          </a:p>
          <a:p>
            <a:endParaRPr lang="fr-FR" dirty="0"/>
          </a:p>
        </p:txBody>
      </p:sp>
      <p:sp>
        <p:nvSpPr>
          <p:cNvPr id="3" name="Titre 2"/>
          <p:cNvSpPr>
            <a:spLocks noGrp="1"/>
          </p:cNvSpPr>
          <p:nvPr>
            <p:ph type="title"/>
          </p:nvPr>
        </p:nvSpPr>
        <p:spPr/>
        <p:txBody>
          <a:bodyPr/>
          <a:lstStyle/>
          <a:p>
            <a:r>
              <a:rPr lang="fr-FR" dirty="0" smtClean="0"/>
              <a:t>Liens utiles</a:t>
            </a:r>
            <a:endParaRPr lang="fr-FR" dirty="0"/>
          </a:p>
        </p:txBody>
      </p:sp>
    </p:spTree>
    <p:extLst>
      <p:ext uri="{BB962C8B-B14F-4D97-AF65-F5344CB8AC3E}">
        <p14:creationId xmlns:p14="http://schemas.microsoft.com/office/powerpoint/2010/main" val="405048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Ressources </a:t>
            </a:r>
            <a:r>
              <a:rPr lang="fr-FR" dirty="0"/>
              <a:t>: </a:t>
            </a:r>
            <a:r>
              <a:rPr lang="fr-FR" dirty="0">
                <a:hlinkClick r:id="rId2"/>
              </a:rPr>
              <a:t>https://msdn.microsoft.com/fr-fr/library/ms750613(v=vs.110).</a:t>
            </a:r>
            <a:r>
              <a:rPr lang="fr-FR" dirty="0" smtClean="0">
                <a:hlinkClick r:id="rId2"/>
              </a:rPr>
              <a:t>aspx</a:t>
            </a:r>
            <a:endParaRPr lang="fr-FR" dirty="0" smtClean="0"/>
          </a:p>
          <a:p>
            <a:pPr marL="0" indent="0">
              <a:buNone/>
            </a:pPr>
            <a:endParaRPr lang="fr-FR" dirty="0" smtClean="0"/>
          </a:p>
          <a:p>
            <a:r>
              <a:rPr lang="fr-FR" dirty="0"/>
              <a:t>Styles : </a:t>
            </a:r>
            <a:r>
              <a:rPr lang="fr-FR" dirty="0">
                <a:hlinkClick r:id="rId3"/>
              </a:rPr>
              <a:t>https://</a:t>
            </a:r>
            <a:r>
              <a:rPr lang="fr-FR" dirty="0" smtClean="0">
                <a:hlinkClick r:id="rId3"/>
              </a:rPr>
              <a:t>msdn.microsoft.com/fr-fr/library/windows/apps/xaml/hh465381.aspx</a:t>
            </a:r>
            <a:endParaRPr lang="fr-FR" dirty="0" smtClean="0"/>
          </a:p>
          <a:p>
            <a:pPr marL="0" indent="0">
              <a:buNone/>
            </a:pPr>
            <a:endParaRPr lang="fr-FR" dirty="0" smtClean="0"/>
          </a:p>
          <a:p>
            <a:r>
              <a:rPr lang="fr-FR" dirty="0" err="1" smtClean="0"/>
              <a:t>Templates</a:t>
            </a:r>
            <a:r>
              <a:rPr lang="fr-FR" dirty="0"/>
              <a:t> : </a:t>
            </a:r>
            <a:r>
              <a:rPr lang="fr-FR" dirty="0">
                <a:hlinkClick r:id="rId4"/>
              </a:rPr>
              <a:t>https://</a:t>
            </a:r>
            <a:r>
              <a:rPr lang="fr-FR" dirty="0" smtClean="0">
                <a:hlinkClick r:id="rId4"/>
              </a:rPr>
              <a:t>msdn.microsoft.com/fr-fr/library/windows/apps/xaml/hh465374.aspx</a:t>
            </a:r>
            <a:endParaRPr lang="fr-FR" dirty="0" smtClean="0"/>
          </a:p>
          <a:p>
            <a:pPr marL="0" indent="0">
              <a:buNone/>
            </a:pPr>
            <a:endParaRPr lang="fr-FR" dirty="0"/>
          </a:p>
        </p:txBody>
      </p:sp>
      <p:sp>
        <p:nvSpPr>
          <p:cNvPr id="3" name="Titre 2"/>
          <p:cNvSpPr>
            <a:spLocks noGrp="1"/>
          </p:cNvSpPr>
          <p:nvPr>
            <p:ph type="title"/>
          </p:nvPr>
        </p:nvSpPr>
        <p:spPr/>
        <p:txBody>
          <a:bodyPr/>
          <a:lstStyle/>
          <a:p>
            <a:r>
              <a:rPr lang="fr-FR" dirty="0" smtClean="0"/>
              <a:t>Sources</a:t>
            </a:r>
            <a:endParaRPr lang="fr-FR" dirty="0"/>
          </a:p>
        </p:txBody>
      </p:sp>
    </p:spTree>
    <p:extLst>
      <p:ext uri="{BB962C8B-B14F-4D97-AF65-F5344CB8AC3E}">
        <p14:creationId xmlns:p14="http://schemas.microsoft.com/office/powerpoint/2010/main" val="29929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fr-FR" sz="2600" dirty="0" smtClean="0"/>
              <a:t>Conteneurs (peuvent contenir plusieurs contrôles) :</a:t>
            </a:r>
          </a:p>
          <a:p>
            <a:pPr lvl="1"/>
            <a:r>
              <a:rPr lang="fr-FR" dirty="0" err="1" smtClean="0"/>
              <a:t>Grid</a:t>
            </a:r>
            <a:endParaRPr lang="fr-FR" dirty="0" smtClean="0"/>
          </a:p>
          <a:p>
            <a:pPr lvl="1"/>
            <a:r>
              <a:rPr lang="fr-FR" dirty="0" err="1" smtClean="0"/>
              <a:t>StackPanel</a:t>
            </a:r>
            <a:endParaRPr lang="fr-FR" dirty="0" smtClean="0"/>
          </a:p>
          <a:p>
            <a:pPr lvl="1"/>
            <a:r>
              <a:rPr lang="fr-FR" dirty="0" err="1" smtClean="0"/>
              <a:t>Canvas</a:t>
            </a:r>
            <a:endParaRPr lang="fr-FR" dirty="0" smtClean="0"/>
          </a:p>
          <a:p>
            <a:pPr lvl="1"/>
            <a:r>
              <a:rPr lang="fr-FR" dirty="0" smtClean="0"/>
              <a:t>…</a:t>
            </a:r>
            <a:r>
              <a:rPr lang="fr-FR" dirty="0"/>
              <a:t/>
            </a:r>
            <a:br>
              <a:rPr lang="fr-FR" dirty="0"/>
            </a:br>
            <a:endParaRPr lang="fr-FR" dirty="0"/>
          </a:p>
          <a:p>
            <a:r>
              <a:rPr lang="fr-FR" sz="2600" dirty="0" smtClean="0"/>
              <a:t>Listes (définis par une liste de contrôles) :</a:t>
            </a:r>
          </a:p>
          <a:p>
            <a:pPr lvl="1"/>
            <a:r>
              <a:rPr lang="fr-FR" dirty="0" err="1" smtClean="0"/>
              <a:t>ListBox</a:t>
            </a:r>
            <a:endParaRPr lang="fr-FR" dirty="0" smtClean="0"/>
          </a:p>
          <a:p>
            <a:pPr lvl="1"/>
            <a:r>
              <a:rPr lang="fr-FR" dirty="0" err="1" smtClean="0"/>
              <a:t>ListView</a:t>
            </a:r>
            <a:endParaRPr lang="fr-FR" dirty="0" smtClean="0"/>
          </a:p>
          <a:p>
            <a:pPr lvl="1"/>
            <a:r>
              <a:rPr lang="fr-FR" dirty="0" err="1" smtClean="0"/>
              <a:t>GridView</a:t>
            </a:r>
            <a:endParaRPr lang="fr-FR" dirty="0" smtClean="0"/>
          </a:p>
          <a:p>
            <a:pPr lvl="1"/>
            <a:r>
              <a:rPr lang="fr-FR" dirty="0" smtClean="0"/>
              <a:t>…</a:t>
            </a:r>
          </a:p>
          <a:p>
            <a:pPr lvl="1"/>
            <a:endParaRPr lang="fr-FR" dirty="0" smtClean="0"/>
          </a:p>
          <a:p>
            <a:r>
              <a:rPr lang="fr-FR" sz="2600" dirty="0"/>
              <a:t>Autres (peuvent contenir un seul contrôle) :</a:t>
            </a:r>
          </a:p>
          <a:p>
            <a:pPr lvl="1"/>
            <a:r>
              <a:rPr lang="en-US" dirty="0" err="1" smtClean="0"/>
              <a:t>TextBlock</a:t>
            </a:r>
            <a:endParaRPr lang="en-US" dirty="0" smtClean="0"/>
          </a:p>
          <a:p>
            <a:pPr lvl="1"/>
            <a:r>
              <a:rPr lang="en-US" dirty="0" err="1" smtClean="0"/>
              <a:t>TextBox</a:t>
            </a:r>
            <a:endParaRPr lang="en-US" dirty="0" smtClean="0"/>
          </a:p>
          <a:p>
            <a:pPr lvl="1"/>
            <a:r>
              <a:rPr lang="en-US" dirty="0" smtClean="0"/>
              <a:t>Button</a:t>
            </a:r>
          </a:p>
          <a:p>
            <a:pPr lvl="1"/>
            <a:r>
              <a:rPr lang="en-US" dirty="0" smtClean="0"/>
              <a:t>…</a:t>
            </a:r>
            <a:endParaRPr lang="en-US" dirty="0" smtClean="0"/>
          </a:p>
          <a:p>
            <a:pPr lvl="1"/>
            <a:endParaRPr lang="en-US" dirty="0"/>
          </a:p>
        </p:txBody>
      </p:sp>
      <p:sp>
        <p:nvSpPr>
          <p:cNvPr id="3" name="Title 2"/>
          <p:cNvSpPr>
            <a:spLocks noGrp="1"/>
          </p:cNvSpPr>
          <p:nvPr>
            <p:ph type="title"/>
          </p:nvPr>
        </p:nvSpPr>
        <p:spPr/>
        <p:txBody>
          <a:bodyPr/>
          <a:lstStyle/>
          <a:p>
            <a:r>
              <a:rPr lang="en-US" dirty="0" smtClean="0"/>
              <a:t>Les </a:t>
            </a:r>
            <a:r>
              <a:rPr lang="en-US" dirty="0" err="1" smtClean="0"/>
              <a:t>contrôles</a:t>
            </a:r>
            <a:r>
              <a:rPr lang="en-US" dirty="0" smtClean="0"/>
              <a:t> </a:t>
            </a:r>
            <a:r>
              <a:rPr lang="en-US" dirty="0" err="1" smtClean="0"/>
              <a:t>graphiques</a:t>
            </a:r>
            <a:endParaRPr lang="en-US" dirty="0"/>
          </a:p>
        </p:txBody>
      </p:sp>
    </p:spTree>
    <p:extLst>
      <p:ext uri="{BB962C8B-B14F-4D97-AF65-F5344CB8AC3E}">
        <p14:creationId xmlns:p14="http://schemas.microsoft.com/office/powerpoint/2010/main" val="4118946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872067" y="2675467"/>
            <a:ext cx="7408333" cy="905933"/>
          </a:xfrm>
        </p:spPr>
        <p:txBody>
          <a:bodyPr/>
          <a:lstStyle/>
          <a:p>
            <a:r>
              <a:rPr lang="fr-FR" dirty="0" smtClean="0"/>
              <a:t>Il est possible de modifier le rendu d’un contrôle en y ajoutant un contenu spécifique :</a:t>
            </a:r>
          </a:p>
        </p:txBody>
      </p:sp>
      <p:sp>
        <p:nvSpPr>
          <p:cNvPr id="3" name="Titre 2"/>
          <p:cNvSpPr>
            <a:spLocks noGrp="1"/>
          </p:cNvSpPr>
          <p:nvPr>
            <p:ph type="title"/>
          </p:nvPr>
        </p:nvSpPr>
        <p:spPr/>
        <p:txBody>
          <a:bodyPr/>
          <a:lstStyle/>
          <a:p>
            <a:r>
              <a:rPr lang="fr-FR" dirty="0" smtClean="0"/>
              <a:t>Rendu d’un contrôle</a:t>
            </a:r>
            <a:endParaRPr lang="fr-FR" dirty="0"/>
          </a:p>
        </p:txBody>
      </p:sp>
      <p:sp>
        <p:nvSpPr>
          <p:cNvPr id="5" name="ZoneTexte 4"/>
          <p:cNvSpPr txBox="1"/>
          <p:nvPr/>
        </p:nvSpPr>
        <p:spPr>
          <a:xfrm>
            <a:off x="872067" y="3733800"/>
            <a:ext cx="2768707" cy="1384995"/>
          </a:xfrm>
          <a:prstGeom prst="rect">
            <a:avLst/>
          </a:prstGeom>
          <a:noFill/>
        </p:spPr>
        <p:txBody>
          <a:bodyPr wrap="none" rtlCol="0">
            <a:spAutoFit/>
          </a:bodyPr>
          <a:lstStyle/>
          <a:p>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Button</a:t>
            </a:r>
            <a:r>
              <a:rPr lang="fr-FR" sz="1400" dirty="0">
                <a:solidFill>
                  <a:srgbClr val="FF0000"/>
                </a:solidFill>
                <a:highlight>
                  <a:srgbClr val="FFFFFF"/>
                </a:highlight>
                <a:latin typeface="Consolas" panose="020B0609020204030204" pitchFamily="49" charset="0"/>
              </a:rPr>
              <a:t> </a:t>
            </a:r>
            <a:r>
              <a:rPr lang="fr-FR" sz="1400" dirty="0" err="1">
                <a:solidFill>
                  <a:srgbClr val="FF0000"/>
                </a:solidFill>
                <a:highlight>
                  <a:srgbClr val="FFFFFF"/>
                </a:highlight>
                <a:latin typeface="Consolas" panose="020B0609020204030204" pitchFamily="49" charset="0"/>
              </a:rPr>
              <a:t>Grid.Column</a:t>
            </a:r>
            <a:r>
              <a:rPr lang="fr-FR" sz="1400" dirty="0">
                <a:solidFill>
                  <a:srgbClr val="0000FF"/>
                </a:solidFill>
                <a:highlight>
                  <a:srgbClr val="FFFFFF"/>
                </a:highlight>
                <a:latin typeface="Consolas" panose="020B0609020204030204" pitchFamily="49" charset="0"/>
              </a:rPr>
              <a:t>="1"</a:t>
            </a:r>
          </a:p>
          <a:p>
            <a:r>
              <a:rPr lang="fr-FR" sz="1400" dirty="0">
                <a:solidFill>
                  <a:srgbClr val="000000"/>
                </a:solidFill>
                <a:highlight>
                  <a:srgbClr val="FFFFFF"/>
                </a:highlight>
                <a:latin typeface="Consolas" panose="020B0609020204030204" pitchFamily="49" charset="0"/>
              </a:rPr>
              <a:t>       </a:t>
            </a:r>
            <a:r>
              <a:rPr lang="fr-FR" sz="1400" dirty="0">
                <a:solidFill>
                  <a:srgbClr val="FF0000"/>
                </a:solidFill>
                <a:highlight>
                  <a:srgbClr val="FFFFFF"/>
                </a:highlight>
                <a:latin typeface="Consolas" panose="020B0609020204030204" pitchFamily="49" charset="0"/>
              </a:rPr>
              <a:t> </a:t>
            </a:r>
            <a:r>
              <a:rPr lang="fr-FR" sz="1400" dirty="0" err="1">
                <a:solidFill>
                  <a:srgbClr val="FF0000"/>
                </a:solidFill>
                <a:highlight>
                  <a:srgbClr val="FFFFFF"/>
                </a:highlight>
                <a:latin typeface="Consolas" panose="020B0609020204030204" pitchFamily="49" charset="0"/>
              </a:rPr>
              <a:t>Width</a:t>
            </a:r>
            <a:r>
              <a:rPr lang="fr-FR" sz="1400" dirty="0">
                <a:solidFill>
                  <a:srgbClr val="0000FF"/>
                </a:solidFill>
                <a:highlight>
                  <a:srgbClr val="FFFFFF"/>
                </a:highlight>
                <a:latin typeface="Consolas" panose="020B0609020204030204" pitchFamily="49" charset="0"/>
              </a:rPr>
              <a:t>="138"</a:t>
            </a:r>
          </a:p>
          <a:p>
            <a:r>
              <a:rPr lang="fr-FR" sz="1400" dirty="0">
                <a:solidFill>
                  <a:srgbClr val="000000"/>
                </a:solidFill>
                <a:highlight>
                  <a:srgbClr val="FFFFFF"/>
                </a:highlight>
                <a:latin typeface="Consolas" panose="020B0609020204030204" pitchFamily="49" charset="0"/>
              </a:rPr>
              <a:t>       </a:t>
            </a:r>
            <a:r>
              <a:rPr lang="fr-FR" sz="1400" dirty="0">
                <a:solidFill>
                  <a:srgbClr val="FF0000"/>
                </a:solidFill>
                <a:highlight>
                  <a:srgbClr val="FFFFFF"/>
                </a:highlight>
                <a:latin typeface="Consolas" panose="020B0609020204030204" pitchFamily="49" charset="0"/>
              </a:rPr>
              <a:t> </a:t>
            </a:r>
            <a:r>
              <a:rPr lang="fr-FR" sz="1400" dirty="0" err="1">
                <a:solidFill>
                  <a:srgbClr val="FF0000"/>
                </a:solidFill>
                <a:highlight>
                  <a:srgbClr val="FFFFFF"/>
                </a:highlight>
                <a:latin typeface="Consolas" panose="020B0609020204030204" pitchFamily="49" charset="0"/>
              </a:rPr>
              <a:t>Height</a:t>
            </a:r>
            <a:r>
              <a:rPr lang="fr-FR" sz="1400" dirty="0">
                <a:solidFill>
                  <a:srgbClr val="0000FF"/>
                </a:solidFill>
                <a:highlight>
                  <a:srgbClr val="FFFFFF"/>
                </a:highlight>
                <a:latin typeface="Consolas" panose="020B0609020204030204" pitchFamily="49" charset="0"/>
              </a:rPr>
              <a:t>="75"</a:t>
            </a:r>
          </a:p>
          <a:p>
            <a:r>
              <a:rPr lang="fr-FR" sz="1400" dirty="0">
                <a:solidFill>
                  <a:srgbClr val="000000"/>
                </a:solidFill>
                <a:highlight>
                  <a:srgbClr val="FFFFFF"/>
                </a:highlight>
                <a:latin typeface="Consolas" panose="020B0609020204030204" pitchFamily="49" charset="0"/>
              </a:rPr>
              <a:t>       </a:t>
            </a:r>
            <a:r>
              <a:rPr lang="fr-FR" sz="1400" dirty="0">
                <a:solidFill>
                  <a:srgbClr val="FF0000"/>
                </a:solidFill>
                <a:highlight>
                  <a:srgbClr val="FFFFFF"/>
                </a:highlight>
                <a:latin typeface="Consolas" panose="020B0609020204030204" pitchFamily="49" charset="0"/>
              </a:rPr>
              <a:t> Content</a:t>
            </a:r>
            <a:r>
              <a:rPr lang="fr-FR" sz="1400" dirty="0">
                <a:solidFill>
                  <a:srgbClr val="0000FF"/>
                </a:solidFill>
                <a:highlight>
                  <a:srgbClr val="FFFFFF"/>
                </a:highlight>
                <a:latin typeface="Consolas" panose="020B0609020204030204" pitchFamily="49" charset="0"/>
              </a:rPr>
              <a:t>="Bouton !"</a:t>
            </a:r>
          </a:p>
          <a:p>
            <a:r>
              <a:rPr lang="fr-FR" sz="1400" dirty="0">
                <a:solidFill>
                  <a:srgbClr val="000000"/>
                </a:solidFill>
                <a:highlight>
                  <a:srgbClr val="FFFFFF"/>
                </a:highlight>
                <a:latin typeface="Consolas" panose="020B0609020204030204" pitchFamily="49" charset="0"/>
              </a:rPr>
              <a:t>       </a:t>
            </a:r>
            <a:r>
              <a:rPr lang="fr-FR" sz="1400" dirty="0">
                <a:solidFill>
                  <a:srgbClr val="FF0000"/>
                </a:solidFill>
                <a:highlight>
                  <a:srgbClr val="FFFFFF"/>
                </a:highlight>
                <a:latin typeface="Consolas" panose="020B0609020204030204" pitchFamily="49" charset="0"/>
              </a:rPr>
              <a:t> </a:t>
            </a:r>
            <a:r>
              <a:rPr lang="fr-FR" sz="1400" dirty="0" err="1">
                <a:solidFill>
                  <a:srgbClr val="FF0000"/>
                </a:solidFill>
                <a:highlight>
                  <a:srgbClr val="FFFFFF"/>
                </a:highlight>
                <a:latin typeface="Consolas" panose="020B0609020204030204" pitchFamily="49" charset="0"/>
              </a:rPr>
              <a:t>FontSize</a:t>
            </a:r>
            <a:r>
              <a:rPr lang="fr-FR" sz="1400" dirty="0">
                <a:solidFill>
                  <a:srgbClr val="0000FF"/>
                </a:solidFill>
                <a:highlight>
                  <a:srgbClr val="FFFFFF"/>
                </a:highlight>
                <a:latin typeface="Consolas" panose="020B0609020204030204" pitchFamily="49" charset="0"/>
              </a:rPr>
              <a:t>="25"&gt;</a:t>
            </a:r>
          </a:p>
          <a:p>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Button</a:t>
            </a:r>
            <a:r>
              <a:rPr lang="fr-FR" sz="1400" dirty="0">
                <a:solidFill>
                  <a:srgbClr val="0000FF"/>
                </a:solidFill>
                <a:highlight>
                  <a:srgbClr val="FFFFFF"/>
                </a:highlight>
                <a:latin typeface="Consolas" panose="020B0609020204030204" pitchFamily="49" charset="0"/>
              </a:rPr>
              <a:t>&gt;</a:t>
            </a:r>
            <a:endParaRPr lang="fr-FR" sz="1400" dirty="0"/>
          </a:p>
        </p:txBody>
      </p:sp>
      <p:sp>
        <p:nvSpPr>
          <p:cNvPr id="6" name="ZoneTexte 5"/>
          <p:cNvSpPr txBox="1"/>
          <p:nvPr/>
        </p:nvSpPr>
        <p:spPr>
          <a:xfrm>
            <a:off x="3640774" y="3733800"/>
            <a:ext cx="5352747" cy="2246769"/>
          </a:xfrm>
          <a:prstGeom prst="rect">
            <a:avLst/>
          </a:prstGeom>
          <a:noFill/>
        </p:spPr>
        <p:txBody>
          <a:bodyPr wrap="none" rtlCol="0">
            <a:spAutoFit/>
          </a:bodyPr>
          <a:lstStyle/>
          <a:p>
            <a:r>
              <a:rPr lang="en-US" sz="1400" dirty="0">
                <a:solidFill>
                  <a:srgbClr val="0000FF"/>
                </a:solidFill>
                <a:highlight>
                  <a:srgbClr val="FFFFFF"/>
                </a:highlight>
                <a:latin typeface="Consolas" panose="020B0609020204030204" pitchFamily="49" charset="0"/>
              </a:rPr>
              <a:t>&lt;</a:t>
            </a:r>
            <a:r>
              <a:rPr lang="en-US" sz="1400" dirty="0">
                <a:solidFill>
                  <a:srgbClr val="A31515"/>
                </a:solidFill>
                <a:highlight>
                  <a:srgbClr val="FFFFFF"/>
                </a:highlight>
                <a:latin typeface="Consolas" panose="020B0609020204030204" pitchFamily="49" charset="0"/>
              </a:rPr>
              <a:t>Button</a:t>
            </a:r>
            <a:r>
              <a:rPr lang="en-US" sz="1400" dirty="0">
                <a:solidFill>
                  <a:srgbClr val="FF0000"/>
                </a:solidFill>
                <a:highlight>
                  <a:srgbClr val="FFFFFF"/>
                </a:highlight>
                <a:latin typeface="Consolas" panose="020B0609020204030204" pitchFamily="49" charset="0"/>
              </a:rPr>
              <a:t> </a:t>
            </a:r>
            <a:r>
              <a:rPr lang="en-US" sz="1400" dirty="0" err="1">
                <a:solidFill>
                  <a:srgbClr val="FF0000"/>
                </a:solidFill>
                <a:highlight>
                  <a:srgbClr val="FFFFFF"/>
                </a:highlight>
                <a:latin typeface="Consolas" panose="020B0609020204030204" pitchFamily="49" charset="0"/>
              </a:rPr>
              <a:t>Grid.Column</a:t>
            </a:r>
            <a:r>
              <a:rPr lang="en-US" sz="1400" dirty="0">
                <a:solidFill>
                  <a:srgbClr val="0000FF"/>
                </a:solidFill>
                <a:highlight>
                  <a:srgbClr val="FFFFFF"/>
                </a:highlight>
                <a:latin typeface="Consolas" panose="020B0609020204030204" pitchFamily="49" charset="0"/>
              </a:rPr>
              <a:t>="2"</a:t>
            </a:r>
            <a:r>
              <a:rPr lang="en-US" sz="1400" dirty="0">
                <a:solidFill>
                  <a:srgbClr val="FF0000"/>
                </a:solidFill>
                <a:highlight>
                  <a:srgbClr val="FFFFFF"/>
                </a:highlight>
                <a:latin typeface="Consolas" panose="020B0609020204030204" pitchFamily="49" charset="0"/>
              </a:rPr>
              <a:t> Width</a:t>
            </a:r>
            <a:r>
              <a:rPr lang="en-US" sz="1400" dirty="0">
                <a:solidFill>
                  <a:srgbClr val="0000FF"/>
                </a:solidFill>
                <a:highlight>
                  <a:srgbClr val="FFFFFF"/>
                </a:highlight>
                <a:latin typeface="Consolas" panose="020B0609020204030204" pitchFamily="49" charset="0"/>
              </a:rPr>
              <a:t>="138"</a:t>
            </a:r>
            <a:r>
              <a:rPr lang="en-US" sz="1400" dirty="0">
                <a:solidFill>
                  <a:srgbClr val="FF0000"/>
                </a:solidFill>
                <a:highlight>
                  <a:srgbClr val="FFFFFF"/>
                </a:highlight>
                <a:latin typeface="Consolas" panose="020B0609020204030204" pitchFamily="49" charset="0"/>
              </a:rPr>
              <a:t> Height</a:t>
            </a:r>
            <a:r>
              <a:rPr lang="en-US" sz="1400" dirty="0">
                <a:solidFill>
                  <a:srgbClr val="0000FF"/>
                </a:solidFill>
                <a:highlight>
                  <a:srgbClr val="FFFFFF"/>
                </a:highlight>
                <a:latin typeface="Consolas" panose="020B0609020204030204" pitchFamily="49" charset="0"/>
              </a:rPr>
              <a:t>="75"&gt;</a:t>
            </a:r>
          </a:p>
          <a:p>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ContentControl</a:t>
            </a:r>
            <a:r>
              <a:rPr lang="fr-FR" sz="1400" dirty="0">
                <a:solidFill>
                  <a:srgbClr val="0000FF"/>
                </a:solidFill>
                <a:highlight>
                  <a:srgbClr val="FFFFFF"/>
                </a:highlight>
                <a:latin typeface="Consolas" panose="020B0609020204030204" pitchFamily="49" charset="0"/>
              </a:rPr>
              <a:t>&gt;</a:t>
            </a:r>
          </a:p>
          <a:p>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CheckBox</a:t>
            </a:r>
            <a:r>
              <a:rPr lang="fr-FR" sz="1400" dirty="0">
                <a:solidFill>
                  <a:srgbClr val="FF0000"/>
                </a:solidFill>
                <a:highlight>
                  <a:srgbClr val="FFFFFF"/>
                </a:highlight>
                <a:latin typeface="Consolas" panose="020B0609020204030204" pitchFamily="49" charset="0"/>
              </a:rPr>
              <a:t> </a:t>
            </a:r>
            <a:r>
              <a:rPr lang="fr-FR" sz="1400" dirty="0" err="1">
                <a:solidFill>
                  <a:srgbClr val="FF0000"/>
                </a:solidFill>
                <a:highlight>
                  <a:srgbClr val="FFFFFF"/>
                </a:highlight>
                <a:latin typeface="Consolas" panose="020B0609020204030204" pitchFamily="49" charset="0"/>
              </a:rPr>
              <a:t>RenderTransformOrigin</a:t>
            </a:r>
            <a:r>
              <a:rPr lang="fr-FR" sz="1400" dirty="0">
                <a:solidFill>
                  <a:srgbClr val="0000FF"/>
                </a:solidFill>
                <a:highlight>
                  <a:srgbClr val="FFFFFF"/>
                </a:highlight>
                <a:latin typeface="Consolas" panose="020B0609020204030204" pitchFamily="49" charset="0"/>
              </a:rPr>
              <a:t>="0.465,0.5"&gt;</a:t>
            </a:r>
          </a:p>
          <a:p>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CheckBox.RenderTransform</a:t>
            </a:r>
            <a:r>
              <a:rPr lang="fr-FR" sz="1400" dirty="0">
                <a:solidFill>
                  <a:srgbClr val="0000FF"/>
                </a:solidFill>
                <a:highlight>
                  <a:srgbClr val="FFFFFF"/>
                </a:highlight>
                <a:latin typeface="Consolas" panose="020B0609020204030204" pitchFamily="49" charset="0"/>
              </a:rPr>
              <a:t>&gt;</a:t>
            </a:r>
          </a:p>
          <a:p>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ScaleTransform</a:t>
            </a:r>
            <a:r>
              <a:rPr lang="fr-FR" sz="1400" dirty="0">
                <a:solidFill>
                  <a:srgbClr val="FF0000"/>
                </a:solidFill>
                <a:highlight>
                  <a:srgbClr val="FFFFFF"/>
                </a:highlight>
                <a:latin typeface="Consolas" panose="020B0609020204030204" pitchFamily="49" charset="0"/>
              </a:rPr>
              <a:t> </a:t>
            </a:r>
            <a:r>
              <a:rPr lang="fr-FR" sz="1400" dirty="0" err="1">
                <a:solidFill>
                  <a:srgbClr val="FF0000"/>
                </a:solidFill>
                <a:highlight>
                  <a:srgbClr val="FFFFFF"/>
                </a:highlight>
                <a:latin typeface="Consolas" panose="020B0609020204030204" pitchFamily="49" charset="0"/>
              </a:rPr>
              <a:t>ScaleX</a:t>
            </a:r>
            <a:r>
              <a:rPr lang="fr-FR" sz="1400" dirty="0">
                <a:solidFill>
                  <a:srgbClr val="0000FF"/>
                </a:solidFill>
                <a:highlight>
                  <a:srgbClr val="FFFFFF"/>
                </a:highlight>
                <a:latin typeface="Consolas" panose="020B0609020204030204" pitchFamily="49" charset="0"/>
              </a:rPr>
              <a:t>="</a:t>
            </a:r>
            <a:r>
              <a:rPr lang="fr-FR" sz="1400" dirty="0" smtClean="0">
                <a:solidFill>
                  <a:srgbClr val="0000FF"/>
                </a:solidFill>
                <a:highlight>
                  <a:srgbClr val="FFFFFF"/>
                </a:highlight>
                <a:latin typeface="Consolas" panose="020B0609020204030204" pitchFamily="49" charset="0"/>
              </a:rPr>
              <a:t>6"</a:t>
            </a:r>
            <a:endParaRPr lang="fr-FR" sz="1400" dirty="0" smtClean="0">
              <a:solidFill>
                <a:srgbClr val="FF0000"/>
              </a:solidFill>
              <a:highlight>
                <a:srgbClr val="FFFFFF"/>
              </a:highlight>
              <a:latin typeface="Consolas" panose="020B0609020204030204" pitchFamily="49" charset="0"/>
            </a:endParaRPr>
          </a:p>
          <a:p>
            <a:r>
              <a:rPr lang="fr-FR" sz="1400" dirty="0" smtClean="0">
                <a:solidFill>
                  <a:srgbClr val="FF0000"/>
                </a:solidFill>
                <a:highlight>
                  <a:srgbClr val="FFFFFF"/>
                </a:highlight>
                <a:latin typeface="Consolas" panose="020B0609020204030204" pitchFamily="49" charset="0"/>
              </a:rPr>
              <a:t>			    </a:t>
            </a:r>
            <a:r>
              <a:rPr lang="fr-FR" sz="1400" dirty="0" err="1" smtClean="0">
                <a:solidFill>
                  <a:srgbClr val="FF0000"/>
                </a:solidFill>
                <a:highlight>
                  <a:srgbClr val="FFFFFF"/>
                </a:highlight>
                <a:latin typeface="Consolas" panose="020B0609020204030204" pitchFamily="49" charset="0"/>
              </a:rPr>
              <a:t>ScaleY</a:t>
            </a:r>
            <a:r>
              <a:rPr lang="fr-FR" sz="1400" dirty="0">
                <a:solidFill>
                  <a:srgbClr val="0000FF"/>
                </a:solidFill>
                <a:highlight>
                  <a:srgbClr val="FFFFFF"/>
                </a:highlight>
                <a:latin typeface="Consolas" panose="020B0609020204030204" pitchFamily="49" charset="0"/>
              </a:rPr>
              <a:t>="3" /&gt;</a:t>
            </a:r>
          </a:p>
          <a:p>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CheckBox.RenderTransform</a:t>
            </a:r>
            <a:r>
              <a:rPr lang="fr-FR" sz="1400" dirty="0">
                <a:solidFill>
                  <a:srgbClr val="0000FF"/>
                </a:solidFill>
                <a:highlight>
                  <a:srgbClr val="FFFFFF"/>
                </a:highlight>
                <a:latin typeface="Consolas" panose="020B0609020204030204" pitchFamily="49" charset="0"/>
              </a:rPr>
              <a:t>&gt;</a:t>
            </a:r>
          </a:p>
          <a:p>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CheckBox</a:t>
            </a:r>
            <a:r>
              <a:rPr lang="fr-FR" sz="1400" dirty="0">
                <a:solidFill>
                  <a:srgbClr val="0000FF"/>
                </a:solidFill>
                <a:highlight>
                  <a:srgbClr val="FFFFFF"/>
                </a:highlight>
                <a:latin typeface="Consolas" panose="020B0609020204030204" pitchFamily="49" charset="0"/>
              </a:rPr>
              <a:t>&gt;</a:t>
            </a:r>
          </a:p>
          <a:p>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ContentControl</a:t>
            </a:r>
            <a:r>
              <a:rPr lang="fr-FR" sz="1400" dirty="0">
                <a:solidFill>
                  <a:srgbClr val="0000FF"/>
                </a:solidFill>
                <a:highlight>
                  <a:srgbClr val="FFFFFF"/>
                </a:highlight>
                <a:latin typeface="Consolas" panose="020B0609020204030204" pitchFamily="49" charset="0"/>
              </a:rPr>
              <a:t>&gt;</a:t>
            </a:r>
          </a:p>
          <a:p>
            <a:r>
              <a:rPr lang="fr-FR" sz="1400" dirty="0">
                <a:solidFill>
                  <a:srgbClr val="0000FF"/>
                </a:solidFill>
                <a:highlight>
                  <a:srgbClr val="FFFFFF"/>
                </a:highlight>
                <a:latin typeface="Consolas" panose="020B0609020204030204" pitchFamily="49" charset="0"/>
              </a:rPr>
              <a:t>&lt;/</a:t>
            </a:r>
            <a:r>
              <a:rPr lang="fr-FR" sz="1400" dirty="0" err="1">
                <a:solidFill>
                  <a:srgbClr val="A31515"/>
                </a:solidFill>
                <a:highlight>
                  <a:srgbClr val="FFFFFF"/>
                </a:highlight>
                <a:latin typeface="Consolas" panose="020B0609020204030204" pitchFamily="49" charset="0"/>
              </a:rPr>
              <a:t>Button</a:t>
            </a:r>
            <a:r>
              <a:rPr lang="fr-FR" sz="1400" dirty="0">
                <a:solidFill>
                  <a:srgbClr val="0000FF"/>
                </a:solidFill>
                <a:highlight>
                  <a:srgbClr val="FFFFFF"/>
                </a:highlight>
                <a:latin typeface="Consolas" panose="020B0609020204030204" pitchFamily="49" charset="0"/>
              </a:rPr>
              <a:t>&gt;</a:t>
            </a:r>
            <a:endParaRPr lang="fr-FR" sz="1400" dirty="0"/>
          </a:p>
        </p:txBody>
      </p:sp>
      <p:pic>
        <p:nvPicPr>
          <p:cNvPr id="7" name="Image 6"/>
          <p:cNvPicPr>
            <a:picLocks noChangeAspect="1"/>
          </p:cNvPicPr>
          <p:nvPr/>
        </p:nvPicPr>
        <p:blipFill>
          <a:blip r:embed="rId2"/>
          <a:stretch>
            <a:fillRect/>
          </a:stretch>
        </p:blipFill>
        <p:spPr>
          <a:xfrm>
            <a:off x="1447800" y="5334000"/>
            <a:ext cx="956963" cy="540000"/>
          </a:xfrm>
          <a:prstGeom prst="rect">
            <a:avLst/>
          </a:prstGeom>
        </p:spPr>
      </p:pic>
      <p:pic>
        <p:nvPicPr>
          <p:cNvPr id="8" name="Image 7"/>
          <p:cNvPicPr>
            <a:picLocks noChangeAspect="1"/>
          </p:cNvPicPr>
          <p:nvPr/>
        </p:nvPicPr>
        <p:blipFill>
          <a:blip r:embed="rId3"/>
          <a:stretch>
            <a:fillRect/>
          </a:stretch>
        </p:blipFill>
        <p:spPr>
          <a:xfrm>
            <a:off x="6096003" y="5497762"/>
            <a:ext cx="956963" cy="540000"/>
          </a:xfrm>
          <a:prstGeom prst="rect">
            <a:avLst/>
          </a:prstGeom>
        </p:spPr>
      </p:pic>
      <p:pic>
        <p:nvPicPr>
          <p:cNvPr id="9" name="Image 8"/>
          <p:cNvPicPr>
            <a:picLocks noChangeAspect="1"/>
          </p:cNvPicPr>
          <p:nvPr/>
        </p:nvPicPr>
        <p:blipFill>
          <a:blip r:embed="rId4"/>
          <a:stretch>
            <a:fillRect/>
          </a:stretch>
        </p:blipFill>
        <p:spPr>
          <a:xfrm>
            <a:off x="7323437" y="5497762"/>
            <a:ext cx="956963" cy="540000"/>
          </a:xfrm>
          <a:prstGeom prst="rect">
            <a:avLst/>
          </a:prstGeom>
        </p:spPr>
      </p:pic>
    </p:spTree>
    <p:extLst>
      <p:ext uri="{BB962C8B-B14F-4D97-AF65-F5344CB8AC3E}">
        <p14:creationId xmlns:p14="http://schemas.microsoft.com/office/powerpoint/2010/main" val="4107288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fr-FR" dirty="0"/>
              <a:t>Une ressource est un objet qui peut être réutilisé dans différents endroits </a:t>
            </a:r>
            <a:r>
              <a:rPr lang="fr-FR" dirty="0" smtClean="0"/>
              <a:t>d’une application, par exemple des </a:t>
            </a:r>
            <a:r>
              <a:rPr lang="fr-FR" dirty="0"/>
              <a:t>pinceaux </a:t>
            </a:r>
            <a:r>
              <a:rPr lang="fr-FR" dirty="0" smtClean="0"/>
              <a:t>ou </a:t>
            </a:r>
            <a:r>
              <a:rPr lang="fr-FR" dirty="0"/>
              <a:t>des styles. </a:t>
            </a:r>
            <a:r>
              <a:rPr lang="fr-FR" dirty="0" smtClean="0"/>
              <a:t>Il est possible de créer et d’utiliser des ressources soit en XAML, soit par du code, </a:t>
            </a:r>
            <a:r>
              <a:rPr lang="fr-FR" dirty="0"/>
              <a:t>ou </a:t>
            </a:r>
            <a:r>
              <a:rPr lang="fr-FR" dirty="0" smtClean="0"/>
              <a:t>même en </a:t>
            </a:r>
            <a:r>
              <a:rPr lang="fr-FR" dirty="0"/>
              <a:t>alternant indifféremment entre code et </a:t>
            </a:r>
            <a:r>
              <a:rPr lang="fr-FR" dirty="0" smtClean="0"/>
              <a:t>XAML.</a:t>
            </a:r>
          </a:p>
          <a:p>
            <a:pPr marL="0" indent="0">
              <a:buNone/>
            </a:pPr>
            <a:endParaRPr lang="fr-FR" sz="2400" dirty="0" smtClean="0"/>
          </a:p>
          <a:p>
            <a:r>
              <a:rPr lang="fr-FR" sz="2400" dirty="0" smtClean="0"/>
              <a:t>Il est possible de définir des ressources :</a:t>
            </a:r>
          </a:p>
          <a:p>
            <a:pPr lvl="1"/>
            <a:r>
              <a:rPr lang="fr-FR" dirty="0"/>
              <a:t>Sur une page :</a:t>
            </a:r>
          </a:p>
          <a:p>
            <a:pPr marL="301943" lvl="1" indent="0">
              <a:buNone/>
            </a:pPr>
            <a:r>
              <a:rPr lang="fr-FR" dirty="0">
                <a:solidFill>
                  <a:srgbClr val="0000FF"/>
                </a:solidFill>
              </a:rPr>
              <a:t>	</a:t>
            </a:r>
            <a:r>
              <a:rPr lang="fr-FR" sz="1800" dirty="0">
                <a:solidFill>
                  <a:srgbClr val="0000FF"/>
                </a:solidFill>
                <a:latin typeface="Consolas" panose="020B0609020204030204" pitchFamily="49" charset="0"/>
                <a:cs typeface="Consolas" panose="020B0609020204030204" pitchFamily="49" charset="0"/>
              </a:rPr>
              <a:t>&lt;</a:t>
            </a:r>
            <a:r>
              <a:rPr lang="fr-FR" sz="1800" dirty="0" err="1">
                <a:solidFill>
                  <a:srgbClr val="A31515"/>
                </a:solidFill>
                <a:latin typeface="Consolas" panose="020B0609020204030204" pitchFamily="49" charset="0"/>
                <a:cs typeface="Consolas" panose="020B0609020204030204" pitchFamily="49" charset="0"/>
              </a:rPr>
              <a:t>Page.Resources</a:t>
            </a:r>
            <a:r>
              <a:rPr lang="fr-FR" sz="1800" dirty="0">
                <a:solidFill>
                  <a:srgbClr val="0000FF"/>
                </a:solidFill>
                <a:latin typeface="Consolas" panose="020B0609020204030204" pitchFamily="49" charset="0"/>
                <a:cs typeface="Consolas" panose="020B0609020204030204" pitchFamily="49" charset="0"/>
              </a:rPr>
              <a:t>&gt;&lt;/</a:t>
            </a:r>
            <a:r>
              <a:rPr lang="fr-FR" sz="1800" dirty="0" err="1">
                <a:solidFill>
                  <a:srgbClr val="A31515"/>
                </a:solidFill>
                <a:latin typeface="Consolas" panose="020B0609020204030204" pitchFamily="49" charset="0"/>
                <a:cs typeface="Consolas" panose="020B0609020204030204" pitchFamily="49" charset="0"/>
              </a:rPr>
              <a:t>Page.Resources</a:t>
            </a:r>
            <a:r>
              <a:rPr lang="fr-FR" sz="1800" dirty="0">
                <a:solidFill>
                  <a:srgbClr val="0000FF"/>
                </a:solidFill>
                <a:latin typeface="Consolas" panose="020B0609020204030204" pitchFamily="49" charset="0"/>
                <a:cs typeface="Consolas" panose="020B0609020204030204" pitchFamily="49" charset="0"/>
              </a:rPr>
              <a:t>&gt;</a:t>
            </a:r>
          </a:p>
          <a:p>
            <a:pPr marL="301943" lvl="1" indent="0">
              <a:buNone/>
            </a:pPr>
            <a:endParaRPr lang="fr-FR" dirty="0"/>
          </a:p>
          <a:p>
            <a:pPr lvl="1"/>
            <a:r>
              <a:rPr lang="fr-FR" dirty="0"/>
              <a:t>Sur une application (</a:t>
            </a:r>
            <a:r>
              <a:rPr lang="fr-FR" dirty="0" err="1"/>
              <a:t>App.xaml</a:t>
            </a:r>
            <a:r>
              <a:rPr lang="fr-FR" dirty="0"/>
              <a:t>) :</a:t>
            </a:r>
          </a:p>
          <a:p>
            <a:pPr marL="301943" lvl="1" indent="0">
              <a:buNone/>
            </a:pPr>
            <a:r>
              <a:rPr lang="fr-FR" dirty="0">
                <a:solidFill>
                  <a:srgbClr val="0000FF"/>
                </a:solidFill>
                <a:highlight>
                  <a:srgbClr val="FFFFFF"/>
                </a:highlight>
                <a:latin typeface="Consolas" panose="020B0609020204030204" pitchFamily="49" charset="0"/>
              </a:rPr>
              <a:t>	</a:t>
            </a:r>
            <a:r>
              <a:rPr lang="fr-FR" sz="1900" dirty="0">
                <a:solidFill>
                  <a:srgbClr val="0000FF"/>
                </a:solidFill>
                <a:highlight>
                  <a:srgbClr val="FFFFFF"/>
                </a:highlight>
                <a:latin typeface="Consolas" panose="020B0609020204030204" pitchFamily="49" charset="0"/>
              </a:rPr>
              <a:t>&lt;</a:t>
            </a:r>
            <a:r>
              <a:rPr lang="fr-FR" sz="1900" dirty="0" err="1">
                <a:solidFill>
                  <a:srgbClr val="A31515"/>
                </a:solidFill>
                <a:highlight>
                  <a:srgbClr val="FFFFFF"/>
                </a:highlight>
                <a:latin typeface="Consolas" panose="020B0609020204030204" pitchFamily="49" charset="0"/>
              </a:rPr>
              <a:t>Application.Resources</a:t>
            </a:r>
            <a:r>
              <a:rPr lang="fr-FR" sz="1900" dirty="0">
                <a:solidFill>
                  <a:srgbClr val="0000FF"/>
                </a:solidFill>
                <a:highlight>
                  <a:srgbClr val="FFFFFF"/>
                </a:highlight>
                <a:latin typeface="Consolas" panose="020B0609020204030204" pitchFamily="49" charset="0"/>
              </a:rPr>
              <a:t>&gt;&lt;/</a:t>
            </a:r>
            <a:r>
              <a:rPr lang="fr-FR" sz="1900" dirty="0" err="1">
                <a:solidFill>
                  <a:srgbClr val="A31515"/>
                </a:solidFill>
                <a:highlight>
                  <a:srgbClr val="FFFFFF"/>
                </a:highlight>
                <a:latin typeface="Consolas" panose="020B0609020204030204" pitchFamily="49" charset="0"/>
              </a:rPr>
              <a:t>Application.Resources</a:t>
            </a:r>
            <a:r>
              <a:rPr lang="fr-FR" sz="1900" dirty="0">
                <a:solidFill>
                  <a:srgbClr val="0000FF"/>
                </a:solidFill>
                <a:highlight>
                  <a:srgbClr val="FFFFFF"/>
                </a:highlight>
                <a:latin typeface="Consolas" panose="020B0609020204030204" pitchFamily="49" charset="0"/>
              </a:rPr>
              <a:t>&gt;</a:t>
            </a:r>
          </a:p>
          <a:p>
            <a:pPr marL="301943" lvl="1" indent="0">
              <a:buNone/>
            </a:pPr>
            <a:endParaRPr lang="fr-FR" dirty="0"/>
          </a:p>
          <a:p>
            <a:pPr lvl="1"/>
            <a:r>
              <a:rPr lang="fr-FR" dirty="0"/>
              <a:t>Dans un dictionnaire (et donc une </a:t>
            </a:r>
            <a:r>
              <a:rPr lang="fr-FR" dirty="0" err="1" smtClean="0"/>
              <a:t>assembly</a:t>
            </a:r>
            <a:r>
              <a:rPr lang="fr-FR" dirty="0" smtClean="0"/>
              <a:t> à </a:t>
            </a:r>
            <a:r>
              <a:rPr lang="fr-FR" dirty="0"/>
              <a:t>part) :</a:t>
            </a:r>
          </a:p>
          <a:p>
            <a:pPr marL="301943" lvl="1" indent="0">
              <a:buNone/>
            </a:pPr>
            <a:r>
              <a:rPr lang="fr-FR" dirty="0">
                <a:solidFill>
                  <a:srgbClr val="0000FF"/>
                </a:solidFill>
                <a:highlight>
                  <a:srgbClr val="FFFFFF"/>
                </a:highlight>
                <a:latin typeface="Consolas" panose="020B0609020204030204" pitchFamily="49" charset="0"/>
              </a:rPr>
              <a:t>	</a:t>
            </a:r>
            <a:r>
              <a:rPr lang="fr-FR" sz="1900" dirty="0">
                <a:solidFill>
                  <a:srgbClr val="0000FF"/>
                </a:solidFill>
                <a:highlight>
                  <a:srgbClr val="FFFFFF"/>
                </a:highlight>
                <a:latin typeface="Consolas" panose="020B0609020204030204" pitchFamily="49" charset="0"/>
              </a:rPr>
              <a:t>&lt;</a:t>
            </a:r>
            <a:r>
              <a:rPr lang="fr-FR" sz="1900" dirty="0" err="1">
                <a:solidFill>
                  <a:srgbClr val="A31515"/>
                </a:solidFill>
                <a:highlight>
                  <a:srgbClr val="FFFFFF"/>
                </a:highlight>
                <a:latin typeface="Consolas" panose="020B0609020204030204" pitchFamily="49" charset="0"/>
              </a:rPr>
              <a:t>ResourceDictionary</a:t>
            </a:r>
            <a:r>
              <a:rPr lang="fr-FR" sz="1900" dirty="0">
                <a:solidFill>
                  <a:srgbClr val="0000FF"/>
                </a:solidFill>
                <a:highlight>
                  <a:srgbClr val="FFFFFF"/>
                </a:highlight>
                <a:latin typeface="Consolas" panose="020B0609020204030204" pitchFamily="49" charset="0"/>
              </a:rPr>
              <a:t>&gt;&lt;/</a:t>
            </a:r>
            <a:r>
              <a:rPr lang="fr-FR" sz="1900" dirty="0" err="1">
                <a:solidFill>
                  <a:srgbClr val="A31515"/>
                </a:solidFill>
                <a:highlight>
                  <a:srgbClr val="FFFFFF"/>
                </a:highlight>
                <a:latin typeface="Consolas" panose="020B0609020204030204" pitchFamily="49" charset="0"/>
              </a:rPr>
              <a:t>ResourceDictionary</a:t>
            </a:r>
            <a:r>
              <a:rPr lang="fr-FR" sz="1900" dirty="0">
                <a:solidFill>
                  <a:srgbClr val="0000FF"/>
                </a:solidFill>
                <a:highlight>
                  <a:srgbClr val="FFFFFF"/>
                </a:highlight>
                <a:latin typeface="Consolas" panose="020B0609020204030204" pitchFamily="49" charset="0"/>
              </a:rPr>
              <a:t>&gt;</a:t>
            </a:r>
            <a:endParaRPr lang="fr-FR" sz="1900" dirty="0">
              <a:highlight>
                <a:srgbClr val="FFFFFF"/>
              </a:highlight>
            </a:endParaRPr>
          </a:p>
          <a:p>
            <a:endParaRPr lang="fr-FR" sz="2400" dirty="0" smtClean="0"/>
          </a:p>
          <a:p>
            <a:r>
              <a:rPr lang="fr-FR" dirty="0"/>
              <a:t>Exemple de ressource :</a:t>
            </a:r>
          </a:p>
          <a:p>
            <a:pPr marL="0" indent="0">
              <a:buNone/>
            </a:pPr>
            <a:r>
              <a:rPr lang="fr-FR" dirty="0"/>
              <a:t>	</a:t>
            </a:r>
            <a:r>
              <a:rPr lang="en-US" sz="1900" dirty="0">
                <a:solidFill>
                  <a:srgbClr val="0000FF"/>
                </a:solidFill>
                <a:latin typeface="Consolas" panose="020B0609020204030204" pitchFamily="49" charset="0"/>
                <a:cs typeface="Consolas" panose="020B0609020204030204" pitchFamily="49" charset="0"/>
              </a:rPr>
              <a:t>&lt;</a:t>
            </a:r>
            <a:r>
              <a:rPr lang="en-US" sz="1900" dirty="0" err="1">
                <a:solidFill>
                  <a:srgbClr val="A31515"/>
                </a:solidFill>
                <a:latin typeface="Consolas" panose="020B0609020204030204" pitchFamily="49" charset="0"/>
                <a:cs typeface="Consolas" panose="020B0609020204030204" pitchFamily="49" charset="0"/>
              </a:rPr>
              <a:t>SolidColorBrush</a:t>
            </a:r>
            <a:r>
              <a:rPr lang="en-US" sz="1900" dirty="0">
                <a:solidFill>
                  <a:srgbClr val="000000"/>
                </a:solidFill>
                <a:latin typeface="Consolas" panose="020B0609020204030204" pitchFamily="49" charset="0"/>
                <a:cs typeface="Consolas" panose="020B0609020204030204" pitchFamily="49" charset="0"/>
              </a:rPr>
              <a:t> </a:t>
            </a:r>
            <a:r>
              <a:rPr lang="en-US" sz="1900" dirty="0">
                <a:solidFill>
                  <a:srgbClr val="FF0000"/>
                </a:solidFill>
                <a:latin typeface="Consolas" panose="020B0609020204030204" pitchFamily="49" charset="0"/>
                <a:cs typeface="Consolas" panose="020B0609020204030204" pitchFamily="49" charset="0"/>
              </a:rPr>
              <a:t>x:Key</a:t>
            </a:r>
            <a:r>
              <a:rPr lang="en-US" sz="1900" dirty="0">
                <a:solidFill>
                  <a:srgbClr val="0000FF"/>
                </a:solidFill>
                <a:latin typeface="Consolas" panose="020B0609020204030204" pitchFamily="49" charset="0"/>
                <a:cs typeface="Consolas" panose="020B0609020204030204" pitchFamily="49" charset="0"/>
              </a:rPr>
              <a:t>=</a:t>
            </a:r>
            <a:r>
              <a:rPr lang="en-US" sz="1900" dirty="0">
                <a:solidFill>
                  <a:srgbClr val="000000"/>
                </a:solidFill>
                <a:latin typeface="Consolas" panose="020B0609020204030204" pitchFamily="49" charset="0"/>
                <a:cs typeface="Consolas" panose="020B0609020204030204" pitchFamily="49" charset="0"/>
              </a:rPr>
              <a:t>"</a:t>
            </a:r>
            <a:r>
              <a:rPr lang="en-US" sz="1900" dirty="0">
                <a:solidFill>
                  <a:srgbClr val="0000FF"/>
                </a:solidFill>
                <a:latin typeface="Consolas" panose="020B0609020204030204" pitchFamily="49" charset="0"/>
                <a:cs typeface="Consolas" panose="020B0609020204030204" pitchFamily="49" charset="0"/>
              </a:rPr>
              <a:t>MyBrush</a:t>
            </a:r>
            <a:r>
              <a:rPr lang="en-US" sz="1900" dirty="0">
                <a:solidFill>
                  <a:srgbClr val="000000"/>
                </a:solidFill>
                <a:latin typeface="Consolas" panose="020B0609020204030204" pitchFamily="49" charset="0"/>
                <a:cs typeface="Consolas" panose="020B0609020204030204" pitchFamily="49" charset="0"/>
              </a:rPr>
              <a:t>" </a:t>
            </a:r>
            <a:r>
              <a:rPr lang="en-US" sz="1900" dirty="0">
                <a:solidFill>
                  <a:srgbClr val="FF0000"/>
                </a:solidFill>
                <a:latin typeface="Consolas" panose="020B0609020204030204" pitchFamily="49" charset="0"/>
                <a:cs typeface="Consolas" panose="020B0609020204030204" pitchFamily="49" charset="0"/>
              </a:rPr>
              <a:t>Color</a:t>
            </a:r>
            <a:r>
              <a:rPr lang="en-US" sz="1900" dirty="0">
                <a:solidFill>
                  <a:srgbClr val="0000FF"/>
                </a:solidFill>
                <a:latin typeface="Consolas" panose="020B0609020204030204" pitchFamily="49" charset="0"/>
                <a:cs typeface="Consolas" panose="020B0609020204030204" pitchFamily="49" charset="0"/>
              </a:rPr>
              <a:t>=</a:t>
            </a:r>
            <a:r>
              <a:rPr lang="en-US" sz="1900" dirty="0">
                <a:solidFill>
                  <a:srgbClr val="000000"/>
                </a:solidFill>
                <a:latin typeface="Consolas" panose="020B0609020204030204" pitchFamily="49" charset="0"/>
                <a:cs typeface="Consolas" panose="020B0609020204030204" pitchFamily="49" charset="0"/>
              </a:rPr>
              <a:t>"</a:t>
            </a:r>
            <a:r>
              <a:rPr lang="en-US" sz="1900" dirty="0">
                <a:solidFill>
                  <a:srgbClr val="0000FF"/>
                </a:solidFill>
                <a:latin typeface="Consolas" panose="020B0609020204030204" pitchFamily="49" charset="0"/>
                <a:cs typeface="Consolas" panose="020B0609020204030204" pitchFamily="49" charset="0"/>
              </a:rPr>
              <a:t>Gold</a:t>
            </a:r>
            <a:r>
              <a:rPr lang="en-US" sz="1900" dirty="0">
                <a:solidFill>
                  <a:srgbClr val="000000"/>
                </a:solidFill>
                <a:latin typeface="Consolas" panose="020B0609020204030204" pitchFamily="49" charset="0"/>
                <a:cs typeface="Consolas" panose="020B0609020204030204" pitchFamily="49" charset="0"/>
              </a:rPr>
              <a:t>"</a:t>
            </a:r>
            <a:r>
              <a:rPr lang="en-US" sz="1900" dirty="0">
                <a:solidFill>
                  <a:srgbClr val="0000FF"/>
                </a:solidFill>
                <a:latin typeface="Consolas" panose="020B0609020204030204" pitchFamily="49" charset="0"/>
                <a:cs typeface="Consolas" panose="020B0609020204030204" pitchFamily="49" charset="0"/>
              </a:rPr>
              <a:t>/&gt;</a:t>
            </a:r>
            <a:r>
              <a:rPr lang="en-US" sz="1900" dirty="0">
                <a:solidFill>
                  <a:srgbClr val="000000"/>
                </a:solidFill>
                <a:latin typeface="Consolas" panose="020B0609020204030204" pitchFamily="49" charset="0"/>
                <a:cs typeface="Consolas" panose="020B0609020204030204" pitchFamily="49" charset="0"/>
              </a:rPr>
              <a:t> </a:t>
            </a:r>
            <a:endParaRPr lang="fr-FR" sz="1900" dirty="0">
              <a:latin typeface="Consolas" panose="020B0609020204030204" pitchFamily="49" charset="0"/>
              <a:cs typeface="Consolas" panose="020B0609020204030204" pitchFamily="49" charset="0"/>
            </a:endParaRPr>
          </a:p>
          <a:p>
            <a:pPr marL="0" indent="0">
              <a:buNone/>
            </a:pPr>
            <a:endParaRPr lang="fr-FR" sz="2400" dirty="0" smtClean="0"/>
          </a:p>
          <a:p>
            <a:r>
              <a:rPr lang="fr-FR" dirty="0" smtClean="0"/>
              <a:t>Utilisation d’une ressource :</a:t>
            </a:r>
          </a:p>
          <a:p>
            <a:pPr marL="301943" lvl="1" indent="0">
              <a:buNone/>
            </a:pPr>
            <a:r>
              <a:rPr lang="fr-FR" sz="2200" dirty="0"/>
              <a:t>	</a:t>
            </a:r>
            <a:r>
              <a:rPr lang="fr-FR" dirty="0">
                <a:solidFill>
                  <a:srgbClr val="FF0000"/>
                </a:solidFill>
              </a:rPr>
              <a:t> </a:t>
            </a:r>
            <a:r>
              <a:rPr lang="fr-FR" sz="1800" dirty="0">
                <a:solidFill>
                  <a:srgbClr val="FF0000"/>
                </a:solidFill>
                <a:latin typeface="Consolas" panose="020B0609020204030204" pitchFamily="49" charset="0"/>
                <a:cs typeface="Consolas" panose="020B0609020204030204" pitchFamily="49" charset="0"/>
              </a:rPr>
              <a:t>Style</a:t>
            </a:r>
            <a:r>
              <a:rPr lang="fr-FR" sz="1800" dirty="0">
                <a:solidFill>
                  <a:srgbClr val="0000FF"/>
                </a:solidFill>
                <a:latin typeface="Consolas" panose="020B0609020204030204" pitchFamily="49" charset="0"/>
                <a:cs typeface="Consolas" panose="020B0609020204030204" pitchFamily="49" charset="0"/>
              </a:rPr>
              <a:t>=</a:t>
            </a:r>
            <a:r>
              <a:rPr lang="fr-FR" sz="1800" dirty="0">
                <a:solidFill>
                  <a:srgbClr val="000000"/>
                </a:solidFill>
                <a:latin typeface="Consolas" panose="020B0609020204030204" pitchFamily="49" charset="0"/>
                <a:cs typeface="Consolas" panose="020B0609020204030204" pitchFamily="49" charset="0"/>
              </a:rPr>
              <a:t>"</a:t>
            </a:r>
            <a:r>
              <a:rPr lang="fr-FR" sz="1800" dirty="0">
                <a:solidFill>
                  <a:srgbClr val="0000FF"/>
                </a:solidFill>
                <a:latin typeface="Consolas" panose="020B0609020204030204" pitchFamily="49" charset="0"/>
                <a:cs typeface="Consolas" panose="020B0609020204030204" pitchFamily="49" charset="0"/>
              </a:rPr>
              <a:t>{</a:t>
            </a:r>
            <a:r>
              <a:rPr lang="fr-FR" sz="1800" dirty="0" err="1">
                <a:solidFill>
                  <a:srgbClr val="0000FF"/>
                </a:solidFill>
                <a:latin typeface="Consolas" panose="020B0609020204030204" pitchFamily="49" charset="0"/>
                <a:cs typeface="Consolas" panose="020B0609020204030204" pitchFamily="49" charset="0"/>
              </a:rPr>
              <a:t>StaticResource</a:t>
            </a:r>
            <a:r>
              <a:rPr lang="fr-FR" sz="1800" dirty="0">
                <a:solidFill>
                  <a:srgbClr val="0000FF"/>
                </a:solidFill>
                <a:latin typeface="Consolas" panose="020B0609020204030204" pitchFamily="49" charset="0"/>
                <a:cs typeface="Consolas" panose="020B0609020204030204" pitchFamily="49" charset="0"/>
              </a:rPr>
              <a:t> </a:t>
            </a:r>
            <a:r>
              <a:rPr lang="fr-FR" sz="1800" dirty="0" err="1">
                <a:solidFill>
                  <a:srgbClr val="0000FF"/>
                </a:solidFill>
                <a:latin typeface="Consolas" panose="020B0609020204030204" pitchFamily="49" charset="0"/>
                <a:cs typeface="Consolas" panose="020B0609020204030204" pitchFamily="49" charset="0"/>
              </a:rPr>
              <a:t>PurpleStyle</a:t>
            </a:r>
            <a:r>
              <a:rPr lang="fr-FR" sz="1800" dirty="0" smtClean="0">
                <a:solidFill>
                  <a:srgbClr val="0000FF"/>
                </a:solidFill>
                <a:latin typeface="Consolas" panose="020B0609020204030204" pitchFamily="49" charset="0"/>
                <a:cs typeface="Consolas" panose="020B0609020204030204" pitchFamily="49" charset="0"/>
              </a:rPr>
              <a:t>}</a:t>
            </a:r>
            <a:r>
              <a:rPr lang="fr-FR" sz="1800" dirty="0" smtClean="0">
                <a:solidFill>
                  <a:srgbClr val="000000"/>
                </a:solidFill>
                <a:latin typeface="Consolas" panose="020B0609020204030204" pitchFamily="49" charset="0"/>
                <a:cs typeface="Consolas" panose="020B0609020204030204" pitchFamily="49" charset="0"/>
              </a:rPr>
              <a:t>"</a:t>
            </a:r>
            <a:endParaRPr lang="fr-FR" sz="1800" dirty="0" smtClean="0">
              <a:latin typeface="Consolas" panose="020B0609020204030204" pitchFamily="49" charset="0"/>
              <a:cs typeface="Consolas" panose="020B0609020204030204" pitchFamily="49" charset="0"/>
            </a:endParaRPr>
          </a:p>
          <a:p>
            <a:pPr marL="0" indent="0">
              <a:buNone/>
            </a:pPr>
            <a:endParaRPr lang="fr-FR" sz="2400" dirty="0" smtClean="0"/>
          </a:p>
        </p:txBody>
      </p:sp>
      <p:sp>
        <p:nvSpPr>
          <p:cNvPr id="3" name="Title 2"/>
          <p:cNvSpPr>
            <a:spLocks noGrp="1"/>
          </p:cNvSpPr>
          <p:nvPr>
            <p:ph type="title"/>
          </p:nvPr>
        </p:nvSpPr>
        <p:spPr/>
        <p:txBody>
          <a:bodyPr/>
          <a:lstStyle/>
          <a:p>
            <a:r>
              <a:rPr lang="en-US" dirty="0" smtClean="0"/>
              <a:t>Les </a:t>
            </a:r>
            <a:r>
              <a:rPr lang="en-US" dirty="0" err="1" smtClean="0"/>
              <a:t>ressources</a:t>
            </a:r>
            <a:endParaRPr lang="en-US" dirty="0"/>
          </a:p>
        </p:txBody>
      </p:sp>
    </p:spTree>
    <p:extLst>
      <p:ext uri="{BB962C8B-B14F-4D97-AF65-F5344CB8AC3E}">
        <p14:creationId xmlns:p14="http://schemas.microsoft.com/office/powerpoint/2010/main" val="439793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dirty="0" smtClean="0"/>
              <a:t>Types de ressources :</a:t>
            </a:r>
          </a:p>
          <a:p>
            <a:pPr lvl="1"/>
            <a:r>
              <a:rPr lang="fr-FR" b="1" i="1" dirty="0" smtClean="0"/>
              <a:t>Statiques :</a:t>
            </a:r>
            <a:r>
              <a:rPr lang="fr-FR" dirty="0" smtClean="0"/>
              <a:t> définition d’une </a:t>
            </a:r>
            <a:r>
              <a:rPr lang="fr-FR" dirty="0"/>
              <a:t>clé en recherchant la valeur de cette clé dans tous les dictionnaires de ressources disponibles. Cela se produit pendant le chargement, qui est le moment où le processus de chargement doit affecter la valeur de propriété qui prend la référence de la ressource statique.</a:t>
            </a:r>
            <a:endParaRPr lang="fr-FR" dirty="0" smtClean="0"/>
          </a:p>
          <a:p>
            <a:pPr lvl="1"/>
            <a:r>
              <a:rPr lang="fr-FR" b="1" i="1" dirty="0" smtClean="0"/>
              <a:t>Dynamiques : </a:t>
            </a:r>
            <a:r>
              <a:rPr lang="fr-FR" dirty="0" smtClean="0"/>
              <a:t>définition d’une </a:t>
            </a:r>
            <a:r>
              <a:rPr lang="fr-FR" dirty="0"/>
              <a:t>clé en créant une expression, et cette expression reste sans évaluation jusqu'à l'exécution de l'application, moment où l'expression est évaluée et fournit une valeur</a:t>
            </a:r>
            <a:r>
              <a:rPr lang="fr-FR" dirty="0" smtClean="0"/>
              <a:t>. Ces ressources sont utiles pour créer des thèmes, mais sont plus gourmandes en termes de ressources système.</a:t>
            </a:r>
            <a:endParaRPr lang="fr-FR" dirty="0"/>
          </a:p>
        </p:txBody>
      </p:sp>
      <p:sp>
        <p:nvSpPr>
          <p:cNvPr id="3" name="Titre 2"/>
          <p:cNvSpPr>
            <a:spLocks noGrp="1"/>
          </p:cNvSpPr>
          <p:nvPr>
            <p:ph type="title"/>
          </p:nvPr>
        </p:nvSpPr>
        <p:spPr/>
        <p:txBody>
          <a:bodyPr/>
          <a:lstStyle/>
          <a:p>
            <a:r>
              <a:rPr lang="fr-FR" dirty="0" smtClean="0"/>
              <a:t>Les ressources</a:t>
            </a:r>
            <a:endParaRPr lang="fr-FR" dirty="0"/>
          </a:p>
        </p:txBody>
      </p:sp>
    </p:spTree>
    <p:extLst>
      <p:ext uri="{BB962C8B-B14F-4D97-AF65-F5344CB8AC3E}">
        <p14:creationId xmlns:p14="http://schemas.microsoft.com/office/powerpoint/2010/main" val="241352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1058333"/>
          </a:xfrm>
        </p:spPr>
        <p:txBody>
          <a:bodyPr>
            <a:normAutofit fontScale="70000" lnSpcReduction="20000"/>
          </a:bodyPr>
          <a:lstStyle/>
          <a:p>
            <a:r>
              <a:rPr lang="fr-FR" dirty="0" smtClean="0"/>
              <a:t>Chaque contrôle est représenté selon des propriétés (graphiques) ; il peuvent donc être stylisés.</a:t>
            </a:r>
            <a:r>
              <a:rPr lang="fr-FR" dirty="0"/>
              <a:t/>
            </a:r>
            <a:br>
              <a:rPr lang="fr-FR" dirty="0"/>
            </a:br>
            <a:endParaRPr lang="fr-FR" dirty="0"/>
          </a:p>
          <a:p>
            <a:r>
              <a:rPr lang="fr-FR" dirty="0" smtClean="0"/>
              <a:t>Même principe que les CSS.</a:t>
            </a:r>
          </a:p>
        </p:txBody>
      </p:sp>
      <p:sp>
        <p:nvSpPr>
          <p:cNvPr id="3" name="Title 2"/>
          <p:cNvSpPr>
            <a:spLocks noGrp="1"/>
          </p:cNvSpPr>
          <p:nvPr>
            <p:ph type="title"/>
          </p:nvPr>
        </p:nvSpPr>
        <p:spPr/>
        <p:txBody>
          <a:bodyPr/>
          <a:lstStyle/>
          <a:p>
            <a:r>
              <a:rPr lang="en-US" dirty="0" smtClean="0"/>
              <a:t>Les styles</a:t>
            </a:r>
            <a:endParaRPr lang="en-US" dirty="0"/>
          </a:p>
        </p:txBody>
      </p:sp>
      <p:sp>
        <p:nvSpPr>
          <p:cNvPr id="6" name="ZoneTexte 5"/>
          <p:cNvSpPr txBox="1"/>
          <p:nvPr/>
        </p:nvSpPr>
        <p:spPr>
          <a:xfrm>
            <a:off x="872067" y="3886200"/>
            <a:ext cx="7408333" cy="2631490"/>
          </a:xfrm>
          <a:prstGeom prst="rect">
            <a:avLst/>
          </a:prstGeom>
          <a:noFill/>
        </p:spPr>
        <p:txBody>
          <a:bodyPr wrap="square" rtlCol="0">
            <a:spAutoFit/>
          </a:bodyPr>
          <a:lstStyle/>
          <a:p>
            <a:r>
              <a:rPr lang="fr-FR" sz="1100" dirty="0">
                <a:solidFill>
                  <a:srgbClr val="0000FF"/>
                </a:solidFill>
                <a:highlight>
                  <a:srgbClr val="FFFFFF"/>
                </a:highlight>
                <a:latin typeface="Consolas" panose="020B0609020204030204" pitchFamily="49" charset="0"/>
              </a:rPr>
              <a:t>&lt;</a:t>
            </a:r>
            <a:r>
              <a:rPr lang="fr-FR" sz="1100" dirty="0" err="1">
                <a:solidFill>
                  <a:srgbClr val="A31515"/>
                </a:solidFill>
                <a:highlight>
                  <a:srgbClr val="FFFFFF"/>
                </a:highlight>
                <a:latin typeface="Consolas" panose="020B0609020204030204" pitchFamily="49" charset="0"/>
              </a:rPr>
              <a:t>TextBlock</a:t>
            </a:r>
            <a:r>
              <a:rPr lang="fr-FR" sz="1100" dirty="0">
                <a:solidFill>
                  <a:srgbClr val="FF0000"/>
                </a:solidFill>
                <a:highlight>
                  <a:srgbClr val="FFFFFF"/>
                </a:highlight>
                <a:latin typeface="Consolas" panose="020B0609020204030204" pitchFamily="49" charset="0"/>
              </a:rPr>
              <a:t> </a:t>
            </a:r>
            <a:r>
              <a:rPr lang="fr-FR" sz="1100" dirty="0" err="1" smtClean="0">
                <a:solidFill>
                  <a:srgbClr val="FF0000"/>
                </a:solidFill>
                <a:highlight>
                  <a:srgbClr val="FFFFFF"/>
                </a:highlight>
                <a:latin typeface="Consolas" panose="020B0609020204030204" pitchFamily="49" charset="0"/>
              </a:rPr>
              <a:t>Text</a:t>
            </a:r>
            <a:r>
              <a:rPr lang="fr-FR" sz="1100" dirty="0" smtClean="0">
                <a:solidFill>
                  <a:srgbClr val="0000FF"/>
                </a:solidFill>
                <a:highlight>
                  <a:srgbClr val="FFFFFF"/>
                </a:highlight>
                <a:latin typeface="Consolas" panose="020B0609020204030204" pitchFamily="49" charset="0"/>
              </a:rPr>
              <a:t>="Test de contenu"</a:t>
            </a:r>
            <a:r>
              <a:rPr lang="fr-FR" sz="1100" dirty="0" smtClean="0">
                <a:solidFill>
                  <a:srgbClr val="FF0000"/>
                </a:solidFill>
                <a:highlight>
                  <a:srgbClr val="FFFFFF"/>
                </a:highlight>
                <a:latin typeface="Consolas" panose="020B0609020204030204" pitchFamily="49" charset="0"/>
              </a:rPr>
              <a:t> </a:t>
            </a:r>
            <a:r>
              <a:rPr lang="fr-FR" sz="1100" dirty="0" err="1">
                <a:solidFill>
                  <a:srgbClr val="FF0000"/>
                </a:solidFill>
                <a:highlight>
                  <a:srgbClr val="FFFFFF"/>
                </a:highlight>
                <a:latin typeface="Consolas" panose="020B0609020204030204" pitchFamily="49" charset="0"/>
              </a:rPr>
              <a:t>Margin</a:t>
            </a:r>
            <a:r>
              <a:rPr lang="fr-FR" sz="1100" dirty="0">
                <a:solidFill>
                  <a:srgbClr val="0000FF"/>
                </a:solidFill>
                <a:highlight>
                  <a:srgbClr val="FFFFFF"/>
                </a:highlight>
                <a:latin typeface="Consolas" panose="020B0609020204030204" pitchFamily="49" charset="0"/>
              </a:rPr>
              <a:t>="12"</a:t>
            </a:r>
            <a:r>
              <a:rPr lang="fr-FR" sz="1100" dirty="0">
                <a:solidFill>
                  <a:srgbClr val="FF0000"/>
                </a:solidFill>
                <a:highlight>
                  <a:srgbClr val="FFFFFF"/>
                </a:highlight>
                <a:latin typeface="Consolas" panose="020B0609020204030204" pitchFamily="49" charset="0"/>
              </a:rPr>
              <a:t> </a:t>
            </a:r>
            <a:r>
              <a:rPr lang="fr-FR" sz="1100" dirty="0" err="1">
                <a:solidFill>
                  <a:srgbClr val="FF0000"/>
                </a:solidFill>
                <a:highlight>
                  <a:srgbClr val="FFFFFF"/>
                </a:highlight>
                <a:latin typeface="Consolas" panose="020B0609020204030204" pitchFamily="49" charset="0"/>
              </a:rPr>
              <a:t>VerticalAlignment</a:t>
            </a:r>
            <a:r>
              <a:rPr lang="fr-FR" sz="1100" dirty="0">
                <a:solidFill>
                  <a:srgbClr val="0000FF"/>
                </a:solidFill>
                <a:highlight>
                  <a:srgbClr val="FFFFFF"/>
                </a:highlight>
                <a:latin typeface="Consolas" panose="020B0609020204030204" pitchFamily="49" charset="0"/>
              </a:rPr>
              <a:t>="Center"</a:t>
            </a:r>
            <a:r>
              <a:rPr lang="fr-FR" sz="1100" dirty="0">
                <a:solidFill>
                  <a:srgbClr val="FF0000"/>
                </a:solidFill>
                <a:highlight>
                  <a:srgbClr val="FFFFFF"/>
                </a:highlight>
                <a:latin typeface="Consolas" panose="020B0609020204030204" pitchFamily="49" charset="0"/>
              </a:rPr>
              <a:t> </a:t>
            </a:r>
            <a:r>
              <a:rPr lang="fr-FR" sz="1100" dirty="0" err="1">
                <a:solidFill>
                  <a:srgbClr val="FF0000"/>
                </a:solidFill>
                <a:highlight>
                  <a:srgbClr val="FFFFFF"/>
                </a:highlight>
                <a:latin typeface="Consolas" panose="020B0609020204030204" pitchFamily="49" charset="0"/>
              </a:rPr>
              <a:t>Foreground</a:t>
            </a:r>
            <a:r>
              <a:rPr lang="fr-FR" sz="1100" dirty="0">
                <a:solidFill>
                  <a:srgbClr val="0000FF"/>
                </a:solidFill>
                <a:highlight>
                  <a:srgbClr val="FFFFFF"/>
                </a:highlight>
                <a:latin typeface="Consolas" panose="020B0609020204030204" pitchFamily="49" charset="0"/>
              </a:rPr>
              <a:t>="White"</a:t>
            </a:r>
            <a:r>
              <a:rPr lang="fr-FR" sz="1100" dirty="0">
                <a:solidFill>
                  <a:srgbClr val="FF0000"/>
                </a:solidFill>
                <a:highlight>
                  <a:srgbClr val="FFFFFF"/>
                </a:highlight>
                <a:latin typeface="Consolas" panose="020B0609020204030204" pitchFamily="49" charset="0"/>
              </a:rPr>
              <a:t> </a:t>
            </a:r>
            <a:r>
              <a:rPr lang="fr-FR" sz="1100" dirty="0" err="1">
                <a:solidFill>
                  <a:srgbClr val="FF0000"/>
                </a:solidFill>
                <a:highlight>
                  <a:srgbClr val="FFFFFF"/>
                </a:highlight>
                <a:latin typeface="Consolas" panose="020B0609020204030204" pitchFamily="49" charset="0"/>
              </a:rPr>
              <a:t>FontSize</a:t>
            </a:r>
            <a:r>
              <a:rPr lang="fr-FR" sz="1100" dirty="0">
                <a:solidFill>
                  <a:srgbClr val="0000FF"/>
                </a:solidFill>
                <a:highlight>
                  <a:srgbClr val="FFFFFF"/>
                </a:highlight>
                <a:latin typeface="Consolas" panose="020B0609020204030204" pitchFamily="49" charset="0"/>
              </a:rPr>
              <a:t>="40</a:t>
            </a:r>
            <a:r>
              <a:rPr lang="fr-FR" sz="1100" dirty="0" smtClean="0">
                <a:solidFill>
                  <a:srgbClr val="0000FF"/>
                </a:solidFill>
                <a:highlight>
                  <a:srgbClr val="FFFFFF"/>
                </a:highlight>
                <a:latin typeface="Consolas" panose="020B0609020204030204" pitchFamily="49" charset="0"/>
              </a:rPr>
              <a:t>"&gt;</a:t>
            </a:r>
            <a:endParaRPr lang="fr-FR" sz="1100" dirty="0" smtClean="0">
              <a:solidFill>
                <a:srgbClr val="000000"/>
              </a:solidFill>
              <a:highlight>
                <a:srgbClr val="FFFFFF"/>
              </a:highlight>
              <a:latin typeface="Consolas" panose="020B0609020204030204" pitchFamily="49" charset="0"/>
            </a:endParaRPr>
          </a:p>
          <a:p>
            <a:r>
              <a:rPr lang="fr-FR" sz="1100" dirty="0" smtClean="0">
                <a:solidFill>
                  <a:srgbClr val="0000FF"/>
                </a:solidFill>
                <a:highlight>
                  <a:srgbClr val="FFFFFF"/>
                </a:highlight>
                <a:latin typeface="Consolas" panose="020B0609020204030204" pitchFamily="49" charset="0"/>
              </a:rPr>
              <a:t>&lt;/</a:t>
            </a:r>
            <a:r>
              <a:rPr lang="fr-FR" sz="1100" dirty="0" err="1">
                <a:solidFill>
                  <a:srgbClr val="A31515"/>
                </a:solidFill>
                <a:highlight>
                  <a:srgbClr val="FFFFFF"/>
                </a:highlight>
                <a:latin typeface="Consolas" panose="020B0609020204030204" pitchFamily="49" charset="0"/>
              </a:rPr>
              <a:t>TextBlock</a:t>
            </a:r>
            <a:r>
              <a:rPr lang="fr-FR" sz="1100" dirty="0" smtClean="0">
                <a:solidFill>
                  <a:srgbClr val="0000FF"/>
                </a:solidFill>
                <a:highlight>
                  <a:srgbClr val="FFFFFF"/>
                </a:highlight>
                <a:latin typeface="Consolas" panose="020B0609020204030204" pitchFamily="49" charset="0"/>
              </a:rPr>
              <a:t>&gt;</a:t>
            </a:r>
          </a:p>
          <a:p>
            <a:endParaRPr lang="fr-FR" sz="1100" dirty="0" smtClean="0">
              <a:solidFill>
                <a:srgbClr val="0000FF"/>
              </a:solidFill>
              <a:highlight>
                <a:srgbClr val="FFFFFF"/>
              </a:highlight>
              <a:latin typeface="Consolas" panose="020B0609020204030204" pitchFamily="49" charset="0"/>
            </a:endParaRPr>
          </a:p>
          <a:p>
            <a:endParaRPr lang="fr-FR" sz="1100" dirty="0">
              <a:solidFill>
                <a:srgbClr val="0000FF"/>
              </a:solidFill>
              <a:highlight>
                <a:srgbClr val="FFFFFF"/>
              </a:highlight>
              <a:latin typeface="Consolas" panose="020B0609020204030204" pitchFamily="49" charset="0"/>
            </a:endParaRPr>
          </a:p>
          <a:p>
            <a:r>
              <a:rPr lang="fr-FR" sz="1100" dirty="0">
                <a:solidFill>
                  <a:srgbClr val="0000FF"/>
                </a:solidFill>
                <a:highlight>
                  <a:srgbClr val="FFFFFF"/>
                </a:highlight>
                <a:latin typeface="Consolas" panose="020B0609020204030204" pitchFamily="49" charset="0"/>
              </a:rPr>
              <a:t>&lt;</a:t>
            </a:r>
            <a:r>
              <a:rPr lang="fr-FR" sz="1100" dirty="0" err="1">
                <a:solidFill>
                  <a:srgbClr val="A31515"/>
                </a:solidFill>
                <a:highlight>
                  <a:srgbClr val="FFFFFF"/>
                </a:highlight>
                <a:latin typeface="Consolas" panose="020B0609020204030204" pitchFamily="49" charset="0"/>
              </a:rPr>
              <a:t>TextBlock</a:t>
            </a:r>
            <a:r>
              <a:rPr lang="fr-FR" sz="1100" dirty="0">
                <a:solidFill>
                  <a:srgbClr val="FF0000"/>
                </a:solidFill>
                <a:highlight>
                  <a:srgbClr val="FFFFFF"/>
                </a:highlight>
                <a:latin typeface="Consolas" panose="020B0609020204030204" pitchFamily="49" charset="0"/>
              </a:rPr>
              <a:t> </a:t>
            </a:r>
            <a:r>
              <a:rPr lang="fr-FR" sz="1100" dirty="0" err="1">
                <a:solidFill>
                  <a:srgbClr val="FF0000"/>
                </a:solidFill>
                <a:highlight>
                  <a:srgbClr val="FFFFFF"/>
                </a:highlight>
                <a:latin typeface="Consolas" panose="020B0609020204030204" pitchFamily="49" charset="0"/>
              </a:rPr>
              <a:t>Text</a:t>
            </a:r>
            <a:r>
              <a:rPr lang="fr-FR" sz="1100" dirty="0">
                <a:solidFill>
                  <a:srgbClr val="0000FF"/>
                </a:solidFill>
                <a:highlight>
                  <a:srgbClr val="FFFFFF"/>
                </a:highlight>
                <a:latin typeface="Consolas" panose="020B0609020204030204" pitchFamily="49" charset="0"/>
              </a:rPr>
              <a:t>="Test de contenu"&gt;</a:t>
            </a:r>
          </a:p>
          <a:p>
            <a:r>
              <a:rPr lang="fr-FR" sz="1100" dirty="0">
                <a:solidFill>
                  <a:srgbClr val="000000"/>
                </a:solidFill>
                <a:highlight>
                  <a:srgbClr val="FFFFFF"/>
                </a:highlight>
                <a:latin typeface="Consolas" panose="020B0609020204030204" pitchFamily="49" charset="0"/>
              </a:rPr>
              <a:t>    </a:t>
            </a:r>
            <a:r>
              <a:rPr lang="fr-FR" sz="1100" dirty="0">
                <a:solidFill>
                  <a:srgbClr val="0000FF"/>
                </a:solidFill>
                <a:highlight>
                  <a:srgbClr val="FFFFFF"/>
                </a:highlight>
                <a:latin typeface="Consolas" panose="020B0609020204030204" pitchFamily="49" charset="0"/>
              </a:rPr>
              <a:t>&lt;</a:t>
            </a:r>
            <a:r>
              <a:rPr lang="fr-FR" sz="1100" dirty="0" err="1">
                <a:solidFill>
                  <a:srgbClr val="A31515"/>
                </a:solidFill>
                <a:highlight>
                  <a:srgbClr val="FFFFFF"/>
                </a:highlight>
                <a:latin typeface="Consolas" panose="020B0609020204030204" pitchFamily="49" charset="0"/>
              </a:rPr>
              <a:t>TextBlock.Style</a:t>
            </a:r>
            <a:r>
              <a:rPr lang="fr-FR" sz="1100" dirty="0">
                <a:solidFill>
                  <a:srgbClr val="0000FF"/>
                </a:solidFill>
                <a:highlight>
                  <a:srgbClr val="FFFFFF"/>
                </a:highlight>
                <a:latin typeface="Consolas" panose="020B0609020204030204" pitchFamily="49" charset="0"/>
              </a:rPr>
              <a:t>&gt;</a:t>
            </a:r>
          </a:p>
          <a:p>
            <a:r>
              <a:rPr lang="fr-FR" sz="1100" dirty="0">
                <a:solidFill>
                  <a:srgbClr val="000000"/>
                </a:solidFill>
                <a:highlight>
                  <a:srgbClr val="FFFFFF"/>
                </a:highlight>
                <a:latin typeface="Consolas" panose="020B0609020204030204" pitchFamily="49" charset="0"/>
              </a:rPr>
              <a:t>        </a:t>
            </a:r>
            <a:r>
              <a:rPr lang="fr-FR" sz="1100" dirty="0">
                <a:solidFill>
                  <a:srgbClr val="0000FF"/>
                </a:solidFill>
                <a:highlight>
                  <a:srgbClr val="FFFFFF"/>
                </a:highlight>
                <a:latin typeface="Consolas" panose="020B0609020204030204" pitchFamily="49" charset="0"/>
              </a:rPr>
              <a:t>&lt;</a:t>
            </a:r>
            <a:r>
              <a:rPr lang="fr-FR" sz="1100" dirty="0">
                <a:solidFill>
                  <a:srgbClr val="A31515"/>
                </a:solidFill>
                <a:highlight>
                  <a:srgbClr val="FFFFFF"/>
                </a:highlight>
                <a:latin typeface="Consolas" panose="020B0609020204030204" pitchFamily="49" charset="0"/>
              </a:rPr>
              <a:t>Style</a:t>
            </a:r>
            <a:r>
              <a:rPr lang="fr-FR" sz="1100" dirty="0">
                <a:solidFill>
                  <a:srgbClr val="FF0000"/>
                </a:solidFill>
                <a:highlight>
                  <a:srgbClr val="FFFFFF"/>
                </a:highlight>
                <a:latin typeface="Consolas" panose="020B0609020204030204" pitchFamily="49" charset="0"/>
              </a:rPr>
              <a:t> </a:t>
            </a:r>
            <a:r>
              <a:rPr lang="fr-FR" sz="1100" dirty="0" err="1">
                <a:solidFill>
                  <a:srgbClr val="FF0000"/>
                </a:solidFill>
                <a:highlight>
                  <a:srgbClr val="FFFFFF"/>
                </a:highlight>
                <a:latin typeface="Consolas" panose="020B0609020204030204" pitchFamily="49" charset="0"/>
              </a:rPr>
              <a:t>TargetType</a:t>
            </a:r>
            <a:r>
              <a:rPr lang="fr-FR" sz="1100" dirty="0">
                <a:solidFill>
                  <a:srgbClr val="0000FF"/>
                </a:solidFill>
                <a:highlight>
                  <a:srgbClr val="FFFFFF"/>
                </a:highlight>
                <a:latin typeface="Consolas" panose="020B0609020204030204" pitchFamily="49" charset="0"/>
              </a:rPr>
              <a:t>="</a:t>
            </a:r>
            <a:r>
              <a:rPr lang="fr-FR" sz="1100" dirty="0" err="1">
                <a:solidFill>
                  <a:srgbClr val="0000FF"/>
                </a:solidFill>
                <a:highlight>
                  <a:srgbClr val="FFFFFF"/>
                </a:highlight>
                <a:latin typeface="Consolas" panose="020B0609020204030204" pitchFamily="49" charset="0"/>
              </a:rPr>
              <a:t>TextBlock</a:t>
            </a:r>
            <a:r>
              <a:rPr lang="fr-FR" sz="1100" dirty="0">
                <a:solidFill>
                  <a:srgbClr val="0000FF"/>
                </a:solidFill>
                <a:highlight>
                  <a:srgbClr val="FFFFFF"/>
                </a:highlight>
                <a:latin typeface="Consolas" panose="020B0609020204030204" pitchFamily="49" charset="0"/>
              </a:rPr>
              <a:t>"&gt;</a:t>
            </a:r>
          </a:p>
          <a:p>
            <a:r>
              <a:rPr lang="fr-FR" sz="1100" dirty="0">
                <a:solidFill>
                  <a:srgbClr val="000000"/>
                </a:solidFill>
                <a:highlight>
                  <a:srgbClr val="FFFFFF"/>
                </a:highlight>
                <a:latin typeface="Consolas" panose="020B0609020204030204" pitchFamily="49" charset="0"/>
              </a:rPr>
              <a:t>            </a:t>
            </a:r>
            <a:r>
              <a:rPr lang="fr-FR" sz="1100" dirty="0">
                <a:solidFill>
                  <a:srgbClr val="0000FF"/>
                </a:solidFill>
                <a:highlight>
                  <a:srgbClr val="FFFFFF"/>
                </a:highlight>
                <a:latin typeface="Consolas" panose="020B0609020204030204" pitchFamily="49" charset="0"/>
              </a:rPr>
              <a:t>&lt;</a:t>
            </a:r>
            <a:r>
              <a:rPr lang="fr-FR" sz="1100" dirty="0">
                <a:solidFill>
                  <a:srgbClr val="A31515"/>
                </a:solidFill>
                <a:highlight>
                  <a:srgbClr val="FFFFFF"/>
                </a:highlight>
                <a:latin typeface="Consolas" panose="020B0609020204030204" pitchFamily="49" charset="0"/>
              </a:rPr>
              <a:t>Setter</a:t>
            </a:r>
            <a:r>
              <a:rPr lang="fr-FR" sz="1100" dirty="0">
                <a:solidFill>
                  <a:srgbClr val="FF0000"/>
                </a:solidFill>
                <a:highlight>
                  <a:srgbClr val="FFFFFF"/>
                </a:highlight>
                <a:latin typeface="Consolas" panose="020B0609020204030204" pitchFamily="49" charset="0"/>
              </a:rPr>
              <a:t> </a:t>
            </a:r>
            <a:r>
              <a:rPr lang="fr-FR" sz="1100" dirty="0" err="1">
                <a:solidFill>
                  <a:srgbClr val="FF0000"/>
                </a:solidFill>
                <a:highlight>
                  <a:srgbClr val="FFFFFF"/>
                </a:highlight>
                <a:latin typeface="Consolas" panose="020B0609020204030204" pitchFamily="49" charset="0"/>
              </a:rPr>
              <a:t>Property</a:t>
            </a:r>
            <a:r>
              <a:rPr lang="fr-FR" sz="1100" dirty="0">
                <a:solidFill>
                  <a:srgbClr val="0000FF"/>
                </a:solidFill>
                <a:highlight>
                  <a:srgbClr val="FFFFFF"/>
                </a:highlight>
                <a:latin typeface="Consolas" panose="020B0609020204030204" pitchFamily="49" charset="0"/>
              </a:rPr>
              <a:t>="</a:t>
            </a:r>
            <a:r>
              <a:rPr lang="fr-FR" sz="1100" dirty="0" err="1">
                <a:solidFill>
                  <a:srgbClr val="0000FF"/>
                </a:solidFill>
                <a:highlight>
                  <a:srgbClr val="FFFFFF"/>
                </a:highlight>
                <a:latin typeface="Consolas" panose="020B0609020204030204" pitchFamily="49" charset="0"/>
              </a:rPr>
              <a:t>Margin</a:t>
            </a:r>
            <a:r>
              <a:rPr lang="fr-FR" sz="1100" dirty="0">
                <a:solidFill>
                  <a:srgbClr val="0000FF"/>
                </a:solidFill>
                <a:highlight>
                  <a:srgbClr val="FFFFFF"/>
                </a:highlight>
                <a:latin typeface="Consolas" panose="020B0609020204030204" pitchFamily="49" charset="0"/>
              </a:rPr>
              <a:t>"</a:t>
            </a:r>
            <a:r>
              <a:rPr lang="fr-FR" sz="1100" dirty="0">
                <a:solidFill>
                  <a:srgbClr val="FF0000"/>
                </a:solidFill>
                <a:highlight>
                  <a:srgbClr val="FFFFFF"/>
                </a:highlight>
                <a:latin typeface="Consolas" panose="020B0609020204030204" pitchFamily="49" charset="0"/>
              </a:rPr>
              <a:t> Value</a:t>
            </a:r>
            <a:r>
              <a:rPr lang="fr-FR" sz="1100" dirty="0">
                <a:solidFill>
                  <a:srgbClr val="0000FF"/>
                </a:solidFill>
                <a:highlight>
                  <a:srgbClr val="FFFFFF"/>
                </a:highlight>
                <a:latin typeface="Consolas" panose="020B0609020204030204" pitchFamily="49" charset="0"/>
              </a:rPr>
              <a:t>="12"&gt;&lt;/</a:t>
            </a:r>
            <a:r>
              <a:rPr lang="fr-FR" sz="1100" dirty="0">
                <a:solidFill>
                  <a:srgbClr val="A31515"/>
                </a:solidFill>
                <a:highlight>
                  <a:srgbClr val="FFFFFF"/>
                </a:highlight>
                <a:latin typeface="Consolas" panose="020B0609020204030204" pitchFamily="49" charset="0"/>
              </a:rPr>
              <a:t>Setter</a:t>
            </a:r>
            <a:r>
              <a:rPr lang="fr-FR" sz="1100" dirty="0">
                <a:solidFill>
                  <a:srgbClr val="0000FF"/>
                </a:solidFill>
                <a:highlight>
                  <a:srgbClr val="FFFFFF"/>
                </a:highlight>
                <a:latin typeface="Consolas" panose="020B0609020204030204" pitchFamily="49" charset="0"/>
              </a:rPr>
              <a:t>&gt;</a:t>
            </a:r>
          </a:p>
          <a:p>
            <a:r>
              <a:rPr lang="fr-FR" sz="1100" dirty="0">
                <a:solidFill>
                  <a:srgbClr val="000000"/>
                </a:solidFill>
                <a:highlight>
                  <a:srgbClr val="FFFFFF"/>
                </a:highlight>
                <a:latin typeface="Consolas" panose="020B0609020204030204" pitchFamily="49" charset="0"/>
              </a:rPr>
              <a:t>            </a:t>
            </a:r>
            <a:r>
              <a:rPr lang="fr-FR" sz="1100" dirty="0">
                <a:solidFill>
                  <a:srgbClr val="0000FF"/>
                </a:solidFill>
                <a:highlight>
                  <a:srgbClr val="FFFFFF"/>
                </a:highlight>
                <a:latin typeface="Consolas" panose="020B0609020204030204" pitchFamily="49" charset="0"/>
              </a:rPr>
              <a:t>&lt;</a:t>
            </a:r>
            <a:r>
              <a:rPr lang="fr-FR" sz="1100" dirty="0">
                <a:solidFill>
                  <a:srgbClr val="A31515"/>
                </a:solidFill>
                <a:highlight>
                  <a:srgbClr val="FFFFFF"/>
                </a:highlight>
                <a:latin typeface="Consolas" panose="020B0609020204030204" pitchFamily="49" charset="0"/>
              </a:rPr>
              <a:t>Setter</a:t>
            </a:r>
            <a:r>
              <a:rPr lang="fr-FR" sz="1100" dirty="0">
                <a:solidFill>
                  <a:srgbClr val="FF0000"/>
                </a:solidFill>
                <a:highlight>
                  <a:srgbClr val="FFFFFF"/>
                </a:highlight>
                <a:latin typeface="Consolas" panose="020B0609020204030204" pitchFamily="49" charset="0"/>
              </a:rPr>
              <a:t> </a:t>
            </a:r>
            <a:r>
              <a:rPr lang="fr-FR" sz="1100" dirty="0" err="1">
                <a:solidFill>
                  <a:srgbClr val="FF0000"/>
                </a:solidFill>
                <a:highlight>
                  <a:srgbClr val="FFFFFF"/>
                </a:highlight>
                <a:latin typeface="Consolas" panose="020B0609020204030204" pitchFamily="49" charset="0"/>
              </a:rPr>
              <a:t>Property</a:t>
            </a:r>
            <a:r>
              <a:rPr lang="fr-FR" sz="1100" dirty="0">
                <a:solidFill>
                  <a:srgbClr val="0000FF"/>
                </a:solidFill>
                <a:highlight>
                  <a:srgbClr val="FFFFFF"/>
                </a:highlight>
                <a:latin typeface="Consolas" panose="020B0609020204030204" pitchFamily="49" charset="0"/>
              </a:rPr>
              <a:t>="</a:t>
            </a:r>
            <a:r>
              <a:rPr lang="fr-FR" sz="1100" dirty="0" err="1">
                <a:solidFill>
                  <a:srgbClr val="0000FF"/>
                </a:solidFill>
                <a:highlight>
                  <a:srgbClr val="FFFFFF"/>
                </a:highlight>
                <a:latin typeface="Consolas" panose="020B0609020204030204" pitchFamily="49" charset="0"/>
              </a:rPr>
              <a:t>VerticalAlignment</a:t>
            </a:r>
            <a:r>
              <a:rPr lang="fr-FR" sz="1100" dirty="0">
                <a:solidFill>
                  <a:srgbClr val="0000FF"/>
                </a:solidFill>
                <a:highlight>
                  <a:srgbClr val="FFFFFF"/>
                </a:highlight>
                <a:latin typeface="Consolas" panose="020B0609020204030204" pitchFamily="49" charset="0"/>
              </a:rPr>
              <a:t>"</a:t>
            </a:r>
            <a:r>
              <a:rPr lang="fr-FR" sz="1100" dirty="0">
                <a:solidFill>
                  <a:srgbClr val="FF0000"/>
                </a:solidFill>
                <a:highlight>
                  <a:srgbClr val="FFFFFF"/>
                </a:highlight>
                <a:latin typeface="Consolas" panose="020B0609020204030204" pitchFamily="49" charset="0"/>
              </a:rPr>
              <a:t> Value</a:t>
            </a:r>
            <a:r>
              <a:rPr lang="fr-FR" sz="1100" dirty="0">
                <a:solidFill>
                  <a:srgbClr val="0000FF"/>
                </a:solidFill>
                <a:highlight>
                  <a:srgbClr val="FFFFFF"/>
                </a:highlight>
                <a:latin typeface="Consolas" panose="020B0609020204030204" pitchFamily="49" charset="0"/>
              </a:rPr>
              <a:t>="Center"&gt;&lt;/</a:t>
            </a:r>
            <a:r>
              <a:rPr lang="fr-FR" sz="1100" dirty="0">
                <a:solidFill>
                  <a:srgbClr val="A31515"/>
                </a:solidFill>
                <a:highlight>
                  <a:srgbClr val="FFFFFF"/>
                </a:highlight>
                <a:latin typeface="Consolas" panose="020B0609020204030204" pitchFamily="49" charset="0"/>
              </a:rPr>
              <a:t>Setter</a:t>
            </a:r>
            <a:r>
              <a:rPr lang="fr-FR" sz="1100" dirty="0">
                <a:solidFill>
                  <a:srgbClr val="0000FF"/>
                </a:solidFill>
                <a:highlight>
                  <a:srgbClr val="FFFFFF"/>
                </a:highlight>
                <a:latin typeface="Consolas" panose="020B0609020204030204" pitchFamily="49" charset="0"/>
              </a:rPr>
              <a:t>&gt;</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A31515"/>
                </a:solidFill>
                <a:highlight>
                  <a:srgbClr val="FFFFFF"/>
                </a:highlight>
                <a:latin typeface="Consolas" panose="020B0609020204030204" pitchFamily="49" charset="0"/>
              </a:rPr>
              <a:t>Setter</a:t>
            </a:r>
            <a:r>
              <a:rPr lang="en-US" sz="1100" dirty="0">
                <a:solidFill>
                  <a:srgbClr val="FF0000"/>
                </a:solidFill>
                <a:highlight>
                  <a:srgbClr val="FFFFFF"/>
                </a:highlight>
                <a:latin typeface="Consolas" panose="020B0609020204030204" pitchFamily="49" charset="0"/>
              </a:rPr>
              <a:t> Property</a:t>
            </a:r>
            <a:r>
              <a:rPr lang="en-US" sz="1100" dirty="0">
                <a:solidFill>
                  <a:srgbClr val="0000FF"/>
                </a:solidFill>
                <a:highlight>
                  <a:srgbClr val="FFFFFF"/>
                </a:highlight>
                <a:latin typeface="Consolas" panose="020B0609020204030204" pitchFamily="49" charset="0"/>
              </a:rPr>
              <a:t>="Foreground"</a:t>
            </a:r>
            <a:r>
              <a:rPr lang="en-US" sz="1100" dirty="0">
                <a:solidFill>
                  <a:srgbClr val="FF0000"/>
                </a:solidFill>
                <a:highlight>
                  <a:srgbClr val="FFFFFF"/>
                </a:highlight>
                <a:latin typeface="Consolas" panose="020B0609020204030204" pitchFamily="49" charset="0"/>
              </a:rPr>
              <a:t> Value</a:t>
            </a:r>
            <a:r>
              <a:rPr lang="en-US" sz="1100" dirty="0">
                <a:solidFill>
                  <a:srgbClr val="0000FF"/>
                </a:solidFill>
                <a:highlight>
                  <a:srgbClr val="FFFFFF"/>
                </a:highlight>
                <a:latin typeface="Consolas" panose="020B0609020204030204" pitchFamily="49" charset="0"/>
              </a:rPr>
              <a:t>="White"&gt;&lt;/</a:t>
            </a:r>
            <a:r>
              <a:rPr lang="en-US" sz="1100" dirty="0">
                <a:solidFill>
                  <a:srgbClr val="A31515"/>
                </a:solidFill>
                <a:highlight>
                  <a:srgbClr val="FFFFFF"/>
                </a:highlight>
                <a:latin typeface="Consolas" panose="020B0609020204030204" pitchFamily="49" charset="0"/>
              </a:rPr>
              <a:t>Setter</a:t>
            </a:r>
            <a:r>
              <a:rPr lang="en-US" sz="1100" dirty="0">
                <a:solidFill>
                  <a:srgbClr val="0000FF"/>
                </a:solidFill>
                <a:highlight>
                  <a:srgbClr val="FFFFFF"/>
                </a:highlight>
                <a:latin typeface="Consolas" panose="020B0609020204030204" pitchFamily="49" charset="0"/>
              </a:rPr>
              <a:t>&gt;</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A31515"/>
                </a:solidFill>
                <a:highlight>
                  <a:srgbClr val="FFFFFF"/>
                </a:highlight>
                <a:latin typeface="Consolas" panose="020B0609020204030204" pitchFamily="49" charset="0"/>
              </a:rPr>
              <a:t>Setter</a:t>
            </a:r>
            <a:r>
              <a:rPr lang="en-US" sz="1100" dirty="0">
                <a:solidFill>
                  <a:srgbClr val="FF0000"/>
                </a:solidFill>
                <a:highlight>
                  <a:srgbClr val="FFFFFF"/>
                </a:highlight>
                <a:latin typeface="Consolas" panose="020B0609020204030204" pitchFamily="49" charset="0"/>
              </a:rPr>
              <a:t> Property</a:t>
            </a:r>
            <a:r>
              <a:rPr lang="en-US" sz="1100" dirty="0">
                <a:solidFill>
                  <a:srgbClr val="0000FF"/>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FontSize</a:t>
            </a:r>
            <a:r>
              <a:rPr lang="en-US" sz="1100" dirty="0">
                <a:solidFill>
                  <a:srgbClr val="0000FF"/>
                </a:solidFill>
                <a:highlight>
                  <a:srgbClr val="FFFFFF"/>
                </a:highlight>
                <a:latin typeface="Consolas" panose="020B0609020204030204" pitchFamily="49" charset="0"/>
              </a:rPr>
              <a:t>"</a:t>
            </a:r>
            <a:r>
              <a:rPr lang="en-US" sz="1100" dirty="0">
                <a:solidFill>
                  <a:srgbClr val="FF0000"/>
                </a:solidFill>
                <a:highlight>
                  <a:srgbClr val="FFFFFF"/>
                </a:highlight>
                <a:latin typeface="Consolas" panose="020B0609020204030204" pitchFamily="49" charset="0"/>
              </a:rPr>
              <a:t> Value</a:t>
            </a:r>
            <a:r>
              <a:rPr lang="en-US" sz="1100" dirty="0">
                <a:solidFill>
                  <a:srgbClr val="0000FF"/>
                </a:solidFill>
                <a:highlight>
                  <a:srgbClr val="FFFFFF"/>
                </a:highlight>
                <a:latin typeface="Consolas" panose="020B0609020204030204" pitchFamily="49" charset="0"/>
              </a:rPr>
              <a:t>="40"&gt;&lt;/</a:t>
            </a:r>
            <a:r>
              <a:rPr lang="en-US" sz="1100" dirty="0">
                <a:solidFill>
                  <a:srgbClr val="A31515"/>
                </a:solidFill>
                <a:highlight>
                  <a:srgbClr val="FFFFFF"/>
                </a:highlight>
                <a:latin typeface="Consolas" panose="020B0609020204030204" pitchFamily="49" charset="0"/>
              </a:rPr>
              <a:t>Setter</a:t>
            </a:r>
            <a:r>
              <a:rPr lang="en-US" sz="1100" dirty="0">
                <a:solidFill>
                  <a:srgbClr val="0000FF"/>
                </a:solidFill>
                <a:highlight>
                  <a:srgbClr val="FFFFFF"/>
                </a:highlight>
                <a:latin typeface="Consolas" panose="020B0609020204030204" pitchFamily="49" charset="0"/>
              </a:rPr>
              <a:t>&gt;</a:t>
            </a:r>
          </a:p>
          <a:p>
            <a:r>
              <a:rPr lang="fr-FR" sz="1100" dirty="0">
                <a:solidFill>
                  <a:srgbClr val="000000"/>
                </a:solidFill>
                <a:highlight>
                  <a:srgbClr val="FFFFFF"/>
                </a:highlight>
                <a:latin typeface="Consolas" panose="020B0609020204030204" pitchFamily="49" charset="0"/>
              </a:rPr>
              <a:t>        </a:t>
            </a:r>
            <a:r>
              <a:rPr lang="fr-FR" sz="1100" dirty="0">
                <a:solidFill>
                  <a:srgbClr val="0000FF"/>
                </a:solidFill>
                <a:highlight>
                  <a:srgbClr val="FFFFFF"/>
                </a:highlight>
                <a:latin typeface="Consolas" panose="020B0609020204030204" pitchFamily="49" charset="0"/>
              </a:rPr>
              <a:t>&lt;/</a:t>
            </a:r>
            <a:r>
              <a:rPr lang="fr-FR" sz="1100" dirty="0">
                <a:solidFill>
                  <a:srgbClr val="A31515"/>
                </a:solidFill>
                <a:highlight>
                  <a:srgbClr val="FFFFFF"/>
                </a:highlight>
                <a:latin typeface="Consolas" panose="020B0609020204030204" pitchFamily="49" charset="0"/>
              </a:rPr>
              <a:t>Style</a:t>
            </a:r>
            <a:r>
              <a:rPr lang="fr-FR" sz="1100" dirty="0">
                <a:solidFill>
                  <a:srgbClr val="0000FF"/>
                </a:solidFill>
                <a:highlight>
                  <a:srgbClr val="FFFFFF"/>
                </a:highlight>
                <a:latin typeface="Consolas" panose="020B0609020204030204" pitchFamily="49" charset="0"/>
              </a:rPr>
              <a:t>&gt;</a:t>
            </a:r>
          </a:p>
          <a:p>
            <a:r>
              <a:rPr lang="fr-FR" sz="1100" dirty="0">
                <a:solidFill>
                  <a:srgbClr val="000000"/>
                </a:solidFill>
                <a:highlight>
                  <a:srgbClr val="FFFFFF"/>
                </a:highlight>
                <a:latin typeface="Consolas" panose="020B0609020204030204" pitchFamily="49" charset="0"/>
              </a:rPr>
              <a:t>    </a:t>
            </a:r>
            <a:r>
              <a:rPr lang="fr-FR" sz="1100" dirty="0">
                <a:solidFill>
                  <a:srgbClr val="0000FF"/>
                </a:solidFill>
                <a:highlight>
                  <a:srgbClr val="FFFFFF"/>
                </a:highlight>
                <a:latin typeface="Consolas" panose="020B0609020204030204" pitchFamily="49" charset="0"/>
              </a:rPr>
              <a:t>&lt;/</a:t>
            </a:r>
            <a:r>
              <a:rPr lang="fr-FR" sz="1100" dirty="0" err="1">
                <a:solidFill>
                  <a:srgbClr val="A31515"/>
                </a:solidFill>
                <a:highlight>
                  <a:srgbClr val="FFFFFF"/>
                </a:highlight>
                <a:latin typeface="Consolas" panose="020B0609020204030204" pitchFamily="49" charset="0"/>
              </a:rPr>
              <a:t>TextBlock.Style</a:t>
            </a:r>
            <a:r>
              <a:rPr lang="fr-FR" sz="1100" dirty="0">
                <a:solidFill>
                  <a:srgbClr val="0000FF"/>
                </a:solidFill>
                <a:highlight>
                  <a:srgbClr val="FFFFFF"/>
                </a:highlight>
                <a:latin typeface="Consolas" panose="020B0609020204030204" pitchFamily="49" charset="0"/>
              </a:rPr>
              <a:t>&gt;</a:t>
            </a:r>
          </a:p>
          <a:p>
            <a:r>
              <a:rPr lang="fr-FR" sz="1100" dirty="0">
                <a:solidFill>
                  <a:srgbClr val="0000FF"/>
                </a:solidFill>
                <a:highlight>
                  <a:srgbClr val="FFFFFF"/>
                </a:highlight>
                <a:latin typeface="Consolas" panose="020B0609020204030204" pitchFamily="49" charset="0"/>
              </a:rPr>
              <a:t>&lt;/</a:t>
            </a:r>
            <a:r>
              <a:rPr lang="fr-FR" sz="1100" dirty="0" err="1">
                <a:solidFill>
                  <a:srgbClr val="A31515"/>
                </a:solidFill>
                <a:highlight>
                  <a:srgbClr val="FFFFFF"/>
                </a:highlight>
                <a:latin typeface="Consolas" panose="020B0609020204030204" pitchFamily="49" charset="0"/>
              </a:rPr>
              <a:t>TextBlock</a:t>
            </a:r>
            <a:r>
              <a:rPr lang="fr-FR" sz="1100" dirty="0">
                <a:solidFill>
                  <a:srgbClr val="0000FF"/>
                </a:solidFill>
                <a:highlight>
                  <a:srgbClr val="FFFFFF"/>
                </a:highlight>
                <a:latin typeface="Consolas" panose="020B0609020204030204" pitchFamily="49" charset="0"/>
              </a:rPr>
              <a:t>&gt;</a:t>
            </a:r>
            <a:endParaRPr lang="fr-FR" sz="1100" dirty="0"/>
          </a:p>
        </p:txBody>
      </p:sp>
      <p:sp>
        <p:nvSpPr>
          <p:cNvPr id="7" name="Flèche courbée vers la droite 6"/>
          <p:cNvSpPr/>
          <p:nvPr/>
        </p:nvSpPr>
        <p:spPr>
          <a:xfrm>
            <a:off x="457200" y="4191000"/>
            <a:ext cx="414867" cy="7620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805363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448733"/>
          </a:xfrm>
        </p:spPr>
        <p:txBody>
          <a:bodyPr>
            <a:normAutofit fontScale="55000" lnSpcReduction="20000"/>
          </a:bodyPr>
          <a:lstStyle/>
          <a:p>
            <a:r>
              <a:rPr lang="fr-FR" dirty="0" smtClean="0">
                <a:solidFill>
                  <a:srgbClr val="073E87"/>
                </a:solidFill>
                <a:latin typeface="Candara"/>
              </a:rPr>
              <a:t>Comme en CSS, les styles peuvent être déclarés une seule et unique fois en ressources, selon la portée voulue.</a:t>
            </a:r>
            <a:endParaRPr lang="en-US" dirty="0">
              <a:solidFill>
                <a:srgbClr val="073E87"/>
              </a:solidFill>
              <a:latin typeface="Candara"/>
            </a:endParaRPr>
          </a:p>
        </p:txBody>
      </p:sp>
      <p:sp>
        <p:nvSpPr>
          <p:cNvPr id="3" name="Title 2"/>
          <p:cNvSpPr>
            <a:spLocks noGrp="1"/>
          </p:cNvSpPr>
          <p:nvPr>
            <p:ph type="title"/>
          </p:nvPr>
        </p:nvSpPr>
        <p:spPr/>
        <p:txBody>
          <a:bodyPr/>
          <a:lstStyle/>
          <a:p>
            <a:r>
              <a:rPr lang="en-US" dirty="0" err="1" smtClean="0"/>
              <a:t>Utilisation</a:t>
            </a:r>
            <a:r>
              <a:rPr lang="en-US" dirty="0" smtClean="0"/>
              <a:t> de styles</a:t>
            </a:r>
            <a:endParaRPr lang="en-US" dirty="0"/>
          </a:p>
        </p:txBody>
      </p:sp>
      <p:sp>
        <p:nvSpPr>
          <p:cNvPr id="4" name="ZoneTexte 3"/>
          <p:cNvSpPr txBox="1"/>
          <p:nvPr/>
        </p:nvSpPr>
        <p:spPr>
          <a:xfrm>
            <a:off x="457200" y="3124200"/>
            <a:ext cx="4801314" cy="2723823"/>
          </a:xfrm>
          <a:prstGeom prst="rect">
            <a:avLst/>
          </a:prstGeom>
          <a:noFill/>
        </p:spPr>
        <p:txBody>
          <a:bodyPr wrap="none" rtlCol="0">
            <a:spAutoFit/>
          </a:bodyPr>
          <a:lstStyle/>
          <a:p>
            <a:r>
              <a:rPr lang="fr-FR" sz="900" dirty="0">
                <a:solidFill>
                  <a:srgbClr val="0000FF"/>
                </a:solidFill>
                <a:highlight>
                  <a:srgbClr val="FFFFFF"/>
                </a:highlight>
                <a:latin typeface="Consolas" panose="020B0609020204030204" pitchFamily="49" charset="0"/>
              </a:rPr>
              <a:t>&lt;</a:t>
            </a:r>
            <a:r>
              <a:rPr lang="fr-FR" sz="900" dirty="0" err="1">
                <a:solidFill>
                  <a:srgbClr val="A31515"/>
                </a:solidFill>
                <a:highlight>
                  <a:srgbClr val="FFFFFF"/>
                </a:highlight>
                <a:latin typeface="Consolas" panose="020B0609020204030204" pitchFamily="49" charset="0"/>
              </a:rPr>
              <a:t>Page.Resources</a:t>
            </a:r>
            <a:r>
              <a:rPr lang="fr-FR" sz="900" dirty="0" smtClean="0">
                <a:solidFill>
                  <a:srgbClr val="0000FF"/>
                </a:solidFill>
                <a:highlight>
                  <a:srgbClr val="FFFFFF"/>
                </a:highlight>
                <a:latin typeface="Consolas" panose="020B0609020204030204" pitchFamily="49" charset="0"/>
              </a:rPr>
              <a:t>&gt;</a:t>
            </a:r>
          </a:p>
          <a:p>
            <a:r>
              <a:rPr lang="en-US" sz="900" dirty="0">
                <a:solidFill>
                  <a:srgbClr val="000000"/>
                </a:solidFill>
                <a:highlight>
                  <a:srgbClr val="FFFFFF"/>
                </a:highlight>
                <a:latin typeface="Consolas" panose="020B0609020204030204" pitchFamily="49" charset="0"/>
              </a:rPr>
              <a:t> </a:t>
            </a:r>
            <a:r>
              <a:rPr lang="en-US" sz="900" dirty="0" smtClean="0">
                <a:solidFill>
                  <a:srgbClr val="000000"/>
                </a:solidFill>
                <a:highlight>
                  <a:srgbClr val="FFFFFF"/>
                </a:highlight>
                <a:latin typeface="Consolas" panose="020B0609020204030204" pitchFamily="49" charset="0"/>
              </a:rPr>
              <a:t>   </a:t>
            </a:r>
            <a:r>
              <a:rPr lang="en-US" sz="900" dirty="0" smtClean="0">
                <a:solidFill>
                  <a:srgbClr val="0000FF"/>
                </a:solidFill>
                <a:highlight>
                  <a:srgbClr val="FFFFFF"/>
                </a:highlight>
                <a:latin typeface="Consolas" panose="020B0609020204030204" pitchFamily="49" charset="0"/>
              </a:rPr>
              <a:t>&lt;</a:t>
            </a:r>
            <a:r>
              <a:rPr lang="en-US" sz="900" dirty="0" err="1">
                <a:solidFill>
                  <a:srgbClr val="A31515"/>
                </a:solidFill>
                <a:highlight>
                  <a:srgbClr val="FFFFFF"/>
                </a:highlight>
                <a:latin typeface="Consolas" panose="020B0609020204030204" pitchFamily="49" charset="0"/>
              </a:rPr>
              <a:t>SolidColorBrush</a:t>
            </a:r>
            <a:r>
              <a:rPr lang="en-US" sz="900" dirty="0">
                <a:solidFill>
                  <a:srgbClr val="FF0000"/>
                </a:solidFill>
                <a:highlight>
                  <a:srgbClr val="FFFFFF"/>
                </a:highlight>
                <a:latin typeface="Consolas" panose="020B0609020204030204" pitchFamily="49" charset="0"/>
              </a:rPr>
              <a:t> x</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Key</a:t>
            </a:r>
            <a:r>
              <a:rPr lang="en-US" sz="900" dirty="0">
                <a:solidFill>
                  <a:srgbClr val="0000FF"/>
                </a:solidFill>
                <a:highlight>
                  <a:srgbClr val="FFFFFF"/>
                </a:highlight>
                <a:latin typeface="Consolas" panose="020B0609020204030204" pitchFamily="49" charset="0"/>
              </a:rPr>
              <a:t>="MyBrush"</a:t>
            </a:r>
            <a:r>
              <a:rPr lang="en-US" sz="900" dirty="0">
                <a:solidFill>
                  <a:srgbClr val="FF0000"/>
                </a:solidFill>
                <a:highlight>
                  <a:srgbClr val="FFFFFF"/>
                </a:highlight>
                <a:latin typeface="Consolas" panose="020B0609020204030204" pitchFamily="49" charset="0"/>
              </a:rPr>
              <a:t> Color</a:t>
            </a:r>
            <a:r>
              <a:rPr lang="en-US" sz="900" dirty="0">
                <a:solidFill>
                  <a:srgbClr val="0000FF"/>
                </a:solidFill>
                <a:highlight>
                  <a:srgbClr val="FFFFFF"/>
                </a:highlight>
                <a:latin typeface="Consolas" panose="020B0609020204030204" pitchFamily="49" charset="0"/>
              </a:rPr>
              <a:t>="Gold"/&gt;</a:t>
            </a:r>
            <a:endParaRPr lang="fr-FR" sz="900" dirty="0">
              <a:solidFill>
                <a:srgbClr val="0000FF"/>
              </a:solidFill>
              <a:highlight>
                <a:srgbClr val="FFFFFF"/>
              </a:highlight>
              <a:latin typeface="Consolas" panose="020B0609020204030204" pitchFamily="49" charset="0"/>
            </a:endParaRPr>
          </a:p>
          <a:p>
            <a:r>
              <a:rPr lang="en-US" sz="900" dirty="0" smtClean="0">
                <a:solidFill>
                  <a:srgbClr val="0000FF"/>
                </a:solidFill>
                <a:highlight>
                  <a:srgbClr val="FFFFFF"/>
                </a:highlight>
                <a:latin typeface="Consolas" panose="020B0609020204030204" pitchFamily="49" charset="0"/>
              </a:rPr>
              <a:t>    &lt;</a:t>
            </a:r>
            <a:r>
              <a:rPr lang="en-US" sz="900" dirty="0">
                <a:solidFill>
                  <a:srgbClr val="A31515"/>
                </a:solidFill>
                <a:highlight>
                  <a:srgbClr val="FFFFFF"/>
                </a:highlight>
                <a:latin typeface="Consolas" panose="020B0609020204030204" pitchFamily="49" charset="0"/>
              </a:rPr>
              <a:t>Style</a:t>
            </a:r>
            <a:r>
              <a:rPr lang="en-US" sz="900" dirty="0">
                <a:solidFill>
                  <a:srgbClr val="FF0000"/>
                </a:solidFill>
                <a:highlight>
                  <a:srgbClr val="FFFFFF"/>
                </a:highlight>
                <a:latin typeface="Consolas" panose="020B0609020204030204" pitchFamily="49" charset="0"/>
              </a:rPr>
              <a:t> </a:t>
            </a:r>
            <a:r>
              <a:rPr lang="en-US" sz="900" dirty="0" err="1">
                <a:solidFill>
                  <a:srgbClr val="FF0000"/>
                </a:solidFill>
                <a:highlight>
                  <a:srgbClr val="FFFFFF"/>
                </a:highlight>
                <a:latin typeface="Consolas" panose="020B0609020204030204" pitchFamily="49" charset="0"/>
              </a:rPr>
              <a:t>TargetType</a:t>
            </a:r>
            <a:r>
              <a:rPr lang="en-US" sz="900" dirty="0">
                <a:solidFill>
                  <a:srgbClr val="0000FF"/>
                </a:solidFill>
                <a:highlight>
                  <a:srgbClr val="FFFFFF"/>
                </a:highlight>
                <a:latin typeface="Consolas" panose="020B0609020204030204" pitchFamily="49" charset="0"/>
              </a:rPr>
              <a:t>="Border"</a:t>
            </a:r>
            <a:r>
              <a:rPr lang="en-US" sz="900" dirty="0">
                <a:solidFill>
                  <a:srgbClr val="FF0000"/>
                </a:solidFill>
                <a:highlight>
                  <a:srgbClr val="FFFFFF"/>
                </a:highlight>
                <a:latin typeface="Consolas" panose="020B0609020204030204" pitchFamily="49" charset="0"/>
              </a:rPr>
              <a:t> x</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Key</a:t>
            </a:r>
            <a:r>
              <a:rPr lang="en-US" sz="900" dirty="0">
                <a:solidFill>
                  <a:srgbClr val="0000FF"/>
                </a:solidFill>
                <a:highlight>
                  <a:srgbClr val="FFFFFF"/>
                </a:highlight>
                <a:latin typeface="Consolas" panose="020B0609020204030204" pitchFamily="49" charset="0"/>
              </a:rPr>
              <a:t>="PageBackground"&gt;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="Background"</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="Blue"/&gt;</a:t>
            </a:r>
          </a:p>
          <a:p>
            <a:r>
              <a:rPr lang="fr-FR" sz="900" dirty="0">
                <a:solidFill>
                  <a:srgbClr val="000000"/>
                </a:solidFill>
                <a:highlight>
                  <a:srgbClr val="FFFFFF"/>
                </a:highlight>
                <a:latin typeface="Consolas" panose="020B0609020204030204" pitchFamily="49" charset="0"/>
              </a:rPr>
              <a:t>    </a:t>
            </a:r>
            <a:r>
              <a:rPr lang="fr-FR" sz="900" dirty="0">
                <a:solidFill>
                  <a:srgbClr val="0000FF"/>
                </a:solidFill>
                <a:highlight>
                  <a:srgbClr val="FFFFFF"/>
                </a:highlight>
                <a:latin typeface="Consolas" panose="020B0609020204030204" pitchFamily="49" charset="0"/>
              </a:rPr>
              <a:t>&lt;/</a:t>
            </a:r>
            <a:r>
              <a:rPr lang="fr-FR" sz="900" dirty="0">
                <a:solidFill>
                  <a:srgbClr val="A31515"/>
                </a:solidFill>
                <a:highlight>
                  <a:srgbClr val="FFFFFF"/>
                </a:highlight>
                <a:latin typeface="Consolas" panose="020B0609020204030204" pitchFamily="49" charset="0"/>
              </a:rPr>
              <a:t>Style</a:t>
            </a:r>
            <a:r>
              <a:rPr lang="fr-FR" sz="900" dirty="0">
                <a:solidFill>
                  <a:srgbClr val="0000FF"/>
                </a:solidFill>
                <a:highlight>
                  <a:srgbClr val="FFFFFF"/>
                </a:highlight>
                <a:latin typeface="Consolas" panose="020B0609020204030204" pitchFamily="49" charset="0"/>
              </a:rPr>
              <a:t>&gt;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Style</a:t>
            </a:r>
            <a:r>
              <a:rPr lang="en-US" sz="900" dirty="0">
                <a:solidFill>
                  <a:srgbClr val="FF0000"/>
                </a:solidFill>
                <a:highlight>
                  <a:srgbClr val="FFFFFF"/>
                </a:highlight>
                <a:latin typeface="Consolas" panose="020B0609020204030204" pitchFamily="49" charset="0"/>
              </a:rPr>
              <a:t> </a:t>
            </a:r>
            <a:r>
              <a:rPr lang="en-US" sz="900" dirty="0" err="1">
                <a:solidFill>
                  <a:srgbClr val="FF0000"/>
                </a:solidFill>
                <a:highlight>
                  <a:srgbClr val="FFFFFF"/>
                </a:highlight>
                <a:latin typeface="Consolas" panose="020B0609020204030204" pitchFamily="49" charset="0"/>
              </a:rPr>
              <a:t>TargetType</a:t>
            </a:r>
            <a:r>
              <a:rPr lang="en-US" sz="900" dirty="0">
                <a:solidFill>
                  <a:srgbClr val="0000FF"/>
                </a:solidFill>
                <a:highlight>
                  <a:srgbClr val="FFFFFF"/>
                </a:highlight>
                <a:latin typeface="Consolas" panose="020B0609020204030204" pitchFamily="49" charset="0"/>
              </a:rPr>
              <a:t>="</a:t>
            </a:r>
            <a:r>
              <a:rPr lang="en-US" sz="900" dirty="0" err="1">
                <a:solidFill>
                  <a:srgbClr val="0000FF"/>
                </a:solidFill>
                <a:highlight>
                  <a:srgbClr val="FFFFFF"/>
                </a:highlight>
                <a:latin typeface="Consolas" panose="020B0609020204030204" pitchFamily="49" charset="0"/>
              </a:rPr>
              <a:t>TextBlock</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 x</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Key</a:t>
            </a:r>
            <a:r>
              <a:rPr lang="en-US" sz="900" dirty="0">
                <a:solidFill>
                  <a:srgbClr val="0000FF"/>
                </a:solidFill>
                <a:highlight>
                  <a:srgbClr val="FFFFFF"/>
                </a:highlight>
                <a:latin typeface="Consolas" panose="020B0609020204030204" pitchFamily="49" charset="0"/>
              </a:rPr>
              <a:t>="TitleText"&gt;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a:t>
            </a:r>
            <a:r>
              <a:rPr lang="en-US" sz="900" dirty="0" err="1">
                <a:solidFill>
                  <a:srgbClr val="0000FF"/>
                </a:solidFill>
                <a:highlight>
                  <a:srgbClr val="FFFFFF"/>
                </a:highlight>
                <a:latin typeface="Consolas" panose="020B0609020204030204" pitchFamily="49" charset="0"/>
              </a:rPr>
              <a:t>FontSize</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="18"/&gt;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="Foreground"</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="#4E87D4"/&gt;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a:t>
            </a:r>
            <a:r>
              <a:rPr lang="en-US" sz="900" dirty="0" err="1">
                <a:solidFill>
                  <a:srgbClr val="0000FF"/>
                </a:solidFill>
                <a:highlight>
                  <a:srgbClr val="FFFFFF"/>
                </a:highlight>
                <a:latin typeface="Consolas" panose="020B0609020204030204" pitchFamily="49" charset="0"/>
              </a:rPr>
              <a:t>FontFamily</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="Trebuchet MS"/&gt;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="Margin"</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="0,40,10,10"/&gt;</a:t>
            </a:r>
          </a:p>
          <a:p>
            <a:r>
              <a:rPr lang="fr-FR" sz="900" dirty="0">
                <a:solidFill>
                  <a:srgbClr val="000000"/>
                </a:solidFill>
                <a:highlight>
                  <a:srgbClr val="FFFFFF"/>
                </a:highlight>
                <a:latin typeface="Consolas" panose="020B0609020204030204" pitchFamily="49" charset="0"/>
              </a:rPr>
              <a:t>    </a:t>
            </a:r>
            <a:r>
              <a:rPr lang="fr-FR" sz="900" dirty="0">
                <a:solidFill>
                  <a:srgbClr val="0000FF"/>
                </a:solidFill>
                <a:highlight>
                  <a:srgbClr val="FFFFFF"/>
                </a:highlight>
                <a:latin typeface="Consolas" panose="020B0609020204030204" pitchFamily="49" charset="0"/>
              </a:rPr>
              <a:t>&lt;/</a:t>
            </a:r>
            <a:r>
              <a:rPr lang="fr-FR" sz="900" dirty="0">
                <a:solidFill>
                  <a:srgbClr val="A31515"/>
                </a:solidFill>
                <a:highlight>
                  <a:srgbClr val="FFFFFF"/>
                </a:highlight>
                <a:latin typeface="Consolas" panose="020B0609020204030204" pitchFamily="49" charset="0"/>
              </a:rPr>
              <a:t>Style</a:t>
            </a:r>
            <a:r>
              <a:rPr lang="fr-FR" sz="900" dirty="0">
                <a:solidFill>
                  <a:srgbClr val="0000FF"/>
                </a:solidFill>
                <a:highlight>
                  <a:srgbClr val="FFFFFF"/>
                </a:highlight>
                <a:latin typeface="Consolas" panose="020B0609020204030204" pitchFamily="49" charset="0"/>
              </a:rPr>
              <a:t>&gt;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Style</a:t>
            </a:r>
            <a:r>
              <a:rPr lang="en-US" sz="900" dirty="0">
                <a:solidFill>
                  <a:srgbClr val="FF0000"/>
                </a:solidFill>
                <a:highlight>
                  <a:srgbClr val="FFFFFF"/>
                </a:highlight>
                <a:latin typeface="Consolas" panose="020B0609020204030204" pitchFamily="49" charset="0"/>
              </a:rPr>
              <a:t> </a:t>
            </a:r>
            <a:r>
              <a:rPr lang="en-US" sz="900" dirty="0" err="1">
                <a:solidFill>
                  <a:srgbClr val="FF0000"/>
                </a:solidFill>
                <a:highlight>
                  <a:srgbClr val="FFFFFF"/>
                </a:highlight>
                <a:latin typeface="Consolas" panose="020B0609020204030204" pitchFamily="49" charset="0"/>
              </a:rPr>
              <a:t>TargetType</a:t>
            </a:r>
            <a:r>
              <a:rPr lang="en-US" sz="900" dirty="0">
                <a:solidFill>
                  <a:srgbClr val="0000FF"/>
                </a:solidFill>
                <a:highlight>
                  <a:srgbClr val="FFFFFF"/>
                </a:highlight>
                <a:latin typeface="Consolas" panose="020B0609020204030204" pitchFamily="49" charset="0"/>
              </a:rPr>
              <a:t>="</a:t>
            </a:r>
            <a:r>
              <a:rPr lang="en-US" sz="900" dirty="0" err="1">
                <a:solidFill>
                  <a:srgbClr val="0000FF"/>
                </a:solidFill>
                <a:highlight>
                  <a:srgbClr val="FFFFFF"/>
                </a:highlight>
                <a:latin typeface="Consolas" panose="020B0609020204030204" pitchFamily="49" charset="0"/>
              </a:rPr>
              <a:t>TextBlock</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 x</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Key</a:t>
            </a:r>
            <a:r>
              <a:rPr lang="en-US" sz="900" dirty="0">
                <a:solidFill>
                  <a:srgbClr val="0000FF"/>
                </a:solidFill>
                <a:highlight>
                  <a:srgbClr val="FFFFFF"/>
                </a:highlight>
                <a:latin typeface="Consolas" panose="020B0609020204030204" pitchFamily="49" charset="0"/>
              </a:rPr>
              <a:t>="Label"&gt;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a:t>
            </a:r>
            <a:r>
              <a:rPr lang="en-US" sz="900" dirty="0" err="1">
                <a:solidFill>
                  <a:srgbClr val="0000FF"/>
                </a:solidFill>
                <a:highlight>
                  <a:srgbClr val="FFFFFF"/>
                </a:highlight>
                <a:latin typeface="Consolas" panose="020B0609020204030204" pitchFamily="49" charset="0"/>
              </a:rPr>
              <a:t>FontSize</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="8"/&gt;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="Foreground"</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StaticResource</a:t>
            </a:r>
            <a:r>
              <a:rPr lang="en-US" sz="900" dirty="0">
                <a:solidFill>
                  <a:srgbClr val="FF0000"/>
                </a:solidFill>
                <a:highlight>
                  <a:srgbClr val="FFFFFF"/>
                </a:highlight>
                <a:latin typeface="Consolas" panose="020B0609020204030204" pitchFamily="49" charset="0"/>
              </a:rPr>
              <a:t> </a:t>
            </a:r>
            <a:r>
              <a:rPr lang="en-US" sz="900" dirty="0" err="1">
                <a:solidFill>
                  <a:srgbClr val="FF0000"/>
                </a:solidFill>
                <a:highlight>
                  <a:srgbClr val="FFFFFF"/>
                </a:highlight>
                <a:latin typeface="Consolas" panose="020B0609020204030204" pitchFamily="49" charset="0"/>
              </a:rPr>
              <a:t>MyBrush</a:t>
            </a:r>
            <a:r>
              <a:rPr lang="en-US" sz="900" dirty="0">
                <a:solidFill>
                  <a:srgbClr val="0000FF"/>
                </a:solidFill>
                <a:highlight>
                  <a:srgbClr val="FFFFFF"/>
                </a:highlight>
                <a:latin typeface="Consolas" panose="020B0609020204030204" pitchFamily="49" charset="0"/>
              </a:rPr>
              <a:t>}"/&gt;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a:t>
            </a:r>
            <a:r>
              <a:rPr lang="en-US" sz="900" dirty="0" err="1">
                <a:solidFill>
                  <a:srgbClr val="0000FF"/>
                </a:solidFill>
                <a:highlight>
                  <a:srgbClr val="FFFFFF"/>
                </a:highlight>
                <a:latin typeface="Consolas" panose="020B0609020204030204" pitchFamily="49" charset="0"/>
              </a:rPr>
              <a:t>FontFamily</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="Arial"/&gt;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a:t>
            </a:r>
            <a:r>
              <a:rPr lang="en-US" sz="900" dirty="0" err="1">
                <a:solidFill>
                  <a:srgbClr val="0000FF"/>
                </a:solidFill>
                <a:highlight>
                  <a:srgbClr val="FFFFFF"/>
                </a:highlight>
                <a:latin typeface="Consolas" panose="020B0609020204030204" pitchFamily="49" charset="0"/>
              </a:rPr>
              <a:t>FontWeight</a:t>
            </a:r>
            <a:r>
              <a:rPr lang="en-US" sz="900" dirty="0">
                <a:solidFill>
                  <a:srgbClr val="0000FF"/>
                </a:solidFill>
                <a:highlight>
                  <a:srgbClr val="FFFFFF"/>
                </a:highlight>
                <a:latin typeface="Consolas" panose="020B0609020204030204" pitchFamily="49" charset="0"/>
              </a:rPr>
              <a:t>"</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="Bold"/&gt;</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a:solidFill>
                  <a:srgbClr val="A31515"/>
                </a:solidFill>
                <a:highlight>
                  <a:srgbClr val="FFFFFF"/>
                </a:highlight>
                <a:latin typeface="Consolas" panose="020B0609020204030204" pitchFamily="49" charset="0"/>
              </a:rPr>
              <a:t>Setter</a:t>
            </a:r>
            <a:r>
              <a:rPr lang="en-US" sz="900" dirty="0">
                <a:solidFill>
                  <a:srgbClr val="FF0000"/>
                </a:solidFill>
                <a:highlight>
                  <a:srgbClr val="FFFFFF"/>
                </a:highlight>
                <a:latin typeface="Consolas" panose="020B0609020204030204" pitchFamily="49" charset="0"/>
              </a:rPr>
              <a:t> Property</a:t>
            </a:r>
            <a:r>
              <a:rPr lang="en-US" sz="900" dirty="0">
                <a:solidFill>
                  <a:srgbClr val="0000FF"/>
                </a:solidFill>
                <a:highlight>
                  <a:srgbClr val="FFFFFF"/>
                </a:highlight>
                <a:latin typeface="Consolas" panose="020B0609020204030204" pitchFamily="49" charset="0"/>
              </a:rPr>
              <a:t>="Margin"</a:t>
            </a:r>
            <a:r>
              <a:rPr lang="en-US" sz="900" dirty="0">
                <a:solidFill>
                  <a:srgbClr val="FF0000"/>
                </a:solidFill>
                <a:highlight>
                  <a:srgbClr val="FFFFFF"/>
                </a:highlight>
                <a:latin typeface="Consolas" panose="020B0609020204030204" pitchFamily="49" charset="0"/>
              </a:rPr>
              <a:t> Value</a:t>
            </a:r>
            <a:r>
              <a:rPr lang="en-US" sz="900" dirty="0">
                <a:solidFill>
                  <a:srgbClr val="0000FF"/>
                </a:solidFill>
                <a:highlight>
                  <a:srgbClr val="FFFFFF"/>
                </a:highlight>
                <a:latin typeface="Consolas" panose="020B0609020204030204" pitchFamily="49" charset="0"/>
              </a:rPr>
              <a:t>="0,3,10,0"/&gt;</a:t>
            </a:r>
          </a:p>
          <a:p>
            <a:r>
              <a:rPr lang="fr-FR" sz="900" dirty="0">
                <a:solidFill>
                  <a:srgbClr val="000000"/>
                </a:solidFill>
                <a:highlight>
                  <a:srgbClr val="FFFFFF"/>
                </a:highlight>
                <a:latin typeface="Consolas" panose="020B0609020204030204" pitchFamily="49" charset="0"/>
              </a:rPr>
              <a:t>    </a:t>
            </a:r>
            <a:r>
              <a:rPr lang="fr-FR" sz="900" dirty="0">
                <a:solidFill>
                  <a:srgbClr val="0000FF"/>
                </a:solidFill>
                <a:highlight>
                  <a:srgbClr val="FFFFFF"/>
                </a:highlight>
                <a:latin typeface="Consolas" panose="020B0609020204030204" pitchFamily="49" charset="0"/>
              </a:rPr>
              <a:t>&lt;/</a:t>
            </a:r>
            <a:r>
              <a:rPr lang="fr-FR" sz="900" dirty="0">
                <a:solidFill>
                  <a:srgbClr val="A31515"/>
                </a:solidFill>
                <a:highlight>
                  <a:srgbClr val="FFFFFF"/>
                </a:highlight>
                <a:latin typeface="Consolas" panose="020B0609020204030204" pitchFamily="49" charset="0"/>
              </a:rPr>
              <a:t>Style</a:t>
            </a:r>
            <a:r>
              <a:rPr lang="fr-FR" sz="900" dirty="0">
                <a:solidFill>
                  <a:srgbClr val="0000FF"/>
                </a:solidFill>
                <a:highlight>
                  <a:srgbClr val="FFFFFF"/>
                </a:highlight>
                <a:latin typeface="Consolas" panose="020B0609020204030204" pitchFamily="49" charset="0"/>
              </a:rPr>
              <a:t>&gt;</a:t>
            </a:r>
          </a:p>
          <a:p>
            <a:r>
              <a:rPr lang="fr-FR" sz="900" dirty="0">
                <a:solidFill>
                  <a:srgbClr val="0000FF"/>
                </a:solidFill>
                <a:highlight>
                  <a:srgbClr val="FFFFFF"/>
                </a:highlight>
                <a:latin typeface="Consolas" panose="020B0609020204030204" pitchFamily="49" charset="0"/>
              </a:rPr>
              <a:t>&lt;/</a:t>
            </a:r>
            <a:r>
              <a:rPr lang="fr-FR" sz="900" dirty="0" err="1">
                <a:solidFill>
                  <a:srgbClr val="A31515"/>
                </a:solidFill>
                <a:highlight>
                  <a:srgbClr val="FFFFFF"/>
                </a:highlight>
                <a:latin typeface="Consolas" panose="020B0609020204030204" pitchFamily="49" charset="0"/>
              </a:rPr>
              <a:t>Page.Resources</a:t>
            </a:r>
            <a:r>
              <a:rPr lang="fr-FR" sz="900" dirty="0" smtClean="0">
                <a:solidFill>
                  <a:srgbClr val="0000FF"/>
                </a:solidFill>
                <a:highlight>
                  <a:srgbClr val="FFFFFF"/>
                </a:highlight>
                <a:latin typeface="Consolas" panose="020B0609020204030204" pitchFamily="49" charset="0"/>
              </a:rPr>
              <a:t>&gt;</a:t>
            </a:r>
            <a:endParaRPr lang="fr-FR" sz="900" dirty="0">
              <a:solidFill>
                <a:srgbClr val="0000FF"/>
              </a:solidFill>
              <a:highlight>
                <a:srgbClr val="FFFFFF"/>
              </a:highlight>
              <a:latin typeface="Consolas" panose="020B0609020204030204" pitchFamily="49" charset="0"/>
            </a:endParaRPr>
          </a:p>
        </p:txBody>
      </p:sp>
      <p:sp>
        <p:nvSpPr>
          <p:cNvPr id="5" name="ZoneTexte 4"/>
          <p:cNvSpPr txBox="1"/>
          <p:nvPr/>
        </p:nvSpPr>
        <p:spPr>
          <a:xfrm>
            <a:off x="4038600" y="5410200"/>
            <a:ext cx="4993675" cy="1477328"/>
          </a:xfrm>
          <a:prstGeom prst="rect">
            <a:avLst/>
          </a:prstGeom>
          <a:noFill/>
        </p:spPr>
        <p:txBody>
          <a:bodyPr wrap="none" rtlCol="0">
            <a:spAutoFit/>
          </a:bodyPr>
          <a:lstStyle/>
          <a:p>
            <a:pPr lvl="0"/>
            <a:r>
              <a:rPr lang="fr-FR" sz="900" dirty="0">
                <a:solidFill>
                  <a:srgbClr val="0000FF"/>
                </a:solidFill>
                <a:highlight>
                  <a:srgbClr val="FFFFFF"/>
                </a:highlight>
                <a:latin typeface="Consolas" panose="020B0609020204030204" pitchFamily="49" charset="0"/>
              </a:rPr>
              <a:t>&lt;</a:t>
            </a:r>
            <a:r>
              <a:rPr lang="fr-FR" sz="900" dirty="0" err="1">
                <a:solidFill>
                  <a:srgbClr val="A31515"/>
                </a:solidFill>
                <a:highlight>
                  <a:srgbClr val="FFFFFF"/>
                </a:highlight>
                <a:latin typeface="Consolas" panose="020B0609020204030204" pitchFamily="49" charset="0"/>
              </a:rPr>
              <a:t>StackPanel</a:t>
            </a:r>
            <a:r>
              <a:rPr lang="fr-FR" sz="900" dirty="0">
                <a:solidFill>
                  <a:srgbClr val="0000FF"/>
                </a:solidFill>
                <a:highlight>
                  <a:srgbClr val="FFFFFF"/>
                </a:highlight>
                <a:latin typeface="Consolas" panose="020B0609020204030204" pitchFamily="49" charset="0"/>
              </a:rPr>
              <a:t>&gt;</a:t>
            </a:r>
          </a:p>
          <a:p>
            <a:pPr lvl="0"/>
            <a:r>
              <a:rPr lang="fr-FR" sz="900" dirty="0">
                <a:solidFill>
                  <a:srgbClr val="000000"/>
                </a:solidFill>
                <a:highlight>
                  <a:srgbClr val="FFFFFF"/>
                </a:highlight>
                <a:latin typeface="Consolas" panose="020B0609020204030204" pitchFamily="49" charset="0"/>
              </a:rPr>
              <a:t>    </a:t>
            </a:r>
            <a:r>
              <a:rPr lang="fr-FR" sz="900" dirty="0">
                <a:solidFill>
                  <a:srgbClr val="0000FF"/>
                </a:solidFill>
                <a:highlight>
                  <a:srgbClr val="FFFFFF"/>
                </a:highlight>
                <a:latin typeface="Consolas" panose="020B0609020204030204" pitchFamily="49" charset="0"/>
              </a:rPr>
              <a:t>&lt;</a:t>
            </a:r>
            <a:r>
              <a:rPr lang="fr-FR" sz="900" dirty="0">
                <a:solidFill>
                  <a:srgbClr val="A31515"/>
                </a:solidFill>
                <a:highlight>
                  <a:srgbClr val="FFFFFF"/>
                </a:highlight>
                <a:latin typeface="Consolas" panose="020B0609020204030204" pitchFamily="49" charset="0"/>
              </a:rPr>
              <a:t>Border</a:t>
            </a:r>
            <a:r>
              <a:rPr lang="fr-FR" sz="900" dirty="0">
                <a:solidFill>
                  <a:srgbClr val="FF0000"/>
                </a:solidFill>
                <a:highlight>
                  <a:srgbClr val="FFFFFF"/>
                </a:highlight>
                <a:latin typeface="Consolas" panose="020B0609020204030204" pitchFamily="49" charset="0"/>
              </a:rPr>
              <a:t> Style</a:t>
            </a:r>
            <a:r>
              <a:rPr lang="fr-FR" sz="900" dirty="0">
                <a:solidFill>
                  <a:srgbClr val="0000FF"/>
                </a:solidFill>
                <a:highlight>
                  <a:srgbClr val="FFFFFF"/>
                </a:highlight>
                <a:latin typeface="Consolas" panose="020B0609020204030204" pitchFamily="49" charset="0"/>
              </a:rPr>
              <a:t>="{</a:t>
            </a:r>
            <a:r>
              <a:rPr lang="fr-FR" sz="900" dirty="0" err="1">
                <a:solidFill>
                  <a:srgbClr val="A31515"/>
                </a:solidFill>
                <a:highlight>
                  <a:srgbClr val="FFFFFF"/>
                </a:highlight>
                <a:latin typeface="Consolas" panose="020B0609020204030204" pitchFamily="49" charset="0"/>
              </a:rPr>
              <a:t>StaticResource</a:t>
            </a:r>
            <a:r>
              <a:rPr lang="fr-FR" sz="900" dirty="0">
                <a:solidFill>
                  <a:srgbClr val="FF0000"/>
                </a:solidFill>
                <a:highlight>
                  <a:srgbClr val="FFFFFF"/>
                </a:highlight>
                <a:latin typeface="Consolas" panose="020B0609020204030204" pitchFamily="49" charset="0"/>
              </a:rPr>
              <a:t> </a:t>
            </a:r>
            <a:r>
              <a:rPr lang="fr-FR" sz="900" dirty="0" err="1">
                <a:solidFill>
                  <a:srgbClr val="FF0000"/>
                </a:solidFill>
                <a:highlight>
                  <a:srgbClr val="FFFFFF"/>
                </a:highlight>
                <a:latin typeface="Consolas" panose="020B0609020204030204" pitchFamily="49" charset="0"/>
              </a:rPr>
              <a:t>PageBackground</a:t>
            </a:r>
            <a:r>
              <a:rPr lang="fr-FR" sz="900" dirty="0">
                <a:solidFill>
                  <a:srgbClr val="0000FF"/>
                </a:solidFill>
                <a:highlight>
                  <a:srgbClr val="FFFFFF"/>
                </a:highlight>
                <a:latin typeface="Consolas" panose="020B0609020204030204" pitchFamily="49" charset="0"/>
              </a:rPr>
              <a:t>}"&gt;</a:t>
            </a:r>
          </a:p>
          <a:p>
            <a:pPr lvl="0"/>
            <a:r>
              <a:rPr lang="fr-FR" sz="900" dirty="0">
                <a:solidFill>
                  <a:srgbClr val="000000"/>
                </a:solidFill>
                <a:highlight>
                  <a:srgbClr val="FFFFFF"/>
                </a:highlight>
                <a:latin typeface="Consolas" panose="020B0609020204030204" pitchFamily="49" charset="0"/>
              </a:rPr>
              <a:t>        </a:t>
            </a:r>
            <a:r>
              <a:rPr lang="fr-FR" sz="900" dirty="0">
                <a:solidFill>
                  <a:srgbClr val="0000FF"/>
                </a:solidFill>
                <a:highlight>
                  <a:srgbClr val="FFFFFF"/>
                </a:highlight>
                <a:latin typeface="Consolas" panose="020B0609020204030204" pitchFamily="49" charset="0"/>
              </a:rPr>
              <a:t>&lt;</a:t>
            </a:r>
            <a:r>
              <a:rPr lang="fr-FR" sz="900" dirty="0" err="1">
                <a:solidFill>
                  <a:srgbClr val="A31515"/>
                </a:solidFill>
                <a:highlight>
                  <a:srgbClr val="FFFFFF"/>
                </a:highlight>
                <a:latin typeface="Consolas" panose="020B0609020204030204" pitchFamily="49" charset="0"/>
              </a:rPr>
              <a:t>StackPanel</a:t>
            </a:r>
            <a:r>
              <a:rPr lang="fr-FR" sz="900" dirty="0">
                <a:solidFill>
                  <a:srgbClr val="0000FF"/>
                </a:solidFill>
                <a:highlight>
                  <a:srgbClr val="FFFFFF"/>
                </a:highlight>
                <a:latin typeface="Consolas" panose="020B0609020204030204" pitchFamily="49" charset="0"/>
              </a:rPr>
              <a:t>&gt;</a:t>
            </a:r>
          </a:p>
          <a:p>
            <a:pPr lvl="0"/>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&lt;</a:t>
            </a:r>
            <a:r>
              <a:rPr lang="en-US" sz="900" dirty="0" err="1">
                <a:solidFill>
                  <a:srgbClr val="A31515"/>
                </a:solidFill>
                <a:highlight>
                  <a:srgbClr val="FFFFFF"/>
                </a:highlight>
                <a:latin typeface="Consolas" panose="020B0609020204030204" pitchFamily="49" charset="0"/>
              </a:rPr>
              <a:t>TextBlock</a:t>
            </a:r>
            <a:r>
              <a:rPr lang="en-US" sz="900" dirty="0">
                <a:solidFill>
                  <a:srgbClr val="FF0000"/>
                </a:solidFill>
                <a:highlight>
                  <a:srgbClr val="FFFFFF"/>
                </a:highlight>
                <a:latin typeface="Consolas" panose="020B0609020204030204" pitchFamily="49" charset="0"/>
              </a:rPr>
              <a:t> Style</a:t>
            </a:r>
            <a:r>
              <a:rPr lang="en-US" sz="900" dirty="0">
                <a:solidFill>
                  <a:srgbClr val="0000FF"/>
                </a:solidFill>
                <a:highlight>
                  <a:srgbClr val="FFFFFF"/>
                </a:highlight>
                <a:latin typeface="Consolas" panose="020B0609020204030204" pitchFamily="49" charset="0"/>
              </a:rPr>
              <a:t>="{</a:t>
            </a:r>
            <a:r>
              <a:rPr lang="en-US" sz="900" dirty="0" err="1">
                <a:solidFill>
                  <a:srgbClr val="A31515"/>
                </a:solidFill>
                <a:highlight>
                  <a:srgbClr val="FFFFFF"/>
                </a:highlight>
                <a:latin typeface="Consolas" panose="020B0609020204030204" pitchFamily="49" charset="0"/>
              </a:rPr>
              <a:t>StaticResource</a:t>
            </a:r>
            <a:r>
              <a:rPr lang="en-US" sz="900" dirty="0">
                <a:solidFill>
                  <a:srgbClr val="FF0000"/>
                </a:solidFill>
                <a:highlight>
                  <a:srgbClr val="FFFFFF"/>
                </a:highlight>
                <a:latin typeface="Consolas" panose="020B0609020204030204" pitchFamily="49" charset="0"/>
              </a:rPr>
              <a:t> </a:t>
            </a:r>
            <a:r>
              <a:rPr lang="en-US" sz="900" dirty="0" err="1">
                <a:solidFill>
                  <a:srgbClr val="FF0000"/>
                </a:solidFill>
                <a:highlight>
                  <a:srgbClr val="FFFFFF"/>
                </a:highlight>
                <a:latin typeface="Consolas" panose="020B0609020204030204" pitchFamily="49" charset="0"/>
              </a:rPr>
              <a:t>TitleText</a:t>
            </a:r>
            <a:r>
              <a:rPr lang="en-US" sz="900" dirty="0">
                <a:solidFill>
                  <a:srgbClr val="0000FF"/>
                </a:solidFill>
                <a:highlight>
                  <a:srgbClr val="FFFFFF"/>
                </a:highlight>
                <a:latin typeface="Consolas" panose="020B0609020204030204" pitchFamily="49" charset="0"/>
              </a:rPr>
              <a:t>}"&gt;</a:t>
            </a:r>
            <a:r>
              <a:rPr lang="en-US" sz="900" dirty="0">
                <a:solidFill>
                  <a:srgbClr val="000000"/>
                </a:solidFill>
                <a:highlight>
                  <a:srgbClr val="FFFFFF"/>
                </a:highlight>
                <a:latin typeface="Consolas" panose="020B0609020204030204" pitchFamily="49" charset="0"/>
              </a:rPr>
              <a:t>Title</a:t>
            </a:r>
            <a:r>
              <a:rPr lang="en-US" sz="900" dirty="0">
                <a:solidFill>
                  <a:srgbClr val="0000FF"/>
                </a:solidFill>
                <a:highlight>
                  <a:srgbClr val="FFFFFF"/>
                </a:highlight>
                <a:latin typeface="Consolas" panose="020B0609020204030204" pitchFamily="49" charset="0"/>
              </a:rPr>
              <a:t>&lt;/</a:t>
            </a:r>
            <a:r>
              <a:rPr lang="en-US" sz="900" dirty="0" err="1">
                <a:solidFill>
                  <a:srgbClr val="A31515"/>
                </a:solidFill>
                <a:highlight>
                  <a:srgbClr val="FFFFFF"/>
                </a:highlight>
                <a:latin typeface="Consolas" panose="020B0609020204030204" pitchFamily="49" charset="0"/>
              </a:rPr>
              <a:t>TextBlock</a:t>
            </a:r>
            <a:r>
              <a:rPr lang="en-US" sz="900" dirty="0">
                <a:solidFill>
                  <a:srgbClr val="0000FF"/>
                </a:solidFill>
                <a:highlight>
                  <a:srgbClr val="FFFFFF"/>
                </a:highlight>
                <a:latin typeface="Consolas" panose="020B0609020204030204" pitchFamily="49" charset="0"/>
              </a:rPr>
              <a:t>&gt;</a:t>
            </a:r>
          </a:p>
          <a:p>
            <a:pPr lvl="0"/>
            <a:r>
              <a:rPr lang="fr-FR" sz="900" dirty="0">
                <a:solidFill>
                  <a:srgbClr val="000000"/>
                </a:solidFill>
                <a:highlight>
                  <a:srgbClr val="FFFFFF"/>
                </a:highlight>
                <a:latin typeface="Consolas" panose="020B0609020204030204" pitchFamily="49" charset="0"/>
              </a:rPr>
              <a:t>            </a:t>
            </a:r>
            <a:r>
              <a:rPr lang="fr-FR" sz="900" dirty="0">
                <a:solidFill>
                  <a:srgbClr val="0000FF"/>
                </a:solidFill>
                <a:highlight>
                  <a:srgbClr val="FFFFFF"/>
                </a:highlight>
                <a:latin typeface="Consolas" panose="020B0609020204030204" pitchFamily="49" charset="0"/>
              </a:rPr>
              <a:t>&lt;</a:t>
            </a:r>
            <a:r>
              <a:rPr lang="fr-FR" sz="900" dirty="0" err="1">
                <a:solidFill>
                  <a:srgbClr val="A31515"/>
                </a:solidFill>
                <a:highlight>
                  <a:srgbClr val="FFFFFF"/>
                </a:highlight>
                <a:latin typeface="Consolas" panose="020B0609020204030204" pitchFamily="49" charset="0"/>
              </a:rPr>
              <a:t>TextBlock</a:t>
            </a:r>
            <a:r>
              <a:rPr lang="fr-FR" sz="900" dirty="0">
                <a:solidFill>
                  <a:srgbClr val="FF0000"/>
                </a:solidFill>
                <a:highlight>
                  <a:srgbClr val="FFFFFF"/>
                </a:highlight>
                <a:latin typeface="Consolas" panose="020B0609020204030204" pitchFamily="49" charset="0"/>
              </a:rPr>
              <a:t> Style</a:t>
            </a:r>
            <a:r>
              <a:rPr lang="fr-FR" sz="900" dirty="0">
                <a:solidFill>
                  <a:srgbClr val="0000FF"/>
                </a:solidFill>
                <a:highlight>
                  <a:srgbClr val="FFFFFF"/>
                </a:highlight>
                <a:latin typeface="Consolas" panose="020B0609020204030204" pitchFamily="49" charset="0"/>
              </a:rPr>
              <a:t>="{</a:t>
            </a:r>
            <a:r>
              <a:rPr lang="fr-FR" sz="900" dirty="0" err="1">
                <a:solidFill>
                  <a:srgbClr val="A31515"/>
                </a:solidFill>
                <a:highlight>
                  <a:srgbClr val="FFFFFF"/>
                </a:highlight>
                <a:latin typeface="Consolas" panose="020B0609020204030204" pitchFamily="49" charset="0"/>
              </a:rPr>
              <a:t>StaticResource</a:t>
            </a:r>
            <a:r>
              <a:rPr lang="fr-FR" sz="900" dirty="0">
                <a:solidFill>
                  <a:srgbClr val="FF0000"/>
                </a:solidFill>
                <a:highlight>
                  <a:srgbClr val="FFFFFF"/>
                </a:highlight>
                <a:latin typeface="Consolas" panose="020B0609020204030204" pitchFamily="49" charset="0"/>
              </a:rPr>
              <a:t> Label</a:t>
            </a:r>
            <a:r>
              <a:rPr lang="fr-FR" sz="900" dirty="0">
                <a:solidFill>
                  <a:srgbClr val="0000FF"/>
                </a:solidFill>
                <a:highlight>
                  <a:srgbClr val="FFFFFF"/>
                </a:highlight>
                <a:latin typeface="Consolas" panose="020B0609020204030204" pitchFamily="49" charset="0"/>
              </a:rPr>
              <a:t>}"&gt;</a:t>
            </a:r>
            <a:r>
              <a:rPr lang="fr-FR" sz="900" dirty="0">
                <a:solidFill>
                  <a:srgbClr val="000000"/>
                </a:solidFill>
                <a:highlight>
                  <a:srgbClr val="FFFFFF"/>
                </a:highlight>
                <a:latin typeface="Consolas" panose="020B0609020204030204" pitchFamily="49" charset="0"/>
              </a:rPr>
              <a:t>Label</a:t>
            </a:r>
            <a:r>
              <a:rPr lang="fr-FR" sz="900" dirty="0">
                <a:solidFill>
                  <a:srgbClr val="0000FF"/>
                </a:solidFill>
                <a:highlight>
                  <a:srgbClr val="FFFFFF"/>
                </a:highlight>
                <a:latin typeface="Consolas" panose="020B0609020204030204" pitchFamily="49" charset="0"/>
              </a:rPr>
              <a:t>&lt;/</a:t>
            </a:r>
            <a:r>
              <a:rPr lang="fr-FR" sz="900" dirty="0" err="1">
                <a:solidFill>
                  <a:srgbClr val="A31515"/>
                </a:solidFill>
                <a:highlight>
                  <a:srgbClr val="FFFFFF"/>
                </a:highlight>
                <a:latin typeface="Consolas" panose="020B0609020204030204" pitchFamily="49" charset="0"/>
              </a:rPr>
              <a:t>TextBlock</a:t>
            </a:r>
            <a:r>
              <a:rPr lang="fr-FR" sz="900" dirty="0">
                <a:solidFill>
                  <a:srgbClr val="0000FF"/>
                </a:solidFill>
                <a:highlight>
                  <a:srgbClr val="FFFFFF"/>
                </a:highlight>
                <a:latin typeface="Consolas" panose="020B0609020204030204" pitchFamily="49" charset="0"/>
              </a:rPr>
              <a:t>&gt;</a:t>
            </a:r>
          </a:p>
          <a:p>
            <a:pPr lvl="0"/>
            <a:r>
              <a:rPr lang="fr-FR" sz="900" dirty="0">
                <a:solidFill>
                  <a:srgbClr val="0000FF"/>
                </a:solidFill>
                <a:highlight>
                  <a:srgbClr val="FFFFFF"/>
                </a:highlight>
                <a:latin typeface="Consolas" panose="020B0609020204030204" pitchFamily="49" charset="0"/>
              </a:rPr>
              <a:t>        &lt;/</a:t>
            </a:r>
            <a:r>
              <a:rPr lang="fr-FR" sz="900" dirty="0" err="1">
                <a:solidFill>
                  <a:srgbClr val="A31515"/>
                </a:solidFill>
                <a:highlight>
                  <a:srgbClr val="FFFFFF"/>
                </a:highlight>
                <a:latin typeface="Consolas" panose="020B0609020204030204" pitchFamily="49" charset="0"/>
              </a:rPr>
              <a:t>StackPanel</a:t>
            </a:r>
            <a:r>
              <a:rPr lang="fr-FR" sz="900" dirty="0">
                <a:solidFill>
                  <a:srgbClr val="0000FF"/>
                </a:solidFill>
                <a:highlight>
                  <a:srgbClr val="FFFFFF"/>
                </a:highlight>
                <a:latin typeface="Consolas" panose="020B0609020204030204" pitchFamily="49" charset="0"/>
              </a:rPr>
              <a:t>&gt;</a:t>
            </a:r>
          </a:p>
          <a:p>
            <a:pPr lvl="0"/>
            <a:r>
              <a:rPr lang="fr-FR" sz="900" dirty="0">
                <a:solidFill>
                  <a:srgbClr val="000000"/>
                </a:solidFill>
                <a:highlight>
                  <a:srgbClr val="FFFFFF"/>
                </a:highlight>
                <a:latin typeface="Consolas" panose="020B0609020204030204" pitchFamily="49" charset="0"/>
              </a:rPr>
              <a:t>    </a:t>
            </a:r>
            <a:r>
              <a:rPr lang="fr-FR" sz="900" dirty="0">
                <a:solidFill>
                  <a:srgbClr val="0000FF"/>
                </a:solidFill>
                <a:highlight>
                  <a:srgbClr val="FFFFFF"/>
                </a:highlight>
                <a:latin typeface="Consolas" panose="020B0609020204030204" pitchFamily="49" charset="0"/>
              </a:rPr>
              <a:t>&lt;/</a:t>
            </a:r>
            <a:r>
              <a:rPr lang="fr-FR" sz="900" dirty="0">
                <a:solidFill>
                  <a:srgbClr val="A31515"/>
                </a:solidFill>
                <a:highlight>
                  <a:srgbClr val="FFFFFF"/>
                </a:highlight>
                <a:latin typeface="Consolas" panose="020B0609020204030204" pitchFamily="49" charset="0"/>
              </a:rPr>
              <a:t>Border</a:t>
            </a:r>
            <a:r>
              <a:rPr lang="fr-FR" sz="900" dirty="0">
                <a:solidFill>
                  <a:srgbClr val="0000FF"/>
                </a:solidFill>
                <a:highlight>
                  <a:srgbClr val="FFFFFF"/>
                </a:highlight>
                <a:latin typeface="Consolas" panose="020B0609020204030204" pitchFamily="49" charset="0"/>
              </a:rPr>
              <a:t>&gt;</a:t>
            </a:r>
          </a:p>
          <a:p>
            <a:pPr lvl="0"/>
            <a:r>
              <a:rPr lang="fr-FR" sz="900" dirty="0">
                <a:solidFill>
                  <a:srgbClr val="0000FF"/>
                </a:solidFill>
                <a:highlight>
                  <a:srgbClr val="FFFFFF"/>
                </a:highlight>
                <a:latin typeface="Consolas" panose="020B0609020204030204" pitchFamily="49" charset="0"/>
              </a:rPr>
              <a:t>&lt;/</a:t>
            </a:r>
            <a:r>
              <a:rPr lang="fr-FR" sz="900" dirty="0" err="1">
                <a:solidFill>
                  <a:srgbClr val="A31515"/>
                </a:solidFill>
                <a:highlight>
                  <a:srgbClr val="FFFFFF"/>
                </a:highlight>
                <a:latin typeface="Consolas" panose="020B0609020204030204" pitchFamily="49" charset="0"/>
              </a:rPr>
              <a:t>StackPanel</a:t>
            </a:r>
            <a:r>
              <a:rPr lang="fr-FR" sz="900" dirty="0">
                <a:solidFill>
                  <a:srgbClr val="0000FF"/>
                </a:solidFill>
                <a:highlight>
                  <a:srgbClr val="FFFFFF"/>
                </a:highlight>
                <a:latin typeface="Consolas" panose="020B0609020204030204" pitchFamily="49" charset="0"/>
              </a:rPr>
              <a:t>&gt;</a:t>
            </a:r>
            <a:endParaRPr lang="fr-FR" sz="900" dirty="0">
              <a:solidFill>
                <a:prstClr val="black"/>
              </a:solidFill>
            </a:endParaRPr>
          </a:p>
          <a:p>
            <a:endParaRPr lang="fr-FR" dirty="0"/>
          </a:p>
        </p:txBody>
      </p:sp>
    </p:spTree>
    <p:extLst>
      <p:ext uri="{BB962C8B-B14F-4D97-AF65-F5344CB8AC3E}">
        <p14:creationId xmlns:p14="http://schemas.microsoft.com/office/powerpoint/2010/main" val="1200380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872067" y="2675467"/>
            <a:ext cx="7408333" cy="677333"/>
          </a:xfrm>
        </p:spPr>
        <p:txBody>
          <a:bodyPr>
            <a:normAutofit fontScale="55000" lnSpcReduction="20000"/>
          </a:bodyPr>
          <a:lstStyle/>
          <a:p>
            <a:r>
              <a:rPr lang="fr-FR" dirty="0" smtClean="0"/>
              <a:t>Il existe des styles par défaut fournis par le </a:t>
            </a:r>
            <a:r>
              <a:rPr lang="fr-FR" dirty="0" err="1" smtClean="0"/>
              <a:t>framework</a:t>
            </a:r>
            <a:r>
              <a:rPr lang="fr-FR" dirty="0" smtClean="0"/>
              <a:t> (standard graphique).</a:t>
            </a:r>
          </a:p>
          <a:p>
            <a:r>
              <a:rPr lang="fr-FR" dirty="0"/>
              <a:t>Il est possible de définir des styles par défaut qui s’appliqueront automatiquement à tous les contrôles (sur la portée choisie</a:t>
            </a:r>
            <a:r>
              <a:rPr lang="fr-FR" dirty="0" smtClean="0"/>
              <a:t>).</a:t>
            </a:r>
            <a:endParaRPr lang="fr-FR" dirty="0"/>
          </a:p>
        </p:txBody>
      </p:sp>
      <p:sp>
        <p:nvSpPr>
          <p:cNvPr id="3" name="Titre 2"/>
          <p:cNvSpPr>
            <a:spLocks noGrp="1"/>
          </p:cNvSpPr>
          <p:nvPr>
            <p:ph type="title"/>
          </p:nvPr>
        </p:nvSpPr>
        <p:spPr/>
        <p:txBody>
          <a:bodyPr/>
          <a:lstStyle/>
          <a:p>
            <a:r>
              <a:rPr lang="fr-FR" dirty="0" smtClean="0"/>
              <a:t>Styles par défaut</a:t>
            </a:r>
            <a:endParaRPr lang="fr-FR" dirty="0"/>
          </a:p>
        </p:txBody>
      </p:sp>
      <p:sp>
        <p:nvSpPr>
          <p:cNvPr id="5" name="ZoneTexte 4"/>
          <p:cNvSpPr txBox="1"/>
          <p:nvPr/>
        </p:nvSpPr>
        <p:spPr>
          <a:xfrm>
            <a:off x="457200" y="3352800"/>
            <a:ext cx="4980851" cy="3323987"/>
          </a:xfrm>
          <a:prstGeom prst="rect">
            <a:avLst/>
          </a:prstGeom>
          <a:noFill/>
        </p:spPr>
        <p:txBody>
          <a:bodyPr wrap="none" rtlCol="0">
            <a:spAutoFit/>
          </a:bodyPr>
          <a:lstStyle/>
          <a:p>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Page.Resources</a:t>
            </a:r>
            <a:r>
              <a:rPr lang="fr-FR" sz="1000" dirty="0">
                <a:solidFill>
                  <a:srgbClr val="0000FF"/>
                </a:solidFill>
                <a:highlight>
                  <a:srgbClr val="FFFFFF"/>
                </a:highlight>
                <a:latin typeface="Consolas" panose="020B0609020204030204" pitchFamily="49" charset="0"/>
              </a:rPr>
              <a:t>&gt;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Style</a:t>
            </a:r>
            <a:r>
              <a:rPr lang="en-US" sz="1000" dirty="0">
                <a:solidFill>
                  <a:srgbClr val="FF0000"/>
                </a:solidFill>
                <a:highlight>
                  <a:srgbClr val="FFFFFF"/>
                </a:highlight>
                <a:latin typeface="Consolas" panose="020B0609020204030204" pitchFamily="49" charset="0"/>
              </a:rPr>
              <a:t> x</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Key</a:t>
            </a:r>
            <a:r>
              <a:rPr lang="en-US" sz="1000" dirty="0">
                <a:solidFill>
                  <a:srgbClr val="0000FF"/>
                </a:solidFill>
                <a:highlight>
                  <a:srgbClr val="FFFFFF"/>
                </a:highlight>
                <a:latin typeface="Consolas" panose="020B0609020204030204" pitchFamily="49" charset="0"/>
              </a:rPr>
              <a:t>="PurpleStyle"</a:t>
            </a:r>
            <a:r>
              <a:rPr lang="en-US" sz="1000" dirty="0">
                <a:solidFill>
                  <a:srgbClr val="FF0000"/>
                </a:solidFill>
                <a:highlight>
                  <a:srgbClr val="FFFFFF"/>
                </a:highlight>
                <a:latin typeface="Consolas" panose="020B0609020204030204" pitchFamily="49" charset="0"/>
              </a:rPr>
              <a:t> </a:t>
            </a:r>
            <a:r>
              <a:rPr lang="en-US" sz="1000" dirty="0" err="1">
                <a:solidFill>
                  <a:srgbClr val="FF0000"/>
                </a:solidFill>
                <a:highlight>
                  <a:srgbClr val="FFFFFF"/>
                </a:highlight>
                <a:latin typeface="Consolas" panose="020B0609020204030204" pitchFamily="49" charset="0"/>
              </a:rPr>
              <a:t>TargetType</a:t>
            </a:r>
            <a:r>
              <a:rPr lang="en-US" sz="1000" dirty="0">
                <a:solidFill>
                  <a:srgbClr val="0000FF"/>
                </a:solidFill>
                <a:highlight>
                  <a:srgbClr val="FFFFFF"/>
                </a:highlight>
                <a:latin typeface="Consolas" panose="020B0609020204030204" pitchFamily="49" charset="0"/>
              </a:rPr>
              <a:t>="Button"&gt;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Setter</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Property</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FontFamily</a:t>
            </a:r>
            <a:r>
              <a:rPr lang="fr-FR" sz="1000" dirty="0">
                <a:solidFill>
                  <a:srgbClr val="0000FF"/>
                </a:solidFill>
                <a:highlight>
                  <a:srgbClr val="FFFFFF"/>
                </a:highlight>
                <a:latin typeface="Consolas" panose="020B0609020204030204" pitchFamily="49" charset="0"/>
              </a:rPr>
              <a:t>"</a:t>
            </a:r>
            <a:r>
              <a:rPr lang="fr-FR" sz="1000" dirty="0">
                <a:solidFill>
                  <a:srgbClr val="FF0000"/>
                </a:solidFill>
                <a:highlight>
                  <a:srgbClr val="FFFFFF"/>
                </a:highlight>
                <a:latin typeface="Consolas" panose="020B0609020204030204" pitchFamily="49" charset="0"/>
              </a:rPr>
              <a:t> Value</a:t>
            </a:r>
            <a:r>
              <a:rPr lang="fr-FR" sz="1000" dirty="0">
                <a:solidFill>
                  <a:srgbClr val="0000FF"/>
                </a:solidFill>
                <a:highlight>
                  <a:srgbClr val="FFFFFF"/>
                </a:highlight>
                <a:latin typeface="Consolas" panose="020B0609020204030204" pitchFamily="49" charset="0"/>
              </a:rPr>
              <a:t>="Lucida Sans Unicode"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FontStyle</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="Italic"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FontSize</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="14"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="Foreground"</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MediumOrchid</a:t>
            </a:r>
            <a:r>
              <a:rPr lang="en-US" sz="1000" dirty="0">
                <a:solidFill>
                  <a:srgbClr val="0000FF"/>
                </a:solidFill>
                <a:highlight>
                  <a:srgbClr val="FFFFFF"/>
                </a:highlight>
                <a:latin typeface="Consolas" panose="020B0609020204030204" pitchFamily="49" charset="0"/>
              </a:rPr>
              <a:t>" /&gt;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Style</a:t>
            </a:r>
            <a:r>
              <a:rPr lang="fr-FR" sz="1000" dirty="0" smtClean="0">
                <a:solidFill>
                  <a:srgbClr val="0000FF"/>
                </a:solidFill>
                <a:highlight>
                  <a:srgbClr val="FFFFFF"/>
                </a:highlight>
                <a:latin typeface="Consolas" panose="020B0609020204030204" pitchFamily="49" charset="0"/>
              </a:rPr>
              <a:t>&gt;</a:t>
            </a:r>
            <a:endParaRPr lang="fr-FR" sz="1000" dirty="0">
              <a:solidFill>
                <a:srgbClr val="0000FF"/>
              </a:solidFill>
              <a:highlight>
                <a:srgbClr val="FFFFFF"/>
              </a:highlight>
              <a:latin typeface="Consolas" panose="020B0609020204030204" pitchFamily="49" charset="0"/>
            </a:endParaRP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Style</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TargetType</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Button</a:t>
            </a:r>
            <a:r>
              <a:rPr lang="fr-FR" sz="1000" dirty="0">
                <a:solidFill>
                  <a:srgbClr val="0000FF"/>
                </a:solidFill>
                <a:highlight>
                  <a:srgbClr val="FFFFFF"/>
                </a:highlight>
                <a:latin typeface="Consolas" panose="020B0609020204030204" pitchFamily="49" charset="0"/>
              </a:rPr>
              <a:t>"&gt;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Setter</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Property</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FontFamily</a:t>
            </a:r>
            <a:r>
              <a:rPr lang="fr-FR" sz="1000" dirty="0">
                <a:solidFill>
                  <a:srgbClr val="0000FF"/>
                </a:solidFill>
                <a:highlight>
                  <a:srgbClr val="FFFFFF"/>
                </a:highlight>
                <a:latin typeface="Consolas" panose="020B0609020204030204" pitchFamily="49" charset="0"/>
              </a:rPr>
              <a:t>"</a:t>
            </a:r>
            <a:r>
              <a:rPr lang="fr-FR" sz="1000" dirty="0">
                <a:solidFill>
                  <a:srgbClr val="FF0000"/>
                </a:solidFill>
                <a:highlight>
                  <a:srgbClr val="FFFFFF"/>
                </a:highlight>
                <a:latin typeface="Consolas" panose="020B0609020204030204" pitchFamily="49" charset="0"/>
              </a:rPr>
              <a:t> Value</a:t>
            </a:r>
            <a:r>
              <a:rPr lang="fr-FR" sz="1000" dirty="0">
                <a:solidFill>
                  <a:srgbClr val="0000FF"/>
                </a:solidFill>
                <a:highlight>
                  <a:srgbClr val="FFFFFF"/>
                </a:highlight>
                <a:latin typeface="Consolas" panose="020B0609020204030204" pitchFamily="49" charset="0"/>
              </a:rPr>
              <a:t>="Lucida Sans Unicode"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FontStyle</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="Italic"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FontSize</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="14" /&gt;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Setter</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Property</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RenderTransform</a:t>
            </a:r>
            <a:r>
              <a:rPr lang="fr-FR" sz="1000" dirty="0">
                <a:solidFill>
                  <a:srgbClr val="0000FF"/>
                </a:solidFill>
                <a:highlight>
                  <a:srgbClr val="FFFFFF"/>
                </a:highlight>
                <a:latin typeface="Consolas" panose="020B0609020204030204" pitchFamily="49" charset="0"/>
              </a:rPr>
              <a:t>"&gt;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Setter.Value</a:t>
            </a:r>
            <a:r>
              <a:rPr lang="fr-FR" sz="1000" dirty="0">
                <a:solidFill>
                  <a:srgbClr val="0000FF"/>
                </a:solidFill>
                <a:highlight>
                  <a:srgbClr val="FFFFFF"/>
                </a:highlight>
                <a:latin typeface="Consolas" panose="020B0609020204030204" pitchFamily="49" charset="0"/>
              </a:rPr>
              <a:t>&gt;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RotateTransform</a:t>
            </a:r>
            <a:r>
              <a:rPr lang="fr-FR" sz="1000" dirty="0">
                <a:solidFill>
                  <a:srgbClr val="FF0000"/>
                </a:solidFill>
                <a:highlight>
                  <a:srgbClr val="FFFFFF"/>
                </a:highlight>
                <a:latin typeface="Consolas" panose="020B0609020204030204" pitchFamily="49" charset="0"/>
              </a:rPr>
              <a:t> Angle</a:t>
            </a:r>
            <a:r>
              <a:rPr lang="fr-FR" sz="1000" dirty="0">
                <a:solidFill>
                  <a:srgbClr val="0000FF"/>
                </a:solidFill>
                <a:highlight>
                  <a:srgbClr val="FFFFFF"/>
                </a:highlight>
                <a:latin typeface="Consolas" panose="020B0609020204030204" pitchFamily="49" charset="0"/>
              </a:rPr>
              <a:t>="25" /&gt;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Setter.Value</a:t>
            </a:r>
            <a:r>
              <a:rPr lang="fr-FR" sz="1000" dirty="0">
                <a:solidFill>
                  <a:srgbClr val="0000FF"/>
                </a:solidFill>
                <a:highlight>
                  <a:srgbClr val="FFFFFF"/>
                </a:highlight>
                <a:latin typeface="Consolas" panose="020B0609020204030204" pitchFamily="49" charset="0"/>
              </a:rPr>
              <a:t>&gt;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Setter</a:t>
            </a:r>
            <a:r>
              <a:rPr lang="fr-FR" sz="1000" dirty="0">
                <a:solidFill>
                  <a:srgbClr val="0000FF"/>
                </a:solidFill>
                <a:highlight>
                  <a:srgbClr val="FFFFFF"/>
                </a:highlight>
                <a:latin typeface="Consolas" panose="020B0609020204030204" pitchFamily="49" charset="0"/>
              </a:rPr>
              <a:t>&gt;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Setter</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Property</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BorderBrush</a:t>
            </a:r>
            <a:r>
              <a:rPr lang="fr-FR" sz="1000" dirty="0">
                <a:solidFill>
                  <a:srgbClr val="0000FF"/>
                </a:solidFill>
                <a:highlight>
                  <a:srgbClr val="FFFFFF"/>
                </a:highlight>
                <a:latin typeface="Consolas" panose="020B0609020204030204" pitchFamily="49" charset="0"/>
              </a:rPr>
              <a:t>"</a:t>
            </a:r>
            <a:r>
              <a:rPr lang="fr-FR" sz="1000" dirty="0">
                <a:solidFill>
                  <a:srgbClr val="FF0000"/>
                </a:solidFill>
                <a:highlight>
                  <a:srgbClr val="FFFFFF"/>
                </a:highlight>
                <a:latin typeface="Consolas" panose="020B0609020204030204" pitchFamily="49" charset="0"/>
              </a:rPr>
              <a:t> Value</a:t>
            </a:r>
            <a:r>
              <a:rPr lang="fr-FR" sz="1000" dirty="0">
                <a:solidFill>
                  <a:srgbClr val="0000FF"/>
                </a:solidFill>
                <a:highlight>
                  <a:srgbClr val="FFFFFF"/>
                </a:highlight>
                <a:latin typeface="Consolas" panose="020B0609020204030204" pitchFamily="49" charset="0"/>
              </a:rPr>
              <a:t>="Orange"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BorderThickness</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="2"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="Foreground"</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="Orange" /&gt;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Style</a:t>
            </a:r>
            <a:r>
              <a:rPr lang="fr-FR" sz="1000" dirty="0">
                <a:solidFill>
                  <a:srgbClr val="0000FF"/>
                </a:solidFill>
                <a:highlight>
                  <a:srgbClr val="FFFFFF"/>
                </a:highlight>
                <a:latin typeface="Consolas" panose="020B0609020204030204" pitchFamily="49" charset="0"/>
              </a:rPr>
              <a:t>&gt;</a:t>
            </a:r>
          </a:p>
          <a:p>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Page.Resources</a:t>
            </a:r>
            <a:r>
              <a:rPr lang="fr-FR" sz="1000" dirty="0" smtClean="0">
                <a:solidFill>
                  <a:srgbClr val="0000FF"/>
                </a:solidFill>
                <a:highlight>
                  <a:srgbClr val="FFFFFF"/>
                </a:highlight>
                <a:latin typeface="Consolas" panose="020B0609020204030204" pitchFamily="49" charset="0"/>
              </a:rPr>
              <a:t>&gt;</a:t>
            </a:r>
            <a:endParaRPr lang="fr-FR" sz="1000" dirty="0">
              <a:solidFill>
                <a:srgbClr val="0000FF"/>
              </a:solidFill>
              <a:highlight>
                <a:srgbClr val="FFFFFF"/>
              </a:highlight>
              <a:latin typeface="Consolas" panose="020B0609020204030204" pitchFamily="49" charset="0"/>
            </a:endParaRPr>
          </a:p>
        </p:txBody>
      </p:sp>
      <p:sp>
        <p:nvSpPr>
          <p:cNvPr id="6" name="ZoneTexte 5"/>
          <p:cNvSpPr txBox="1"/>
          <p:nvPr/>
        </p:nvSpPr>
        <p:spPr>
          <a:xfrm>
            <a:off x="4862525" y="5715000"/>
            <a:ext cx="3993401" cy="861774"/>
          </a:xfrm>
          <a:prstGeom prst="rect">
            <a:avLst/>
          </a:prstGeom>
          <a:noFill/>
        </p:spPr>
        <p:txBody>
          <a:bodyPr wrap="none" rtlCol="0">
            <a:spAutoFit/>
          </a:bodyPr>
          <a:lstStyle/>
          <a:p>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Grid</a:t>
            </a:r>
            <a:r>
              <a:rPr lang="fr-FR" sz="1000" dirty="0">
                <a:solidFill>
                  <a:srgbClr val="FF0000"/>
                </a:solidFill>
                <a:highlight>
                  <a:srgbClr val="FFFFFF"/>
                </a:highlight>
                <a:latin typeface="Consolas" panose="020B0609020204030204" pitchFamily="49" charset="0"/>
              </a:rPr>
              <a:t> x</a:t>
            </a:r>
            <a:r>
              <a:rPr lang="fr-FR" sz="1000" dirty="0">
                <a:solidFill>
                  <a:srgbClr val="0000FF"/>
                </a:solidFill>
                <a:highlight>
                  <a:srgbClr val="FFFFFF"/>
                </a:highlight>
                <a:latin typeface="Consolas" panose="020B0609020204030204" pitchFamily="49" charset="0"/>
              </a:rPr>
              <a:t>:</a:t>
            </a:r>
            <a:r>
              <a:rPr lang="fr-FR" sz="1000" dirty="0">
                <a:solidFill>
                  <a:srgbClr val="FF0000"/>
                </a:solidFill>
                <a:highlight>
                  <a:srgbClr val="FFFFFF"/>
                </a:highlight>
                <a:latin typeface="Consolas" panose="020B0609020204030204" pitchFamily="49" charset="0"/>
              </a:rPr>
              <a:t>Name</a:t>
            </a:r>
            <a:r>
              <a:rPr lang="fr-FR" sz="1000" dirty="0">
                <a:solidFill>
                  <a:srgbClr val="0000FF"/>
                </a:solidFill>
                <a:highlight>
                  <a:srgbClr val="FFFFFF"/>
                </a:highlight>
                <a:latin typeface="Consolas" panose="020B0609020204030204" pitchFamily="49" charset="0"/>
              </a:rPr>
              <a:t>="LayoutRoot"&gt;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Button</a:t>
            </a:r>
            <a:r>
              <a:rPr lang="en-US" sz="1000" dirty="0">
                <a:solidFill>
                  <a:srgbClr val="FF0000"/>
                </a:solidFill>
                <a:highlight>
                  <a:srgbClr val="FFFFFF"/>
                </a:highlight>
                <a:latin typeface="Consolas" panose="020B0609020204030204" pitchFamily="49" charset="0"/>
              </a:rPr>
              <a:t> Content</a:t>
            </a:r>
            <a:r>
              <a:rPr lang="en-US" sz="1000" dirty="0">
                <a:solidFill>
                  <a:srgbClr val="0000FF"/>
                </a:solidFill>
                <a:highlight>
                  <a:srgbClr val="FFFFFF"/>
                </a:highlight>
                <a:latin typeface="Consolas" panose="020B0609020204030204" pitchFamily="49" charset="0"/>
              </a:rPr>
              <a:t>="Button"</a:t>
            </a:r>
            <a:r>
              <a:rPr lang="en-US" sz="1000" dirty="0">
                <a:solidFill>
                  <a:srgbClr val="FF0000"/>
                </a:solidFill>
                <a:highlight>
                  <a:srgbClr val="FFFFFF"/>
                </a:highlight>
                <a:latin typeface="Consolas" panose="020B0609020204030204" pitchFamily="49" charset="0"/>
              </a:rPr>
              <a:t> Height</a:t>
            </a:r>
            <a:r>
              <a:rPr lang="en-US" sz="1000" dirty="0">
                <a:solidFill>
                  <a:srgbClr val="0000FF"/>
                </a:solidFill>
                <a:highlight>
                  <a:srgbClr val="FFFFFF"/>
                </a:highlight>
                <a:latin typeface="Consolas" panose="020B0609020204030204" pitchFamily="49" charset="0"/>
              </a:rPr>
              <a:t>="23"</a:t>
            </a:r>
            <a:r>
              <a:rPr lang="en-US" sz="1000" dirty="0">
                <a:solidFill>
                  <a:srgbClr val="FF0000"/>
                </a:solidFill>
                <a:highlight>
                  <a:srgbClr val="FFFFFF"/>
                </a:highlight>
                <a:latin typeface="Consolas" panose="020B0609020204030204" pitchFamily="49" charset="0"/>
              </a:rPr>
              <a:t> Width</a:t>
            </a:r>
            <a:r>
              <a:rPr lang="en-US" sz="1000" dirty="0">
                <a:solidFill>
                  <a:srgbClr val="0000FF"/>
                </a:solidFill>
                <a:highlight>
                  <a:srgbClr val="FFFFFF"/>
                </a:highlight>
                <a:latin typeface="Consolas" panose="020B0609020204030204" pitchFamily="49" charset="0"/>
              </a:rPr>
              <a:t>="</a:t>
            </a:r>
            <a:r>
              <a:rPr lang="en-US" sz="1000" dirty="0" smtClean="0">
                <a:solidFill>
                  <a:srgbClr val="0000FF"/>
                </a:solidFill>
                <a:highlight>
                  <a:srgbClr val="FFFFFF"/>
                </a:highlight>
                <a:latin typeface="Consolas" panose="020B0609020204030204" pitchFamily="49" charset="0"/>
              </a:rPr>
              <a:t>75</a:t>
            </a:r>
            <a:r>
              <a:rPr lang="en-US" sz="1000" dirty="0">
                <a:solidFill>
                  <a:srgbClr val="0000FF"/>
                </a:solidFill>
                <a:highlight>
                  <a:srgbClr val="FFFFFF"/>
                </a:highlight>
                <a:latin typeface="Consolas" panose="020B0609020204030204" pitchFamily="49" charset="0"/>
              </a:rPr>
              <a:t>"</a:t>
            </a:r>
            <a:endParaRPr lang="en-US" sz="1000" dirty="0" smtClean="0">
              <a:solidFill>
                <a:srgbClr val="FF0000"/>
              </a:solidFill>
              <a:highlight>
                <a:srgbClr val="FFFFFF"/>
              </a:highlight>
              <a:latin typeface="Consolas" panose="020B0609020204030204" pitchFamily="49" charset="0"/>
            </a:endParaRPr>
          </a:p>
          <a:p>
            <a:r>
              <a:rPr lang="en-US" sz="1000" dirty="0">
                <a:solidFill>
                  <a:srgbClr val="FF0000"/>
                </a:solidFill>
                <a:highlight>
                  <a:srgbClr val="FFFFFF"/>
                </a:highlight>
                <a:latin typeface="Consolas" panose="020B0609020204030204" pitchFamily="49" charset="0"/>
              </a:rPr>
              <a:t> </a:t>
            </a:r>
            <a:r>
              <a:rPr lang="en-US" sz="1000" dirty="0" smtClean="0">
                <a:solidFill>
                  <a:srgbClr val="FF0000"/>
                </a:solidFill>
                <a:highlight>
                  <a:srgbClr val="FFFFFF"/>
                </a:highlight>
                <a:latin typeface="Consolas" panose="020B0609020204030204" pitchFamily="49" charset="0"/>
              </a:rPr>
              <a:t>           Style</a:t>
            </a:r>
            <a:r>
              <a:rPr lang="en-US" sz="1000" dirty="0">
                <a:solidFill>
                  <a:srgbClr val="0000FF"/>
                </a:solidFill>
                <a:highlight>
                  <a:srgbClr val="FFFFFF"/>
                </a:highlight>
                <a:latin typeface="Consolas" panose="020B0609020204030204" pitchFamily="49" charset="0"/>
              </a:rPr>
              <a:t>="{</a:t>
            </a:r>
            <a:r>
              <a:rPr lang="en-US" sz="1000" dirty="0" err="1">
                <a:solidFill>
                  <a:srgbClr val="A31515"/>
                </a:solidFill>
                <a:highlight>
                  <a:srgbClr val="FFFFFF"/>
                </a:highlight>
                <a:latin typeface="Consolas" panose="020B0609020204030204" pitchFamily="49" charset="0"/>
              </a:rPr>
              <a:t>StaticResource</a:t>
            </a:r>
            <a:r>
              <a:rPr lang="en-US" sz="1000" dirty="0">
                <a:solidFill>
                  <a:srgbClr val="FF0000"/>
                </a:solidFill>
                <a:highlight>
                  <a:srgbClr val="FFFFFF"/>
                </a:highlight>
                <a:latin typeface="Consolas" panose="020B0609020204030204" pitchFamily="49" charset="0"/>
              </a:rPr>
              <a:t> </a:t>
            </a:r>
            <a:r>
              <a:rPr lang="en-US" sz="1000" dirty="0" err="1">
                <a:solidFill>
                  <a:srgbClr val="FF0000"/>
                </a:solidFill>
                <a:highlight>
                  <a:srgbClr val="FFFFFF"/>
                </a:highlight>
                <a:latin typeface="Consolas" panose="020B0609020204030204" pitchFamily="49" charset="0"/>
              </a:rPr>
              <a:t>PurpleStyle</a:t>
            </a:r>
            <a:r>
              <a:rPr lang="en-US" sz="1000" dirty="0">
                <a:solidFill>
                  <a:srgbClr val="0000FF"/>
                </a:solidFill>
                <a:highlight>
                  <a:srgbClr val="FFFFFF"/>
                </a:highlight>
                <a:latin typeface="Consolas" panose="020B0609020204030204" pitchFamily="49" charset="0"/>
              </a:rPr>
              <a:t>}"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Button</a:t>
            </a:r>
            <a:r>
              <a:rPr lang="en-US" sz="1000" dirty="0">
                <a:solidFill>
                  <a:srgbClr val="FF0000"/>
                </a:solidFill>
                <a:highlight>
                  <a:srgbClr val="FFFFFF"/>
                </a:highlight>
                <a:latin typeface="Consolas" panose="020B0609020204030204" pitchFamily="49" charset="0"/>
              </a:rPr>
              <a:t> Content</a:t>
            </a:r>
            <a:r>
              <a:rPr lang="en-US" sz="1000" dirty="0">
                <a:solidFill>
                  <a:srgbClr val="0000FF"/>
                </a:solidFill>
                <a:highlight>
                  <a:srgbClr val="FFFFFF"/>
                </a:highlight>
                <a:latin typeface="Consolas" panose="020B0609020204030204" pitchFamily="49" charset="0"/>
              </a:rPr>
              <a:t>="Button"</a:t>
            </a:r>
            <a:r>
              <a:rPr lang="en-US" sz="1000" dirty="0">
                <a:solidFill>
                  <a:srgbClr val="FF0000"/>
                </a:solidFill>
                <a:highlight>
                  <a:srgbClr val="FFFFFF"/>
                </a:highlight>
                <a:latin typeface="Consolas" panose="020B0609020204030204" pitchFamily="49" charset="0"/>
              </a:rPr>
              <a:t> Height</a:t>
            </a:r>
            <a:r>
              <a:rPr lang="en-US" sz="1000" dirty="0">
                <a:solidFill>
                  <a:srgbClr val="0000FF"/>
                </a:solidFill>
                <a:highlight>
                  <a:srgbClr val="FFFFFF"/>
                </a:highlight>
                <a:latin typeface="Consolas" panose="020B0609020204030204" pitchFamily="49" charset="0"/>
              </a:rPr>
              <a:t>="23"</a:t>
            </a:r>
            <a:r>
              <a:rPr lang="en-US" sz="1000" dirty="0">
                <a:solidFill>
                  <a:srgbClr val="FF0000"/>
                </a:solidFill>
                <a:highlight>
                  <a:srgbClr val="FFFFFF"/>
                </a:highlight>
                <a:latin typeface="Consolas" panose="020B0609020204030204" pitchFamily="49" charset="0"/>
              </a:rPr>
              <a:t> Width</a:t>
            </a:r>
            <a:r>
              <a:rPr lang="en-US" sz="1000" dirty="0">
                <a:solidFill>
                  <a:srgbClr val="0000FF"/>
                </a:solidFill>
                <a:highlight>
                  <a:srgbClr val="FFFFFF"/>
                </a:highlight>
                <a:latin typeface="Consolas" panose="020B0609020204030204" pitchFamily="49" charset="0"/>
              </a:rPr>
              <a:t>="75" /&gt;</a:t>
            </a:r>
          </a:p>
          <a:p>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Grid</a:t>
            </a:r>
            <a:r>
              <a:rPr lang="fr-FR" sz="1000" dirty="0" smtClean="0">
                <a:solidFill>
                  <a:srgbClr val="0000FF"/>
                </a:solidFill>
                <a:highlight>
                  <a:srgbClr val="FFFFFF"/>
                </a:highlight>
                <a:latin typeface="Consolas" panose="020B0609020204030204" pitchFamily="49" charset="0"/>
              </a:rPr>
              <a:t>&gt;</a:t>
            </a:r>
            <a:endParaRPr lang="fr-FR" sz="1000" dirty="0"/>
          </a:p>
        </p:txBody>
      </p:sp>
    </p:spTree>
    <p:extLst>
      <p:ext uri="{BB962C8B-B14F-4D97-AF65-F5344CB8AC3E}">
        <p14:creationId xmlns:p14="http://schemas.microsoft.com/office/powerpoint/2010/main" val="217329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872067" y="2675467"/>
            <a:ext cx="7408333" cy="448733"/>
          </a:xfrm>
        </p:spPr>
        <p:txBody>
          <a:bodyPr>
            <a:normAutofit lnSpcReduction="10000"/>
          </a:bodyPr>
          <a:lstStyle/>
          <a:p>
            <a:r>
              <a:rPr lang="fr-FR" dirty="0" smtClean="0"/>
              <a:t>Les styles peuvent hériter les uns des autres.</a:t>
            </a:r>
          </a:p>
        </p:txBody>
      </p:sp>
      <p:sp>
        <p:nvSpPr>
          <p:cNvPr id="3" name="Titre 2"/>
          <p:cNvSpPr>
            <a:spLocks noGrp="1"/>
          </p:cNvSpPr>
          <p:nvPr>
            <p:ph type="title"/>
          </p:nvPr>
        </p:nvSpPr>
        <p:spPr/>
        <p:txBody>
          <a:bodyPr/>
          <a:lstStyle/>
          <a:p>
            <a:r>
              <a:rPr lang="fr-FR" dirty="0" smtClean="0"/>
              <a:t>Héritage de styles</a:t>
            </a:r>
            <a:endParaRPr lang="fr-FR" dirty="0"/>
          </a:p>
        </p:txBody>
      </p:sp>
      <p:sp>
        <p:nvSpPr>
          <p:cNvPr id="4" name="ZoneTexte 3"/>
          <p:cNvSpPr txBox="1"/>
          <p:nvPr/>
        </p:nvSpPr>
        <p:spPr>
          <a:xfrm>
            <a:off x="872067" y="3124200"/>
            <a:ext cx="6744154" cy="3323987"/>
          </a:xfrm>
          <a:prstGeom prst="rect">
            <a:avLst/>
          </a:prstGeom>
          <a:noFill/>
        </p:spPr>
        <p:txBody>
          <a:bodyPr wrap="none" rtlCol="0">
            <a:spAutoFit/>
          </a:bodyPr>
          <a:lstStyle/>
          <a:p>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Page.Resources</a:t>
            </a:r>
            <a:r>
              <a:rPr lang="fr-FR" sz="1000" dirty="0">
                <a:solidFill>
                  <a:srgbClr val="0000FF"/>
                </a:solidFill>
                <a:highlight>
                  <a:srgbClr val="FFFFFF"/>
                </a:highlight>
                <a:latin typeface="Consolas" panose="020B0609020204030204" pitchFamily="49" charset="0"/>
              </a:rPr>
              <a:t>&gt;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Style</a:t>
            </a:r>
            <a:r>
              <a:rPr lang="en-US" sz="1000" dirty="0">
                <a:solidFill>
                  <a:srgbClr val="FF0000"/>
                </a:solidFill>
                <a:highlight>
                  <a:srgbClr val="FFFFFF"/>
                </a:highlight>
                <a:latin typeface="Consolas" panose="020B0609020204030204" pitchFamily="49" charset="0"/>
              </a:rPr>
              <a:t> x</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Key</a:t>
            </a:r>
            <a:r>
              <a:rPr lang="en-US" sz="1000" dirty="0">
                <a:solidFill>
                  <a:srgbClr val="0000FF"/>
                </a:solidFill>
                <a:highlight>
                  <a:srgbClr val="FFFFFF"/>
                </a:highlight>
                <a:latin typeface="Consolas" panose="020B0609020204030204" pitchFamily="49" charset="0"/>
              </a:rPr>
              <a:t>="BasicStyle"</a:t>
            </a:r>
            <a:r>
              <a:rPr lang="en-US" sz="1000" dirty="0">
                <a:solidFill>
                  <a:srgbClr val="FF0000"/>
                </a:solidFill>
                <a:highlight>
                  <a:srgbClr val="FFFFFF"/>
                </a:highlight>
                <a:latin typeface="Consolas" panose="020B0609020204030204" pitchFamily="49" charset="0"/>
              </a:rPr>
              <a:t> </a:t>
            </a:r>
            <a:r>
              <a:rPr lang="en-US" sz="1000" dirty="0" err="1">
                <a:solidFill>
                  <a:srgbClr val="FF0000"/>
                </a:solidFill>
                <a:highlight>
                  <a:srgbClr val="FFFFFF"/>
                </a:highlight>
                <a:latin typeface="Consolas" panose="020B0609020204030204" pitchFamily="49" charset="0"/>
              </a:rPr>
              <a:t>TargetType</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ContentControl</a:t>
            </a:r>
            <a:r>
              <a:rPr lang="en-US" sz="1000" dirty="0">
                <a:solidFill>
                  <a:srgbClr val="0000FF"/>
                </a:solidFill>
                <a:highlight>
                  <a:srgbClr val="FFFFFF"/>
                </a:highlight>
                <a:latin typeface="Consolas" panose="020B0609020204030204" pitchFamily="49" charset="0"/>
              </a:rPr>
              <a:t>"&gt;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="Width"</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="100"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="Height"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="30" /&gt;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Style</a:t>
            </a:r>
            <a:r>
              <a:rPr lang="fr-FR" sz="1000" dirty="0">
                <a:solidFill>
                  <a:srgbClr val="0000FF"/>
                </a:solidFill>
                <a:highlight>
                  <a:srgbClr val="FFFFFF"/>
                </a:highlight>
                <a:latin typeface="Consolas" panose="020B0609020204030204" pitchFamily="49" charset="0"/>
              </a:rPr>
              <a:t>&gt;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Style</a:t>
            </a:r>
            <a:r>
              <a:rPr lang="en-US" sz="1000" dirty="0">
                <a:solidFill>
                  <a:srgbClr val="FF0000"/>
                </a:solidFill>
                <a:highlight>
                  <a:srgbClr val="FFFFFF"/>
                </a:highlight>
                <a:latin typeface="Consolas" panose="020B0609020204030204" pitchFamily="49" charset="0"/>
              </a:rPr>
              <a:t> x</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Key</a:t>
            </a:r>
            <a:r>
              <a:rPr lang="en-US" sz="1000" dirty="0">
                <a:solidFill>
                  <a:srgbClr val="0000FF"/>
                </a:solidFill>
                <a:highlight>
                  <a:srgbClr val="FFFFFF"/>
                </a:highlight>
                <a:latin typeface="Consolas" panose="020B0609020204030204" pitchFamily="49" charset="0"/>
              </a:rPr>
              <a:t>="ButtonStyle"</a:t>
            </a:r>
            <a:r>
              <a:rPr lang="en-US" sz="1000" dirty="0">
                <a:solidFill>
                  <a:srgbClr val="FF0000"/>
                </a:solidFill>
                <a:highlight>
                  <a:srgbClr val="FFFFFF"/>
                </a:highlight>
                <a:latin typeface="Consolas" panose="020B0609020204030204" pitchFamily="49" charset="0"/>
              </a:rPr>
              <a:t> </a:t>
            </a:r>
            <a:r>
              <a:rPr lang="en-US" sz="1000" dirty="0" err="1">
                <a:solidFill>
                  <a:srgbClr val="FF0000"/>
                </a:solidFill>
                <a:highlight>
                  <a:srgbClr val="FFFFFF"/>
                </a:highlight>
                <a:latin typeface="Consolas" panose="020B0609020204030204" pitchFamily="49" charset="0"/>
              </a:rPr>
              <a:t>TargetType</a:t>
            </a:r>
            <a:r>
              <a:rPr lang="en-US" sz="1000" dirty="0">
                <a:solidFill>
                  <a:srgbClr val="0000FF"/>
                </a:solidFill>
                <a:highlight>
                  <a:srgbClr val="FFFFFF"/>
                </a:highlight>
                <a:latin typeface="Consolas" panose="020B0609020204030204" pitchFamily="49" charset="0"/>
              </a:rPr>
              <a:t>="Button"</a:t>
            </a:r>
            <a:r>
              <a:rPr lang="en-US" sz="1000" dirty="0">
                <a:solidFill>
                  <a:srgbClr val="FF0000"/>
                </a:solidFill>
                <a:highlight>
                  <a:srgbClr val="FFFFFF"/>
                </a:highlight>
                <a:latin typeface="Consolas" panose="020B0609020204030204" pitchFamily="49" charset="0"/>
              </a:rPr>
              <a:t> </a:t>
            </a:r>
            <a:r>
              <a:rPr lang="en-US" sz="1000" dirty="0" err="1">
                <a:solidFill>
                  <a:srgbClr val="FF0000"/>
                </a:solidFill>
                <a:highlight>
                  <a:srgbClr val="FFFFFF"/>
                </a:highlight>
                <a:latin typeface="Consolas" panose="020B0609020204030204" pitchFamily="49" charset="0"/>
              </a:rPr>
              <a:t>BasedOn</a:t>
            </a:r>
            <a:r>
              <a:rPr lang="en-US" sz="1000" dirty="0">
                <a:solidFill>
                  <a:srgbClr val="0000FF"/>
                </a:solidFill>
                <a:highlight>
                  <a:srgbClr val="FFFFFF"/>
                </a:highlight>
                <a:latin typeface="Consolas" panose="020B0609020204030204" pitchFamily="49" charset="0"/>
              </a:rPr>
              <a:t>="{</a:t>
            </a:r>
            <a:r>
              <a:rPr lang="en-US" sz="1000" dirty="0" err="1">
                <a:solidFill>
                  <a:srgbClr val="A31515"/>
                </a:solidFill>
                <a:highlight>
                  <a:srgbClr val="FFFFFF"/>
                </a:highlight>
                <a:latin typeface="Consolas" panose="020B0609020204030204" pitchFamily="49" charset="0"/>
              </a:rPr>
              <a:t>StaticResource</a:t>
            </a:r>
            <a:r>
              <a:rPr lang="en-US" sz="1000" dirty="0">
                <a:solidFill>
                  <a:srgbClr val="FF0000"/>
                </a:solidFill>
                <a:highlight>
                  <a:srgbClr val="FFFFFF"/>
                </a:highlight>
                <a:latin typeface="Consolas" panose="020B0609020204030204" pitchFamily="49" charset="0"/>
              </a:rPr>
              <a:t> </a:t>
            </a:r>
            <a:r>
              <a:rPr lang="en-US" sz="1000" dirty="0" err="1">
                <a:solidFill>
                  <a:srgbClr val="FF0000"/>
                </a:solidFill>
                <a:highlight>
                  <a:srgbClr val="FFFFFF"/>
                </a:highlight>
                <a:latin typeface="Consolas" panose="020B0609020204030204" pitchFamily="49" charset="0"/>
              </a:rPr>
              <a:t>BasicStyle</a:t>
            </a:r>
            <a:r>
              <a:rPr lang="en-US" sz="1000" dirty="0">
                <a:solidFill>
                  <a:srgbClr val="0000FF"/>
                </a:solidFill>
                <a:highlight>
                  <a:srgbClr val="FFFFFF"/>
                </a:highlight>
                <a:latin typeface="Consolas" panose="020B0609020204030204" pitchFamily="49" charset="0"/>
              </a:rPr>
              <a:t>}"&gt;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Setter</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Property</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BorderBrush</a:t>
            </a:r>
            <a:r>
              <a:rPr lang="fr-FR" sz="1000" dirty="0">
                <a:solidFill>
                  <a:srgbClr val="0000FF"/>
                </a:solidFill>
                <a:highlight>
                  <a:srgbClr val="FFFFFF"/>
                </a:highlight>
                <a:latin typeface="Consolas" panose="020B0609020204030204" pitchFamily="49" charset="0"/>
              </a:rPr>
              <a:t>"</a:t>
            </a:r>
            <a:r>
              <a:rPr lang="fr-FR" sz="1000" dirty="0">
                <a:solidFill>
                  <a:srgbClr val="FF0000"/>
                </a:solidFill>
                <a:highlight>
                  <a:srgbClr val="FFFFFF"/>
                </a:highlight>
                <a:latin typeface="Consolas" panose="020B0609020204030204" pitchFamily="49" charset="0"/>
              </a:rPr>
              <a:t> Value</a:t>
            </a:r>
            <a:r>
              <a:rPr lang="fr-FR" sz="1000" dirty="0">
                <a:solidFill>
                  <a:srgbClr val="0000FF"/>
                </a:solidFill>
                <a:highlight>
                  <a:srgbClr val="FFFFFF"/>
                </a:highlight>
                <a:latin typeface="Consolas" panose="020B0609020204030204" pitchFamily="49" charset="0"/>
              </a:rPr>
              <a:t>="Orange"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BorderThickness</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="2"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="Foreground"</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="Orange" /&gt;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Style</a:t>
            </a:r>
            <a:r>
              <a:rPr lang="fr-FR" sz="1000" dirty="0">
                <a:solidFill>
                  <a:srgbClr val="0000FF"/>
                </a:solidFill>
                <a:highlight>
                  <a:srgbClr val="FFFFFF"/>
                </a:highlight>
                <a:latin typeface="Consolas" panose="020B0609020204030204" pitchFamily="49" charset="0"/>
              </a:rPr>
              <a:t>&gt;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Style</a:t>
            </a:r>
            <a:r>
              <a:rPr lang="fr-FR" sz="1000" dirty="0">
                <a:solidFill>
                  <a:srgbClr val="FF0000"/>
                </a:solidFill>
                <a:highlight>
                  <a:srgbClr val="FFFFFF"/>
                </a:highlight>
                <a:latin typeface="Consolas" panose="020B0609020204030204" pitchFamily="49" charset="0"/>
              </a:rPr>
              <a:t> x</a:t>
            </a:r>
            <a:r>
              <a:rPr lang="fr-FR" sz="1000" dirty="0">
                <a:solidFill>
                  <a:srgbClr val="0000FF"/>
                </a:solidFill>
                <a:highlight>
                  <a:srgbClr val="FFFFFF"/>
                </a:highlight>
                <a:latin typeface="Consolas" panose="020B0609020204030204" pitchFamily="49" charset="0"/>
              </a:rPr>
              <a:t>:</a:t>
            </a:r>
            <a:r>
              <a:rPr lang="fr-FR" sz="1000" dirty="0">
                <a:solidFill>
                  <a:srgbClr val="FF0000"/>
                </a:solidFill>
                <a:highlight>
                  <a:srgbClr val="FFFFFF"/>
                </a:highlight>
                <a:latin typeface="Consolas" panose="020B0609020204030204" pitchFamily="49" charset="0"/>
              </a:rPr>
              <a:t>Key</a:t>
            </a:r>
            <a:r>
              <a:rPr lang="fr-FR" sz="1000" dirty="0">
                <a:solidFill>
                  <a:srgbClr val="0000FF"/>
                </a:solidFill>
                <a:highlight>
                  <a:srgbClr val="FFFFFF"/>
                </a:highlight>
                <a:latin typeface="Consolas" panose="020B0609020204030204" pitchFamily="49" charset="0"/>
              </a:rPr>
              <a:t>="CheckBoxStyle"</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TargetType</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CheckBox</a:t>
            </a:r>
            <a:r>
              <a:rPr lang="fr-FR" sz="1000" dirty="0">
                <a:solidFill>
                  <a:srgbClr val="0000FF"/>
                </a:solidFill>
                <a:highlight>
                  <a:srgbClr val="FFFFFF"/>
                </a:highlight>
                <a:latin typeface="Consolas" panose="020B0609020204030204" pitchFamily="49" charset="0"/>
              </a:rPr>
              <a:t>"</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BasedOn</a:t>
            </a:r>
            <a:r>
              <a:rPr lang="fr-FR" sz="1000" dirty="0">
                <a:solidFill>
                  <a:srgbClr val="0000FF"/>
                </a:solidFill>
                <a:highlight>
                  <a:srgbClr val="FFFFFF"/>
                </a:highlight>
                <a:latin typeface="Consolas" panose="020B0609020204030204" pitchFamily="49" charset="0"/>
              </a:rPr>
              <a:t>="{</a:t>
            </a:r>
            <a:r>
              <a:rPr lang="fr-FR" sz="1000" dirty="0" err="1">
                <a:solidFill>
                  <a:srgbClr val="A31515"/>
                </a:solidFill>
                <a:highlight>
                  <a:srgbClr val="FFFFFF"/>
                </a:highlight>
                <a:latin typeface="Consolas" panose="020B0609020204030204" pitchFamily="49" charset="0"/>
              </a:rPr>
              <a:t>StaticResource</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BasicStyle</a:t>
            </a:r>
            <a:r>
              <a:rPr lang="fr-FR" sz="1000" dirty="0">
                <a:solidFill>
                  <a:srgbClr val="0000FF"/>
                </a:solidFill>
                <a:highlight>
                  <a:srgbClr val="FFFFFF"/>
                </a:highlight>
                <a:latin typeface="Consolas" panose="020B0609020204030204" pitchFamily="49" charset="0"/>
              </a:rPr>
              <a:t>}"&gt;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BorderBrush</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="Green"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a:t>
            </a:r>
            <a:r>
              <a:rPr lang="en-US" sz="1000" dirty="0" err="1">
                <a:solidFill>
                  <a:srgbClr val="0000FF"/>
                </a:solidFill>
                <a:highlight>
                  <a:srgbClr val="FFFFFF"/>
                </a:highlight>
                <a:latin typeface="Consolas" panose="020B0609020204030204" pitchFamily="49" charset="0"/>
              </a:rPr>
              <a:t>BorderThickness</a:t>
            </a:r>
            <a:r>
              <a:rPr lang="en-US" sz="1000" dirty="0">
                <a:solidFill>
                  <a:srgbClr val="0000FF"/>
                </a:solidFill>
                <a:highlight>
                  <a:srgbClr val="FFFFFF"/>
                </a:highlight>
                <a:latin typeface="Consolas" panose="020B0609020204030204" pitchFamily="49" charset="0"/>
              </a:rPr>
              <a:t>"</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="2" /&gt;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&lt;</a:t>
            </a:r>
            <a:r>
              <a:rPr lang="en-US" sz="1000" dirty="0">
                <a:solidFill>
                  <a:srgbClr val="A31515"/>
                </a:solidFill>
                <a:highlight>
                  <a:srgbClr val="FFFFFF"/>
                </a:highlight>
                <a:latin typeface="Consolas" panose="020B0609020204030204" pitchFamily="49" charset="0"/>
              </a:rPr>
              <a:t>Setter</a:t>
            </a:r>
            <a:r>
              <a:rPr lang="en-US" sz="1000" dirty="0">
                <a:solidFill>
                  <a:srgbClr val="FF0000"/>
                </a:solidFill>
                <a:highlight>
                  <a:srgbClr val="FFFFFF"/>
                </a:highlight>
                <a:latin typeface="Consolas" panose="020B0609020204030204" pitchFamily="49" charset="0"/>
              </a:rPr>
              <a:t> Property</a:t>
            </a:r>
            <a:r>
              <a:rPr lang="en-US" sz="1000" dirty="0">
                <a:solidFill>
                  <a:srgbClr val="0000FF"/>
                </a:solidFill>
                <a:highlight>
                  <a:srgbClr val="FFFFFF"/>
                </a:highlight>
                <a:latin typeface="Consolas" panose="020B0609020204030204" pitchFamily="49" charset="0"/>
              </a:rPr>
              <a:t>="Foreground"</a:t>
            </a:r>
            <a:r>
              <a:rPr lang="en-US" sz="1000" dirty="0">
                <a:solidFill>
                  <a:srgbClr val="FF0000"/>
                </a:solidFill>
                <a:highlight>
                  <a:srgbClr val="FFFFFF"/>
                </a:highlight>
                <a:latin typeface="Consolas" panose="020B0609020204030204" pitchFamily="49" charset="0"/>
              </a:rPr>
              <a:t> Value</a:t>
            </a:r>
            <a:r>
              <a:rPr lang="en-US" sz="1000" dirty="0">
                <a:solidFill>
                  <a:srgbClr val="0000FF"/>
                </a:solidFill>
                <a:highlight>
                  <a:srgbClr val="FFFFFF"/>
                </a:highlight>
                <a:latin typeface="Consolas" panose="020B0609020204030204" pitchFamily="49" charset="0"/>
              </a:rPr>
              <a:t>="Green" /&gt;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a:solidFill>
                  <a:srgbClr val="A31515"/>
                </a:solidFill>
                <a:highlight>
                  <a:srgbClr val="FFFFFF"/>
                </a:highlight>
                <a:latin typeface="Consolas" panose="020B0609020204030204" pitchFamily="49" charset="0"/>
              </a:rPr>
              <a:t>Style</a:t>
            </a:r>
            <a:r>
              <a:rPr lang="fr-FR" sz="1000" dirty="0">
                <a:solidFill>
                  <a:srgbClr val="0000FF"/>
                </a:solidFill>
                <a:highlight>
                  <a:srgbClr val="FFFFFF"/>
                </a:highlight>
                <a:latin typeface="Consolas" panose="020B0609020204030204" pitchFamily="49" charset="0"/>
              </a:rPr>
              <a:t>&gt;</a:t>
            </a:r>
          </a:p>
          <a:p>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Page.Resources</a:t>
            </a:r>
            <a:r>
              <a:rPr lang="fr-FR" sz="1000" dirty="0">
                <a:solidFill>
                  <a:srgbClr val="0000FF"/>
                </a:solidFill>
                <a:highlight>
                  <a:srgbClr val="FFFFFF"/>
                </a:highlight>
                <a:latin typeface="Consolas" panose="020B0609020204030204" pitchFamily="49" charset="0"/>
              </a:rPr>
              <a:t>&gt;</a:t>
            </a:r>
          </a:p>
          <a:p>
            <a:endParaRPr lang="fr-FR" sz="1000" dirty="0">
              <a:solidFill>
                <a:srgbClr val="0000FF"/>
              </a:solidFill>
              <a:highlight>
                <a:srgbClr val="FFFFFF"/>
              </a:highlight>
              <a:latin typeface="Consolas" panose="020B0609020204030204" pitchFamily="49" charset="0"/>
            </a:endParaRPr>
          </a:p>
          <a:p>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Grid</a:t>
            </a:r>
            <a:r>
              <a:rPr lang="fr-FR" sz="1000" dirty="0">
                <a:solidFill>
                  <a:srgbClr val="FF0000"/>
                </a:solidFill>
                <a:highlight>
                  <a:srgbClr val="FFFFFF"/>
                </a:highlight>
                <a:latin typeface="Consolas" panose="020B0609020204030204" pitchFamily="49" charset="0"/>
              </a:rPr>
              <a:t> Background</a:t>
            </a:r>
            <a:r>
              <a:rPr lang="fr-FR" sz="1000" dirty="0">
                <a:solidFill>
                  <a:srgbClr val="0000FF"/>
                </a:solidFill>
                <a:highlight>
                  <a:srgbClr val="FFFFFF"/>
                </a:highlight>
                <a:latin typeface="Consolas" panose="020B0609020204030204" pitchFamily="49" charset="0"/>
              </a:rPr>
              <a:t>="White"&gt;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Button</a:t>
            </a:r>
            <a:r>
              <a:rPr lang="fr-FR" sz="1000" dirty="0">
                <a:solidFill>
                  <a:srgbClr val="FF0000"/>
                </a:solidFill>
                <a:highlight>
                  <a:srgbClr val="FFFFFF"/>
                </a:highlight>
                <a:latin typeface="Consolas" panose="020B0609020204030204" pitchFamily="49" charset="0"/>
              </a:rPr>
              <a:t> Content</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Button</a:t>
            </a:r>
            <a:r>
              <a:rPr lang="fr-FR" sz="1000" dirty="0">
                <a:solidFill>
                  <a:srgbClr val="0000FF"/>
                </a:solidFill>
                <a:highlight>
                  <a:srgbClr val="FFFFFF"/>
                </a:highlight>
                <a:latin typeface="Consolas" panose="020B0609020204030204" pitchFamily="49" charset="0"/>
              </a:rPr>
              <a:t>"</a:t>
            </a:r>
            <a:r>
              <a:rPr lang="fr-FR" sz="1000" dirty="0">
                <a:solidFill>
                  <a:srgbClr val="FF0000"/>
                </a:solidFill>
                <a:highlight>
                  <a:srgbClr val="FFFFFF"/>
                </a:highlight>
                <a:latin typeface="Consolas" panose="020B0609020204030204" pitchFamily="49" charset="0"/>
              </a:rPr>
              <a:t> Style</a:t>
            </a:r>
            <a:r>
              <a:rPr lang="fr-FR" sz="1000" dirty="0">
                <a:solidFill>
                  <a:srgbClr val="0000FF"/>
                </a:solidFill>
                <a:highlight>
                  <a:srgbClr val="FFFFFF"/>
                </a:highlight>
                <a:latin typeface="Consolas" panose="020B0609020204030204" pitchFamily="49" charset="0"/>
              </a:rPr>
              <a:t>="{</a:t>
            </a:r>
            <a:r>
              <a:rPr lang="fr-FR" sz="1000" dirty="0" err="1">
                <a:solidFill>
                  <a:srgbClr val="A31515"/>
                </a:solidFill>
                <a:highlight>
                  <a:srgbClr val="FFFFFF"/>
                </a:highlight>
                <a:latin typeface="Consolas" panose="020B0609020204030204" pitchFamily="49" charset="0"/>
              </a:rPr>
              <a:t>StaticResource</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ButtonStyle</a:t>
            </a:r>
            <a:r>
              <a:rPr lang="fr-FR" sz="1000" dirty="0">
                <a:solidFill>
                  <a:srgbClr val="0000FF"/>
                </a:solidFill>
                <a:highlight>
                  <a:srgbClr val="FFFFFF"/>
                </a:highlight>
                <a:latin typeface="Consolas" panose="020B0609020204030204" pitchFamily="49" charset="0"/>
              </a:rPr>
              <a:t>}"/&gt;</a:t>
            </a:r>
          </a:p>
          <a:p>
            <a:r>
              <a:rPr lang="fr-FR" sz="1000" dirty="0">
                <a:solidFill>
                  <a:srgbClr val="000000"/>
                </a:solidFill>
                <a:highlight>
                  <a:srgbClr val="FFFFFF"/>
                </a:highlight>
                <a:latin typeface="Consolas" panose="020B0609020204030204" pitchFamily="49" charset="0"/>
              </a:rPr>
              <a:t>    </a:t>
            </a:r>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CheckBox</a:t>
            </a:r>
            <a:r>
              <a:rPr lang="fr-FR" sz="1000" dirty="0">
                <a:solidFill>
                  <a:srgbClr val="FF0000"/>
                </a:solidFill>
                <a:highlight>
                  <a:srgbClr val="FFFFFF"/>
                </a:highlight>
                <a:latin typeface="Consolas" panose="020B0609020204030204" pitchFamily="49" charset="0"/>
              </a:rPr>
              <a:t> Content</a:t>
            </a:r>
            <a:r>
              <a:rPr lang="fr-FR" sz="1000" dirty="0">
                <a:solidFill>
                  <a:srgbClr val="0000FF"/>
                </a:solidFill>
                <a:highlight>
                  <a:srgbClr val="FFFFFF"/>
                </a:highlight>
                <a:latin typeface="Consolas" panose="020B0609020204030204" pitchFamily="49" charset="0"/>
              </a:rPr>
              <a:t>="</a:t>
            </a:r>
            <a:r>
              <a:rPr lang="fr-FR" sz="1000" dirty="0" err="1">
                <a:solidFill>
                  <a:srgbClr val="0000FF"/>
                </a:solidFill>
                <a:highlight>
                  <a:srgbClr val="FFFFFF"/>
                </a:highlight>
                <a:latin typeface="Consolas" panose="020B0609020204030204" pitchFamily="49" charset="0"/>
              </a:rPr>
              <a:t>CheckBox</a:t>
            </a:r>
            <a:r>
              <a:rPr lang="fr-FR" sz="1000" dirty="0">
                <a:solidFill>
                  <a:srgbClr val="0000FF"/>
                </a:solidFill>
                <a:highlight>
                  <a:srgbClr val="FFFFFF"/>
                </a:highlight>
                <a:latin typeface="Consolas" panose="020B0609020204030204" pitchFamily="49" charset="0"/>
              </a:rPr>
              <a:t>"</a:t>
            </a:r>
            <a:r>
              <a:rPr lang="fr-FR" sz="1000" dirty="0">
                <a:solidFill>
                  <a:srgbClr val="000000"/>
                </a:solidFill>
                <a:highlight>
                  <a:srgbClr val="FFFFFF"/>
                </a:highlight>
                <a:latin typeface="Consolas" panose="020B0609020204030204" pitchFamily="49" charset="0"/>
              </a:rPr>
              <a:t> </a:t>
            </a:r>
            <a:r>
              <a:rPr lang="fr-FR" sz="1000" dirty="0">
                <a:solidFill>
                  <a:srgbClr val="FF0000"/>
                </a:solidFill>
                <a:highlight>
                  <a:srgbClr val="FFFFFF"/>
                </a:highlight>
                <a:latin typeface="Consolas" panose="020B0609020204030204" pitchFamily="49" charset="0"/>
              </a:rPr>
              <a:t> Style</a:t>
            </a:r>
            <a:r>
              <a:rPr lang="fr-FR" sz="1000" dirty="0">
                <a:solidFill>
                  <a:srgbClr val="0000FF"/>
                </a:solidFill>
                <a:highlight>
                  <a:srgbClr val="FFFFFF"/>
                </a:highlight>
                <a:latin typeface="Consolas" panose="020B0609020204030204" pitchFamily="49" charset="0"/>
              </a:rPr>
              <a:t>="{</a:t>
            </a:r>
            <a:r>
              <a:rPr lang="fr-FR" sz="1000" dirty="0" err="1">
                <a:solidFill>
                  <a:srgbClr val="A31515"/>
                </a:solidFill>
                <a:highlight>
                  <a:srgbClr val="FFFFFF"/>
                </a:highlight>
                <a:latin typeface="Consolas" panose="020B0609020204030204" pitchFamily="49" charset="0"/>
              </a:rPr>
              <a:t>StaticResource</a:t>
            </a:r>
            <a:r>
              <a:rPr lang="fr-FR" sz="1000" dirty="0">
                <a:solidFill>
                  <a:srgbClr val="FF0000"/>
                </a:solidFill>
                <a:highlight>
                  <a:srgbClr val="FFFFFF"/>
                </a:highlight>
                <a:latin typeface="Consolas" panose="020B0609020204030204" pitchFamily="49" charset="0"/>
              </a:rPr>
              <a:t> </a:t>
            </a:r>
            <a:r>
              <a:rPr lang="fr-FR" sz="1000" dirty="0" err="1">
                <a:solidFill>
                  <a:srgbClr val="FF0000"/>
                </a:solidFill>
                <a:highlight>
                  <a:srgbClr val="FFFFFF"/>
                </a:highlight>
                <a:latin typeface="Consolas" panose="020B0609020204030204" pitchFamily="49" charset="0"/>
              </a:rPr>
              <a:t>CheckBoxStyle</a:t>
            </a:r>
            <a:r>
              <a:rPr lang="fr-FR" sz="1000" dirty="0">
                <a:solidFill>
                  <a:srgbClr val="0000FF"/>
                </a:solidFill>
                <a:highlight>
                  <a:srgbClr val="FFFFFF"/>
                </a:highlight>
                <a:latin typeface="Consolas" panose="020B0609020204030204" pitchFamily="49" charset="0"/>
              </a:rPr>
              <a:t>}"/&gt;</a:t>
            </a:r>
          </a:p>
          <a:p>
            <a:r>
              <a:rPr lang="fr-FR" sz="1000" dirty="0">
                <a:solidFill>
                  <a:srgbClr val="0000FF"/>
                </a:solidFill>
                <a:highlight>
                  <a:srgbClr val="FFFFFF"/>
                </a:highlight>
                <a:latin typeface="Consolas" panose="020B0609020204030204" pitchFamily="49" charset="0"/>
              </a:rPr>
              <a:t>&lt;/</a:t>
            </a:r>
            <a:r>
              <a:rPr lang="fr-FR" sz="1000" dirty="0" err="1">
                <a:solidFill>
                  <a:srgbClr val="A31515"/>
                </a:solidFill>
                <a:highlight>
                  <a:srgbClr val="FFFFFF"/>
                </a:highlight>
                <a:latin typeface="Consolas" panose="020B0609020204030204" pitchFamily="49" charset="0"/>
              </a:rPr>
              <a:t>Grid</a:t>
            </a:r>
            <a:r>
              <a:rPr lang="fr-FR" sz="1000" dirty="0">
                <a:solidFill>
                  <a:srgbClr val="0000FF"/>
                </a:solidFill>
                <a:highlight>
                  <a:srgbClr val="FFFFFF"/>
                </a:highlight>
                <a:latin typeface="Consolas" panose="020B0609020204030204" pitchFamily="49" charset="0"/>
              </a:rPr>
              <a:t>&gt;</a:t>
            </a:r>
            <a:endParaRPr lang="fr-FR" sz="1000" dirty="0"/>
          </a:p>
        </p:txBody>
      </p:sp>
    </p:spTree>
    <p:extLst>
      <p:ext uri="{BB962C8B-B14F-4D97-AF65-F5344CB8AC3E}">
        <p14:creationId xmlns:p14="http://schemas.microsoft.com/office/powerpoint/2010/main" val="2859952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643</TotalTime>
  <Words>1198</Words>
  <Application>Microsoft Office PowerPoint</Application>
  <PresentationFormat>Affichage à l'écran (4:3)</PresentationFormat>
  <Paragraphs>178</Paragraphs>
  <Slides>13</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Calibri</vt:lpstr>
      <vt:lpstr>Candara</vt:lpstr>
      <vt:lpstr>Consolas</vt:lpstr>
      <vt:lpstr>Symbol</vt:lpstr>
      <vt:lpstr>Waveform</vt:lpstr>
      <vt:lpstr>Cours 1</vt:lpstr>
      <vt:lpstr>Les contrôles graphiques</vt:lpstr>
      <vt:lpstr>Rendu d’un contrôle</vt:lpstr>
      <vt:lpstr>Les ressources</vt:lpstr>
      <vt:lpstr>Les ressources</vt:lpstr>
      <vt:lpstr>Les styles</vt:lpstr>
      <vt:lpstr>Utilisation de styles</vt:lpstr>
      <vt:lpstr>Styles par défaut</vt:lpstr>
      <vt:lpstr>Héritage de styles</vt:lpstr>
      <vt:lpstr>Les templates</vt:lpstr>
      <vt:lpstr>Les templates</vt:lpstr>
      <vt:lpstr>Liens utiles</vt:lpstr>
      <vt:lpstr>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9</dc:title>
  <dc:creator>Loïc Montagne</dc:creator>
  <cp:lastModifiedBy>Loïc Montagne</cp:lastModifiedBy>
  <cp:revision>32</cp:revision>
  <dcterms:modified xsi:type="dcterms:W3CDTF">2015-02-01T21:16:06Z</dcterms:modified>
</cp:coreProperties>
</file>