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1" r:id="rId4"/>
    <p:sldId id="275" r:id="rId5"/>
    <p:sldId id="276" r:id="rId6"/>
    <p:sldId id="277" r:id="rId7"/>
    <p:sldId id="278" r:id="rId8"/>
    <p:sldId id="279" r:id="rId9"/>
    <p:sldId id="280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302" autoAdjust="0"/>
  </p:normalViewPr>
  <p:slideViewPr>
    <p:cSldViewPr>
      <p:cViewPr varScale="1">
        <p:scale>
          <a:sx n="57" d="100"/>
          <a:sy n="57" d="100"/>
        </p:scale>
        <p:origin x="1260" y="7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fr-FR"/>
              <a:t>02/06/2015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fr-FR"/>
              <a:t>02/06/2015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support c’ers vous, si </a:t>
            </a:r>
            <a:r>
              <a:rPr lang="fr-FR" dirty="0" err="1" smtClean="0"/>
              <a:t>baclé</a:t>
            </a:r>
            <a:r>
              <a:rPr lang="fr-FR" dirty="0" smtClean="0"/>
              <a:t>, vous montrez</a:t>
            </a:r>
            <a:r>
              <a:rPr lang="fr-FR" baseline="0" dirty="0" smtClean="0"/>
              <a:t> que ….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937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28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72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4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Introduction : choix du projet, composition équipe, </a:t>
            </a:r>
          </a:p>
          <a:p>
            <a:endParaRPr lang="fr-FR" dirty="0" smtClean="0"/>
          </a:p>
          <a:p>
            <a:r>
              <a:rPr lang="fr-FR" dirty="0" smtClean="0"/>
              <a:t>Plan</a:t>
            </a:r>
            <a:r>
              <a:rPr lang="fr-FR" baseline="0" dirty="0" smtClean="0"/>
              <a:t> déductif</a:t>
            </a:r>
          </a:p>
          <a:p>
            <a:endParaRPr lang="fr-FR" baseline="0" dirty="0" smtClean="0"/>
          </a:p>
          <a:p>
            <a:r>
              <a:rPr lang="fr-FR" baseline="0" dirty="0" smtClean="0"/>
              <a:t>Contexte du client : cahier des charges, …</a:t>
            </a:r>
          </a:p>
          <a:p>
            <a:r>
              <a:rPr lang="fr-FR" baseline="0" dirty="0" smtClean="0"/>
              <a:t>Réflexion, choix des langages, organisation du travail d’équipe</a:t>
            </a:r>
          </a:p>
          <a:p>
            <a:r>
              <a:rPr lang="fr-FR" baseline="0" dirty="0" smtClean="0"/>
              <a:t>Conception avec réflexions, questionnements, solutions…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433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Introduction : choix du projet, composition équipe, </a:t>
            </a:r>
          </a:p>
          <a:p>
            <a:endParaRPr lang="fr-FR" dirty="0" smtClean="0"/>
          </a:p>
          <a:p>
            <a:r>
              <a:rPr lang="fr-FR" dirty="0" smtClean="0"/>
              <a:t>Plan</a:t>
            </a:r>
            <a:r>
              <a:rPr lang="fr-FR" baseline="0" dirty="0" smtClean="0"/>
              <a:t> déductif</a:t>
            </a:r>
          </a:p>
          <a:p>
            <a:endParaRPr lang="fr-FR" baseline="0" dirty="0" smtClean="0"/>
          </a:p>
          <a:p>
            <a:r>
              <a:rPr lang="fr-FR" baseline="0" dirty="0" smtClean="0"/>
              <a:t>Contexte du client : cahier des charges, …</a:t>
            </a:r>
          </a:p>
          <a:p>
            <a:r>
              <a:rPr lang="fr-FR" baseline="0" dirty="0" smtClean="0"/>
              <a:t>Réflexion, choix des langages, organisation du travail d’équipe</a:t>
            </a:r>
          </a:p>
          <a:p>
            <a:r>
              <a:rPr lang="fr-FR" baseline="0" dirty="0" smtClean="0"/>
              <a:t>Conception avec réflexions, questionnements, solutions…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9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1064-C4F3-4A30-AA09-A585DE047F4A}" type="datetime1">
              <a:rPr lang="fr-FR" smtClean="0"/>
              <a:t>02/06/2015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FB64-7357-4453-A15E-A33F8821E812}" type="datetime1">
              <a:rPr lang="fr-FR" smtClean="0"/>
              <a:t>02/06/2015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A3D7-E92E-4293-9909-13053087C001}" type="datetime1">
              <a:rPr lang="fr-FR" smtClean="0"/>
              <a:t>02/06/2015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C6C6-B6AE-4BFA-9CB1-7D66CBF261A1}" type="datetime1">
              <a:rPr lang="fr-FR" smtClean="0"/>
              <a:t>02/06/2015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E1C5-9872-4A30-9B51-C197CE49D2EC}" type="datetime1">
              <a:rPr lang="fr-FR" smtClean="0"/>
              <a:t>02/06/2015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1316-A582-4C72-AFD0-F9701868B53A}" type="datetime1">
              <a:rPr lang="fr-FR" smtClean="0"/>
              <a:t>02/06/2015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4EEE-1F31-48C8-8AE2-0A322135B1A5}" type="datetime1">
              <a:rPr lang="fr-FR" smtClean="0"/>
              <a:t>02/06/2015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319A-0747-41FD-ADE4-C7059A1C295D}" type="datetime1">
              <a:rPr lang="fr-FR" smtClean="0"/>
              <a:t>02/06/2015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BF68-6F4B-4400-8540-F7D07705CD14}" type="datetime1">
              <a:rPr lang="fr-FR" smtClean="0"/>
              <a:t>02/06/2015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B8F1-5CCC-42D2-A0A6-88A1C8D9CB39}" type="datetime1">
              <a:rPr lang="fr-FR" smtClean="0"/>
              <a:t>02/06/2015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E555-C813-4C24-B16F-FE68190BD0CE}" type="datetime1">
              <a:rPr lang="fr-FR" smtClean="0"/>
              <a:t>02/06/2015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C8C8C"/>
                </a:solidFill>
              </a:defRPr>
            </a:lvl1pPr>
          </a:lstStyle>
          <a:p>
            <a:fld id="{A5A327D7-F107-4EE6-B59C-A3997F00B944}" type="datetime1">
              <a:rPr lang="fr-FR" smtClean="0"/>
              <a:t>02/06/2015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8C8C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8C8C"/>
                </a:solidFill>
              </a:defRPr>
            </a:lvl1pPr>
          </a:lstStyle>
          <a:p>
            <a:fld id="{A3F31473-23EB-4724-8B59-FE6D21D89FA4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fr-FR" sz="4800" b="0" i="0" dirty="0" smtClean="0">
                <a:solidFill>
                  <a:srgbClr val="39527B"/>
                </a:solidFill>
                <a:latin typeface="Corbel"/>
                <a:ea typeface="+mj-ea"/>
                <a:cs typeface="+mj-cs"/>
              </a:rPr>
              <a:t/>
            </a:r>
            <a:br>
              <a:rPr lang="fr-FR" sz="4800" b="0" i="0" dirty="0" smtClean="0">
                <a:solidFill>
                  <a:srgbClr val="39527B"/>
                </a:solidFill>
                <a:latin typeface="Corbel"/>
                <a:ea typeface="+mj-ea"/>
                <a:cs typeface="+mj-cs"/>
              </a:rPr>
            </a:br>
            <a:r>
              <a:rPr lang="fr-FR" sz="4800" b="0" i="0" dirty="0" smtClean="0">
                <a:solidFill>
                  <a:srgbClr val="39527B"/>
                </a:solidFill>
                <a:latin typeface="Corbel"/>
                <a:ea typeface="+mj-ea"/>
                <a:cs typeface="+mj-cs"/>
              </a:rPr>
              <a:t>Présenter </a:t>
            </a:r>
            <a:br>
              <a:rPr lang="fr-FR" sz="4800" b="0" i="0" dirty="0" smtClean="0">
                <a:solidFill>
                  <a:srgbClr val="39527B"/>
                </a:solidFill>
                <a:latin typeface="Corbel"/>
                <a:ea typeface="+mj-ea"/>
                <a:cs typeface="+mj-cs"/>
              </a:rPr>
            </a:br>
            <a:r>
              <a:rPr lang="fr-FR" sz="4800" b="0" i="0" dirty="0" smtClean="0">
                <a:solidFill>
                  <a:srgbClr val="39527B"/>
                </a:solidFill>
                <a:latin typeface="Corbel"/>
                <a:ea typeface="+mj-ea"/>
                <a:cs typeface="+mj-cs"/>
              </a:rPr>
              <a:t>un projet / une offre commerciale</a:t>
            </a:r>
            <a:endParaRPr lang="fr-FR" sz="4800" b="0" i="0" dirty="0">
              <a:solidFill>
                <a:srgbClr val="39527B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962400" cy="762000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fr-FR" sz="2400" b="0" i="0" dirty="0" smtClean="0">
                <a:solidFill>
                  <a:srgbClr val="404040"/>
                </a:solidFill>
              </a:rPr>
              <a:t>Projet </a:t>
            </a:r>
            <a:r>
              <a:rPr lang="fr-FR" sz="2400" b="0" i="0" dirty="0" err="1" smtClean="0">
                <a:solidFill>
                  <a:srgbClr val="404040"/>
                </a:solidFill>
              </a:rPr>
              <a:t>tutoré</a:t>
            </a:r>
            <a:r>
              <a:rPr lang="fr-FR" sz="2400" b="0" i="0" dirty="0" smtClean="0">
                <a:solidFill>
                  <a:srgbClr val="404040"/>
                </a:solidFill>
              </a:rPr>
              <a:t> LP</a:t>
            </a:r>
          </a:p>
          <a:p>
            <a:pPr marL="0" indent="0" algn="l">
              <a:spcBef>
                <a:spcPts val="0"/>
              </a:spcBef>
              <a:buNone/>
            </a:pPr>
            <a:endParaRPr lang="fr-FR" dirty="0">
              <a:solidFill>
                <a:srgbClr val="404040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fr-FR" dirty="0" smtClean="0">
                <a:solidFill>
                  <a:srgbClr val="404040"/>
                </a:solidFill>
              </a:rPr>
              <a:t>Module communication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fr-FR" sz="2400" b="0" i="0" dirty="0" smtClean="0">
                <a:solidFill>
                  <a:srgbClr val="404040"/>
                </a:solidFill>
              </a:rPr>
              <a:t>J. Just Buffard</a:t>
            </a:r>
            <a:endParaRPr lang="fr-FR" sz="2400" b="0" i="0" dirty="0">
              <a:solidFill>
                <a:srgbClr val="40404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fr-FR" smtClean="0"/>
              <a:pPr/>
              <a:t>1</a:t>
            </a:fld>
            <a:r>
              <a:rPr lang="fr-FR" dirty="0" smtClean="0"/>
              <a:t>/8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49593" y="750523"/>
            <a:ext cx="4392488" cy="4831432"/>
          </a:xfrm>
        </p:spPr>
        <p:txBody>
          <a:bodyPr>
            <a:normAutofit/>
          </a:bodyPr>
          <a:lstStyle/>
          <a:p>
            <a:pPr algn="ctr"/>
            <a:endParaRPr lang="en-US" sz="48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4800" dirty="0" err="1" smtClean="0">
                <a:solidFill>
                  <a:schemeClr val="bg2">
                    <a:lumMod val="50000"/>
                  </a:schemeClr>
                </a:solidFill>
              </a:rPr>
              <a:t>Conseils</a:t>
            </a: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bg2">
                    <a:lumMod val="50000"/>
                  </a:schemeClr>
                </a:solidFill>
              </a:rPr>
              <a:t>généraux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4859795" y="102754"/>
            <a:ext cx="7195754" cy="6253598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>
                <a:solidFill>
                  <a:schemeClr val="bg1"/>
                </a:solidFill>
              </a:rPr>
              <a:t>Soigner</a:t>
            </a:r>
            <a:r>
              <a:rPr lang="en-US" dirty="0" smtClean="0">
                <a:solidFill>
                  <a:schemeClr val="bg1"/>
                </a:solidFill>
              </a:rPr>
              <a:t> son support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Le support </a:t>
            </a:r>
            <a:r>
              <a:rPr lang="en-US" dirty="0" err="1" smtClean="0">
                <a:solidFill>
                  <a:schemeClr val="bg1"/>
                </a:solidFill>
              </a:rPr>
              <a:t>est</a:t>
            </a:r>
            <a:r>
              <a:rPr lang="en-US" dirty="0" smtClean="0">
                <a:solidFill>
                  <a:schemeClr val="bg1"/>
                </a:solidFill>
              </a:rPr>
              <a:t> un </a:t>
            </a:r>
            <a:r>
              <a:rPr lang="en-US" dirty="0" err="1" smtClean="0">
                <a:solidFill>
                  <a:schemeClr val="bg1"/>
                </a:solidFill>
              </a:rPr>
              <a:t>complément</a:t>
            </a:r>
            <a:r>
              <a:rPr lang="en-US" dirty="0" smtClean="0">
                <a:solidFill>
                  <a:schemeClr val="bg1"/>
                </a:solidFill>
              </a:rPr>
              <a:t> à </a:t>
            </a:r>
            <a:r>
              <a:rPr lang="en-US" dirty="0" err="1" smtClean="0">
                <a:solidFill>
                  <a:schemeClr val="bg1"/>
                </a:solidFill>
              </a:rPr>
              <a:t>votre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discours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La </a:t>
            </a:r>
            <a:r>
              <a:rPr lang="en-US" dirty="0" err="1" smtClean="0">
                <a:solidFill>
                  <a:schemeClr val="bg1"/>
                </a:solidFill>
              </a:rPr>
              <a:t>présentation</a:t>
            </a:r>
            <a:r>
              <a:rPr lang="en-US" dirty="0" smtClean="0">
                <a:solidFill>
                  <a:schemeClr val="bg1"/>
                </a:solidFill>
              </a:rPr>
              <a:t> qui se lit </a:t>
            </a:r>
            <a:r>
              <a:rPr lang="en-US" dirty="0" err="1" smtClean="0">
                <a:solidFill>
                  <a:schemeClr val="bg1"/>
                </a:solidFill>
              </a:rPr>
              <a:t>n’est</a:t>
            </a:r>
            <a:r>
              <a:rPr lang="en-US" dirty="0" smtClean="0">
                <a:solidFill>
                  <a:schemeClr val="bg1"/>
                </a:solidFill>
              </a:rPr>
              <a:t> pas </a:t>
            </a:r>
            <a:r>
              <a:rPr lang="en-US" dirty="0" err="1" smtClean="0">
                <a:solidFill>
                  <a:schemeClr val="bg1"/>
                </a:solidFill>
              </a:rPr>
              <a:t>celle</a:t>
            </a:r>
            <a:r>
              <a:rPr lang="en-US" dirty="0" smtClean="0">
                <a:solidFill>
                  <a:schemeClr val="bg1"/>
                </a:solidFill>
              </a:rPr>
              <a:t> qui se </a:t>
            </a:r>
            <a:r>
              <a:rPr lang="en-US" dirty="0" err="1" smtClean="0">
                <a:solidFill>
                  <a:schemeClr val="bg1"/>
                </a:solidFill>
              </a:rPr>
              <a:t>projette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Différents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outils</a:t>
            </a:r>
            <a:r>
              <a:rPr lang="en-US" dirty="0" smtClean="0">
                <a:solidFill>
                  <a:schemeClr val="bg1"/>
                </a:solidFill>
              </a:rPr>
              <a:t> existent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Rester</a:t>
            </a:r>
            <a:r>
              <a:rPr lang="en-US" dirty="0" smtClean="0">
                <a:solidFill>
                  <a:schemeClr val="bg1"/>
                </a:solidFill>
              </a:rPr>
              <a:t> “</a:t>
            </a:r>
            <a:r>
              <a:rPr lang="en-US" dirty="0" err="1" smtClean="0">
                <a:solidFill>
                  <a:schemeClr val="bg1"/>
                </a:solidFill>
              </a:rPr>
              <a:t>sobre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6092825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500" dirty="0">
                <a:solidFill>
                  <a:srgbClr val="404040"/>
                </a:solidFill>
              </a:rPr>
              <a:t>Projet </a:t>
            </a:r>
            <a:r>
              <a:rPr lang="fr-FR" sz="1500" dirty="0" err="1">
                <a:solidFill>
                  <a:srgbClr val="404040"/>
                </a:solidFill>
              </a:rPr>
              <a:t>tutoré</a:t>
            </a:r>
            <a:r>
              <a:rPr lang="fr-FR" sz="1500" dirty="0">
                <a:solidFill>
                  <a:srgbClr val="404040"/>
                </a:solidFill>
              </a:rPr>
              <a:t> </a:t>
            </a:r>
            <a:r>
              <a:rPr lang="fr-FR" sz="1500" dirty="0" smtClean="0">
                <a:solidFill>
                  <a:srgbClr val="404040"/>
                </a:solidFill>
              </a:rPr>
              <a:t>LP</a:t>
            </a:r>
            <a:endParaRPr lang="fr-FR" sz="1500" dirty="0">
              <a:solidFill>
                <a:srgbClr val="404040"/>
              </a:solidFill>
            </a:endParaRPr>
          </a:p>
          <a:p>
            <a:r>
              <a:rPr lang="fr-FR" sz="1500" dirty="0">
                <a:solidFill>
                  <a:srgbClr val="404040"/>
                </a:solidFill>
              </a:rPr>
              <a:t>Module communication</a:t>
            </a:r>
          </a:p>
          <a:p>
            <a:r>
              <a:rPr lang="fr-FR" sz="1500" dirty="0">
                <a:solidFill>
                  <a:srgbClr val="404040"/>
                </a:solidFill>
              </a:rPr>
              <a:t>J. Just </a:t>
            </a:r>
            <a:r>
              <a:rPr lang="fr-FR" sz="1500" dirty="0" smtClean="0">
                <a:solidFill>
                  <a:srgbClr val="404040"/>
                </a:solidFill>
              </a:rPr>
              <a:t>Buffard</a:t>
            </a:r>
            <a:endParaRPr lang="fr-FR" sz="1500" dirty="0">
              <a:solidFill>
                <a:srgbClr val="40404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fr-FR" smtClean="0"/>
              <a:t>2</a:t>
            </a:fld>
            <a:r>
              <a:rPr lang="fr-FR" dirty="0" smtClean="0"/>
              <a:t>/8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77788" y="685800"/>
            <a:ext cx="4392488" cy="4831432"/>
          </a:xfrm>
        </p:spPr>
        <p:txBody>
          <a:bodyPr>
            <a:normAutofit/>
          </a:bodyPr>
          <a:lstStyle/>
          <a:p>
            <a:pPr algn="ctr"/>
            <a:endParaRPr lang="en-US" sz="48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4800" dirty="0" err="1" smtClean="0">
                <a:solidFill>
                  <a:schemeClr val="bg2">
                    <a:lumMod val="50000"/>
                  </a:schemeClr>
                </a:solidFill>
              </a:rPr>
              <a:t>Conseils</a:t>
            </a: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chemeClr val="bg2">
                    <a:lumMod val="50000"/>
                  </a:schemeClr>
                </a:solidFill>
              </a:rPr>
              <a:t>généraux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4875322" y="260648"/>
            <a:ext cx="7195754" cy="6095703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Adapter fond et </a:t>
            </a:r>
            <a:r>
              <a:rPr lang="en-US" dirty="0" err="1" smtClean="0">
                <a:solidFill>
                  <a:schemeClr val="bg1"/>
                </a:solidFill>
              </a:rPr>
              <a:t>forme</a:t>
            </a:r>
            <a:r>
              <a:rPr lang="en-US" dirty="0" smtClean="0">
                <a:solidFill>
                  <a:schemeClr val="bg1"/>
                </a:solidFill>
              </a:rPr>
              <a:t> à </a:t>
            </a:r>
            <a:r>
              <a:rPr lang="en-US" dirty="0" err="1" smtClean="0">
                <a:solidFill>
                  <a:schemeClr val="bg1"/>
                </a:solidFill>
              </a:rPr>
              <a:t>l’auditoire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Pour un </a:t>
            </a:r>
            <a:r>
              <a:rPr lang="en-US" dirty="0" err="1" smtClean="0">
                <a:solidFill>
                  <a:schemeClr val="bg1"/>
                </a:solidFill>
              </a:rPr>
              <a:t>discours</a:t>
            </a:r>
            <a:r>
              <a:rPr lang="en-US" dirty="0" smtClean="0">
                <a:solidFill>
                  <a:schemeClr val="bg1"/>
                </a:solidFill>
              </a:rPr>
              <a:t> de 45 minutes : 12 slides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Avant de commencer le montage: faire un plan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déductif</a:t>
            </a:r>
            <a:r>
              <a:rPr lang="en-US" dirty="0" smtClean="0">
                <a:solidFill>
                  <a:schemeClr val="bg1"/>
                </a:solidFill>
              </a:rPr>
              <a:t>), </a:t>
            </a:r>
            <a:r>
              <a:rPr lang="en-US" dirty="0" err="1" smtClean="0">
                <a:solidFill>
                  <a:schemeClr val="bg1"/>
                </a:solidFill>
              </a:rPr>
              <a:t>choisir</a:t>
            </a:r>
            <a:r>
              <a:rPr lang="en-US" dirty="0" smtClean="0">
                <a:solidFill>
                  <a:schemeClr val="bg1"/>
                </a:solidFill>
              </a:rPr>
              <a:t> les </a:t>
            </a:r>
            <a:r>
              <a:rPr lang="en-US" dirty="0" err="1" smtClean="0">
                <a:solidFill>
                  <a:schemeClr val="bg1"/>
                </a:solidFill>
              </a:rPr>
              <a:t>informations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fr-FR" smtClean="0"/>
              <a:t>3</a:t>
            </a:fld>
            <a:r>
              <a:rPr lang="fr-FR" dirty="0" smtClean="0"/>
              <a:t>/8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092825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500" dirty="0">
                <a:solidFill>
                  <a:srgbClr val="404040"/>
                </a:solidFill>
              </a:rPr>
              <a:t>Projet </a:t>
            </a:r>
            <a:r>
              <a:rPr lang="fr-FR" sz="1500" dirty="0" err="1">
                <a:solidFill>
                  <a:srgbClr val="404040"/>
                </a:solidFill>
              </a:rPr>
              <a:t>tutoré</a:t>
            </a:r>
            <a:r>
              <a:rPr lang="fr-FR" sz="1500" dirty="0">
                <a:solidFill>
                  <a:srgbClr val="404040"/>
                </a:solidFill>
              </a:rPr>
              <a:t> </a:t>
            </a:r>
            <a:r>
              <a:rPr lang="fr-FR" sz="1500" dirty="0" smtClean="0">
                <a:solidFill>
                  <a:srgbClr val="404040"/>
                </a:solidFill>
              </a:rPr>
              <a:t>LP</a:t>
            </a:r>
            <a:endParaRPr lang="fr-FR" sz="1500" dirty="0">
              <a:solidFill>
                <a:srgbClr val="404040"/>
              </a:solidFill>
            </a:endParaRPr>
          </a:p>
          <a:p>
            <a:r>
              <a:rPr lang="fr-FR" sz="1500" dirty="0">
                <a:solidFill>
                  <a:srgbClr val="404040"/>
                </a:solidFill>
              </a:rPr>
              <a:t>Module communication</a:t>
            </a:r>
          </a:p>
          <a:p>
            <a:r>
              <a:rPr lang="fr-FR" sz="1500" dirty="0">
                <a:solidFill>
                  <a:srgbClr val="404040"/>
                </a:solidFill>
              </a:rPr>
              <a:t>J. Just </a:t>
            </a:r>
            <a:r>
              <a:rPr lang="fr-FR" sz="1500" dirty="0" smtClean="0">
                <a:solidFill>
                  <a:srgbClr val="404040"/>
                </a:solidFill>
              </a:rPr>
              <a:t>Buffard</a:t>
            </a:r>
            <a:endParaRPr lang="fr-FR" sz="15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77788" y="685800"/>
            <a:ext cx="4392488" cy="4831432"/>
          </a:xfrm>
        </p:spPr>
        <p:txBody>
          <a:bodyPr>
            <a:normAutofit/>
          </a:bodyPr>
          <a:lstStyle/>
          <a:p>
            <a:pPr algn="ctr"/>
            <a:endParaRPr lang="en-US" sz="48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4800" dirty="0" err="1" smtClean="0">
                <a:solidFill>
                  <a:schemeClr val="bg2">
                    <a:lumMod val="50000"/>
                  </a:schemeClr>
                </a:solidFill>
              </a:rPr>
              <a:t>Conseils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4875322" y="260648"/>
            <a:ext cx="7195754" cy="6095703"/>
          </a:xfrm>
          <a:solidFill>
            <a:schemeClr val="bg2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Police </a:t>
            </a:r>
            <a:r>
              <a:rPr lang="en-US" dirty="0" err="1" smtClean="0">
                <a:solidFill>
                  <a:schemeClr val="bg1"/>
                </a:solidFill>
              </a:rPr>
              <a:t>lisible</a:t>
            </a:r>
            <a:r>
              <a:rPr lang="en-US" dirty="0" smtClean="0">
                <a:solidFill>
                  <a:schemeClr val="bg1"/>
                </a:solidFill>
              </a:rPr>
              <a:t>,  </a:t>
            </a:r>
            <a:r>
              <a:rPr lang="en-US" dirty="0" err="1" smtClean="0">
                <a:solidFill>
                  <a:schemeClr val="bg1"/>
                </a:solidFill>
              </a:rPr>
              <a:t>taille</a:t>
            </a:r>
            <a:r>
              <a:rPr lang="en-US" dirty="0" smtClean="0">
                <a:solidFill>
                  <a:schemeClr val="bg1"/>
                </a:solidFill>
              </a:rPr>
              <a:t> minimum des </a:t>
            </a:r>
            <a:r>
              <a:rPr lang="en-US" dirty="0" err="1" smtClean="0">
                <a:solidFill>
                  <a:schemeClr val="bg1"/>
                </a:solidFill>
              </a:rPr>
              <a:t>titres</a:t>
            </a:r>
            <a:r>
              <a:rPr lang="en-US" dirty="0" smtClean="0">
                <a:solidFill>
                  <a:schemeClr val="bg1"/>
                </a:solidFill>
              </a:rPr>
              <a:t> 20, du </a:t>
            </a:r>
            <a:r>
              <a:rPr lang="en-US" dirty="0" err="1" smtClean="0">
                <a:solidFill>
                  <a:schemeClr val="bg1"/>
                </a:solidFill>
              </a:rPr>
              <a:t>texte</a:t>
            </a:r>
            <a:r>
              <a:rPr lang="en-US" dirty="0" smtClean="0">
                <a:solidFill>
                  <a:schemeClr val="bg1"/>
                </a:solidFill>
              </a:rPr>
              <a:t> 14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30 mots maxi par slide / 6 mots maxi par slide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Pas plus de 3 </a:t>
            </a:r>
            <a:r>
              <a:rPr lang="en-US" dirty="0" err="1" smtClean="0">
                <a:solidFill>
                  <a:schemeClr val="bg1"/>
                </a:solidFill>
              </a:rPr>
              <a:t>couleurs</a:t>
            </a:r>
            <a:r>
              <a:rPr lang="en-US" dirty="0" smtClean="0">
                <a:solidFill>
                  <a:schemeClr val="bg1"/>
                </a:solidFill>
              </a:rPr>
              <a:t> par slide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S’inspirer</a:t>
            </a:r>
            <a:r>
              <a:rPr lang="en-US" dirty="0" smtClean="0">
                <a:solidFill>
                  <a:schemeClr val="bg1"/>
                </a:solidFill>
              </a:rPr>
              <a:t> des </a:t>
            </a:r>
            <a:r>
              <a:rPr lang="en-US" dirty="0" err="1" smtClean="0">
                <a:solidFill>
                  <a:schemeClr val="bg1"/>
                </a:solidFill>
              </a:rPr>
              <a:t>couleurs</a:t>
            </a:r>
            <a:r>
              <a:rPr lang="en-US" dirty="0" smtClean="0">
                <a:solidFill>
                  <a:schemeClr val="bg1"/>
                </a:solidFill>
              </a:rPr>
              <a:t> du logo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Animations </a:t>
            </a:r>
            <a:r>
              <a:rPr lang="en-US" dirty="0" err="1" smtClean="0">
                <a:solidFill>
                  <a:schemeClr val="bg1"/>
                </a:solidFill>
              </a:rPr>
              <a:t>discrètes</a:t>
            </a:r>
            <a:r>
              <a:rPr lang="en-US" dirty="0" smtClean="0">
                <a:solidFill>
                  <a:schemeClr val="bg1"/>
                </a:solidFill>
              </a:rPr>
              <a:t> et </a:t>
            </a:r>
            <a:r>
              <a:rPr lang="en-US" dirty="0" err="1" smtClean="0">
                <a:solidFill>
                  <a:schemeClr val="bg1"/>
                </a:solidFill>
              </a:rPr>
              <a:t>justifiées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Illustrer</a:t>
            </a:r>
            <a:r>
              <a:rPr lang="en-US" dirty="0" smtClean="0">
                <a:solidFill>
                  <a:schemeClr val="bg1"/>
                </a:solidFill>
              </a:rPr>
              <a:t>,  </a:t>
            </a:r>
            <a:r>
              <a:rPr lang="en-US" dirty="0" err="1" smtClean="0">
                <a:solidFill>
                  <a:schemeClr val="bg1"/>
                </a:solidFill>
              </a:rPr>
              <a:t>insérer</a:t>
            </a:r>
            <a:r>
              <a:rPr lang="en-US" dirty="0" smtClean="0">
                <a:solidFill>
                  <a:schemeClr val="bg1"/>
                </a:solidFill>
              </a:rPr>
              <a:t> des images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Mettre</a:t>
            </a:r>
            <a:r>
              <a:rPr lang="en-US" dirty="0" smtClean="0">
                <a:solidFill>
                  <a:schemeClr val="bg1"/>
                </a:solidFill>
              </a:rPr>
              <a:t> des </a:t>
            </a:r>
            <a:r>
              <a:rPr lang="en-US" dirty="0" err="1" smtClean="0">
                <a:solidFill>
                  <a:schemeClr val="bg1"/>
                </a:solidFill>
              </a:rPr>
              <a:t>données</a:t>
            </a:r>
            <a:r>
              <a:rPr lang="en-US" dirty="0" smtClean="0">
                <a:solidFill>
                  <a:schemeClr val="bg1"/>
                </a:solidFill>
              </a:rPr>
              <a:t> sous </a:t>
            </a:r>
            <a:r>
              <a:rPr lang="en-US" dirty="0" err="1" smtClean="0">
                <a:solidFill>
                  <a:schemeClr val="bg1"/>
                </a:solidFill>
              </a:rPr>
              <a:t>forme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graphique</a:t>
            </a:r>
            <a:r>
              <a:rPr lang="en-US" dirty="0" smtClean="0">
                <a:solidFill>
                  <a:schemeClr val="bg1"/>
                </a:solidFill>
              </a:rPr>
              <a:t> (pas + de 2 par slide)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Des </a:t>
            </a:r>
            <a:r>
              <a:rPr lang="en-US" dirty="0" err="1" smtClean="0">
                <a:solidFill>
                  <a:schemeClr val="bg1"/>
                </a:solidFill>
              </a:rPr>
              <a:t>titres</a:t>
            </a:r>
            <a:r>
              <a:rPr lang="en-US" dirty="0" smtClean="0">
                <a:solidFill>
                  <a:schemeClr val="bg1"/>
                </a:solidFill>
              </a:rPr>
              <a:t> sous </a:t>
            </a:r>
            <a:r>
              <a:rPr lang="en-US" dirty="0" err="1" smtClean="0">
                <a:solidFill>
                  <a:schemeClr val="bg1"/>
                </a:solidFill>
              </a:rPr>
              <a:t>forme</a:t>
            </a:r>
            <a:r>
              <a:rPr lang="en-US" dirty="0" smtClean="0">
                <a:solidFill>
                  <a:schemeClr val="bg1"/>
                </a:solidFill>
              </a:rPr>
              <a:t> de phrase </a:t>
            </a:r>
            <a:r>
              <a:rPr lang="en-US" dirty="0" err="1" smtClean="0">
                <a:solidFill>
                  <a:schemeClr val="bg1"/>
                </a:solidFill>
              </a:rPr>
              <a:t>consistante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Pas de phrase, </a:t>
            </a:r>
            <a:r>
              <a:rPr lang="en-US" dirty="0" err="1" smtClean="0">
                <a:solidFill>
                  <a:schemeClr val="bg1"/>
                </a:solidFill>
              </a:rPr>
              <a:t>mais</a:t>
            </a:r>
            <a:r>
              <a:rPr lang="en-US" dirty="0" smtClean="0">
                <a:solidFill>
                  <a:schemeClr val="bg1"/>
                </a:solidFill>
              </a:rPr>
              <a:t> des mots </a:t>
            </a:r>
            <a:r>
              <a:rPr lang="en-US" dirty="0" err="1" smtClean="0">
                <a:solidFill>
                  <a:schemeClr val="bg1"/>
                </a:solidFill>
              </a:rPr>
              <a:t>pertinents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N° de page, </a:t>
            </a:r>
            <a:r>
              <a:rPr lang="en-US" dirty="0" err="1" smtClean="0">
                <a:solidFill>
                  <a:schemeClr val="bg1"/>
                </a:solidFill>
              </a:rPr>
              <a:t>affichage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en</a:t>
            </a:r>
            <a:r>
              <a:rPr lang="en-US" dirty="0" smtClean="0">
                <a:solidFill>
                  <a:schemeClr val="bg1"/>
                </a:solidFill>
              </a:rPr>
              <a:t> tête </a:t>
            </a:r>
            <a:r>
              <a:rPr lang="en-US" dirty="0" err="1" smtClean="0">
                <a:solidFill>
                  <a:schemeClr val="bg1"/>
                </a:solidFill>
              </a:rPr>
              <a:t>ou</a:t>
            </a:r>
            <a:r>
              <a:rPr lang="en-US" dirty="0" smtClean="0">
                <a:solidFill>
                  <a:schemeClr val="bg1"/>
                </a:solidFill>
              </a:rPr>
              <a:t> pied de page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fr-FR" smtClean="0"/>
              <a:t>4</a:t>
            </a:fld>
            <a:r>
              <a:rPr lang="fr-FR" dirty="0" smtClean="0"/>
              <a:t>/8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092825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500" dirty="0">
                <a:solidFill>
                  <a:srgbClr val="404040"/>
                </a:solidFill>
              </a:rPr>
              <a:t>Projet </a:t>
            </a:r>
            <a:r>
              <a:rPr lang="fr-FR" sz="1500" dirty="0" err="1">
                <a:solidFill>
                  <a:srgbClr val="404040"/>
                </a:solidFill>
              </a:rPr>
              <a:t>tutoré</a:t>
            </a:r>
            <a:r>
              <a:rPr lang="fr-FR" sz="1500" dirty="0">
                <a:solidFill>
                  <a:srgbClr val="404040"/>
                </a:solidFill>
              </a:rPr>
              <a:t> </a:t>
            </a:r>
            <a:r>
              <a:rPr lang="fr-FR" sz="1500" dirty="0" smtClean="0">
                <a:solidFill>
                  <a:srgbClr val="404040"/>
                </a:solidFill>
              </a:rPr>
              <a:t>LP</a:t>
            </a:r>
            <a:endParaRPr lang="fr-FR" sz="1500" dirty="0">
              <a:solidFill>
                <a:srgbClr val="404040"/>
              </a:solidFill>
            </a:endParaRPr>
          </a:p>
          <a:p>
            <a:r>
              <a:rPr lang="fr-FR" sz="1500" dirty="0">
                <a:solidFill>
                  <a:srgbClr val="404040"/>
                </a:solidFill>
              </a:rPr>
              <a:t>Module communication</a:t>
            </a:r>
          </a:p>
          <a:p>
            <a:r>
              <a:rPr lang="fr-FR" sz="1500" dirty="0">
                <a:solidFill>
                  <a:srgbClr val="404040"/>
                </a:solidFill>
              </a:rPr>
              <a:t>J. Just </a:t>
            </a:r>
            <a:r>
              <a:rPr lang="fr-FR" sz="1500" dirty="0" smtClean="0">
                <a:solidFill>
                  <a:srgbClr val="404040"/>
                </a:solidFill>
              </a:rPr>
              <a:t>Buffard</a:t>
            </a:r>
            <a:endParaRPr lang="fr-FR" sz="15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6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77788" y="685800"/>
            <a:ext cx="4392488" cy="4831432"/>
          </a:xfrm>
        </p:spPr>
        <p:txBody>
          <a:bodyPr>
            <a:normAutofit/>
          </a:bodyPr>
          <a:lstStyle/>
          <a:p>
            <a:pPr algn="ctr"/>
            <a:endParaRPr lang="en-US" sz="48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4800" dirty="0" err="1" smtClean="0">
                <a:solidFill>
                  <a:schemeClr val="bg2">
                    <a:lumMod val="50000"/>
                  </a:schemeClr>
                </a:solidFill>
              </a:rPr>
              <a:t>Conseils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4875322" y="260648"/>
            <a:ext cx="7195754" cy="6095703"/>
          </a:xfrm>
          <a:solidFill>
            <a:schemeClr val="bg2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Police </a:t>
            </a:r>
            <a:r>
              <a:rPr lang="en-US" dirty="0" err="1" smtClean="0">
                <a:solidFill>
                  <a:schemeClr val="bg1"/>
                </a:solidFill>
              </a:rPr>
              <a:t>lisible</a:t>
            </a:r>
            <a:r>
              <a:rPr lang="en-US" dirty="0" smtClean="0">
                <a:solidFill>
                  <a:schemeClr val="bg1"/>
                </a:solidFill>
              </a:rPr>
              <a:t>,  </a:t>
            </a:r>
            <a:r>
              <a:rPr lang="en-US" dirty="0" err="1" smtClean="0">
                <a:solidFill>
                  <a:schemeClr val="bg1"/>
                </a:solidFill>
              </a:rPr>
              <a:t>taille</a:t>
            </a:r>
            <a:r>
              <a:rPr lang="en-US" dirty="0" smtClean="0">
                <a:solidFill>
                  <a:schemeClr val="bg1"/>
                </a:solidFill>
              </a:rPr>
              <a:t> minimum des </a:t>
            </a:r>
            <a:r>
              <a:rPr lang="en-US" dirty="0" err="1" smtClean="0">
                <a:solidFill>
                  <a:schemeClr val="bg1"/>
                </a:solidFill>
              </a:rPr>
              <a:t>titres</a:t>
            </a:r>
            <a:r>
              <a:rPr lang="en-US" dirty="0" smtClean="0">
                <a:solidFill>
                  <a:schemeClr val="bg1"/>
                </a:solidFill>
              </a:rPr>
              <a:t> 20, du </a:t>
            </a:r>
            <a:r>
              <a:rPr lang="en-US" dirty="0" err="1" smtClean="0">
                <a:solidFill>
                  <a:schemeClr val="bg1"/>
                </a:solidFill>
              </a:rPr>
              <a:t>texte</a:t>
            </a:r>
            <a:r>
              <a:rPr lang="en-US" dirty="0" smtClean="0">
                <a:solidFill>
                  <a:schemeClr val="bg1"/>
                </a:solidFill>
              </a:rPr>
              <a:t> 14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30 mots maxi par slide / 6 mots maxi par slide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Pas plus de 3 </a:t>
            </a:r>
            <a:r>
              <a:rPr lang="en-US" dirty="0" err="1" smtClean="0">
                <a:solidFill>
                  <a:schemeClr val="bg1"/>
                </a:solidFill>
              </a:rPr>
              <a:t>couleurs</a:t>
            </a:r>
            <a:r>
              <a:rPr lang="en-US" dirty="0" smtClean="0">
                <a:solidFill>
                  <a:schemeClr val="bg1"/>
                </a:solidFill>
              </a:rPr>
              <a:t> par slide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S’inspirer</a:t>
            </a:r>
            <a:r>
              <a:rPr lang="en-US" dirty="0" smtClean="0">
                <a:solidFill>
                  <a:schemeClr val="bg1"/>
                </a:solidFill>
              </a:rPr>
              <a:t> des </a:t>
            </a:r>
            <a:r>
              <a:rPr lang="en-US" dirty="0" err="1" smtClean="0">
                <a:solidFill>
                  <a:schemeClr val="bg1"/>
                </a:solidFill>
              </a:rPr>
              <a:t>couleurs</a:t>
            </a:r>
            <a:r>
              <a:rPr lang="en-US" dirty="0" smtClean="0">
                <a:solidFill>
                  <a:schemeClr val="bg1"/>
                </a:solidFill>
              </a:rPr>
              <a:t> du logo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Animations </a:t>
            </a:r>
            <a:r>
              <a:rPr lang="en-US" dirty="0" err="1" smtClean="0">
                <a:solidFill>
                  <a:schemeClr val="bg1"/>
                </a:solidFill>
              </a:rPr>
              <a:t>discrètes</a:t>
            </a:r>
            <a:r>
              <a:rPr lang="en-US" dirty="0" smtClean="0">
                <a:solidFill>
                  <a:schemeClr val="bg1"/>
                </a:solidFill>
              </a:rPr>
              <a:t> et justifies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Illustrer</a:t>
            </a:r>
            <a:r>
              <a:rPr lang="en-US" dirty="0" smtClean="0">
                <a:solidFill>
                  <a:schemeClr val="bg1"/>
                </a:solidFill>
              </a:rPr>
              <a:t>, images </a:t>
            </a:r>
            <a:r>
              <a:rPr lang="en-US" dirty="0" err="1" smtClean="0">
                <a:solidFill>
                  <a:schemeClr val="bg1"/>
                </a:solidFill>
              </a:rPr>
              <a:t>professionnelles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Mettre</a:t>
            </a:r>
            <a:r>
              <a:rPr lang="en-US" dirty="0" smtClean="0">
                <a:solidFill>
                  <a:schemeClr val="bg1"/>
                </a:solidFill>
              </a:rPr>
              <a:t> des </a:t>
            </a:r>
            <a:r>
              <a:rPr lang="en-US" dirty="0" err="1" smtClean="0">
                <a:solidFill>
                  <a:schemeClr val="bg1"/>
                </a:solidFill>
              </a:rPr>
              <a:t>données</a:t>
            </a:r>
            <a:r>
              <a:rPr lang="en-US" dirty="0" smtClean="0">
                <a:solidFill>
                  <a:schemeClr val="bg1"/>
                </a:solidFill>
              </a:rPr>
              <a:t> sous </a:t>
            </a:r>
            <a:r>
              <a:rPr lang="en-US" dirty="0" err="1" smtClean="0">
                <a:solidFill>
                  <a:schemeClr val="bg1"/>
                </a:solidFill>
              </a:rPr>
              <a:t>forme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graphique</a:t>
            </a:r>
            <a:r>
              <a:rPr lang="en-US" dirty="0" smtClean="0">
                <a:solidFill>
                  <a:schemeClr val="bg1"/>
                </a:solidFill>
              </a:rPr>
              <a:t> (pas + de 2 par slide)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Des </a:t>
            </a:r>
            <a:r>
              <a:rPr lang="en-US" dirty="0" err="1" smtClean="0">
                <a:solidFill>
                  <a:schemeClr val="bg1"/>
                </a:solidFill>
              </a:rPr>
              <a:t>titres</a:t>
            </a:r>
            <a:r>
              <a:rPr lang="en-US" dirty="0" smtClean="0">
                <a:solidFill>
                  <a:schemeClr val="bg1"/>
                </a:solidFill>
              </a:rPr>
              <a:t> sous </a:t>
            </a:r>
            <a:r>
              <a:rPr lang="en-US" dirty="0" err="1" smtClean="0">
                <a:solidFill>
                  <a:schemeClr val="bg1"/>
                </a:solidFill>
              </a:rPr>
              <a:t>forme</a:t>
            </a:r>
            <a:r>
              <a:rPr lang="en-US" dirty="0" smtClean="0">
                <a:solidFill>
                  <a:schemeClr val="bg1"/>
                </a:solidFill>
              </a:rPr>
              <a:t> de phrase </a:t>
            </a:r>
            <a:r>
              <a:rPr lang="en-US" dirty="0" err="1" smtClean="0">
                <a:solidFill>
                  <a:schemeClr val="bg1"/>
                </a:solidFill>
              </a:rPr>
              <a:t>consistante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Pas de phrase, </a:t>
            </a:r>
            <a:r>
              <a:rPr lang="en-US" dirty="0" err="1" smtClean="0">
                <a:solidFill>
                  <a:schemeClr val="bg1"/>
                </a:solidFill>
              </a:rPr>
              <a:t>mais</a:t>
            </a:r>
            <a:r>
              <a:rPr lang="en-US" dirty="0" smtClean="0">
                <a:solidFill>
                  <a:schemeClr val="bg1"/>
                </a:solidFill>
              </a:rPr>
              <a:t> des mots </a:t>
            </a:r>
            <a:r>
              <a:rPr lang="en-US" dirty="0" err="1" smtClean="0">
                <a:solidFill>
                  <a:schemeClr val="bg1"/>
                </a:solidFill>
              </a:rPr>
              <a:t>pertinents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N° de page, </a:t>
            </a:r>
            <a:r>
              <a:rPr lang="en-US" dirty="0" err="1" smtClean="0">
                <a:solidFill>
                  <a:schemeClr val="bg1"/>
                </a:solidFill>
              </a:rPr>
              <a:t>affichage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en</a:t>
            </a:r>
            <a:r>
              <a:rPr lang="en-US" dirty="0" smtClean="0">
                <a:solidFill>
                  <a:schemeClr val="bg1"/>
                </a:solidFill>
              </a:rPr>
              <a:t> tête </a:t>
            </a:r>
            <a:r>
              <a:rPr lang="en-US" dirty="0" err="1" smtClean="0">
                <a:solidFill>
                  <a:schemeClr val="bg1"/>
                </a:solidFill>
              </a:rPr>
              <a:t>ou</a:t>
            </a:r>
            <a:r>
              <a:rPr lang="en-US" dirty="0" smtClean="0">
                <a:solidFill>
                  <a:schemeClr val="bg1"/>
                </a:solidFill>
              </a:rPr>
              <a:t> pied de page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fr-FR" smtClean="0"/>
              <a:t>5</a:t>
            </a:fld>
            <a:r>
              <a:rPr lang="fr-FR" dirty="0" smtClean="0"/>
              <a:t>/8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092825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500" dirty="0">
                <a:solidFill>
                  <a:srgbClr val="404040"/>
                </a:solidFill>
              </a:rPr>
              <a:t>Projet </a:t>
            </a:r>
            <a:r>
              <a:rPr lang="fr-FR" sz="1500" dirty="0" err="1">
                <a:solidFill>
                  <a:srgbClr val="404040"/>
                </a:solidFill>
              </a:rPr>
              <a:t>tutoré</a:t>
            </a:r>
            <a:r>
              <a:rPr lang="fr-FR" sz="1500" dirty="0">
                <a:solidFill>
                  <a:srgbClr val="404040"/>
                </a:solidFill>
              </a:rPr>
              <a:t> </a:t>
            </a:r>
            <a:r>
              <a:rPr lang="fr-FR" sz="1500" dirty="0" smtClean="0">
                <a:solidFill>
                  <a:srgbClr val="404040"/>
                </a:solidFill>
              </a:rPr>
              <a:t>LP</a:t>
            </a:r>
            <a:endParaRPr lang="fr-FR" sz="1500" dirty="0">
              <a:solidFill>
                <a:srgbClr val="404040"/>
              </a:solidFill>
            </a:endParaRPr>
          </a:p>
          <a:p>
            <a:r>
              <a:rPr lang="fr-FR" sz="1500" dirty="0">
                <a:solidFill>
                  <a:srgbClr val="404040"/>
                </a:solidFill>
              </a:rPr>
              <a:t>Module communication</a:t>
            </a:r>
          </a:p>
          <a:p>
            <a:r>
              <a:rPr lang="fr-FR" sz="1500" dirty="0">
                <a:solidFill>
                  <a:srgbClr val="404040"/>
                </a:solidFill>
              </a:rPr>
              <a:t>J. Just </a:t>
            </a:r>
            <a:r>
              <a:rPr lang="fr-FR" sz="1500" dirty="0" smtClean="0">
                <a:solidFill>
                  <a:srgbClr val="404040"/>
                </a:solidFill>
              </a:rPr>
              <a:t>Buffard</a:t>
            </a:r>
            <a:endParaRPr lang="fr-FR" sz="15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90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77788" y="685800"/>
            <a:ext cx="4392488" cy="4831432"/>
          </a:xfrm>
        </p:spPr>
        <p:txBody>
          <a:bodyPr>
            <a:normAutofit/>
          </a:bodyPr>
          <a:lstStyle/>
          <a:p>
            <a:pPr algn="ctr"/>
            <a:endParaRPr lang="en-US" sz="48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4800" dirty="0" err="1" smtClean="0">
                <a:solidFill>
                  <a:schemeClr val="bg2">
                    <a:lumMod val="50000"/>
                  </a:schemeClr>
                </a:solidFill>
              </a:rPr>
              <a:t>Conseils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4875322" y="260648"/>
            <a:ext cx="7195754" cy="609570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>
                <a:solidFill>
                  <a:schemeClr val="bg1"/>
                </a:solidFill>
              </a:rPr>
              <a:t>Hierarchiser</a:t>
            </a:r>
            <a:r>
              <a:rPr lang="en-US" dirty="0" smtClean="0">
                <a:solidFill>
                  <a:schemeClr val="bg1"/>
                </a:solidFill>
              </a:rPr>
              <a:t> les </a:t>
            </a:r>
            <a:r>
              <a:rPr lang="en-US" dirty="0" err="1" smtClean="0">
                <a:solidFill>
                  <a:schemeClr val="bg1"/>
                </a:solidFill>
              </a:rPr>
              <a:t>informations</a:t>
            </a:r>
            <a:r>
              <a:rPr lang="en-US" dirty="0" smtClean="0">
                <a:solidFill>
                  <a:schemeClr val="bg1"/>
                </a:solidFill>
              </a:rPr>
              <a:t>  (</a:t>
            </a:r>
            <a:r>
              <a:rPr lang="en-US" dirty="0" err="1" smtClean="0">
                <a:solidFill>
                  <a:schemeClr val="bg1"/>
                </a:solidFill>
              </a:rPr>
              <a:t>flèches</a:t>
            </a:r>
            <a:r>
              <a:rPr lang="en-US" dirty="0" smtClean="0">
                <a:solidFill>
                  <a:schemeClr val="bg1"/>
                </a:solidFill>
              </a:rPr>
              <a:t>…)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3600" dirty="0" err="1" smtClean="0">
                <a:solidFill>
                  <a:schemeClr val="bg1"/>
                </a:solidFill>
              </a:rPr>
              <a:t>Eliminer</a:t>
            </a:r>
            <a:r>
              <a:rPr lang="en-US" sz="3600" dirty="0" smtClean="0">
                <a:solidFill>
                  <a:schemeClr val="bg1"/>
                </a:solidFill>
              </a:rPr>
              <a:t> les </a:t>
            </a:r>
            <a:r>
              <a:rPr lang="en-US" sz="3600" dirty="0" err="1" smtClean="0">
                <a:solidFill>
                  <a:schemeClr val="bg1"/>
                </a:solidFill>
              </a:rPr>
              <a:t>fautes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d’orthographe</a:t>
            </a:r>
            <a:r>
              <a:rPr lang="en-US" sz="3600" dirty="0" smtClean="0">
                <a:solidFill>
                  <a:schemeClr val="bg1"/>
                </a:solidFill>
              </a:rPr>
              <a:t>!!!!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fr-FR" smtClean="0"/>
              <a:t>6</a:t>
            </a:fld>
            <a:r>
              <a:rPr lang="fr-FR" dirty="0" smtClean="0"/>
              <a:t>/8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092825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500" dirty="0">
                <a:solidFill>
                  <a:srgbClr val="404040"/>
                </a:solidFill>
              </a:rPr>
              <a:t>Projet </a:t>
            </a:r>
            <a:r>
              <a:rPr lang="fr-FR" sz="1500" dirty="0" err="1">
                <a:solidFill>
                  <a:srgbClr val="404040"/>
                </a:solidFill>
              </a:rPr>
              <a:t>tutoré</a:t>
            </a:r>
            <a:r>
              <a:rPr lang="fr-FR" sz="1500" dirty="0">
                <a:solidFill>
                  <a:srgbClr val="404040"/>
                </a:solidFill>
              </a:rPr>
              <a:t> </a:t>
            </a:r>
            <a:r>
              <a:rPr lang="fr-FR" sz="1500" dirty="0" smtClean="0">
                <a:solidFill>
                  <a:srgbClr val="404040"/>
                </a:solidFill>
              </a:rPr>
              <a:t>LP</a:t>
            </a:r>
            <a:endParaRPr lang="fr-FR" sz="1500" dirty="0">
              <a:solidFill>
                <a:srgbClr val="404040"/>
              </a:solidFill>
            </a:endParaRPr>
          </a:p>
          <a:p>
            <a:r>
              <a:rPr lang="fr-FR" sz="1500" dirty="0">
                <a:solidFill>
                  <a:srgbClr val="404040"/>
                </a:solidFill>
              </a:rPr>
              <a:t>Module communication</a:t>
            </a:r>
          </a:p>
          <a:p>
            <a:r>
              <a:rPr lang="fr-FR" sz="1500" dirty="0">
                <a:solidFill>
                  <a:srgbClr val="404040"/>
                </a:solidFill>
              </a:rPr>
              <a:t>J. Just </a:t>
            </a:r>
            <a:r>
              <a:rPr lang="fr-FR" sz="1500" dirty="0" smtClean="0">
                <a:solidFill>
                  <a:srgbClr val="404040"/>
                </a:solidFill>
              </a:rPr>
              <a:t>Buffard</a:t>
            </a:r>
            <a:endParaRPr lang="fr-FR" sz="15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77788" y="685800"/>
            <a:ext cx="4392488" cy="4831432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Les slides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4875322" y="260648"/>
            <a:ext cx="7195754" cy="609570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dirty="0" err="1" smtClean="0">
                <a:solidFill>
                  <a:schemeClr val="bg1"/>
                </a:solidFill>
              </a:rPr>
              <a:t>ffichage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Contexte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Enjeux</a:t>
            </a:r>
            <a:r>
              <a:rPr lang="en-US" dirty="0" smtClean="0">
                <a:solidFill>
                  <a:schemeClr val="bg1"/>
                </a:solidFill>
              </a:rPr>
              <a:t> pour le client, </a:t>
            </a:r>
            <a:r>
              <a:rPr lang="en-US" dirty="0" err="1" smtClean="0">
                <a:solidFill>
                  <a:schemeClr val="bg1"/>
                </a:solidFill>
              </a:rPr>
              <a:t>besoins</a:t>
            </a:r>
            <a:r>
              <a:rPr lang="en-US" dirty="0" smtClean="0">
                <a:solidFill>
                  <a:schemeClr val="bg1"/>
                </a:solidFill>
              </a:rPr>
              <a:t> du client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Conception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Mise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en</a:t>
            </a:r>
            <a:r>
              <a:rPr lang="en-US" dirty="0" smtClean="0">
                <a:solidFill>
                  <a:schemeClr val="bg1"/>
                </a:solidFill>
              </a:rPr>
              <a:t> place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Chiffrage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Questions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fr-FR" smtClean="0"/>
              <a:t>7</a:t>
            </a:fld>
            <a:r>
              <a:rPr lang="fr-FR" dirty="0" smtClean="0"/>
              <a:t>/8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092825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500" dirty="0">
                <a:solidFill>
                  <a:srgbClr val="404040"/>
                </a:solidFill>
              </a:rPr>
              <a:t>Projet </a:t>
            </a:r>
            <a:r>
              <a:rPr lang="fr-FR" sz="1500" dirty="0" err="1">
                <a:solidFill>
                  <a:srgbClr val="404040"/>
                </a:solidFill>
              </a:rPr>
              <a:t>tutoré</a:t>
            </a:r>
            <a:r>
              <a:rPr lang="fr-FR" sz="1500" dirty="0">
                <a:solidFill>
                  <a:srgbClr val="404040"/>
                </a:solidFill>
              </a:rPr>
              <a:t> </a:t>
            </a:r>
            <a:r>
              <a:rPr lang="fr-FR" sz="1500" dirty="0" smtClean="0">
                <a:solidFill>
                  <a:srgbClr val="404040"/>
                </a:solidFill>
              </a:rPr>
              <a:t>LP</a:t>
            </a:r>
            <a:endParaRPr lang="fr-FR" sz="1500" dirty="0">
              <a:solidFill>
                <a:srgbClr val="404040"/>
              </a:solidFill>
            </a:endParaRPr>
          </a:p>
          <a:p>
            <a:r>
              <a:rPr lang="fr-FR" sz="1500" dirty="0">
                <a:solidFill>
                  <a:srgbClr val="404040"/>
                </a:solidFill>
              </a:rPr>
              <a:t>Module communication</a:t>
            </a:r>
          </a:p>
          <a:p>
            <a:r>
              <a:rPr lang="fr-FR" sz="1500" dirty="0">
                <a:solidFill>
                  <a:srgbClr val="404040"/>
                </a:solidFill>
              </a:rPr>
              <a:t>J. Just </a:t>
            </a:r>
            <a:r>
              <a:rPr lang="fr-FR" sz="1500" dirty="0" smtClean="0">
                <a:solidFill>
                  <a:srgbClr val="404040"/>
                </a:solidFill>
              </a:rPr>
              <a:t>Buffard</a:t>
            </a:r>
            <a:endParaRPr lang="fr-FR" sz="15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2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77788" y="685800"/>
            <a:ext cx="4392488" cy="4831432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Des questions 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4875322" y="260648"/>
            <a:ext cx="7195754" cy="6095703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sz="4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Echanges</a:t>
            </a:r>
            <a:r>
              <a:rPr lang="en-US" sz="4400" dirty="0" smtClean="0">
                <a:solidFill>
                  <a:schemeClr val="bg1"/>
                </a:solidFill>
              </a:rPr>
              <a:t> de </a:t>
            </a:r>
            <a:r>
              <a:rPr lang="en-US" sz="4400" dirty="0" err="1" smtClean="0">
                <a:solidFill>
                  <a:schemeClr val="bg1"/>
                </a:solidFill>
              </a:rPr>
              <a:t>pratique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fr-FR" smtClean="0"/>
              <a:t>8</a:t>
            </a:fld>
            <a:r>
              <a:rPr lang="fr-FR" dirty="0" smtClean="0"/>
              <a:t>/8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092825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500" dirty="0">
                <a:solidFill>
                  <a:srgbClr val="404040"/>
                </a:solidFill>
              </a:rPr>
              <a:t>Projet </a:t>
            </a:r>
            <a:r>
              <a:rPr lang="fr-FR" sz="1500" dirty="0" err="1">
                <a:solidFill>
                  <a:srgbClr val="404040"/>
                </a:solidFill>
              </a:rPr>
              <a:t>tutoré</a:t>
            </a:r>
            <a:r>
              <a:rPr lang="fr-FR" sz="1500" dirty="0">
                <a:solidFill>
                  <a:srgbClr val="404040"/>
                </a:solidFill>
              </a:rPr>
              <a:t> </a:t>
            </a:r>
            <a:r>
              <a:rPr lang="fr-FR" sz="1500" dirty="0" smtClean="0">
                <a:solidFill>
                  <a:srgbClr val="404040"/>
                </a:solidFill>
              </a:rPr>
              <a:t>LP</a:t>
            </a:r>
            <a:endParaRPr lang="fr-FR" sz="1500" dirty="0">
              <a:solidFill>
                <a:srgbClr val="404040"/>
              </a:solidFill>
            </a:endParaRPr>
          </a:p>
          <a:p>
            <a:r>
              <a:rPr lang="fr-FR" sz="1500" dirty="0">
                <a:solidFill>
                  <a:srgbClr val="404040"/>
                </a:solidFill>
              </a:rPr>
              <a:t>Module communication</a:t>
            </a:r>
          </a:p>
          <a:p>
            <a:r>
              <a:rPr lang="fr-FR" sz="1500" dirty="0">
                <a:solidFill>
                  <a:srgbClr val="404040"/>
                </a:solidFill>
              </a:rPr>
              <a:t>J. Just </a:t>
            </a:r>
            <a:r>
              <a:rPr lang="fr-FR" sz="1500" dirty="0" smtClean="0">
                <a:solidFill>
                  <a:srgbClr val="404040"/>
                </a:solidFill>
              </a:rPr>
              <a:t>Buffard</a:t>
            </a:r>
            <a:endParaRPr lang="fr-FR" sz="15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7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_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B6C051-8D0C-4E9C-8822-3E9221001B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marketing cube en verre (grand écran)</Template>
  <TotalTime>0</TotalTime>
  <Words>449</Words>
  <Application>Microsoft Office PowerPoint</Application>
  <PresentationFormat>Personnalisé</PresentationFormat>
  <Paragraphs>136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Corbel</vt:lpstr>
      <vt:lpstr>Marketing_16x9</vt:lpstr>
      <vt:lpstr> Présenter  un projet / une offre commerciale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2015-06-01T17:20:11Z</dcterms:created>
  <dcterms:modified xsi:type="dcterms:W3CDTF">2015-06-02T09:12:38Z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