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linker SemiBold"/>
      <p:regular r:id="rId35"/>
      <p:bold r:id="rId36"/>
    </p:embeddedFont>
    <p:embeddedFont>
      <p:font typeface="Fira Sans Condensed Medium"/>
      <p:regular r:id="rId37"/>
      <p:bold r:id="rId38"/>
      <p:italic r:id="rId39"/>
      <p:boldItalic r:id="rId40"/>
    </p:embeddedFont>
    <p:embeddedFont>
      <p:font typeface="Blinker"/>
      <p:regular r:id="rId41"/>
      <p:bold r:id="rId42"/>
    </p:embeddedFont>
    <p:embeddedFont>
      <p:font typeface="Big Shoulders Text 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Blinker-bold.fntdata"/><Relationship Id="rId41" Type="http://schemas.openxmlformats.org/officeDocument/2006/relationships/font" Target="fonts/Blinker-regular.fntdata"/><Relationship Id="rId22" Type="http://schemas.openxmlformats.org/officeDocument/2006/relationships/slide" Target="slides/slide17.xml"/><Relationship Id="rId44" Type="http://schemas.openxmlformats.org/officeDocument/2006/relationships/font" Target="fonts/BigShouldersTextLight-bold.fntdata"/><Relationship Id="rId21" Type="http://schemas.openxmlformats.org/officeDocument/2006/relationships/slide" Target="slides/slide16.xml"/><Relationship Id="rId43" Type="http://schemas.openxmlformats.org/officeDocument/2006/relationships/font" Target="fonts/BigShouldersTextLigh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linker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BlinkerSemiBold-bold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5cab2ace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5cab2ace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https://arxiv.org/abs/2308.08155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cab2ace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cab2ace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5cab2ace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5cab2ace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https://blog.x-agent.net/blog/xagent/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cab2ace0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cab2ace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https://arxiv.org/abs/2308.00352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5cab2ace0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5cab2ace0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5cab2ace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5cab2ace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5cab2ace0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5cab2ace0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1dce4597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1dce4597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5cab2ace0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5cab2ace0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5cab2ace0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5cab2ace0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https://arxiv.org/pdf/2310.12397.pdf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5cbfaaaf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5cbfaaaf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5cab2ace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5cab2ace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5cab2ace0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5cab2ace0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https://arxiv.org/pdf/2304.11477.pdf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5cbfaaaf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5cbfaaaf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5cab2ace0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5cab2ace0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5cbfaaaf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5cbfaaaf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cab2ace0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cab2ace0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5cab2ace0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5cab2ace0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https://arxiv.org/pdf/2305.11554.pdf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3b36eea2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3b36eea2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5cab2ace0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5cab2ace0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a2ced7f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a2ced7f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b38256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b38256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b32d96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b32d96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25d6e3485_0_8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25d6e3485_0_8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5cab2ace0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5cab2ace0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3b36eea2a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3b36eea2a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5cab2ace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5cab2ace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5cab2ace0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5cab2ace0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piesauce.com" TargetMode="External"/><Relationship Id="rId4" Type="http://schemas.openxmlformats.org/officeDocument/2006/relationships/hyperlink" Target="https://twitter.com/piesau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ctrTitle"/>
          </p:nvPr>
        </p:nvSpPr>
        <p:spPr>
          <a:xfrm>
            <a:off x="1637475" y="1145225"/>
            <a:ext cx="5861100" cy="19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Agent Architectures</a:t>
            </a:r>
            <a:endParaRPr/>
          </a:p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-Suhas Pai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CTO, Hudson Labs (formerly called Bedrock AI)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6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Autogen, Wu et al.</a:t>
            </a:r>
            <a:endParaRPr/>
          </a:p>
        </p:txBody>
      </p:sp>
      <p:grpSp>
        <p:nvGrpSpPr>
          <p:cNvPr id="874" name="Google Shape;874;p3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75" name="Google Shape;875;p3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5" name="Google Shape;8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25" y="1459050"/>
            <a:ext cx="7751549" cy="36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7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Autogen Agent Class</a:t>
            </a:r>
            <a:endParaRPr/>
          </a:p>
        </p:txBody>
      </p:sp>
      <p:grpSp>
        <p:nvGrpSpPr>
          <p:cNvPr id="892" name="Google Shape;892;p3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93" name="Google Shape;893;p3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3" name="Google Shape;9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25" y="1741225"/>
            <a:ext cx="6039599" cy="26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7"/>
          <p:cNvSpPr txBox="1"/>
          <p:nvPr/>
        </p:nvSpPr>
        <p:spPr>
          <a:xfrm>
            <a:off x="597400" y="4560675"/>
            <a:ext cx="59304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https://github.com/microsoft/autogen/blob/main/autogen/agentchat/assistant_agent.py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8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8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XAgent</a:t>
            </a:r>
            <a:endParaRPr/>
          </a:p>
        </p:txBody>
      </p:sp>
      <p:grpSp>
        <p:nvGrpSpPr>
          <p:cNvPr id="911" name="Google Shape;911;p3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12" name="Google Shape;912;p3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2" name="Google Shape;9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0" y="1610050"/>
            <a:ext cx="7839698" cy="29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8"/>
          <p:cNvSpPr txBox="1"/>
          <p:nvPr/>
        </p:nvSpPr>
        <p:spPr>
          <a:xfrm>
            <a:off x="706675" y="4822950"/>
            <a:ext cx="391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from: https://blog.x-agent.net/blog/xagent/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9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MetaGPT</a:t>
            </a:r>
            <a:endParaRPr/>
          </a:p>
        </p:txBody>
      </p:sp>
      <p:grpSp>
        <p:nvGrpSpPr>
          <p:cNvPr id="930" name="Google Shape;930;p39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31" name="Google Shape;931;p39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39"/>
          <p:cNvSpPr txBox="1"/>
          <p:nvPr/>
        </p:nvSpPr>
        <p:spPr>
          <a:xfrm>
            <a:off x="706675" y="4822950"/>
            <a:ext cx="39123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from:  Hong et al, MetaGPT  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pic>
        <p:nvPicPr>
          <p:cNvPr id="942" name="Google Shape;9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25" y="1639225"/>
            <a:ext cx="7227124" cy="29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0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sp>
        <p:nvSpPr>
          <p:cNvPr id="948" name="Google Shape;948;p40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9" name="Google Shape;949;p40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1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extremely heavily reliant on prompting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framework - Thought, Action, 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techniques - Chain-of-Thought, Tree-of-Thoughts, Reflexion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1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grpSp>
        <p:nvGrpSpPr>
          <p:cNvPr id="956" name="Google Shape;956;p41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57" name="Google Shape;957;p41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2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2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grpSp>
        <p:nvGrpSpPr>
          <p:cNvPr id="973" name="Google Shape;973;p42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74" name="Google Shape;974;p42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4" name="Google Shape;9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8250"/>
            <a:ext cx="4296800" cy="40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42"/>
          <p:cNvSpPr txBox="1"/>
          <p:nvPr/>
        </p:nvSpPr>
        <p:spPr>
          <a:xfrm>
            <a:off x="582825" y="4458675"/>
            <a:ext cx="34605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credit: Subbarao Kambhampati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3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3"/>
          <p:cNvSpPr txBox="1"/>
          <p:nvPr>
            <p:ph type="title"/>
          </p:nvPr>
        </p:nvSpPr>
        <p:spPr>
          <a:xfrm>
            <a:off x="841725" y="1166550"/>
            <a:ext cx="8224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4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993" name="Google Shape;993;p4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3" name="Google Shape;10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50" y="1398800"/>
            <a:ext cx="7081399" cy="25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3"/>
          <p:cNvSpPr txBox="1"/>
          <p:nvPr/>
        </p:nvSpPr>
        <p:spPr>
          <a:xfrm>
            <a:off x="517275" y="4298400"/>
            <a:ext cx="559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Wu et al: Reasoning or Reciting? Exploring the Capabilities and Limitations of Language Models 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Through Counterfactual Tasks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4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010" name="Google Shape;1010;p44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1" name="Google Shape;1011;p44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5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Perils of Self-Critique</a:t>
            </a:r>
            <a:endParaRPr/>
          </a:p>
        </p:txBody>
      </p:sp>
      <p:grpSp>
        <p:nvGrpSpPr>
          <p:cNvPr id="1018" name="Google Shape;1018;p4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19" name="Google Shape;1019;p4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9" name="Google Shape;10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75" y="1784325"/>
            <a:ext cx="5223650" cy="24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45"/>
          <p:cNvSpPr txBox="1"/>
          <p:nvPr/>
        </p:nvSpPr>
        <p:spPr>
          <a:xfrm>
            <a:off x="196700" y="4750100"/>
            <a:ext cx="48231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Stechly et al, GPT doesn’t know it is wrong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8"/>
          <p:cNvSpPr txBox="1"/>
          <p:nvPr>
            <p:ph idx="1" type="body"/>
          </p:nvPr>
        </p:nvSpPr>
        <p:spPr>
          <a:xfrm>
            <a:off x="550400" y="1943050"/>
            <a:ext cx="34041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CTO &amp; ML Research @ Hudson Labs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Writing the book ‘Designing LLM Applications’ published by O’Reilly Media.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Co-chair, Privacy working group at Big Science (BLOOM), 2021-2022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Chair, TMLS (Toronto Machine Learning Society) conference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Lately been communicating more with LLMs than humans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751" name="Google Shape;751;p28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1" name="Google Shape;7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25" y="1308500"/>
            <a:ext cx="2073900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6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 a verification model and build it into the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6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Planning</a:t>
            </a:r>
            <a:endParaRPr/>
          </a:p>
        </p:txBody>
      </p:sp>
      <p:grpSp>
        <p:nvGrpSpPr>
          <p:cNvPr id="1037" name="Google Shape;1037;p46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8" name="Google Shape;1038;p46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8" name="Google Shape;10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375" y="1357900"/>
            <a:ext cx="45606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46"/>
          <p:cNvSpPr txBox="1"/>
          <p:nvPr/>
        </p:nvSpPr>
        <p:spPr>
          <a:xfrm>
            <a:off x="189425" y="4436825"/>
            <a:ext cx="5063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Credit: Arora et al, Learning and leveraging verifiers to improve planning capabilities of pre-trained models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7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symbolic planners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7"/>
          <p:cNvSpPr txBox="1"/>
          <p:nvPr>
            <p:ph type="title"/>
          </p:nvPr>
        </p:nvSpPr>
        <p:spPr>
          <a:xfrm>
            <a:off x="841725" y="1166550"/>
            <a:ext cx="4703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Planning</a:t>
            </a:r>
            <a:endParaRPr/>
          </a:p>
        </p:txBody>
      </p:sp>
      <p:grpSp>
        <p:nvGrpSpPr>
          <p:cNvPr id="1056" name="Google Shape;1056;p47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57" name="Google Shape;1057;p47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7" name="Google Shape;10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875" y="1612050"/>
            <a:ext cx="5908476" cy="30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7"/>
          <p:cNvSpPr txBox="1"/>
          <p:nvPr/>
        </p:nvSpPr>
        <p:spPr>
          <a:xfrm>
            <a:off x="240425" y="4502375"/>
            <a:ext cx="260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Image credit: Liu et al, LLM + P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8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</a:t>
            </a:r>
            <a:endParaRPr/>
          </a:p>
        </p:txBody>
      </p:sp>
      <p:sp>
        <p:nvSpPr>
          <p:cNvPr id="1074" name="Google Shape;1074;p48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5" name="Google Shape;1075;p48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9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Fine-tune your own embedding models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MPNET-based ones perform really well!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Embeddings == poor compressors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9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- Some Tips</a:t>
            </a:r>
            <a:endParaRPr/>
          </a:p>
        </p:txBody>
      </p:sp>
      <p:grpSp>
        <p:nvGrpSpPr>
          <p:cNvPr id="1082" name="Google Shape;1082;p49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83" name="Google Shape;1083;p49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0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Selection</a:t>
            </a:r>
            <a:endParaRPr/>
          </a:p>
        </p:txBody>
      </p:sp>
      <p:sp>
        <p:nvSpPr>
          <p:cNvPr id="1098" name="Google Shape;1098;p50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99" name="Google Shape;1099;p50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In-context/retrieval of tool descriptions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Finetuning on tool datasets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Tool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1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Selection Techniques</a:t>
            </a:r>
            <a:endParaRPr/>
          </a:p>
        </p:txBody>
      </p:sp>
      <p:grpSp>
        <p:nvGrpSpPr>
          <p:cNvPr id="1106" name="Google Shape;1106;p51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07" name="Google Shape;1107;p51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1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1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1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1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1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1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1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1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1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2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2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Tokens - ToolkenGPT</a:t>
            </a:r>
            <a:endParaRPr/>
          </a:p>
        </p:txBody>
      </p:sp>
      <p:grpSp>
        <p:nvGrpSpPr>
          <p:cNvPr id="1123" name="Google Shape;1123;p52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24" name="Google Shape;1124;p52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4" name="Google Shape;11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00" y="1493775"/>
            <a:ext cx="6258199" cy="3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52"/>
          <p:cNvSpPr txBox="1"/>
          <p:nvPr/>
        </p:nvSpPr>
        <p:spPr>
          <a:xfrm>
            <a:off x="87425" y="4509675"/>
            <a:ext cx="2178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Hao et al: ToolkenGPT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3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Usage</a:t>
            </a:r>
            <a:endParaRPr/>
          </a:p>
        </p:txBody>
      </p:sp>
      <p:sp>
        <p:nvSpPr>
          <p:cNvPr id="1141" name="Google Shape;1141;p53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42" name="Google Shape;1142;p5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4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4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Usage Verification</a:t>
            </a:r>
            <a:endParaRPr/>
          </a:p>
        </p:txBody>
      </p:sp>
      <p:grpSp>
        <p:nvGrpSpPr>
          <p:cNvPr id="1149" name="Google Shape;1149;p5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150" name="Google Shape;1150;p5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0" name="Google Shape;11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425" y="1604750"/>
            <a:ext cx="5194500" cy="32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54"/>
          <p:cNvSpPr txBox="1"/>
          <p:nvPr/>
        </p:nvSpPr>
        <p:spPr>
          <a:xfrm>
            <a:off x="233125" y="4414950"/>
            <a:ext cx="3176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Patil et al: Gorilla: Large Language Model connected with Massive API’s</a:t>
            </a:r>
            <a:endParaRPr>
              <a:solidFill>
                <a:schemeClr val="lt2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5"/>
          <p:cNvSpPr txBox="1"/>
          <p:nvPr>
            <p:ph type="title"/>
          </p:nvPr>
        </p:nvSpPr>
        <p:spPr>
          <a:xfrm>
            <a:off x="207575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7" name="Google Shape;1167;p55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 you have any questions?</a:t>
            </a:r>
            <a:endParaRPr b="1"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piesauce@gmail.com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</a:t>
            </a:r>
            <a:r>
              <a:rPr lang="en"/>
              <a:t>/piesauce.substack.com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https://twitter.com/piesauce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9"/>
          <p:cNvSpPr txBox="1"/>
          <p:nvPr>
            <p:ph idx="5" type="subTitle"/>
          </p:nvPr>
        </p:nvSpPr>
        <p:spPr>
          <a:xfrm>
            <a:off x="4299652" y="1831450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sp>
        <p:nvSpPr>
          <p:cNvPr id="767" name="Google Shape;767;p29"/>
          <p:cNvSpPr txBox="1"/>
          <p:nvPr>
            <p:ph idx="2" type="subTitle"/>
          </p:nvPr>
        </p:nvSpPr>
        <p:spPr>
          <a:xfrm>
            <a:off x="187476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Agents?</a:t>
            </a:r>
            <a:endParaRPr/>
          </a:p>
        </p:txBody>
      </p:sp>
      <p:sp>
        <p:nvSpPr>
          <p:cNvPr id="768" name="Google Shape;768;p29"/>
          <p:cNvSpPr txBox="1"/>
          <p:nvPr>
            <p:ph idx="8" type="subTitle"/>
          </p:nvPr>
        </p:nvSpPr>
        <p:spPr>
          <a:xfrm>
            <a:off x="1813202" y="3507375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69" name="Google Shape;769;p29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</a:t>
            </a:r>
            <a:endParaRPr/>
          </a:p>
        </p:txBody>
      </p:sp>
      <p:sp>
        <p:nvSpPr>
          <p:cNvPr id="770" name="Google Shape;770;p29"/>
          <p:cNvSpPr txBox="1"/>
          <p:nvPr>
            <p:ph idx="7" type="subTitle"/>
          </p:nvPr>
        </p:nvSpPr>
        <p:spPr>
          <a:xfrm>
            <a:off x="1874777" y="4131850"/>
            <a:ext cx="2541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bane of GPT-4?</a:t>
            </a:r>
            <a:endParaRPr/>
          </a:p>
        </p:txBody>
      </p:sp>
      <p:sp>
        <p:nvSpPr>
          <p:cNvPr id="771" name="Google Shape;771;p29"/>
          <p:cNvSpPr txBox="1"/>
          <p:nvPr>
            <p:ph idx="13" type="subTitle"/>
          </p:nvPr>
        </p:nvSpPr>
        <p:spPr>
          <a:xfrm flipH="1">
            <a:off x="4724124" y="3926201"/>
            <a:ext cx="2089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Underrated &amp; Overrated </a:t>
            </a:r>
            <a:endParaRPr/>
          </a:p>
        </p:txBody>
      </p:sp>
      <p:sp>
        <p:nvSpPr>
          <p:cNvPr id="772" name="Google Shape;772;p29"/>
          <p:cNvSpPr txBox="1"/>
          <p:nvPr>
            <p:ph idx="4" type="subTitle"/>
          </p:nvPr>
        </p:nvSpPr>
        <p:spPr>
          <a:xfrm>
            <a:off x="4229327" y="2195038"/>
            <a:ext cx="2541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hrough prompt incantations</a:t>
            </a:r>
            <a:endParaRPr/>
          </a:p>
        </p:txBody>
      </p:sp>
      <p:sp>
        <p:nvSpPr>
          <p:cNvPr id="773" name="Google Shape;773;p29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4" name="Google Shape;774;p29"/>
          <p:cNvSpPr txBox="1"/>
          <p:nvPr>
            <p:ph idx="1" type="subTitle"/>
          </p:nvPr>
        </p:nvSpPr>
        <p:spPr>
          <a:xfrm>
            <a:off x="1874775" y="2123950"/>
            <a:ext cx="21873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multi-agents???</a:t>
            </a:r>
            <a:endParaRPr/>
          </a:p>
        </p:txBody>
      </p:sp>
      <p:sp>
        <p:nvSpPr>
          <p:cNvPr id="775" name="Google Shape;775;p29"/>
          <p:cNvSpPr txBox="1"/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76" name="Google Shape;776;p29"/>
          <p:cNvSpPr txBox="1"/>
          <p:nvPr>
            <p:ph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7" name="Google Shape;777;p29"/>
          <p:cNvSpPr txBox="1"/>
          <p:nvPr>
            <p:ph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78" name="Google Shape;778;p29"/>
          <p:cNvSpPr txBox="1"/>
          <p:nvPr>
            <p:ph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0"/>
          <p:cNvSpPr txBox="1"/>
          <p:nvPr>
            <p:ph idx="5" type="subTitle"/>
          </p:nvPr>
        </p:nvSpPr>
        <p:spPr>
          <a:xfrm>
            <a:off x="4724127" y="1878513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Use</a:t>
            </a:r>
            <a:endParaRPr/>
          </a:p>
        </p:txBody>
      </p:sp>
      <p:sp>
        <p:nvSpPr>
          <p:cNvPr id="784" name="Google Shape;784;p30"/>
          <p:cNvSpPr txBox="1"/>
          <p:nvPr>
            <p:ph idx="2" type="subTitle"/>
          </p:nvPr>
        </p:nvSpPr>
        <p:spPr>
          <a:xfrm>
            <a:off x="1891025" y="1878525"/>
            <a:ext cx="24246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Selection</a:t>
            </a:r>
            <a:endParaRPr/>
          </a:p>
        </p:txBody>
      </p:sp>
      <p:sp>
        <p:nvSpPr>
          <p:cNvPr id="785" name="Google Shape;785;p30"/>
          <p:cNvSpPr txBox="1"/>
          <p:nvPr>
            <p:ph idx="8" type="subTitle"/>
          </p:nvPr>
        </p:nvSpPr>
        <p:spPr>
          <a:xfrm>
            <a:off x="1813203" y="3507375"/>
            <a:ext cx="26118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Verification</a:t>
            </a:r>
            <a:endParaRPr/>
          </a:p>
        </p:txBody>
      </p:sp>
      <p:sp>
        <p:nvSpPr>
          <p:cNvPr id="786" name="Google Shape;786;p30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Scaffolding</a:t>
            </a:r>
            <a:endParaRPr/>
          </a:p>
        </p:txBody>
      </p:sp>
      <p:sp>
        <p:nvSpPr>
          <p:cNvPr id="787" name="Google Shape;787;p30"/>
          <p:cNvSpPr txBox="1"/>
          <p:nvPr>
            <p:ph idx="7" type="subTitle"/>
          </p:nvPr>
        </p:nvSpPr>
        <p:spPr>
          <a:xfrm>
            <a:off x="2022888" y="385243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 Problems?</a:t>
            </a:r>
            <a:endParaRPr/>
          </a:p>
        </p:txBody>
      </p:sp>
      <p:sp>
        <p:nvSpPr>
          <p:cNvPr id="788" name="Google Shape;788;p30"/>
          <p:cNvSpPr txBox="1"/>
          <p:nvPr>
            <p:ph idx="13" type="subTitle"/>
          </p:nvPr>
        </p:nvSpPr>
        <p:spPr>
          <a:xfrm>
            <a:off x="4724113" y="385243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 out the orchestration software was the real AGI all along</a:t>
            </a:r>
            <a:endParaRPr/>
          </a:p>
        </p:txBody>
      </p:sp>
      <p:sp>
        <p:nvSpPr>
          <p:cNvPr id="789" name="Google Shape;789;p30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1" name="Google Shape;791;p30"/>
          <p:cNvSpPr txBox="1"/>
          <p:nvPr>
            <p:ph idx="1" type="subTitle"/>
          </p:nvPr>
        </p:nvSpPr>
        <p:spPr>
          <a:xfrm>
            <a:off x="1951313" y="2279101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 txBox="1"/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05</a:t>
            </a:r>
            <a:endParaRPr sz="4000"/>
          </a:p>
        </p:txBody>
      </p:sp>
      <p:sp>
        <p:nvSpPr>
          <p:cNvPr id="793" name="Google Shape;793;p30"/>
          <p:cNvSpPr txBox="1"/>
          <p:nvPr>
            <p:ph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06</a:t>
            </a:r>
            <a:endParaRPr sz="4000"/>
          </a:p>
        </p:txBody>
      </p:sp>
      <p:sp>
        <p:nvSpPr>
          <p:cNvPr id="794" name="Google Shape;794;p30"/>
          <p:cNvSpPr txBox="1"/>
          <p:nvPr>
            <p:ph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07</a:t>
            </a:r>
            <a:endParaRPr sz="4000"/>
          </a:p>
        </p:txBody>
      </p:sp>
      <p:sp>
        <p:nvSpPr>
          <p:cNvPr id="795" name="Google Shape;795;p30"/>
          <p:cNvSpPr txBox="1"/>
          <p:nvPr>
            <p:ph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08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 txBox="1"/>
          <p:nvPr>
            <p:ph type="title"/>
          </p:nvPr>
        </p:nvSpPr>
        <p:spPr>
          <a:xfrm>
            <a:off x="5157650" y="2050675"/>
            <a:ext cx="38418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Agents?</a:t>
            </a:r>
            <a:endParaRPr/>
          </a:p>
        </p:txBody>
      </p:sp>
      <p:sp>
        <p:nvSpPr>
          <p:cNvPr id="801" name="Google Shape;801;p31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2" name="Google Shape;802;p31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2"/>
          <p:cNvSpPr/>
          <p:nvPr/>
        </p:nvSpPr>
        <p:spPr>
          <a:xfrm rot="10800000">
            <a:off x="5074237" y="1391842"/>
            <a:ext cx="3314100" cy="2678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 rot="10800000">
            <a:off x="4998037" y="1315642"/>
            <a:ext cx="3314100" cy="2678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 rot="10800000">
            <a:off x="4921837" y="1239442"/>
            <a:ext cx="3314100" cy="2678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 txBox="1"/>
          <p:nvPr>
            <p:ph type="title"/>
          </p:nvPr>
        </p:nvSpPr>
        <p:spPr>
          <a:xfrm>
            <a:off x="5125970" y="14357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LLM Limitations</a:t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740350" y="1073258"/>
            <a:ext cx="3314100" cy="2678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816550" y="1149458"/>
            <a:ext cx="3314100" cy="2678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892750" y="1225658"/>
            <a:ext cx="3314100" cy="267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38100">
              <a:schemeClr val="accen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 txBox="1"/>
          <p:nvPr>
            <p:ph idx="1" type="body"/>
          </p:nvPr>
        </p:nvSpPr>
        <p:spPr>
          <a:xfrm>
            <a:off x="1020700" y="1768945"/>
            <a:ext cx="29058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Following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 NLP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Summarizing/Paraphrasing*</a:t>
            </a:r>
            <a:endParaRPr/>
          </a:p>
        </p:txBody>
      </p:sp>
      <p:sp>
        <p:nvSpPr>
          <p:cNvPr id="815" name="Google Shape;815;p32"/>
          <p:cNvSpPr txBox="1"/>
          <p:nvPr>
            <p:ph idx="3" type="body"/>
          </p:nvPr>
        </p:nvSpPr>
        <p:spPr>
          <a:xfrm>
            <a:off x="5158850" y="1837196"/>
            <a:ext cx="2905800" cy="16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Factuality &amp; Grounding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at math except rudimentary arithmetic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limited to training cutoff date</a:t>
            </a:r>
            <a:endParaRPr/>
          </a:p>
        </p:txBody>
      </p:sp>
      <p:sp>
        <p:nvSpPr>
          <p:cNvPr id="816" name="Google Shape;816;p32"/>
          <p:cNvSpPr txBox="1"/>
          <p:nvPr>
            <p:ph idx="2" type="title"/>
          </p:nvPr>
        </p:nvSpPr>
        <p:spPr>
          <a:xfrm>
            <a:off x="1096897" y="1350025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</a:t>
            </a:r>
            <a:r>
              <a:rPr lang="en"/>
              <a:t>Strengths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Memory &amp; Data Stores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Models &amp; Software (Tools)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Self-augment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3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LLM to </a:t>
            </a:r>
            <a:r>
              <a:rPr lang="en"/>
              <a:t>interact</a:t>
            </a:r>
            <a:r>
              <a:rPr lang="en"/>
              <a:t> with its environment </a:t>
            </a:r>
            <a:endParaRPr/>
          </a:p>
        </p:txBody>
      </p:sp>
      <p:grpSp>
        <p:nvGrpSpPr>
          <p:cNvPr id="823" name="Google Shape;823;p33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24" name="Google Shape;824;p33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4"/>
          <p:cNvSpPr txBox="1"/>
          <p:nvPr>
            <p:ph idx="1" type="body"/>
          </p:nvPr>
        </p:nvSpPr>
        <p:spPr>
          <a:xfrm>
            <a:off x="550400" y="1943050"/>
            <a:ext cx="6735000" cy="14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‘Who was the CFO of Apple during the time when Apple’s stock price was at its lowest in the last 10 years?’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4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 </a:t>
            </a:r>
            <a:endParaRPr/>
          </a:p>
        </p:txBody>
      </p:sp>
      <p:grpSp>
        <p:nvGrpSpPr>
          <p:cNvPr id="840" name="Google Shape;840;p3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1" name="Google Shape;841;p3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5"/>
          <p:cNvSpPr txBox="1"/>
          <p:nvPr>
            <p:ph idx="1" type="body"/>
          </p:nvPr>
        </p:nvSpPr>
        <p:spPr>
          <a:xfrm>
            <a:off x="550400" y="1943050"/>
            <a:ext cx="6735000" cy="25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Task Decomposition &amp; Planning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Retrieval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 Selection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 Invocation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Answer Generation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Answer Verification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Clarification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 txBox="1"/>
          <p:nvPr>
            <p:ph type="title"/>
          </p:nvPr>
        </p:nvSpPr>
        <p:spPr>
          <a:xfrm>
            <a:off x="841725" y="1166550"/>
            <a:ext cx="6735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grpSp>
        <p:nvGrpSpPr>
          <p:cNvPr id="857" name="Google Shape;857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58" name="Google Shape;858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