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EBA6A-38B8-47E0-92A6-3C973AA1701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D47141-922E-475D-A507-8C88E6AE8BE4}">
      <dgm:prSet/>
      <dgm:spPr/>
      <dgm:t>
        <a:bodyPr/>
        <a:lstStyle/>
        <a:p>
          <a:r>
            <a:rPr lang="ru-RU"/>
            <a:t>Разработать модель, классифицирующую отзывы на фильмы как положительные или отрицательные.</a:t>
          </a:r>
          <a:endParaRPr lang="en-US"/>
        </a:p>
      </dgm:t>
    </dgm:pt>
    <dgm:pt modelId="{F6C0FB8E-1D70-4584-AE35-0327F2762FB0}" type="parTrans" cxnId="{456962C3-E023-44F3-A2D2-759448BDE5D6}">
      <dgm:prSet/>
      <dgm:spPr/>
      <dgm:t>
        <a:bodyPr/>
        <a:lstStyle/>
        <a:p>
          <a:endParaRPr lang="en-US"/>
        </a:p>
      </dgm:t>
    </dgm:pt>
    <dgm:pt modelId="{85677C45-1510-4ED1-9B0A-90E8CDEEA890}" type="sibTrans" cxnId="{456962C3-E023-44F3-A2D2-759448BDE5D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426350E-AF95-448B-B801-DDF0B40A2680}">
      <dgm:prSet/>
      <dgm:spPr/>
      <dgm:t>
        <a:bodyPr/>
        <a:lstStyle/>
        <a:p>
          <a:r>
            <a:rPr lang="ru-RU"/>
            <a:t>Оценить эффективность различных моделей машинного обучения.</a:t>
          </a:r>
          <a:endParaRPr lang="en-US"/>
        </a:p>
      </dgm:t>
    </dgm:pt>
    <dgm:pt modelId="{AE83E2E6-2611-41D2-973A-F0BC9ABC725A}" type="parTrans" cxnId="{505FBA91-23E9-42FB-BBE8-41F426D02E82}">
      <dgm:prSet/>
      <dgm:spPr/>
      <dgm:t>
        <a:bodyPr/>
        <a:lstStyle/>
        <a:p>
          <a:endParaRPr lang="en-US"/>
        </a:p>
      </dgm:t>
    </dgm:pt>
    <dgm:pt modelId="{95212840-D58D-4471-A3B7-2612DB508E21}" type="sibTrans" cxnId="{505FBA91-23E9-42FB-BBE8-41F426D02E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94F3011-0741-4242-A935-0F82157F4630}">
      <dgm:prSet/>
      <dgm:spPr/>
      <dgm:t>
        <a:bodyPr/>
        <a:lstStyle/>
        <a:p>
          <a:r>
            <a:rPr lang="ru-RU"/>
            <a:t>Выбрать оптимальный алгоритм, совмещающий точность и скорость работы.</a:t>
          </a:r>
          <a:endParaRPr lang="en-US"/>
        </a:p>
      </dgm:t>
    </dgm:pt>
    <dgm:pt modelId="{520798DB-2E4C-4572-89BD-F4DD05CA6957}" type="parTrans" cxnId="{FD8039C8-38BF-41D5-A955-29AD0FADADBE}">
      <dgm:prSet/>
      <dgm:spPr/>
      <dgm:t>
        <a:bodyPr/>
        <a:lstStyle/>
        <a:p>
          <a:endParaRPr lang="en-US"/>
        </a:p>
      </dgm:t>
    </dgm:pt>
    <dgm:pt modelId="{D49CA9CF-8024-4C2D-BC10-60D2205815E1}" type="sibTrans" cxnId="{FD8039C8-38BF-41D5-A955-29AD0FADADB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9BCDD77-51C1-4E24-89E9-382CA2877232}" type="pres">
      <dgm:prSet presAssocID="{E82EBA6A-38B8-47E0-92A6-3C973AA1701C}" presName="Name0" presStyleCnt="0">
        <dgm:presLayoutVars>
          <dgm:animLvl val="lvl"/>
          <dgm:resizeHandles val="exact"/>
        </dgm:presLayoutVars>
      </dgm:prSet>
      <dgm:spPr/>
    </dgm:pt>
    <dgm:pt modelId="{CA93E7FE-FA22-4CFD-98EF-B14BF0071DDA}" type="pres">
      <dgm:prSet presAssocID="{82D47141-922E-475D-A507-8C88E6AE8BE4}" presName="compositeNode" presStyleCnt="0">
        <dgm:presLayoutVars>
          <dgm:bulletEnabled val="1"/>
        </dgm:presLayoutVars>
      </dgm:prSet>
      <dgm:spPr/>
    </dgm:pt>
    <dgm:pt modelId="{3548DFCF-92BD-4B19-9760-FD6153792438}" type="pres">
      <dgm:prSet presAssocID="{82D47141-922E-475D-A507-8C88E6AE8BE4}" presName="bgRect" presStyleLbl="alignNode1" presStyleIdx="0" presStyleCnt="3"/>
      <dgm:spPr/>
    </dgm:pt>
    <dgm:pt modelId="{A40A1C7D-278C-4021-B64F-13F12B82E0F0}" type="pres">
      <dgm:prSet presAssocID="{85677C45-1510-4ED1-9B0A-90E8CDEEA8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B812790-0956-4315-AA0D-3F3DAF978B4F}" type="pres">
      <dgm:prSet presAssocID="{82D47141-922E-475D-A507-8C88E6AE8BE4}" presName="nodeRect" presStyleLbl="alignNode1" presStyleIdx="0" presStyleCnt="3">
        <dgm:presLayoutVars>
          <dgm:bulletEnabled val="1"/>
        </dgm:presLayoutVars>
      </dgm:prSet>
      <dgm:spPr/>
    </dgm:pt>
    <dgm:pt modelId="{15B73AA1-A9EF-47EB-9066-70777DB24F9C}" type="pres">
      <dgm:prSet presAssocID="{85677C45-1510-4ED1-9B0A-90E8CDEEA890}" presName="sibTrans" presStyleCnt="0"/>
      <dgm:spPr/>
    </dgm:pt>
    <dgm:pt modelId="{3A7B45D5-9685-46CE-8B47-FBDF6870A81A}" type="pres">
      <dgm:prSet presAssocID="{8426350E-AF95-448B-B801-DDF0B40A2680}" presName="compositeNode" presStyleCnt="0">
        <dgm:presLayoutVars>
          <dgm:bulletEnabled val="1"/>
        </dgm:presLayoutVars>
      </dgm:prSet>
      <dgm:spPr/>
    </dgm:pt>
    <dgm:pt modelId="{61C3503F-3E03-4EC4-8B35-0BC7A04A36A0}" type="pres">
      <dgm:prSet presAssocID="{8426350E-AF95-448B-B801-DDF0B40A2680}" presName="bgRect" presStyleLbl="alignNode1" presStyleIdx="1" presStyleCnt="3"/>
      <dgm:spPr/>
    </dgm:pt>
    <dgm:pt modelId="{033DD2C8-87E4-445C-BA1E-F2DC5F6DE305}" type="pres">
      <dgm:prSet presAssocID="{95212840-D58D-4471-A3B7-2612DB508E2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F6BCD4D-367E-41D4-9945-7AE4F52212C4}" type="pres">
      <dgm:prSet presAssocID="{8426350E-AF95-448B-B801-DDF0B40A2680}" presName="nodeRect" presStyleLbl="alignNode1" presStyleIdx="1" presStyleCnt="3">
        <dgm:presLayoutVars>
          <dgm:bulletEnabled val="1"/>
        </dgm:presLayoutVars>
      </dgm:prSet>
      <dgm:spPr/>
    </dgm:pt>
    <dgm:pt modelId="{4419167A-A1A9-47FE-BF48-E3D629446712}" type="pres">
      <dgm:prSet presAssocID="{95212840-D58D-4471-A3B7-2612DB508E21}" presName="sibTrans" presStyleCnt="0"/>
      <dgm:spPr/>
    </dgm:pt>
    <dgm:pt modelId="{A9FAA36E-0BC7-4A0C-97A7-409EC6043CB5}" type="pres">
      <dgm:prSet presAssocID="{494F3011-0741-4242-A935-0F82157F4630}" presName="compositeNode" presStyleCnt="0">
        <dgm:presLayoutVars>
          <dgm:bulletEnabled val="1"/>
        </dgm:presLayoutVars>
      </dgm:prSet>
      <dgm:spPr/>
    </dgm:pt>
    <dgm:pt modelId="{9890ABF8-2584-46EB-81CB-3F853E4ADEB3}" type="pres">
      <dgm:prSet presAssocID="{494F3011-0741-4242-A935-0F82157F4630}" presName="bgRect" presStyleLbl="alignNode1" presStyleIdx="2" presStyleCnt="3"/>
      <dgm:spPr/>
    </dgm:pt>
    <dgm:pt modelId="{DC3BC51E-C45F-4CD6-9930-772F24E6F695}" type="pres">
      <dgm:prSet presAssocID="{D49CA9CF-8024-4C2D-BC10-60D2205815E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4C28C35-57AF-49E8-8577-E6FBCC688315}" type="pres">
      <dgm:prSet presAssocID="{494F3011-0741-4242-A935-0F82157F463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579784D-9184-4ED1-AE56-4BF3837E7A6F}" type="presOf" srcId="{82D47141-922E-475D-A507-8C88E6AE8BE4}" destId="{3548DFCF-92BD-4B19-9760-FD6153792438}" srcOrd="0" destOrd="0" presId="urn:microsoft.com/office/officeart/2016/7/layout/LinearBlockProcessNumbered"/>
    <dgm:cxn modelId="{D35DF16E-298B-4DF5-9885-6FCF34A2B83D}" type="presOf" srcId="{8426350E-AF95-448B-B801-DDF0B40A2680}" destId="{61C3503F-3E03-4EC4-8B35-0BC7A04A36A0}" srcOrd="0" destOrd="0" presId="urn:microsoft.com/office/officeart/2016/7/layout/LinearBlockProcessNumbered"/>
    <dgm:cxn modelId="{AED93350-B7DB-4997-972B-CCD5B0CF6F35}" type="presOf" srcId="{D49CA9CF-8024-4C2D-BC10-60D2205815E1}" destId="{DC3BC51E-C45F-4CD6-9930-772F24E6F695}" srcOrd="0" destOrd="0" presId="urn:microsoft.com/office/officeart/2016/7/layout/LinearBlockProcessNumbered"/>
    <dgm:cxn modelId="{505FBA91-23E9-42FB-BBE8-41F426D02E82}" srcId="{E82EBA6A-38B8-47E0-92A6-3C973AA1701C}" destId="{8426350E-AF95-448B-B801-DDF0B40A2680}" srcOrd="1" destOrd="0" parTransId="{AE83E2E6-2611-41D2-973A-F0BC9ABC725A}" sibTransId="{95212840-D58D-4471-A3B7-2612DB508E21}"/>
    <dgm:cxn modelId="{202CD794-A13B-48FF-8F66-CE84521AEDD3}" type="presOf" srcId="{82D47141-922E-475D-A507-8C88E6AE8BE4}" destId="{CB812790-0956-4315-AA0D-3F3DAF978B4F}" srcOrd="1" destOrd="0" presId="urn:microsoft.com/office/officeart/2016/7/layout/LinearBlockProcessNumbered"/>
    <dgm:cxn modelId="{C5F61E98-2D67-4A2B-BE70-06C858C0468A}" type="presOf" srcId="{8426350E-AF95-448B-B801-DDF0B40A2680}" destId="{4F6BCD4D-367E-41D4-9945-7AE4F52212C4}" srcOrd="1" destOrd="0" presId="urn:microsoft.com/office/officeart/2016/7/layout/LinearBlockProcessNumbered"/>
    <dgm:cxn modelId="{CD578BB0-9C07-4063-9879-2EBAEB6163A5}" type="presOf" srcId="{494F3011-0741-4242-A935-0F82157F4630}" destId="{34C28C35-57AF-49E8-8577-E6FBCC688315}" srcOrd="1" destOrd="0" presId="urn:microsoft.com/office/officeart/2016/7/layout/LinearBlockProcessNumbered"/>
    <dgm:cxn modelId="{456962C3-E023-44F3-A2D2-759448BDE5D6}" srcId="{E82EBA6A-38B8-47E0-92A6-3C973AA1701C}" destId="{82D47141-922E-475D-A507-8C88E6AE8BE4}" srcOrd="0" destOrd="0" parTransId="{F6C0FB8E-1D70-4584-AE35-0327F2762FB0}" sibTransId="{85677C45-1510-4ED1-9B0A-90E8CDEEA890}"/>
    <dgm:cxn modelId="{FD8039C8-38BF-41D5-A955-29AD0FADADBE}" srcId="{E82EBA6A-38B8-47E0-92A6-3C973AA1701C}" destId="{494F3011-0741-4242-A935-0F82157F4630}" srcOrd="2" destOrd="0" parTransId="{520798DB-2E4C-4572-89BD-F4DD05CA6957}" sibTransId="{D49CA9CF-8024-4C2D-BC10-60D2205815E1}"/>
    <dgm:cxn modelId="{46562DCF-9BA1-4C88-B2AC-87FEBC8BED67}" type="presOf" srcId="{E82EBA6A-38B8-47E0-92A6-3C973AA1701C}" destId="{49BCDD77-51C1-4E24-89E9-382CA2877232}" srcOrd="0" destOrd="0" presId="urn:microsoft.com/office/officeart/2016/7/layout/LinearBlockProcessNumbered"/>
    <dgm:cxn modelId="{A432E5D9-549E-414F-BC6E-4B0F61741301}" type="presOf" srcId="{494F3011-0741-4242-A935-0F82157F4630}" destId="{9890ABF8-2584-46EB-81CB-3F853E4ADEB3}" srcOrd="0" destOrd="0" presId="urn:microsoft.com/office/officeart/2016/7/layout/LinearBlockProcessNumbered"/>
    <dgm:cxn modelId="{98C7CFDA-855F-4CAF-A203-917CEDA8FCD9}" type="presOf" srcId="{95212840-D58D-4471-A3B7-2612DB508E21}" destId="{033DD2C8-87E4-445C-BA1E-F2DC5F6DE305}" srcOrd="0" destOrd="0" presId="urn:microsoft.com/office/officeart/2016/7/layout/LinearBlockProcessNumbered"/>
    <dgm:cxn modelId="{C00567F5-31E4-41B2-8256-A56C7449C378}" type="presOf" srcId="{85677C45-1510-4ED1-9B0A-90E8CDEEA890}" destId="{A40A1C7D-278C-4021-B64F-13F12B82E0F0}" srcOrd="0" destOrd="0" presId="urn:microsoft.com/office/officeart/2016/7/layout/LinearBlockProcessNumbered"/>
    <dgm:cxn modelId="{74F40423-8D50-4C09-9675-C00DB6291916}" type="presParOf" srcId="{49BCDD77-51C1-4E24-89E9-382CA2877232}" destId="{CA93E7FE-FA22-4CFD-98EF-B14BF0071DDA}" srcOrd="0" destOrd="0" presId="urn:microsoft.com/office/officeart/2016/7/layout/LinearBlockProcessNumbered"/>
    <dgm:cxn modelId="{C90F2E55-9721-49D8-BA2A-D95ED6589A0F}" type="presParOf" srcId="{CA93E7FE-FA22-4CFD-98EF-B14BF0071DDA}" destId="{3548DFCF-92BD-4B19-9760-FD6153792438}" srcOrd="0" destOrd="0" presId="urn:microsoft.com/office/officeart/2016/7/layout/LinearBlockProcessNumbered"/>
    <dgm:cxn modelId="{AFE33D28-C6AC-4024-B859-5036E4F17E6D}" type="presParOf" srcId="{CA93E7FE-FA22-4CFD-98EF-B14BF0071DDA}" destId="{A40A1C7D-278C-4021-B64F-13F12B82E0F0}" srcOrd="1" destOrd="0" presId="urn:microsoft.com/office/officeart/2016/7/layout/LinearBlockProcessNumbered"/>
    <dgm:cxn modelId="{F23F2DCA-242C-4826-959A-02D365471E23}" type="presParOf" srcId="{CA93E7FE-FA22-4CFD-98EF-B14BF0071DDA}" destId="{CB812790-0956-4315-AA0D-3F3DAF978B4F}" srcOrd="2" destOrd="0" presId="urn:microsoft.com/office/officeart/2016/7/layout/LinearBlockProcessNumbered"/>
    <dgm:cxn modelId="{9CADC66D-3C8C-4449-BF70-16507831665B}" type="presParOf" srcId="{49BCDD77-51C1-4E24-89E9-382CA2877232}" destId="{15B73AA1-A9EF-47EB-9066-70777DB24F9C}" srcOrd="1" destOrd="0" presId="urn:microsoft.com/office/officeart/2016/7/layout/LinearBlockProcessNumbered"/>
    <dgm:cxn modelId="{CB2276EA-D31F-4FA4-8F89-758F4561C0DA}" type="presParOf" srcId="{49BCDD77-51C1-4E24-89E9-382CA2877232}" destId="{3A7B45D5-9685-46CE-8B47-FBDF6870A81A}" srcOrd="2" destOrd="0" presId="urn:microsoft.com/office/officeart/2016/7/layout/LinearBlockProcessNumbered"/>
    <dgm:cxn modelId="{1FE9A9B8-AB27-475E-AE1D-B124AC295F50}" type="presParOf" srcId="{3A7B45D5-9685-46CE-8B47-FBDF6870A81A}" destId="{61C3503F-3E03-4EC4-8B35-0BC7A04A36A0}" srcOrd="0" destOrd="0" presId="urn:microsoft.com/office/officeart/2016/7/layout/LinearBlockProcessNumbered"/>
    <dgm:cxn modelId="{A07709D2-D92C-4C69-8438-974E23FA92DD}" type="presParOf" srcId="{3A7B45D5-9685-46CE-8B47-FBDF6870A81A}" destId="{033DD2C8-87E4-445C-BA1E-F2DC5F6DE305}" srcOrd="1" destOrd="0" presId="urn:microsoft.com/office/officeart/2016/7/layout/LinearBlockProcessNumbered"/>
    <dgm:cxn modelId="{992A0824-6004-4D50-AE62-71E770E9CE8D}" type="presParOf" srcId="{3A7B45D5-9685-46CE-8B47-FBDF6870A81A}" destId="{4F6BCD4D-367E-41D4-9945-7AE4F52212C4}" srcOrd="2" destOrd="0" presId="urn:microsoft.com/office/officeart/2016/7/layout/LinearBlockProcessNumbered"/>
    <dgm:cxn modelId="{B80567B8-993D-468E-B333-5C840E364221}" type="presParOf" srcId="{49BCDD77-51C1-4E24-89E9-382CA2877232}" destId="{4419167A-A1A9-47FE-BF48-E3D629446712}" srcOrd="3" destOrd="0" presId="urn:microsoft.com/office/officeart/2016/7/layout/LinearBlockProcessNumbered"/>
    <dgm:cxn modelId="{E0E99DB0-53C7-475B-AE1E-99D14C20DC51}" type="presParOf" srcId="{49BCDD77-51C1-4E24-89E9-382CA2877232}" destId="{A9FAA36E-0BC7-4A0C-97A7-409EC6043CB5}" srcOrd="4" destOrd="0" presId="urn:microsoft.com/office/officeart/2016/7/layout/LinearBlockProcessNumbered"/>
    <dgm:cxn modelId="{E756A9DD-918D-40AE-A233-678925457CB0}" type="presParOf" srcId="{A9FAA36E-0BC7-4A0C-97A7-409EC6043CB5}" destId="{9890ABF8-2584-46EB-81CB-3F853E4ADEB3}" srcOrd="0" destOrd="0" presId="urn:microsoft.com/office/officeart/2016/7/layout/LinearBlockProcessNumbered"/>
    <dgm:cxn modelId="{A3C127A0-48A4-4F0B-A970-49E284EEC0FD}" type="presParOf" srcId="{A9FAA36E-0BC7-4A0C-97A7-409EC6043CB5}" destId="{DC3BC51E-C45F-4CD6-9930-772F24E6F695}" srcOrd="1" destOrd="0" presId="urn:microsoft.com/office/officeart/2016/7/layout/LinearBlockProcessNumbered"/>
    <dgm:cxn modelId="{6009B11A-0B8D-4A5A-8FBE-0FB25F709D57}" type="presParOf" srcId="{A9FAA36E-0BC7-4A0C-97A7-409EC6043CB5}" destId="{34C28C35-57AF-49E8-8577-E6FBCC68831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99BBA-D8C7-490C-8F8D-03950EB3A5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7E767D-954E-4265-8E4C-F19739399ACB}">
      <dgm:prSet/>
      <dgm:spPr/>
      <dgm:t>
        <a:bodyPr/>
        <a:lstStyle/>
        <a:p>
          <a:r>
            <a:rPr lang="ru-RU" dirty="0" err="1"/>
            <a:t>Random</a:t>
          </a:r>
          <a:r>
            <a:rPr lang="ru-RU" dirty="0"/>
            <a:t> </a:t>
          </a:r>
          <a:r>
            <a:rPr lang="ru-RU" dirty="0" err="1"/>
            <a:t>Forest</a:t>
          </a:r>
          <a:r>
            <a:rPr lang="ru-RU" dirty="0"/>
            <a:t>: Подходит для задач классификации. Использует ансамбли деревьев решений.</a:t>
          </a:r>
          <a:endParaRPr lang="en-US" dirty="0"/>
        </a:p>
      </dgm:t>
    </dgm:pt>
    <dgm:pt modelId="{BA12C2FE-C809-4B30-9568-DDD9B15444B2}" type="parTrans" cxnId="{185C4009-7ACA-4484-AD5E-F9A5F9900F37}">
      <dgm:prSet/>
      <dgm:spPr/>
      <dgm:t>
        <a:bodyPr/>
        <a:lstStyle/>
        <a:p>
          <a:endParaRPr lang="en-US"/>
        </a:p>
      </dgm:t>
    </dgm:pt>
    <dgm:pt modelId="{C7E4DE43-4DAA-4CE9-A4B0-EDFDE802AD7C}" type="sibTrans" cxnId="{185C4009-7ACA-4484-AD5E-F9A5F9900F37}">
      <dgm:prSet/>
      <dgm:spPr/>
      <dgm:t>
        <a:bodyPr/>
        <a:lstStyle/>
        <a:p>
          <a:endParaRPr lang="en-US"/>
        </a:p>
      </dgm:t>
    </dgm:pt>
    <dgm:pt modelId="{DE38B9DC-9567-4068-B225-A43BBF5AA32C}">
      <dgm:prSet/>
      <dgm:spPr/>
      <dgm:t>
        <a:bodyPr/>
        <a:lstStyle/>
        <a:p>
          <a:r>
            <a:rPr lang="ru-RU" dirty="0" err="1"/>
            <a:t>Logistic</a:t>
          </a:r>
          <a:r>
            <a:rPr lang="ru-RU" dirty="0"/>
            <a:t> </a:t>
          </a:r>
          <a:r>
            <a:rPr lang="ru-RU" dirty="0" err="1"/>
            <a:t>Regression</a:t>
          </a:r>
          <a:r>
            <a:rPr lang="ru-RU" dirty="0"/>
            <a:t>: Простая и быстрая модель. Эффективна при линейной разделимости данных.</a:t>
          </a:r>
          <a:endParaRPr lang="en-US" dirty="0"/>
        </a:p>
      </dgm:t>
    </dgm:pt>
    <dgm:pt modelId="{4EC20465-3896-4BF6-BC08-142F3BDEFF77}" type="parTrans" cxnId="{AB1CD922-3D70-4B42-9138-C8E41769717F}">
      <dgm:prSet/>
      <dgm:spPr/>
      <dgm:t>
        <a:bodyPr/>
        <a:lstStyle/>
        <a:p>
          <a:endParaRPr lang="en-US"/>
        </a:p>
      </dgm:t>
    </dgm:pt>
    <dgm:pt modelId="{08488B75-57BD-4A01-9EE4-AD706BDEB5CB}" type="sibTrans" cxnId="{AB1CD922-3D70-4B42-9138-C8E41769717F}">
      <dgm:prSet/>
      <dgm:spPr/>
      <dgm:t>
        <a:bodyPr/>
        <a:lstStyle/>
        <a:p>
          <a:endParaRPr lang="en-US"/>
        </a:p>
      </dgm:t>
    </dgm:pt>
    <dgm:pt modelId="{E2ABBC47-1247-47B3-824E-2F480FEBCBA8}">
      <dgm:prSet/>
      <dgm:spPr/>
      <dgm:t>
        <a:bodyPr/>
        <a:lstStyle/>
        <a:p>
          <a:r>
            <a:rPr lang="ru-RU" dirty="0"/>
            <a:t>SVM (Support </a:t>
          </a:r>
          <a:r>
            <a:rPr lang="ru-RU" dirty="0" err="1"/>
            <a:t>Vector</a:t>
          </a:r>
          <a:r>
            <a:rPr lang="ru-RU" dirty="0"/>
            <a:t> Machine): Учитывает сложные зависимости между признаками.</a:t>
          </a:r>
          <a:endParaRPr lang="en-US" dirty="0"/>
        </a:p>
      </dgm:t>
    </dgm:pt>
    <dgm:pt modelId="{7E7F5B1A-B3B4-4793-B5FD-C009C1187F53}" type="parTrans" cxnId="{DB51AF02-4F7B-46CF-8749-63ECA89B69F1}">
      <dgm:prSet/>
      <dgm:spPr/>
      <dgm:t>
        <a:bodyPr/>
        <a:lstStyle/>
        <a:p>
          <a:endParaRPr lang="en-US"/>
        </a:p>
      </dgm:t>
    </dgm:pt>
    <dgm:pt modelId="{0AC5D19F-322D-49A2-8B38-77E323E6209C}" type="sibTrans" cxnId="{DB51AF02-4F7B-46CF-8749-63ECA89B69F1}">
      <dgm:prSet/>
      <dgm:spPr/>
      <dgm:t>
        <a:bodyPr/>
        <a:lstStyle/>
        <a:p>
          <a:endParaRPr lang="en-US"/>
        </a:p>
      </dgm:t>
    </dgm:pt>
    <dgm:pt modelId="{0B441CE0-B801-47C8-BCE8-E819EA0547DE}">
      <dgm:prSet/>
      <dgm:spPr/>
      <dgm:t>
        <a:bodyPr/>
        <a:lstStyle/>
        <a:p>
          <a:r>
            <a:rPr lang="ru-RU" dirty="0" err="1"/>
            <a:t>Naive</a:t>
          </a:r>
          <a:r>
            <a:rPr lang="ru-RU" dirty="0"/>
            <a:t> </a:t>
          </a:r>
          <a:r>
            <a:rPr lang="ru-RU" dirty="0" err="1"/>
            <a:t>Bayes</a:t>
          </a:r>
          <a:r>
            <a:rPr lang="ru-RU" dirty="0"/>
            <a:t>: Простая вероятностная модель. Подходит для текстовых данных.</a:t>
          </a:r>
          <a:endParaRPr lang="en-US" dirty="0"/>
        </a:p>
      </dgm:t>
    </dgm:pt>
    <dgm:pt modelId="{10C0DEFB-6348-4480-AA7B-40F788AE25B0}" type="parTrans" cxnId="{56750AB6-8941-4AB3-B0C8-7CF7F8D1D9CB}">
      <dgm:prSet/>
      <dgm:spPr/>
      <dgm:t>
        <a:bodyPr/>
        <a:lstStyle/>
        <a:p>
          <a:endParaRPr lang="en-US"/>
        </a:p>
      </dgm:t>
    </dgm:pt>
    <dgm:pt modelId="{22AC7BE8-9FD0-47F1-8465-C8EE2508DEEA}" type="sibTrans" cxnId="{56750AB6-8941-4AB3-B0C8-7CF7F8D1D9CB}">
      <dgm:prSet/>
      <dgm:spPr/>
      <dgm:t>
        <a:bodyPr/>
        <a:lstStyle/>
        <a:p>
          <a:endParaRPr lang="en-US"/>
        </a:p>
      </dgm:t>
    </dgm:pt>
    <dgm:pt modelId="{812D5B35-6DA7-4C91-8B7F-631853021C50}" type="pres">
      <dgm:prSet presAssocID="{E9399BBA-D8C7-490C-8F8D-03950EB3A51D}" presName="linear" presStyleCnt="0">
        <dgm:presLayoutVars>
          <dgm:animLvl val="lvl"/>
          <dgm:resizeHandles val="exact"/>
        </dgm:presLayoutVars>
      </dgm:prSet>
      <dgm:spPr/>
    </dgm:pt>
    <dgm:pt modelId="{25AFCF0E-E724-476E-8C76-B94C839867BB}" type="pres">
      <dgm:prSet presAssocID="{B87E767D-954E-4265-8E4C-F19739399AC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6A9583-9CC7-4179-BFB7-3E8CD98B3BAC}" type="pres">
      <dgm:prSet presAssocID="{C7E4DE43-4DAA-4CE9-A4B0-EDFDE802AD7C}" presName="spacer" presStyleCnt="0"/>
      <dgm:spPr/>
    </dgm:pt>
    <dgm:pt modelId="{2C1EC2C9-1A03-40E9-944D-538F71DBDED8}" type="pres">
      <dgm:prSet presAssocID="{DE38B9DC-9567-4068-B225-A43BBF5AA3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E48217-8EC9-4B63-8046-BC511715EFB7}" type="pres">
      <dgm:prSet presAssocID="{08488B75-57BD-4A01-9EE4-AD706BDEB5CB}" presName="spacer" presStyleCnt="0"/>
      <dgm:spPr/>
    </dgm:pt>
    <dgm:pt modelId="{7C959A1D-AA66-4C41-ADE0-E2697C530333}" type="pres">
      <dgm:prSet presAssocID="{E2ABBC47-1247-47B3-824E-2F480FEBCB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21AEFE-8C99-4447-AF2A-896A020BAC7B}" type="pres">
      <dgm:prSet presAssocID="{0AC5D19F-322D-49A2-8B38-77E323E6209C}" presName="spacer" presStyleCnt="0"/>
      <dgm:spPr/>
    </dgm:pt>
    <dgm:pt modelId="{524FFD78-EBC2-4177-87FA-4B5C97F1A252}" type="pres">
      <dgm:prSet presAssocID="{0B441CE0-B801-47C8-BCE8-E819EA0547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B51AF02-4F7B-46CF-8749-63ECA89B69F1}" srcId="{E9399BBA-D8C7-490C-8F8D-03950EB3A51D}" destId="{E2ABBC47-1247-47B3-824E-2F480FEBCBA8}" srcOrd="2" destOrd="0" parTransId="{7E7F5B1A-B3B4-4793-B5FD-C009C1187F53}" sibTransId="{0AC5D19F-322D-49A2-8B38-77E323E6209C}"/>
    <dgm:cxn modelId="{EBDC7B03-C5BD-4B60-A9C8-B19089ADE8D0}" type="presOf" srcId="{B87E767D-954E-4265-8E4C-F19739399ACB}" destId="{25AFCF0E-E724-476E-8C76-B94C839867BB}" srcOrd="0" destOrd="0" presId="urn:microsoft.com/office/officeart/2005/8/layout/vList2"/>
    <dgm:cxn modelId="{185C4009-7ACA-4484-AD5E-F9A5F9900F37}" srcId="{E9399BBA-D8C7-490C-8F8D-03950EB3A51D}" destId="{B87E767D-954E-4265-8E4C-F19739399ACB}" srcOrd="0" destOrd="0" parTransId="{BA12C2FE-C809-4B30-9568-DDD9B15444B2}" sibTransId="{C7E4DE43-4DAA-4CE9-A4B0-EDFDE802AD7C}"/>
    <dgm:cxn modelId="{AB1CD922-3D70-4B42-9138-C8E41769717F}" srcId="{E9399BBA-D8C7-490C-8F8D-03950EB3A51D}" destId="{DE38B9DC-9567-4068-B225-A43BBF5AA32C}" srcOrd="1" destOrd="0" parTransId="{4EC20465-3896-4BF6-BC08-142F3BDEFF77}" sibTransId="{08488B75-57BD-4A01-9EE4-AD706BDEB5CB}"/>
    <dgm:cxn modelId="{95E72B9A-4B48-4E79-AAD8-F515074CE6EE}" type="presOf" srcId="{DE38B9DC-9567-4068-B225-A43BBF5AA32C}" destId="{2C1EC2C9-1A03-40E9-944D-538F71DBDED8}" srcOrd="0" destOrd="0" presId="urn:microsoft.com/office/officeart/2005/8/layout/vList2"/>
    <dgm:cxn modelId="{56750AB6-8941-4AB3-B0C8-7CF7F8D1D9CB}" srcId="{E9399BBA-D8C7-490C-8F8D-03950EB3A51D}" destId="{0B441CE0-B801-47C8-BCE8-E819EA0547DE}" srcOrd="3" destOrd="0" parTransId="{10C0DEFB-6348-4480-AA7B-40F788AE25B0}" sibTransId="{22AC7BE8-9FD0-47F1-8465-C8EE2508DEEA}"/>
    <dgm:cxn modelId="{267C9EB6-4417-4F55-BE03-94E30EDB0269}" type="presOf" srcId="{E2ABBC47-1247-47B3-824E-2F480FEBCBA8}" destId="{7C959A1D-AA66-4C41-ADE0-E2697C530333}" srcOrd="0" destOrd="0" presId="urn:microsoft.com/office/officeart/2005/8/layout/vList2"/>
    <dgm:cxn modelId="{E2CE27D1-C848-41B1-94B9-8A6439785C11}" type="presOf" srcId="{E9399BBA-D8C7-490C-8F8D-03950EB3A51D}" destId="{812D5B35-6DA7-4C91-8B7F-631853021C50}" srcOrd="0" destOrd="0" presId="urn:microsoft.com/office/officeart/2005/8/layout/vList2"/>
    <dgm:cxn modelId="{23F5E9F1-8EA9-475E-9FA2-31E773EC9C4A}" type="presOf" srcId="{0B441CE0-B801-47C8-BCE8-E819EA0547DE}" destId="{524FFD78-EBC2-4177-87FA-4B5C97F1A252}" srcOrd="0" destOrd="0" presId="urn:microsoft.com/office/officeart/2005/8/layout/vList2"/>
    <dgm:cxn modelId="{FC5544B1-3BE9-4202-B75F-94A5DACC14D9}" type="presParOf" srcId="{812D5B35-6DA7-4C91-8B7F-631853021C50}" destId="{25AFCF0E-E724-476E-8C76-B94C839867BB}" srcOrd="0" destOrd="0" presId="urn:microsoft.com/office/officeart/2005/8/layout/vList2"/>
    <dgm:cxn modelId="{94D283A2-B473-4156-97C9-C484520C6955}" type="presParOf" srcId="{812D5B35-6DA7-4C91-8B7F-631853021C50}" destId="{CE6A9583-9CC7-4179-BFB7-3E8CD98B3BAC}" srcOrd="1" destOrd="0" presId="urn:microsoft.com/office/officeart/2005/8/layout/vList2"/>
    <dgm:cxn modelId="{D770A07D-6389-434F-AE4F-2E23D723DA95}" type="presParOf" srcId="{812D5B35-6DA7-4C91-8B7F-631853021C50}" destId="{2C1EC2C9-1A03-40E9-944D-538F71DBDED8}" srcOrd="2" destOrd="0" presId="urn:microsoft.com/office/officeart/2005/8/layout/vList2"/>
    <dgm:cxn modelId="{1CDF1CAE-1A5A-4001-8882-F587223967BA}" type="presParOf" srcId="{812D5B35-6DA7-4C91-8B7F-631853021C50}" destId="{59E48217-8EC9-4B63-8046-BC511715EFB7}" srcOrd="3" destOrd="0" presId="urn:microsoft.com/office/officeart/2005/8/layout/vList2"/>
    <dgm:cxn modelId="{1D7E238A-6EBD-4CF7-AFC5-A614F6019DCD}" type="presParOf" srcId="{812D5B35-6DA7-4C91-8B7F-631853021C50}" destId="{7C959A1D-AA66-4C41-ADE0-E2697C530333}" srcOrd="4" destOrd="0" presId="urn:microsoft.com/office/officeart/2005/8/layout/vList2"/>
    <dgm:cxn modelId="{4FAB5034-BFE1-4CCB-B348-0295693D4824}" type="presParOf" srcId="{812D5B35-6DA7-4C91-8B7F-631853021C50}" destId="{1321AEFE-8C99-4447-AF2A-896A020BAC7B}" srcOrd="5" destOrd="0" presId="urn:microsoft.com/office/officeart/2005/8/layout/vList2"/>
    <dgm:cxn modelId="{AF0A2AE9-1CD7-44A6-BE04-1D6E54D5EEE4}" type="presParOf" srcId="{812D5B35-6DA7-4C91-8B7F-631853021C50}" destId="{524FFD78-EBC2-4177-87FA-4B5C97F1A2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C618A-3861-4AFA-AA48-404AD1E70AF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7817B-2A05-4ECD-AC89-AB659F6B551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Пробовал так же обманывать модель случайного леса, но результат был тем же, что и у логистической регрессии. Предполагаю, что для улучшения «понимания» моделью текста, нужно использовать другие архитектуры с учетом контекста текста – </a:t>
          </a:r>
          <a:r>
            <a:rPr lang="en-US"/>
            <a:t>BERT, GPT </a:t>
          </a:r>
          <a:r>
            <a:rPr lang="ru-RU"/>
            <a:t>и пр. </a:t>
          </a:r>
          <a:endParaRPr lang="en-US"/>
        </a:p>
      </dgm:t>
    </dgm:pt>
    <dgm:pt modelId="{0F6BD40B-BE3E-4BC1-83DA-280D12D2C7B8}" type="parTrans" cxnId="{1D4D854A-EF32-470F-BAD7-1F785AB14E34}">
      <dgm:prSet/>
      <dgm:spPr/>
      <dgm:t>
        <a:bodyPr/>
        <a:lstStyle/>
        <a:p>
          <a:endParaRPr lang="en-US"/>
        </a:p>
      </dgm:t>
    </dgm:pt>
    <dgm:pt modelId="{F4DD44D4-E4AF-40C2-A28B-57D24C4F4C1B}" type="sibTrans" cxnId="{1D4D854A-EF32-470F-BAD7-1F785AB14E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351D0C-F446-413B-9D1B-6EA7A2D9544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Что же касается использованной модели логистической регрессии – можно сказать, что она очень хорошо справляется с типичными отзывами, но вот в отзывах с более сложными формулировками может ошибаться ( полагаю, что из-за ключевых слов типа </a:t>
          </a:r>
          <a:r>
            <a:rPr lang="en-US" dirty="0"/>
            <a:t>Quite, Good, Bad </a:t>
          </a:r>
          <a:r>
            <a:rPr lang="ru-RU" dirty="0"/>
            <a:t>и пр. </a:t>
          </a:r>
          <a:r>
            <a:rPr lang="en-US" dirty="0"/>
            <a:t>).</a:t>
          </a:r>
        </a:p>
      </dgm:t>
    </dgm:pt>
    <dgm:pt modelId="{1A488F60-23B1-40F7-B527-CBA48587B8A9}" type="parTrans" cxnId="{EC202088-E0DD-44FA-96F4-44604CB72195}">
      <dgm:prSet/>
      <dgm:spPr/>
      <dgm:t>
        <a:bodyPr/>
        <a:lstStyle/>
        <a:p>
          <a:endParaRPr lang="en-US"/>
        </a:p>
      </dgm:t>
    </dgm:pt>
    <dgm:pt modelId="{27DA0EA3-1961-4B15-9E34-612835F8401C}" type="sibTrans" cxnId="{EC202088-E0DD-44FA-96F4-44604CB72195}">
      <dgm:prSet/>
      <dgm:spPr/>
      <dgm:t>
        <a:bodyPr/>
        <a:lstStyle/>
        <a:p>
          <a:endParaRPr lang="en-US"/>
        </a:p>
      </dgm:t>
    </dgm:pt>
    <dgm:pt modelId="{A1B7D5BE-0314-434B-B425-106E40558FF7}" type="pres">
      <dgm:prSet presAssocID="{17DC618A-3861-4AFA-AA48-404AD1E70AFB}" presName="root" presStyleCnt="0">
        <dgm:presLayoutVars>
          <dgm:dir/>
          <dgm:resizeHandles val="exact"/>
        </dgm:presLayoutVars>
      </dgm:prSet>
      <dgm:spPr/>
    </dgm:pt>
    <dgm:pt modelId="{BD68502E-60D7-4019-833D-70056A8F7DC6}" type="pres">
      <dgm:prSet presAssocID="{17DC618A-3861-4AFA-AA48-404AD1E70AFB}" presName="container" presStyleCnt="0">
        <dgm:presLayoutVars>
          <dgm:dir/>
          <dgm:resizeHandles val="exact"/>
        </dgm:presLayoutVars>
      </dgm:prSet>
      <dgm:spPr/>
    </dgm:pt>
    <dgm:pt modelId="{451D13CF-3847-4EB5-86D5-088CC5C12842}" type="pres">
      <dgm:prSet presAssocID="{5E47817B-2A05-4ECD-AC89-AB659F6B551C}" presName="compNode" presStyleCnt="0"/>
      <dgm:spPr/>
    </dgm:pt>
    <dgm:pt modelId="{17ECF86B-B0E2-456E-859C-F86BB0DEDD60}" type="pres">
      <dgm:prSet presAssocID="{5E47817B-2A05-4ECD-AC89-AB659F6B551C}" presName="iconBgRect" presStyleLbl="bgShp" presStyleIdx="0" presStyleCnt="2"/>
      <dgm:spPr/>
    </dgm:pt>
    <dgm:pt modelId="{14D87489-8719-470C-810E-7C40186F55FB}" type="pres">
      <dgm:prSet presAssocID="{5E47817B-2A05-4ECD-AC89-AB659F6B55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6F872091-144E-4166-918C-779848BCE705}" type="pres">
      <dgm:prSet presAssocID="{5E47817B-2A05-4ECD-AC89-AB659F6B551C}" presName="spaceRect" presStyleCnt="0"/>
      <dgm:spPr/>
    </dgm:pt>
    <dgm:pt modelId="{426D020E-70BC-46CE-ACDB-19B9FA2055FF}" type="pres">
      <dgm:prSet presAssocID="{5E47817B-2A05-4ECD-AC89-AB659F6B551C}" presName="textRect" presStyleLbl="revTx" presStyleIdx="0" presStyleCnt="2">
        <dgm:presLayoutVars>
          <dgm:chMax val="1"/>
          <dgm:chPref val="1"/>
        </dgm:presLayoutVars>
      </dgm:prSet>
      <dgm:spPr/>
    </dgm:pt>
    <dgm:pt modelId="{6CFA8829-1DD8-4469-9BB5-15F02E72D675}" type="pres">
      <dgm:prSet presAssocID="{F4DD44D4-E4AF-40C2-A28B-57D24C4F4C1B}" presName="sibTrans" presStyleLbl="sibTrans2D1" presStyleIdx="0" presStyleCnt="0"/>
      <dgm:spPr/>
    </dgm:pt>
    <dgm:pt modelId="{2E1621C2-AB31-48F5-8CE7-59C01F8ACEA8}" type="pres">
      <dgm:prSet presAssocID="{DA351D0C-F446-413B-9D1B-6EA7A2D95443}" presName="compNode" presStyleCnt="0"/>
      <dgm:spPr/>
    </dgm:pt>
    <dgm:pt modelId="{D183CBB0-1CD1-46E5-B114-E599D19B762E}" type="pres">
      <dgm:prSet presAssocID="{DA351D0C-F446-413B-9D1B-6EA7A2D95443}" presName="iconBgRect" presStyleLbl="bgShp" presStyleIdx="1" presStyleCnt="2"/>
      <dgm:spPr/>
    </dgm:pt>
    <dgm:pt modelId="{42CA85DA-9A20-48C1-ACCD-C9A4E3A08169}" type="pres">
      <dgm:prSet presAssocID="{DA351D0C-F446-413B-9D1B-6EA7A2D954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3867C8CB-B209-42FD-82F7-1D3CCE1A8D0E}" type="pres">
      <dgm:prSet presAssocID="{DA351D0C-F446-413B-9D1B-6EA7A2D95443}" presName="spaceRect" presStyleCnt="0"/>
      <dgm:spPr/>
    </dgm:pt>
    <dgm:pt modelId="{DAE2C12B-3826-4EF8-A025-ADE411D064DC}" type="pres">
      <dgm:prSet presAssocID="{DA351D0C-F446-413B-9D1B-6EA7A2D95443}" presName="textRect" presStyleLbl="revTx" presStyleIdx="1" presStyleCnt="2" custScaleX="105127">
        <dgm:presLayoutVars>
          <dgm:chMax val="1"/>
          <dgm:chPref val="1"/>
        </dgm:presLayoutVars>
      </dgm:prSet>
      <dgm:spPr/>
    </dgm:pt>
  </dgm:ptLst>
  <dgm:cxnLst>
    <dgm:cxn modelId="{2B168E2C-DD76-44E3-8F40-D15B0EDAD485}" type="presOf" srcId="{F4DD44D4-E4AF-40C2-A28B-57D24C4F4C1B}" destId="{6CFA8829-1DD8-4469-9BB5-15F02E72D675}" srcOrd="0" destOrd="0" presId="urn:microsoft.com/office/officeart/2018/2/layout/IconCircleList"/>
    <dgm:cxn modelId="{08C15F67-E10D-41E3-83BF-8DB448B73318}" type="presOf" srcId="{DA351D0C-F446-413B-9D1B-6EA7A2D95443}" destId="{DAE2C12B-3826-4EF8-A025-ADE411D064DC}" srcOrd="0" destOrd="0" presId="urn:microsoft.com/office/officeart/2018/2/layout/IconCircleList"/>
    <dgm:cxn modelId="{1D4D854A-EF32-470F-BAD7-1F785AB14E34}" srcId="{17DC618A-3861-4AFA-AA48-404AD1E70AFB}" destId="{5E47817B-2A05-4ECD-AC89-AB659F6B551C}" srcOrd="0" destOrd="0" parTransId="{0F6BD40B-BE3E-4BC1-83DA-280D12D2C7B8}" sibTransId="{F4DD44D4-E4AF-40C2-A28B-57D24C4F4C1B}"/>
    <dgm:cxn modelId="{F2DB0884-5BB9-4C3A-A5C7-765B41051CF5}" type="presOf" srcId="{17DC618A-3861-4AFA-AA48-404AD1E70AFB}" destId="{A1B7D5BE-0314-434B-B425-106E40558FF7}" srcOrd="0" destOrd="0" presId="urn:microsoft.com/office/officeart/2018/2/layout/IconCircleList"/>
    <dgm:cxn modelId="{EC202088-E0DD-44FA-96F4-44604CB72195}" srcId="{17DC618A-3861-4AFA-AA48-404AD1E70AFB}" destId="{DA351D0C-F446-413B-9D1B-6EA7A2D95443}" srcOrd="1" destOrd="0" parTransId="{1A488F60-23B1-40F7-B527-CBA48587B8A9}" sibTransId="{27DA0EA3-1961-4B15-9E34-612835F8401C}"/>
    <dgm:cxn modelId="{1867A4EB-FB03-4165-AEC5-268FBF40BDC4}" type="presOf" srcId="{5E47817B-2A05-4ECD-AC89-AB659F6B551C}" destId="{426D020E-70BC-46CE-ACDB-19B9FA2055FF}" srcOrd="0" destOrd="0" presId="urn:microsoft.com/office/officeart/2018/2/layout/IconCircleList"/>
    <dgm:cxn modelId="{A393A2F8-EA3E-4626-9D00-837AB2821066}" type="presParOf" srcId="{A1B7D5BE-0314-434B-B425-106E40558FF7}" destId="{BD68502E-60D7-4019-833D-70056A8F7DC6}" srcOrd="0" destOrd="0" presId="urn:microsoft.com/office/officeart/2018/2/layout/IconCircleList"/>
    <dgm:cxn modelId="{246D5D3F-4A32-4D92-8433-2B8267E2D74D}" type="presParOf" srcId="{BD68502E-60D7-4019-833D-70056A8F7DC6}" destId="{451D13CF-3847-4EB5-86D5-088CC5C12842}" srcOrd="0" destOrd="0" presId="urn:microsoft.com/office/officeart/2018/2/layout/IconCircleList"/>
    <dgm:cxn modelId="{43FEE2F3-4067-4A5C-BC3E-BD38E873C861}" type="presParOf" srcId="{451D13CF-3847-4EB5-86D5-088CC5C12842}" destId="{17ECF86B-B0E2-456E-859C-F86BB0DEDD60}" srcOrd="0" destOrd="0" presId="urn:microsoft.com/office/officeart/2018/2/layout/IconCircleList"/>
    <dgm:cxn modelId="{477980AF-0099-4C87-8C03-B22168C4A8B0}" type="presParOf" srcId="{451D13CF-3847-4EB5-86D5-088CC5C12842}" destId="{14D87489-8719-470C-810E-7C40186F55FB}" srcOrd="1" destOrd="0" presId="urn:microsoft.com/office/officeart/2018/2/layout/IconCircleList"/>
    <dgm:cxn modelId="{48A1B353-3E95-4956-A358-A9F6ABF31F2A}" type="presParOf" srcId="{451D13CF-3847-4EB5-86D5-088CC5C12842}" destId="{6F872091-144E-4166-918C-779848BCE705}" srcOrd="2" destOrd="0" presId="urn:microsoft.com/office/officeart/2018/2/layout/IconCircleList"/>
    <dgm:cxn modelId="{CE27B8E3-9576-4BB3-943A-F00F6530C4A1}" type="presParOf" srcId="{451D13CF-3847-4EB5-86D5-088CC5C12842}" destId="{426D020E-70BC-46CE-ACDB-19B9FA2055FF}" srcOrd="3" destOrd="0" presId="urn:microsoft.com/office/officeart/2018/2/layout/IconCircleList"/>
    <dgm:cxn modelId="{E0BA7211-1387-4CA1-B00D-5834BFCA5943}" type="presParOf" srcId="{BD68502E-60D7-4019-833D-70056A8F7DC6}" destId="{6CFA8829-1DD8-4469-9BB5-15F02E72D675}" srcOrd="1" destOrd="0" presId="urn:microsoft.com/office/officeart/2018/2/layout/IconCircleList"/>
    <dgm:cxn modelId="{3B5C8775-B3DD-4701-A5D8-A00304FE64BE}" type="presParOf" srcId="{BD68502E-60D7-4019-833D-70056A8F7DC6}" destId="{2E1621C2-AB31-48F5-8CE7-59C01F8ACEA8}" srcOrd="2" destOrd="0" presId="urn:microsoft.com/office/officeart/2018/2/layout/IconCircleList"/>
    <dgm:cxn modelId="{FC8DF79A-DD3E-4493-AF6A-42ED48328E70}" type="presParOf" srcId="{2E1621C2-AB31-48F5-8CE7-59C01F8ACEA8}" destId="{D183CBB0-1CD1-46E5-B114-E599D19B762E}" srcOrd="0" destOrd="0" presId="urn:microsoft.com/office/officeart/2018/2/layout/IconCircleList"/>
    <dgm:cxn modelId="{04CC2AEB-4706-4B65-B399-6EEC02C19B17}" type="presParOf" srcId="{2E1621C2-AB31-48F5-8CE7-59C01F8ACEA8}" destId="{42CA85DA-9A20-48C1-ACCD-C9A4E3A08169}" srcOrd="1" destOrd="0" presId="urn:microsoft.com/office/officeart/2018/2/layout/IconCircleList"/>
    <dgm:cxn modelId="{EEA1D60D-2969-49FC-97CC-461DDB036D5C}" type="presParOf" srcId="{2E1621C2-AB31-48F5-8CE7-59C01F8ACEA8}" destId="{3867C8CB-B209-42FD-82F7-1D3CCE1A8D0E}" srcOrd="2" destOrd="0" presId="urn:microsoft.com/office/officeart/2018/2/layout/IconCircleList"/>
    <dgm:cxn modelId="{F3D9C9B3-33F0-46E0-AFA5-9273E7C5885D}" type="presParOf" srcId="{2E1621C2-AB31-48F5-8CE7-59C01F8ACEA8}" destId="{DAE2C12B-3826-4EF8-A025-ADE411D064D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8DFCF-92BD-4B19-9760-FD6153792438}">
      <dsp:nvSpPr>
        <dsp:cNvPr id="0" name=""/>
        <dsp:cNvSpPr/>
      </dsp:nvSpPr>
      <dsp:spPr>
        <a:xfrm>
          <a:off x="497" y="1548707"/>
          <a:ext cx="2013680" cy="24164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0" rIns="19890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Разработать модель, классифицирующую отзывы на фильмы как положительные или отрицательные.</a:t>
          </a:r>
          <a:endParaRPr lang="en-US" sz="1300" kern="1200"/>
        </a:p>
      </dsp:txBody>
      <dsp:txXfrm>
        <a:off x="497" y="2515274"/>
        <a:ext cx="2013680" cy="1449849"/>
      </dsp:txXfrm>
    </dsp:sp>
    <dsp:sp modelId="{A40A1C7D-278C-4021-B64F-13F12B82E0F0}">
      <dsp:nvSpPr>
        <dsp:cNvPr id="0" name=""/>
        <dsp:cNvSpPr/>
      </dsp:nvSpPr>
      <dsp:spPr>
        <a:xfrm>
          <a:off x="497" y="1548707"/>
          <a:ext cx="2013680" cy="966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165100" rIns="1989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497" y="1548707"/>
        <a:ext cx="2013680" cy="966566"/>
      </dsp:txXfrm>
    </dsp:sp>
    <dsp:sp modelId="{61C3503F-3E03-4EC4-8B35-0BC7A04A36A0}">
      <dsp:nvSpPr>
        <dsp:cNvPr id="0" name=""/>
        <dsp:cNvSpPr/>
      </dsp:nvSpPr>
      <dsp:spPr>
        <a:xfrm>
          <a:off x="2175271" y="1548707"/>
          <a:ext cx="2013680" cy="24164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0" rIns="19890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Оценить эффективность различных моделей машинного обучения.</a:t>
          </a:r>
          <a:endParaRPr lang="en-US" sz="1300" kern="1200"/>
        </a:p>
      </dsp:txBody>
      <dsp:txXfrm>
        <a:off x="2175271" y="2515274"/>
        <a:ext cx="2013680" cy="1449849"/>
      </dsp:txXfrm>
    </dsp:sp>
    <dsp:sp modelId="{033DD2C8-87E4-445C-BA1E-F2DC5F6DE305}">
      <dsp:nvSpPr>
        <dsp:cNvPr id="0" name=""/>
        <dsp:cNvSpPr/>
      </dsp:nvSpPr>
      <dsp:spPr>
        <a:xfrm>
          <a:off x="2175271" y="1548707"/>
          <a:ext cx="2013680" cy="966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165100" rIns="1989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75271" y="1548707"/>
        <a:ext cx="2013680" cy="966566"/>
      </dsp:txXfrm>
    </dsp:sp>
    <dsp:sp modelId="{9890ABF8-2584-46EB-81CB-3F853E4ADEB3}">
      <dsp:nvSpPr>
        <dsp:cNvPr id="0" name=""/>
        <dsp:cNvSpPr/>
      </dsp:nvSpPr>
      <dsp:spPr>
        <a:xfrm>
          <a:off x="4350046" y="1548707"/>
          <a:ext cx="2013680" cy="24164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0" rIns="19890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Выбрать оптимальный алгоритм, совмещающий точность и скорость работы.</a:t>
          </a:r>
          <a:endParaRPr lang="en-US" sz="1300" kern="1200"/>
        </a:p>
      </dsp:txBody>
      <dsp:txXfrm>
        <a:off x="4350046" y="2515274"/>
        <a:ext cx="2013680" cy="1449849"/>
      </dsp:txXfrm>
    </dsp:sp>
    <dsp:sp modelId="{DC3BC51E-C45F-4CD6-9930-772F24E6F695}">
      <dsp:nvSpPr>
        <dsp:cNvPr id="0" name=""/>
        <dsp:cNvSpPr/>
      </dsp:nvSpPr>
      <dsp:spPr>
        <a:xfrm>
          <a:off x="4350046" y="1548707"/>
          <a:ext cx="2013680" cy="966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907" tIns="165100" rIns="1989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350046" y="1548707"/>
        <a:ext cx="2013680" cy="96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FCF0E-E724-476E-8C76-B94C839867BB}">
      <dsp:nvSpPr>
        <dsp:cNvPr id="0" name=""/>
        <dsp:cNvSpPr/>
      </dsp:nvSpPr>
      <dsp:spPr>
        <a:xfrm>
          <a:off x="0" y="1727"/>
          <a:ext cx="10168127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err="1"/>
            <a:t>Random</a:t>
          </a:r>
          <a:r>
            <a:rPr lang="ru-RU" sz="2200" kern="1200" dirty="0"/>
            <a:t> </a:t>
          </a:r>
          <a:r>
            <a:rPr lang="ru-RU" sz="2200" kern="1200" dirty="0" err="1"/>
            <a:t>Forest</a:t>
          </a:r>
          <a:r>
            <a:rPr lang="ru-RU" sz="2200" kern="1200" dirty="0"/>
            <a:t>: Подходит для задач классификации. Использует ансамбли деревьев решений.</a:t>
          </a:r>
          <a:endParaRPr lang="en-US" sz="2200" kern="1200" dirty="0"/>
        </a:p>
      </dsp:txBody>
      <dsp:txXfrm>
        <a:off x="42722" y="44449"/>
        <a:ext cx="10082683" cy="789716"/>
      </dsp:txXfrm>
    </dsp:sp>
    <dsp:sp modelId="{2C1EC2C9-1A03-40E9-944D-538F71DBDED8}">
      <dsp:nvSpPr>
        <dsp:cNvPr id="0" name=""/>
        <dsp:cNvSpPr/>
      </dsp:nvSpPr>
      <dsp:spPr>
        <a:xfrm>
          <a:off x="0" y="940247"/>
          <a:ext cx="10168127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err="1"/>
            <a:t>Logistic</a:t>
          </a:r>
          <a:r>
            <a:rPr lang="ru-RU" sz="2200" kern="1200" dirty="0"/>
            <a:t> </a:t>
          </a:r>
          <a:r>
            <a:rPr lang="ru-RU" sz="2200" kern="1200" dirty="0" err="1"/>
            <a:t>Regression</a:t>
          </a:r>
          <a:r>
            <a:rPr lang="ru-RU" sz="2200" kern="1200" dirty="0"/>
            <a:t>: Простая и быстрая модель. Эффективна при линейной разделимости данных.</a:t>
          </a:r>
          <a:endParaRPr lang="en-US" sz="2200" kern="1200" dirty="0"/>
        </a:p>
      </dsp:txBody>
      <dsp:txXfrm>
        <a:off x="42722" y="982969"/>
        <a:ext cx="10082683" cy="789716"/>
      </dsp:txXfrm>
    </dsp:sp>
    <dsp:sp modelId="{7C959A1D-AA66-4C41-ADE0-E2697C530333}">
      <dsp:nvSpPr>
        <dsp:cNvPr id="0" name=""/>
        <dsp:cNvSpPr/>
      </dsp:nvSpPr>
      <dsp:spPr>
        <a:xfrm>
          <a:off x="0" y="1878768"/>
          <a:ext cx="10168127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SVM (Support </a:t>
          </a:r>
          <a:r>
            <a:rPr lang="ru-RU" sz="2200" kern="1200" dirty="0" err="1"/>
            <a:t>Vector</a:t>
          </a:r>
          <a:r>
            <a:rPr lang="ru-RU" sz="2200" kern="1200" dirty="0"/>
            <a:t> Machine): Учитывает сложные зависимости между признаками.</a:t>
          </a:r>
          <a:endParaRPr lang="en-US" sz="2200" kern="1200" dirty="0"/>
        </a:p>
      </dsp:txBody>
      <dsp:txXfrm>
        <a:off x="42722" y="1921490"/>
        <a:ext cx="10082683" cy="789716"/>
      </dsp:txXfrm>
    </dsp:sp>
    <dsp:sp modelId="{524FFD78-EBC2-4177-87FA-4B5C97F1A252}">
      <dsp:nvSpPr>
        <dsp:cNvPr id="0" name=""/>
        <dsp:cNvSpPr/>
      </dsp:nvSpPr>
      <dsp:spPr>
        <a:xfrm>
          <a:off x="0" y="2817288"/>
          <a:ext cx="10168127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err="1"/>
            <a:t>Naive</a:t>
          </a:r>
          <a:r>
            <a:rPr lang="ru-RU" sz="2200" kern="1200" dirty="0"/>
            <a:t> </a:t>
          </a:r>
          <a:r>
            <a:rPr lang="ru-RU" sz="2200" kern="1200" dirty="0" err="1"/>
            <a:t>Bayes</a:t>
          </a:r>
          <a:r>
            <a:rPr lang="ru-RU" sz="2200" kern="1200" dirty="0"/>
            <a:t>: Простая вероятностная модель. Подходит для текстовых данных.</a:t>
          </a:r>
          <a:endParaRPr lang="en-US" sz="2200" kern="1200" dirty="0"/>
        </a:p>
      </dsp:txBody>
      <dsp:txXfrm>
        <a:off x="42722" y="2860010"/>
        <a:ext cx="10082683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CF86B-B0E2-456E-859C-F86BB0DEDD60}">
      <dsp:nvSpPr>
        <dsp:cNvPr id="0" name=""/>
        <dsp:cNvSpPr/>
      </dsp:nvSpPr>
      <dsp:spPr>
        <a:xfrm>
          <a:off x="113984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87489-8719-470C-810E-7C40186F55FB}">
      <dsp:nvSpPr>
        <dsp:cNvPr id="0" name=""/>
        <dsp:cNvSpPr/>
      </dsp:nvSpPr>
      <dsp:spPr>
        <a:xfrm>
          <a:off x="388142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020E-70BC-46CE-ACDB-19B9FA2055FF}">
      <dsp:nvSpPr>
        <dsp:cNvPr id="0" name=""/>
        <dsp:cNvSpPr/>
      </dsp:nvSpPr>
      <dsp:spPr>
        <a:xfrm>
          <a:off x="1699248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Пробовал так же обманывать модель случайного леса, но результат был тем же, что и у логистической регрессии. Предполагаю, что для улучшения «понимания» моделью текста, нужно использовать другие архитектуры с учетом контекста текста – </a:t>
          </a:r>
          <a:r>
            <a:rPr lang="en-US" sz="1100" kern="1200"/>
            <a:t>BERT, GPT </a:t>
          </a:r>
          <a:r>
            <a:rPr lang="ru-RU" sz="1100" kern="1200"/>
            <a:t>и пр. </a:t>
          </a:r>
          <a:endParaRPr lang="en-US" sz="1100" kern="1200"/>
        </a:p>
      </dsp:txBody>
      <dsp:txXfrm>
        <a:off x="1699248" y="1194332"/>
        <a:ext cx="3077276" cy="1305511"/>
      </dsp:txXfrm>
    </dsp:sp>
    <dsp:sp modelId="{D183CBB0-1CD1-46E5-B114-E599D19B762E}">
      <dsp:nvSpPr>
        <dsp:cNvPr id="0" name=""/>
        <dsp:cNvSpPr/>
      </dsp:nvSpPr>
      <dsp:spPr>
        <a:xfrm>
          <a:off x="531271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A85DA-9A20-48C1-ACCD-C9A4E3A08169}">
      <dsp:nvSpPr>
        <dsp:cNvPr id="0" name=""/>
        <dsp:cNvSpPr/>
      </dsp:nvSpPr>
      <dsp:spPr>
        <a:xfrm>
          <a:off x="5586874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2C12B-3826-4EF8-A025-ADE411D064DC}">
      <dsp:nvSpPr>
        <dsp:cNvPr id="0" name=""/>
        <dsp:cNvSpPr/>
      </dsp:nvSpPr>
      <dsp:spPr>
        <a:xfrm>
          <a:off x="6819094" y="1194332"/>
          <a:ext cx="3235048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Что же касается использованной модели логистической регрессии – можно сказать, что она очень хорошо справляется с типичными отзывами, но вот в отзывах с более сложными формулировками может ошибаться ( полагаю, что из-за ключевых слов типа </a:t>
          </a:r>
          <a:r>
            <a:rPr lang="en-US" sz="1100" kern="1200" dirty="0"/>
            <a:t>Quite, Good, Bad </a:t>
          </a:r>
          <a:r>
            <a:rPr lang="ru-RU" sz="1100" kern="1200" dirty="0"/>
            <a:t>и пр. </a:t>
          </a:r>
          <a:r>
            <a:rPr lang="en-US" sz="1100" kern="1200" dirty="0"/>
            <a:t>).</a:t>
          </a:r>
        </a:p>
      </dsp:txBody>
      <dsp:txXfrm>
        <a:off x="6819094" y="1194332"/>
        <a:ext cx="3235048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kaggle.com/datasets/lakshmi25npathi/imdb-dataset-of-50k-movie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Неоново-трехмерная круговая искусство">
            <a:extLst>
              <a:ext uri="{FF2B5EF4-FFF2-40B4-BE49-F238E27FC236}">
                <a16:creationId xmlns:a16="http://schemas.microsoft.com/office/drawing/2014/main" id="{9135DAEE-F8BA-E976-462C-19AAD587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7" r="3597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49C45-1A90-6BCD-27B2-523DDAC9E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ru-RU" sz="4000">
                <a:solidFill>
                  <a:schemeClr val="bg1"/>
                </a:solidFill>
              </a:rPr>
              <a:t>Классификация отзывов о фильмах: подходы, модели и результаты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41CCC3-D5BD-70C9-730E-DE5C1D96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Использование машинного обучения для определения тональности текстов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E1699-E676-F945-B2A1-30AF98E0BA34}"/>
              </a:ext>
            </a:extLst>
          </p:cNvPr>
          <p:cNvSpPr txBox="1"/>
          <p:nvPr/>
        </p:nvSpPr>
        <p:spPr>
          <a:xfrm>
            <a:off x="9220033" y="6506546"/>
            <a:ext cx="2971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</a:rPr>
              <a:t>Орлов В.М, Васильев Д. Е. ШАД-412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5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D4651FF8-1F10-0AB7-49F0-97870197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2687644F-3E4E-9C97-DFDC-D3F7A2B6A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1" y="638176"/>
            <a:ext cx="9172398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4CF1D-4234-2117-9240-07205C2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758" y="1269995"/>
            <a:ext cx="8178484" cy="2570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Спасибо за внимание!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8058123-00F3-558B-D353-674B7B9B1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0" y="4259315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9211104-5508-9F53-82C5-732E80D73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5854064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63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003CF-DBA8-9E8A-8409-B17A5A83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73C72A0-7DBB-5605-77BE-98862952E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419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553FB-BF41-33FC-FED6-97CC5B7E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F0998-085D-AD27-05E5-9AB06A7D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Датасет (</a:t>
            </a:r>
            <a:r>
              <a:rPr lang="en-US" dirty="0">
                <a:hlinkClick r:id="rId2"/>
              </a:rPr>
              <a:t>IMDB Reviews</a:t>
            </a:r>
            <a:r>
              <a:rPr lang="ru-RU" dirty="0">
                <a:hlinkClick r:id="rId2"/>
              </a:rPr>
              <a:t> </a:t>
            </a:r>
            <a:r>
              <a:rPr lang="ru-RU" dirty="0"/>
              <a:t>взят с сайта </a:t>
            </a:r>
            <a:r>
              <a:rPr lang="en-US" dirty="0">
                <a:hlinkClick r:id="rId3"/>
              </a:rPr>
              <a:t>Kaggle</a:t>
            </a:r>
            <a:r>
              <a:rPr lang="ru-RU" dirty="0"/>
              <a:t>), содержащий 50 000 оценок фильмов и отдельно – тональность отзыва. Классы сбалансированы</a:t>
            </a:r>
          </a:p>
          <a:p>
            <a:r>
              <a:rPr lang="ru-RU" dirty="0"/>
              <a:t>Данные уже разбиты на тренировочную и тестовую выборки 1/1 (позднее тренировочную</a:t>
            </a:r>
            <a:r>
              <a:rPr lang="en-US" dirty="0"/>
              <a:t> </a:t>
            </a:r>
            <a:r>
              <a:rPr lang="ru-RU" dirty="0"/>
              <a:t>разобьем еще на </a:t>
            </a:r>
            <a:r>
              <a:rPr lang="ru-RU" dirty="0" err="1"/>
              <a:t>валидационную</a:t>
            </a:r>
            <a:r>
              <a:rPr lang="ru-RU" dirty="0"/>
              <a:t> (20%) и тренировочную (80%))</a:t>
            </a:r>
          </a:p>
        </p:txBody>
      </p:sp>
    </p:spTree>
    <p:extLst>
      <p:ext uri="{BB962C8B-B14F-4D97-AF65-F5344CB8AC3E}">
        <p14:creationId xmlns:p14="http://schemas.microsoft.com/office/powerpoint/2010/main" val="22321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570E-AAD9-BF5F-93E1-4B01151E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9FBA8-78EE-D354-37B7-3E5EEA09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Приведение текста к нижнему регистру.</a:t>
            </a:r>
          </a:p>
          <a:p>
            <a:r>
              <a:rPr lang="ru-RU" dirty="0"/>
              <a:t>Удаление пунктуации.</a:t>
            </a:r>
          </a:p>
          <a:p>
            <a:r>
              <a:rPr lang="ru-RU" dirty="0"/>
              <a:t>Исключение стоп-слов (например, "</a:t>
            </a:r>
            <a:r>
              <a:rPr lang="ru-RU" dirty="0" err="1"/>
              <a:t>and</a:t>
            </a:r>
            <a:r>
              <a:rPr lang="ru-RU" dirty="0"/>
              <a:t>", "</a:t>
            </a:r>
            <a:r>
              <a:rPr lang="ru-RU" dirty="0" err="1"/>
              <a:t>the</a:t>
            </a:r>
            <a:r>
              <a:rPr lang="ru-RU" dirty="0"/>
              <a:t>", "is").</a:t>
            </a:r>
          </a:p>
          <a:p>
            <a:r>
              <a:rPr lang="ru-RU" dirty="0"/>
              <a:t>Векторизация методом TF-IDF для создания числовых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66198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F7BD9-529E-0921-5E47-07AF9A5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классификации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9AE589F4-5E34-A298-F4D7-62BDE7AEC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44537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9FF8D-DB37-5311-3E23-8AB4AD22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Оценка моделей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AD772-4F02-8CD5-25A6-323505C4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dirty="0"/>
              <a:t>Использованные метрики: </a:t>
            </a:r>
          </a:p>
          <a:p>
            <a:r>
              <a:rPr lang="ru-RU" sz="2400" dirty="0"/>
              <a:t>Точность (</a:t>
            </a:r>
            <a:r>
              <a:rPr lang="ru-RU" sz="2400" dirty="0" err="1"/>
              <a:t>Accuracy</a:t>
            </a:r>
            <a:r>
              <a:rPr lang="ru-RU" sz="2400" dirty="0"/>
              <a:t>): Доля правильно классифицированных отзывов.</a:t>
            </a:r>
          </a:p>
          <a:p>
            <a:r>
              <a:rPr lang="ru-RU" sz="2400" dirty="0"/>
              <a:t>F1-оценка: Баланс между точностью и полнотой.</a:t>
            </a:r>
          </a:p>
          <a:p>
            <a:r>
              <a:rPr lang="ru-RU" sz="2400" dirty="0"/>
              <a:t>ROC AUC: Способность модели различать классы (0 — негативный, 1 — позитивный). </a:t>
            </a:r>
          </a:p>
          <a:p>
            <a:pPr marL="0" indent="0">
              <a:buNone/>
            </a:pPr>
            <a:r>
              <a:rPr lang="ru-RU" dirty="0"/>
              <a:t>В среднем смотрели на </a:t>
            </a:r>
            <a:r>
              <a:rPr lang="en-US" dirty="0"/>
              <a:t>f-1 </a:t>
            </a:r>
            <a:r>
              <a:rPr lang="ru-RU" dirty="0"/>
              <a:t>метрику моделей.</a:t>
            </a:r>
          </a:p>
          <a:p>
            <a:pPr marL="0" indent="0">
              <a:buNone/>
            </a:pPr>
            <a:r>
              <a:rPr lang="ru-RU" dirty="0"/>
              <a:t>Результаты на </a:t>
            </a:r>
            <a:r>
              <a:rPr lang="ru-RU" dirty="0" err="1"/>
              <a:t>валидационной</a:t>
            </a:r>
            <a:r>
              <a:rPr lang="ru-RU" dirty="0"/>
              <a:t> выборке: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SVM: F1 = 0.889.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</a:t>
            </a:r>
            <a:r>
              <a:rPr lang="en-US" b="1" dirty="0"/>
              <a:t> </a:t>
            </a:r>
            <a:r>
              <a:rPr lang="en-US" dirty="0"/>
              <a:t>Regression: F1 = 0.886.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Naive</a:t>
            </a:r>
            <a:r>
              <a:rPr lang="en-US" b="1" dirty="0"/>
              <a:t> </a:t>
            </a:r>
            <a:r>
              <a:rPr lang="en-US" dirty="0"/>
              <a:t>Bayes: F1 = 0.860.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</a:t>
            </a:r>
            <a:r>
              <a:rPr lang="en-US" b="1" dirty="0"/>
              <a:t> </a:t>
            </a:r>
            <a:r>
              <a:rPr lang="en-US" dirty="0"/>
              <a:t>Forest: F1 = 0.845.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55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04F03-8BAE-661D-C71A-77F06762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ru-RU" sz="2800"/>
              <a:t>Итоговая модель и результаты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5CC33-F993-7443-6E5B-ABE4B0B8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854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kern="1200" dirty="0">
                <a:effectLst/>
                <a:latin typeface="Avenir Next LT Pro" panose="020B0504020202020204" pitchFamily="34" charset="0"/>
                <a:ea typeface="+mn-ea"/>
                <a:cs typeface="+mn-cs"/>
              </a:rPr>
              <a:t>Лучше всех себя показала </a:t>
            </a:r>
            <a:r>
              <a:rPr lang="en-US" sz="1700" kern="1200" dirty="0">
                <a:effectLst/>
                <a:latin typeface="Avenir Next LT Pro" panose="020B0504020202020204" pitchFamily="34" charset="0"/>
                <a:ea typeface="+mn-ea"/>
                <a:cs typeface="+mn-cs"/>
              </a:rPr>
              <a:t>SVM, </a:t>
            </a:r>
            <a:r>
              <a:rPr lang="ru-RU" sz="1700" kern="1200" dirty="0">
                <a:effectLst/>
                <a:latin typeface="Avenir Next LT Pro" panose="020B0504020202020204" pitchFamily="34" charset="0"/>
                <a:ea typeface="+mn-ea"/>
                <a:cs typeface="+mn-cs"/>
              </a:rPr>
              <a:t>но обучалась она соразмерно дольше прочих. Решили взять логистическую регрессию в виду по сути того же результата, но меньших трудозатрат на обучение.</a:t>
            </a:r>
            <a:r>
              <a:rPr lang="en-US" sz="1700" kern="1200" dirty="0">
                <a:effectLst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endParaRPr lang="ru-RU" sz="1700" kern="1200" dirty="0">
              <a:effectLst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700" dirty="0"/>
              <a:t>Метрики на тестовых данных:</a:t>
            </a:r>
          </a:p>
          <a:p>
            <a:r>
              <a:rPr lang="ru-RU" sz="1600" dirty="0"/>
              <a:t>Точность: 87.9%.</a:t>
            </a:r>
          </a:p>
          <a:p>
            <a:r>
              <a:rPr lang="ru-RU" sz="1600" dirty="0"/>
              <a:t>F1-оценка: 0.8796.</a:t>
            </a:r>
          </a:p>
          <a:p>
            <a:r>
              <a:rPr lang="ru-RU" sz="1600" dirty="0"/>
              <a:t>ROC AUC: 0.9501.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74F23E-B512-E42E-F3FC-236D74E8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42" y="631942"/>
            <a:ext cx="6656832" cy="5475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4771B-C639-C4C4-6670-6CAB3AFB9D4E}"/>
              </a:ext>
            </a:extLst>
          </p:cNvPr>
          <p:cNvSpPr txBox="1"/>
          <p:nvPr/>
        </p:nvSpPr>
        <p:spPr>
          <a:xfrm>
            <a:off x="5343092" y="6129544"/>
            <a:ext cx="619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 ошибок получившейся модели на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5741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8FE78-30D0-4758-89E6-58931F3A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/>
              <a:t>Обман модели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266F-FB1F-70E9-D71B-1AD7E626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1700" dirty="0"/>
              <a:t>Задачей было попытаться обмануть модель, используя неоднозначные формулировки.</a:t>
            </a:r>
            <a:endParaRPr lang="en-US" sz="1700" dirty="0"/>
          </a:p>
          <a:p>
            <a:pPr marL="0" indent="0">
              <a:buNone/>
            </a:pPr>
            <a:r>
              <a:rPr lang="ru-RU" sz="1700" dirty="0"/>
              <a:t>Ниже приведены использованные примеры и оба они показывают ошибки модели.</a:t>
            </a:r>
          </a:p>
          <a:p>
            <a:r>
              <a:rPr lang="en-US" sz="1700" dirty="0"/>
              <a:t>"Great movie but worse than I expected" → </a:t>
            </a:r>
            <a:r>
              <a:rPr lang="en-US" sz="1700" b="1" dirty="0" err="1"/>
              <a:t>Негативный</a:t>
            </a:r>
            <a:r>
              <a:rPr lang="en-US" sz="1700" dirty="0"/>
              <a:t> (70% </a:t>
            </a:r>
            <a:r>
              <a:rPr lang="en-US" sz="1700" dirty="0" err="1"/>
              <a:t>уверенности</a:t>
            </a:r>
            <a:r>
              <a:rPr lang="en-US" sz="1700" dirty="0"/>
              <a:t>).</a:t>
            </a:r>
            <a:endParaRPr lang="ru-RU" sz="1700" dirty="0"/>
          </a:p>
          <a:p>
            <a:r>
              <a:rPr lang="ru-RU" sz="1700" dirty="0"/>
              <a:t>"</a:t>
            </a:r>
            <a:r>
              <a:rPr lang="ru-RU" sz="1700" dirty="0" err="1"/>
              <a:t>Quite</a:t>
            </a:r>
            <a:r>
              <a:rPr lang="ru-RU" sz="1700" dirty="0"/>
              <a:t> </a:t>
            </a:r>
            <a:r>
              <a:rPr lang="ru-RU" sz="1700" dirty="0" err="1"/>
              <a:t>not</a:t>
            </a:r>
            <a:r>
              <a:rPr lang="ru-RU" sz="1700" dirty="0"/>
              <a:t> </a:t>
            </a:r>
            <a:r>
              <a:rPr lang="ru-RU" sz="1700" dirty="0" err="1"/>
              <a:t>good</a:t>
            </a:r>
            <a:r>
              <a:rPr lang="ru-RU" sz="1700" dirty="0"/>
              <a:t> </a:t>
            </a:r>
            <a:r>
              <a:rPr lang="ru-RU" sz="1700" dirty="0" err="1"/>
              <a:t>movie</a:t>
            </a:r>
            <a:r>
              <a:rPr lang="ru-RU" sz="1700" dirty="0"/>
              <a:t>" → </a:t>
            </a:r>
            <a:r>
              <a:rPr lang="ru-RU" sz="1700" b="1" dirty="0"/>
              <a:t>Позитивный</a:t>
            </a:r>
            <a:r>
              <a:rPr lang="ru-RU" sz="1700" dirty="0"/>
              <a:t> (92% уверенности).</a:t>
            </a:r>
          </a:p>
          <a:p>
            <a:pPr marL="0" indent="0">
              <a:buNone/>
            </a:pPr>
            <a:endParaRPr lang="ru-RU" sz="1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CCA832-68AA-ECC8-86A8-CC125B62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73894"/>
            <a:ext cx="692200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65997-9D4E-2895-367C-EE6A22D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0679667-80A0-9CC2-73C4-4B5A83965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71084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6950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482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Классификация отзывов о фильмах: подходы, модели и результаты</vt:lpstr>
      <vt:lpstr>Задачи</vt:lpstr>
      <vt:lpstr>Данные</vt:lpstr>
      <vt:lpstr>Предобработка текста</vt:lpstr>
      <vt:lpstr>Методы классификации</vt:lpstr>
      <vt:lpstr>Оценка моделей</vt:lpstr>
      <vt:lpstr>Итоговая модель и результаты</vt:lpstr>
      <vt:lpstr>Обман модели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Вадим Орлов</dc:creator>
  <cp:lastModifiedBy>Вадим Орлов</cp:lastModifiedBy>
  <cp:revision>1</cp:revision>
  <dcterms:created xsi:type="dcterms:W3CDTF">2024-12-18T22:59:39Z</dcterms:created>
  <dcterms:modified xsi:type="dcterms:W3CDTF">2024-12-18T23:34:51Z</dcterms:modified>
</cp:coreProperties>
</file>