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395287" y="0"/>
            <a:ext cx="80613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 </a:t>
            </a:r>
            <a:b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(стандарт ISO/IEC 14882:2011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79387" y="836612"/>
            <a:ext cx="8964612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31812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Вне рассмотрения в рамках курса остаются нововведения для работы с шаблонами: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ведение понятий лямбда-функций и выражений,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внешние шаблоны,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альтернативный синтаксис шаблонных функций,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расширение возможностей использования угловых скобок в шаблонах,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typedef для шаблонов,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шаблоны с переменным числом аргументов,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статическая диагностика,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изменения в STL,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регулярные выражения. </a:t>
            </a:r>
            <a:endParaRPr/>
          </a:p>
          <a:p>
            <a:pPr indent="-4175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Не рассматриваются также новые понятия 	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тривиального класса,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класса с простым размещением,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перед функциями преобразования,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новшества в ограничениях для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строковые литералы,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символьные типы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char16_t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char32_t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хранения UTF-16 и UTF-32 символов, </a:t>
            </a:r>
            <a:endParaRPr/>
          </a:p>
          <a:p>
            <a:pPr indent="-531812" lvl="0" marL="531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некоторое другое...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type="ctrTitle"/>
          </p:nvPr>
        </p:nvSpPr>
        <p:spPr>
          <a:xfrm>
            <a:off x="395287" y="0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типов. </a:t>
            </a:r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7950" y="836612"/>
            <a:ext cx="9036050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определения типа выражения во время компиляции при описании переменных можно использовать ключевое слово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v1;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decltype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(v1) v2 = 5; // тип переменной v2 такой же, как у v1.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 типов наиболее интересен при работе с шаблонами, а также для уменьшения избыточности кода.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Вместо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(vector &lt;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&gt;::const_iterator itr = myvec.cbegin(); itr != myvec.cend(); ++itr) ...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написать:</a:t>
            </a:r>
            <a:endParaRPr/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itr = myvec.cbegin(); itr != myvec.cend(); ++itr)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395287" y="115887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For-цикл по коллекции. </a:t>
            </a:r>
            <a:endParaRPr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323850" y="981075"/>
            <a:ext cx="8640762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Введена новая форма цикла for, позволяющая автоматически осуществлять перебор элементов коллекции (массивы и любые другие коллекции, для которых определены функции begin ()  и end()).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arr[5] = {1, 2, 3, 4, 5};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&amp;x : arr) {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 *= 2;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...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этом каждый элемент массива увеличится вдвое.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: arr) {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 &lt;&lt; x &lt;&lt; ‘ ‘;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...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24"/>
          <p:cNvSpPr txBox="1"/>
          <p:nvPr>
            <p:ph type="ctrTitle"/>
          </p:nvPr>
        </p:nvSpPr>
        <p:spPr>
          <a:xfrm>
            <a:off x="395287" y="115887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Улучшение конструкторов объектов.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323850" y="981075"/>
            <a:ext cx="8640762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отличие от старого стандарта новый стандарт С++11 позволяет вызывать одни конструкторы класса (так называемые делегирующие конструкторы) из других, что в целом позволяет избежать дублирования кода.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n;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public: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x) : n (x) { }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 ( ) : A (14) { }</a:t>
            </a:r>
            <a:endParaRPr/>
          </a:p>
          <a:p>
            <a:pPr indent="0" lvl="0" marL="17303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type="ctrTitle"/>
          </p:nvPr>
        </p:nvSpPr>
        <p:spPr>
          <a:xfrm>
            <a:off x="395287" y="115887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Улучшение конструкторов объектов.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323850" y="981075"/>
            <a:ext cx="8640762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Стало возможно инициализировать члены-данные класса в области их объявления в классе.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14;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explicit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x) : n (x) { }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 ( ) { } 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Любой конструктор класса А будет инициализировать  n  значением 14, если сам не присвоит   n   другое значение.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Замечание: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Если до конца проработал хотя бы один делегирующий конструктор, его объект уже считается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полностью созданным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Однако, объекты производного класса начнут конструироваться только после выполнения всех конструкторов  (основного и его делегирующих) базовых классов.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type="ctrTitle"/>
          </p:nvPr>
        </p:nvSpPr>
        <p:spPr>
          <a:xfrm>
            <a:off x="250825" y="115887"/>
            <a:ext cx="82089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Явное замещение виртуальных функций и финальность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179387" y="1412875"/>
            <a:ext cx="89646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добавлена возможность (с помощью спецификатора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отследить ситуации, когда виртуальная функция в базовом классе и в производных классах имеет разные прототипы, например, в результате случайной ошибки (что приводит к тому, что механизм виртуальности для такой функции работать не будет). 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Кроме того, введен спецификатор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который обозначает следующее: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описании классов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то, что они не могут быть базовыми для новых классов,</a:t>
            </a:r>
            <a:endParaRPr/>
          </a:p>
          <a:p>
            <a:pPr indent="-12700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описании виртуальных функций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то, что возможные производные классы от рассматриваемого не могут иметь виртуальные функции, которые бы замещали финальные функции.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Замечание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спецификаторы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  и   final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имеют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специальные значения только в приведенных ниже ситуациях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 остальных случаях они могут использоваться как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обычные идентификаторы.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27"/>
          <p:cNvSpPr txBox="1"/>
          <p:nvPr>
            <p:ph type="ctrTitle"/>
          </p:nvPr>
        </p:nvSpPr>
        <p:spPr>
          <a:xfrm>
            <a:off x="250825" y="115887"/>
            <a:ext cx="82089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Явное замещение виртуальных функций и финальность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179387" y="1412875"/>
            <a:ext cx="8964612" cy="544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{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some_func ();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 ()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{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e_func ()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// Err: нет такой функции в В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       // OK!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 // Err: несоответствие типа параметра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 override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// Err: несоответствие квалификации функции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virtual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// Err: несоответствие типа результата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 ()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final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// OK!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            // OK: новая виртуальная функция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type="ctrTitle"/>
          </p:nvPr>
        </p:nvSpPr>
        <p:spPr>
          <a:xfrm>
            <a:off x="250825" y="115887"/>
            <a:ext cx="82089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Явное замещение виртуальных функций и финальность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179387" y="1484312"/>
            <a:ext cx="8713787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D2 : D1 { // см. предыдущий слайд 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 ()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// Err: замещение финальной функции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x,y;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 : F { 	// Err: наследование от  финального класса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z;</a:t>
            </a:r>
            <a:endParaRPr/>
          </a:p>
          <a:p>
            <a:pPr indent="-266700" lvl="0" marL="266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type="ctrTitle"/>
          </p:nvPr>
        </p:nvSpPr>
        <p:spPr>
          <a:xfrm>
            <a:off x="323850" y="0"/>
            <a:ext cx="81359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Константа нулевого указателя. 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23850" y="836612"/>
            <a:ext cx="8642350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3037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   NULL – это константа 0, что может привести к нежелательному результату при перегрузке функций: 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*);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обращении f (NULL) будет вызвана  f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 ,что, вероятно, не совпадает с планами программиста.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введено новое ключевое  слово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для описания константы нулевого указателя: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std::nullptr_t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 тип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nullptr_t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можно неявно конвертировать в тип любого указателя и сравнивать с любым указателем. 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Неявная конверсия в целочисленный тип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недопустима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 исключением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(в целях совместимости). </a:t>
            </a:r>
            <a:endParaRPr/>
          </a:p>
          <a:p>
            <a:pPr indent="173037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обратной совместимости константа 0 также может использоваться в качестве нулевого указателя.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type="ctrTitle"/>
          </p:nvPr>
        </p:nvSpPr>
        <p:spPr>
          <a:xfrm>
            <a:off x="323850" y="0"/>
            <a:ext cx="81359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Константа нулевого указателя.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323850" y="1125537"/>
            <a:ext cx="8497887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3037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pc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	// OK!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pi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	// OK!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	// OK: b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		// Err!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nullptr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      // вызывается  f(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*)  а не  f(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type="ctrTitle"/>
          </p:nvPr>
        </p:nvSpPr>
        <p:spPr>
          <a:xfrm>
            <a:off x="323850" y="0"/>
            <a:ext cx="81359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Перечисления со строгой типизацией. </a:t>
            </a:r>
            <a:endParaRPr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23850" y="1196975"/>
            <a:ext cx="84963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3037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 :</a:t>
            </a:r>
            <a:endParaRPr/>
          </a:p>
          <a:p>
            <a:pPr indent="-173037" lvl="0" marL="1730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перечислимый тип данных фактически совпадает с целым типом, </a:t>
            </a:r>
            <a:endParaRPr/>
          </a:p>
          <a:p>
            <a:pPr indent="-173037" lvl="0" marL="1730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перечисления заданы в одной области видимости, то имена их констант не могут совпадать.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наряду с обычным перечислением предложен также способ задания перечислений, позволяющий избежать указанных недостатков. Для этого надо использовать объявление 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(или, как синоним,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struct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 Например,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 { V1,  V2,  V3 = 100,  V4 /*101*/};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такого перечисления нельзя неявно преобразовать в целые числа (выражение  Е:: V4 == 101 приведет к ошибке компиляции).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395287" y="0"/>
            <a:ext cx="80613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 </a:t>
            </a:r>
            <a:b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(стандарт ISO/IEC 14882:2011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95287" y="936625"/>
            <a:ext cx="8748712" cy="580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531812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Полностью новый стандарт поддерживают компиляторы  g++ начиная с версии 4.7. …</a:t>
            </a:r>
            <a:endParaRPr/>
          </a:p>
          <a:p>
            <a:pPr indent="531812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компиляции программы в соответствии с новым стандартом в командной строке в качестве опции компилятору g++ надо указать:</a:t>
            </a:r>
            <a:endParaRPr/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-std=c++0x (или в новых версиях  -std=c++11 ) :</a:t>
            </a:r>
            <a:endParaRPr/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g++  …………. –std=c++0x</a:t>
            </a:r>
            <a:endParaRPr/>
          </a:p>
          <a:p>
            <a:pPr indent="531812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или   g++  …………  -std=c++11)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type="ctrTitle"/>
          </p:nvPr>
        </p:nvSpPr>
        <p:spPr>
          <a:xfrm>
            <a:off x="323850" y="0"/>
            <a:ext cx="81359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Перечисления со строгой типизацией. </a:t>
            </a:r>
            <a:endParaRPr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0" y="1025525"/>
            <a:ext cx="903605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73037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тип констант перечислимого типа не обязательно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(только по умолчанию), его можно задать явно следующим образом: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E2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V1, V2 }; 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 значение Е2:: V1 определено, а V1 – не определено.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Или: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E3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V1 = 1, V2 };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в целях обеспечения обратной совместимости определены и значение Е3:: V1 , и V1.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возможно предварительное объявление перечислений, но только если указан размер перечисления (явно или неявно):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E1; 		// Err: низлежащий тип не определен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E2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int; 	//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OK!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E3 ; 	//  OK: низлежащий тип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E4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long; 	//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ОК!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E2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short; 	//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Err: Е2 ранее объявлен </a:t>
            </a:r>
            <a:endParaRPr/>
          </a:p>
          <a:p>
            <a:pPr indent="173037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// с другим низлежащим типом.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type="ctrTitle"/>
          </p:nvPr>
        </p:nvSpPr>
        <p:spPr>
          <a:xfrm>
            <a:off x="250825" y="0"/>
            <a:ext cx="8208962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sizeof  для членов данных классов </a:t>
            </a:r>
            <a:b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 создания объектов. </a:t>
            </a:r>
            <a:endParaRPr/>
          </a:p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468312" y="1341437"/>
            <a:ext cx="8208962" cy="529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разрешено применять операцию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sizeof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членам-данным классов независимо от объектов классов.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		struct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some_type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...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(A::a) ... // OK!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Кроме того, в С++11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узаконен тип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long 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ctrTitle"/>
          </p:nvPr>
        </p:nvSpPr>
        <p:spPr>
          <a:xfrm>
            <a:off x="527050" y="-60325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rvalue- ссылки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-12700" y="704850"/>
            <a:ext cx="9144000" cy="611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появился новый тип  данных – 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rvalue-ссылка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&lt;тип&gt; &amp;&amp; &lt;имя&gt; = &lt;временный объект&gt;;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С++11 можно использовать перегруженные функции для неконстантных временных объектов, обозначаемых посредством rvalue-ссылок.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 	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A;  …  A a;   … 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(A &amp; x);   		~   f (a);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(A &amp;&amp; y); 	  	~  f ( A() );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&amp;&amp; rr1 = A();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A &amp;&amp; rr2 = a; // Err!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&amp;&amp; n = 1+2;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n++;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395287" y="0"/>
            <a:ext cx="80645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Семантика переноса (Move semantics).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0" y="908050"/>
            <a:ext cx="9144000" cy="581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6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создании/уничтожении временных объектов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неплоских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классов, как правило, требуется выделение-освобождение динамической памяти, что может отнимать много времени.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Однако, можно оптимизировать работу с временными объектами неплоских классов, если не освобождать их динамическую память, а просто перенаправить указатель на нее в объект, который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копирует значение временного объекта неплоского класса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(посредством поверхностного копирования). При этом после копирования надо  обнулить соответствующие указатели у временного объекта, чтобы его конструктор ее не зачистил.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Это возможно сделать с помощью перегруженных конструктора копирования и операции присваивания с параметрами –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rvalue-ссылками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Их называют конструктором переноса ( move constructor) и операцией переноса ( move assignment operator).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этом компилятор сам выбирает нужный метод класса, если его параметром является временный объект.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type="ctrTitle"/>
          </p:nvPr>
        </p:nvSpPr>
        <p:spPr>
          <a:xfrm>
            <a:off x="395287" y="0"/>
            <a:ext cx="80645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Семантика переноса (Move semantics).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107950" y="765175"/>
            <a:ext cx="9036050" cy="609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67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 {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s;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char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sss = NULL); // обычный конструктор неплоского класса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 &amp;); // традиционный конструктор копирования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 (Str &amp;&amp; x) {  // move constructor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 = x.s;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x.s = NULL; // !!!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len = x.len;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}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Str &amp;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&amp; x); // обычная перегруженная операция =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 &amp;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(Str &amp;&amp; x) { // move assignment operator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 = x.s;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x.s = NULL; // !!!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len = x.len;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}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~Str(); // традиционный деструктор неплоского класса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 Str  x);	...</a:t>
            </a:r>
            <a:endParaRPr/>
          </a:p>
          <a:p>
            <a:pPr indent="26670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type="ctrTitle"/>
          </p:nvPr>
        </p:nvSpPr>
        <p:spPr>
          <a:xfrm>
            <a:off x="395287" y="0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Семантика переноса (Move semantics). </a:t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250825" y="981075"/>
            <a:ext cx="8785225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Использование rvalue-ссылок в описании методов класса Str приведет к более эффективной работе, например, следующих фрагментов программы: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 Str a(“abc”), b(“def”), c;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c = b+a; //  Str&amp;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(Str &amp;&amp;);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Str f (Str a ) {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Str b; 	...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a;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}</a:t>
            </a:r>
            <a:endParaRPr/>
          </a:p>
          <a:p>
            <a:pPr indent="2667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Str d = f (Str (“dd”) ); ... //  Str (Str &amp;&amp;);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type="ctrTitle"/>
          </p:nvPr>
        </p:nvSpPr>
        <p:spPr>
          <a:xfrm>
            <a:off x="395287" y="0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Обобщенные константные выражения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323850" y="981075"/>
            <a:ext cx="84963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Введено ключевое слово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constexpr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которое указывает компилятору, что обозначаемое им выражение является константным, что в свою очередь позволяет компилятору вычислить его еще на этапе компиляции и использовать как константу.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give5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[give5 () + 7]; 	// создание массива из 12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// элемнтов, так можно в С++11.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0"/>
          <p:cNvSpPr txBox="1"/>
          <p:nvPr>
            <p:ph type="ctrTitle"/>
          </p:nvPr>
        </p:nvSpPr>
        <p:spPr>
          <a:xfrm>
            <a:off x="395287" y="0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Обобщенные константные выражения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323850" y="981075"/>
            <a:ext cx="84963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Однако, использование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накладывает жесткие ограничения на функцию:</a:t>
            </a:r>
            <a:endParaRPr/>
          </a:p>
          <a:p>
            <a:pPr indent="-15240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она не может быть типа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5240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тело функции должно быть вида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выражение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5240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выражение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должно быть константой,</a:t>
            </a:r>
            <a:endParaRPr/>
          </a:p>
          <a:p>
            <a:pPr indent="-15240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функция, специфицированная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может вызываться до ее определения.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константных выражениях можно использовать не только переменные целого типа, но и переменные других числовых типов, перед определением которых стоит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 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9.8;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constexpr 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a/6;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type="ctrTitle"/>
          </p:nvPr>
        </p:nvSpPr>
        <p:spPr>
          <a:xfrm>
            <a:off x="395287" y="0"/>
            <a:ext cx="80645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Введение в С++11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типов. 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323850" y="981075"/>
            <a:ext cx="84963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30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явно инициализируемой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переменной может содержать ключевое слово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этом типом созданной переменной будет тип инициализирующего выражения.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Пусть ft(....) – шаблонная функция, которая возвращает значение шаблонного типа, тогда при описании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auto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var1 = ft(....); 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переменная var1 будет иметь соответствующий шаблонный тип.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 также:</a:t>
            </a:r>
            <a:endParaRPr/>
          </a:p>
          <a:p>
            <a:pPr indent="0" lvl="0" marL="17303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var2 = 5; //  var2 имеет тип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