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tags/tag2.xml" ContentType="application/vnd.openxmlformats-officedocument.presentationml.tags+xml"/>
  <Override PartName="/ppt/tags/tag1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tags/tag3.xml" ContentType="application/vnd.openxmlformats-officedocument.presentationml.tag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398" r:id="rId2"/>
    <p:sldId id="399" r:id="rId3"/>
    <p:sldId id="400" r:id="rId4"/>
    <p:sldId id="401" r:id="rId5"/>
    <p:sldId id="406" r:id="rId6"/>
    <p:sldId id="407" r:id="rId7"/>
    <p:sldId id="413" r:id="rId8"/>
    <p:sldId id="414" r:id="rId9"/>
    <p:sldId id="419" r:id="rId10"/>
    <p:sldId id="420" r:id="rId11"/>
    <p:sldId id="425" r:id="rId12"/>
    <p:sldId id="426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779CC93D-E52E-4D84-901B-11D7331DD495}">
          <p14:sldIdLst/>
        </p14:section>
        <p14:section name="Visão Geral e Objetivos" id="{ABA716BF-3A5C-4ADB-94C9-CFEF84EBA240}">
          <p14:sldIdLst/>
        </p14:section>
        <p14:section name="Tópico 1" id="{6D9936A3-3945-4757-BC8B-B5C252D8E036}">
          <p14:sldIdLst>
            <p14:sldId id="398"/>
            <p14:sldId id="399"/>
            <p14:sldId id="400"/>
            <p14:sldId id="401"/>
            <p14:sldId id="406"/>
            <p14:sldId id="407"/>
            <p14:sldId id="413"/>
            <p14:sldId id="414"/>
            <p14:sldId id="419"/>
            <p14:sldId id="420"/>
            <p14:sldId id="425"/>
            <p14:sldId id="42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127" autoAdjust="0"/>
    <p:restoredTop sz="91681" autoAdjust="0"/>
  </p:normalViewPr>
  <p:slideViewPr>
    <p:cSldViewPr>
      <p:cViewPr varScale="1">
        <p:scale>
          <a:sx n="60" d="100"/>
          <a:sy n="60" d="100"/>
        </p:scale>
        <p:origin x="1338" y="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pt-BR" sz="1200"/>
            </a:lvl1pPr>
          </a:lstStyle>
          <a:p>
            <a:endParaRPr lang="pt-BR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pt-BR" sz="1200"/>
            </a:lvl1pPr>
          </a:lstStyle>
          <a:p>
            <a:fld id="{D83FDC75-7F73-4A4A-A77C-09AADF00E0EA}" type="datetimeFigureOut">
              <a:rPr lang="pt-BR" smtClean="0"/>
              <a:pPr/>
              <a:t>22/02/2022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pt-BR" sz="1200"/>
            </a:lvl1pPr>
          </a:lstStyle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pt-BR" sz="1200"/>
            </a:lvl1pPr>
          </a:lstStyle>
          <a:p>
            <a:fld id="{459226BF-1F13-42D3-80DC-373E7ADD1EBC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99946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pt-BR"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pt-BR" sz="1200"/>
            </a:lvl1pPr>
          </a:lstStyle>
          <a:p>
            <a:fld id="{48AEF76B-3757-4A0B-AF93-28494465C1DD}" type="datetimeFigureOut">
              <a:rPr lang="pt-BR"/>
              <a:pPr/>
              <a:t>22/02/2022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pt-BR"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pt-BR" sz="1200"/>
            </a:lvl1pPr>
          </a:lstStyle>
          <a:p>
            <a:fld id="{75693FD4-8F83-4EF7-AC3F-0DC0388986B0}" type="slidenum">
              <a:rPr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7534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pt-BR" smtClean="0"/>
              <a:pPr/>
              <a:t>2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058" y="0"/>
            <a:ext cx="12133943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454400" y="2286001"/>
            <a:ext cx="8240299" cy="1470025"/>
          </a:xfrm>
        </p:spPr>
        <p:txBody>
          <a:bodyPr anchor="t"/>
          <a:lstStyle>
            <a:lvl1pPr algn="r" eaLnBrk="1" latinLnBrk="0" hangingPunct="1">
              <a:defRPr kumimoji="0" lang="pt-BR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pt-BR"/>
              <a:t>Clique para editar o título Mestre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83200" y="4038600"/>
            <a:ext cx="6363371" cy="990600"/>
          </a:xfrm>
        </p:spPr>
        <p:txBody>
          <a:bodyPr>
            <a:normAutofit/>
          </a:bodyPr>
          <a:lstStyle>
            <a:lvl1pPr marL="0" indent="0" algn="r" eaLnBrk="1" latinLnBrk="0" hangingPunct="1">
              <a:buNone/>
              <a:defRPr kumimoji="0" lang="pt-BR"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 eaLnBrk="1" latinLnBrk="0" hangingPunct="1">
              <a:buNone/>
              <a:defRPr kumimoji="0" lang="pt-BR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eaLnBrk="1" latinLnBrk="0" hangingPunct="1">
              <a:buNone/>
              <a:defRPr kumimoji="0" lang="pt-BR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eaLnBrk="1" latinLnBrk="0" hangingPunct="1">
              <a:buNone/>
              <a:defRPr kumimoji="0" lang="pt-BR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eaLnBrk="1" latinLnBrk="0" hangingPunct="1">
              <a:buNone/>
              <a:defRPr kumimoji="0" lang="pt-BR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eaLnBrk="1" latinLnBrk="0" hangingPunct="1">
              <a:buNone/>
              <a:defRPr kumimoji="0" lang="pt-BR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eaLnBrk="1" latinLnBrk="0" hangingPunct="1">
              <a:buNone/>
              <a:defRPr kumimoji="0" lang="pt-BR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eaLnBrk="1" latinLnBrk="0" hangingPunct="1">
              <a:buNone/>
              <a:defRPr kumimoji="0" lang="pt-BR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eaLnBrk="1" latinLnBrk="0" hangingPunct="1">
              <a:buNone/>
              <a:defRPr kumimoji="0" lang="pt-BR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eaLnBrk="1" latinLnBrk="0" hangingPunct="1"/>
            <a:r>
              <a:rPr lang="pt-BR"/>
              <a:t>Clique para editar o estilo do subtítulo mestre</a:t>
            </a:r>
            <a:endParaRPr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4962157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9144000" y="5105400"/>
            <a:ext cx="2438400" cy="990600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lang="pt-BR" sz="2000" baseline="0"/>
            </a:lvl1pPr>
          </a:lstStyle>
          <a:p>
            <a:r>
              <a:rPr kumimoji="0" lang="pt-BR"/>
              <a:t>Logotipo da Empresa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Apresentação - 01/02/2014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/>
              <a:t>Banco de Dados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/>
              <a:pPr/>
              <a:t>‹nº›</a:t>
            </a:fld>
            <a:endParaRPr kumimoji="0" lang="pt-BR"/>
          </a:p>
        </p:txBody>
      </p:sp>
    </p:spTree>
  </p:cSld>
  <p:clrMapOvr>
    <a:masterClrMapping/>
  </p:clrMapOvr>
  <p:transition spd="slow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Apresentação - 01/02/2014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/>
              <a:t>Banco de Dados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/>
              <a:pPr/>
              <a:t>‹nº›</a:t>
            </a:fld>
            <a:endParaRPr kumimoji="0" lang="pt-BR"/>
          </a:p>
        </p:txBody>
      </p:sp>
    </p:spTree>
  </p:cSld>
  <p:clrMapOvr>
    <a:masterClrMapping/>
  </p:clrMapOvr>
  <p:transition spd="slow">
    <p:wipe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omente Plano de Fun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058" y="0"/>
            <a:ext cx="12133943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1016000" y="6356351"/>
            <a:ext cx="2844800" cy="365125"/>
          </a:xfrm>
        </p:spPr>
        <p:txBody>
          <a:bodyPr/>
          <a:lstStyle/>
          <a:p>
            <a:r>
              <a:rPr lang="pt-BR" dirty="0"/>
              <a:t>Apresentação - 01/02/2014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70400" y="6356351"/>
            <a:ext cx="38608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pt-BR" dirty="0"/>
              <a:t>Banco de Dados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40800" y="6356351"/>
            <a:ext cx="2844800" cy="365125"/>
          </a:xfrm>
        </p:spPr>
        <p:txBody>
          <a:bodyPr/>
          <a:lstStyle/>
          <a:p>
            <a:fld id="{33D6E5A2-EC83-451F-A719-9AC1370DD5CF}" type="slidenum">
              <a:rPr/>
              <a:pPr/>
              <a:t>‹nº›</a:t>
            </a:fld>
            <a:endParaRPr kumimoji="0" lang="pt-BR"/>
          </a:p>
        </p:txBody>
      </p:sp>
    </p:spTree>
  </p:cSld>
  <p:clrMapOvr>
    <a:masterClrMapping/>
  </p:clrMapOvr>
  <p:transition spd="slow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058" y="0"/>
            <a:ext cx="12133943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4684632" y="-4705653"/>
            <a:ext cx="2819400" cy="122307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0" y="3048000"/>
            <a:ext cx="5791200" cy="1362075"/>
          </a:xfrm>
        </p:spPr>
        <p:txBody>
          <a:bodyPr anchor="b" anchorCtr="0"/>
          <a:lstStyle>
            <a:lvl1pPr algn="l" eaLnBrk="1" latinLnBrk="0" hangingPunct="1">
              <a:defRPr kumimoji="0" lang="pt-BR" sz="4000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pt-BR"/>
              <a:t>Clique para editar o título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Apresentação - 01/02/2014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Banco de Dados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/>
              <a:pPr/>
              <a:t>‹nº›</a:t>
            </a:fld>
            <a:endParaRPr kumimoji="0" lang="pt-BR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9042400" y="5334000"/>
            <a:ext cx="2844800" cy="990600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lang="pt-BR" sz="1800"/>
            </a:lvl1pPr>
          </a:lstStyle>
          <a:p>
            <a:r>
              <a:rPr kumimoji="0" lang="pt-BR"/>
              <a:t>Logotipo da Empresa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16000" y="269632"/>
            <a:ext cx="10769600" cy="1143000"/>
          </a:xfrm>
        </p:spPr>
        <p:txBody>
          <a:bodyPr anchor="ctr" anchorCtr="0"/>
          <a:lstStyle>
            <a:lvl1pPr algn="l" eaLnBrk="1" latinLnBrk="0" hangingPunct="1">
              <a:defRPr kumimoji="0" lang="pt-BR"/>
            </a:lvl1pPr>
          </a:lstStyle>
          <a:p>
            <a:r>
              <a:rPr kumimoji="0" lang="pt-BR"/>
              <a:t>Clique para editar o título Mestre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6000" y="1596413"/>
            <a:ext cx="10769600" cy="4297363"/>
          </a:xfrm>
        </p:spPr>
        <p:txBody>
          <a:bodyPr>
            <a:normAutofit/>
          </a:bodyPr>
          <a:lstStyle>
            <a:lvl1pPr eaLnBrk="1" latinLnBrk="0" hangingPunct="1">
              <a:defRPr kumimoji="0" lang="pt-BR" sz="3200">
                <a:latin typeface="+mn-lt"/>
              </a:defRPr>
            </a:lvl1pPr>
            <a:lvl2pPr eaLnBrk="1" latinLnBrk="0" hangingPunct="1">
              <a:defRPr kumimoji="0" lang="pt-BR" sz="2800">
                <a:latin typeface="+mn-lt"/>
              </a:defRPr>
            </a:lvl2pPr>
            <a:lvl3pPr eaLnBrk="1" latinLnBrk="0" hangingPunct="1">
              <a:defRPr kumimoji="0" lang="pt-BR" sz="2400">
                <a:latin typeface="+mn-lt"/>
              </a:defRPr>
            </a:lvl3pPr>
            <a:lvl4pPr eaLnBrk="1" latinLnBrk="0" hangingPunct="1">
              <a:defRPr kumimoji="0" lang="pt-BR" sz="2400">
                <a:latin typeface="+mn-lt"/>
              </a:defRPr>
            </a:lvl4pPr>
            <a:lvl5pPr eaLnBrk="1" latinLnBrk="0" hangingPunct="1">
              <a:defRPr kumimoji="0" lang="pt-BR" sz="2400">
                <a:latin typeface="+mn-lt"/>
              </a:defRPr>
            </a:lvl5pPr>
          </a:lstStyle>
          <a:p>
            <a:pPr lvl="0" eaLnBrk="1" latinLnBrk="0" hangingPunct="1"/>
            <a:r>
              <a:rPr lang="pt-BR" dirty="0"/>
              <a:t>Clique para editar o texto mestre</a:t>
            </a:r>
          </a:p>
          <a:p>
            <a:pPr lvl="1" eaLnBrk="1" latinLnBrk="0" hangingPunct="1"/>
            <a:r>
              <a:rPr lang="pt-BR" dirty="0"/>
              <a:t>Segundo nível</a:t>
            </a:r>
          </a:p>
          <a:p>
            <a:pPr lvl="2" eaLnBrk="1" latinLnBrk="0" hangingPunct="1"/>
            <a:r>
              <a:rPr lang="pt-BR" dirty="0"/>
              <a:t>Terceiro nível</a:t>
            </a:r>
          </a:p>
          <a:p>
            <a:pPr lvl="3" eaLnBrk="1" latinLnBrk="0" hangingPunct="1"/>
            <a:r>
              <a:rPr lang="pt-BR" dirty="0"/>
              <a:t>Quarto nível</a:t>
            </a:r>
          </a:p>
          <a:p>
            <a:pPr lvl="4" eaLnBrk="1" latinLnBrk="0" hangingPunct="1"/>
            <a:r>
              <a:rPr lang="pt-BR" dirty="0"/>
              <a:t>Quinto nível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Apresentação - 01/02/2014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/>
              <a:t>Banco de Dados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40800" y="6356351"/>
            <a:ext cx="2844800" cy="365125"/>
          </a:xfrm>
        </p:spPr>
        <p:txBody>
          <a:bodyPr/>
          <a:lstStyle/>
          <a:p>
            <a:fld id="{33D6E5A2-EC83-451F-A719-9AC1370DD5CF}" type="slidenum">
              <a:rPr/>
              <a:pPr/>
              <a:t>‹nº›</a:t>
            </a:fld>
            <a:endParaRPr kumimoji="0" lang="pt-BR"/>
          </a:p>
        </p:txBody>
      </p:sp>
    </p:spTree>
  </p:cSld>
  <p:clrMapOvr>
    <a:masterClrMapping/>
  </p:clrMapOvr>
  <p:transition spd="slow"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600201"/>
            <a:ext cx="5384800" cy="4525963"/>
          </a:xfrm>
        </p:spPr>
        <p:txBody>
          <a:bodyPr/>
          <a:lstStyle>
            <a:lvl1pPr eaLnBrk="1" latinLnBrk="0" hangingPunct="1">
              <a:defRPr kumimoji="0" lang="pt-BR" sz="2800"/>
            </a:lvl1pPr>
            <a:lvl2pPr eaLnBrk="1" latinLnBrk="0" hangingPunct="1">
              <a:defRPr kumimoji="0" lang="pt-BR" sz="2400"/>
            </a:lvl2pPr>
            <a:lvl3pPr eaLnBrk="1" latinLnBrk="0" hangingPunct="1">
              <a:defRPr kumimoji="0" lang="pt-BR" sz="2000"/>
            </a:lvl3pPr>
            <a:lvl4pPr eaLnBrk="1" latinLnBrk="0" hangingPunct="1">
              <a:defRPr kumimoji="0" lang="pt-BR" sz="1800"/>
            </a:lvl4pPr>
            <a:lvl5pPr eaLnBrk="1" latinLnBrk="0" hangingPunct="1">
              <a:defRPr kumimoji="0" lang="pt-BR" sz="1800"/>
            </a:lvl5pPr>
            <a:lvl6pPr eaLnBrk="1" latinLnBrk="0" hangingPunct="1">
              <a:defRPr kumimoji="0" lang="pt-BR" sz="1800"/>
            </a:lvl6pPr>
            <a:lvl7pPr eaLnBrk="1" latinLnBrk="0" hangingPunct="1">
              <a:defRPr kumimoji="0" lang="pt-BR" sz="1800"/>
            </a:lvl7pPr>
            <a:lvl8pPr eaLnBrk="1" latinLnBrk="0" hangingPunct="1">
              <a:defRPr kumimoji="0" lang="pt-BR" sz="1800"/>
            </a:lvl8pPr>
            <a:lvl9pPr eaLnBrk="1" latinLnBrk="0" hangingPunct="1">
              <a:defRPr kumimoji="0" lang="pt-BR" sz="1800"/>
            </a:lvl9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2400" y="1600201"/>
            <a:ext cx="5384800" cy="4525963"/>
          </a:xfrm>
        </p:spPr>
        <p:txBody>
          <a:bodyPr/>
          <a:lstStyle>
            <a:lvl1pPr eaLnBrk="1" latinLnBrk="0" hangingPunct="1">
              <a:defRPr kumimoji="0" lang="pt-BR" sz="2800"/>
            </a:lvl1pPr>
            <a:lvl2pPr eaLnBrk="1" latinLnBrk="0" hangingPunct="1">
              <a:defRPr kumimoji="0" lang="pt-BR" sz="2400"/>
            </a:lvl2pPr>
            <a:lvl3pPr eaLnBrk="1" latinLnBrk="0" hangingPunct="1">
              <a:defRPr kumimoji="0" lang="pt-BR" sz="2000"/>
            </a:lvl3pPr>
            <a:lvl4pPr eaLnBrk="1" latinLnBrk="0" hangingPunct="1">
              <a:defRPr kumimoji="0" lang="pt-BR" sz="1800"/>
            </a:lvl4pPr>
            <a:lvl5pPr eaLnBrk="1" latinLnBrk="0" hangingPunct="1">
              <a:defRPr kumimoji="0" lang="pt-BR" sz="1800"/>
            </a:lvl5pPr>
            <a:lvl6pPr eaLnBrk="1" latinLnBrk="0" hangingPunct="1">
              <a:defRPr kumimoji="0" lang="pt-BR" sz="1800"/>
            </a:lvl6pPr>
            <a:lvl7pPr eaLnBrk="1" latinLnBrk="0" hangingPunct="1">
              <a:defRPr kumimoji="0" lang="pt-BR" sz="1800"/>
            </a:lvl7pPr>
            <a:lvl8pPr eaLnBrk="1" latinLnBrk="0" hangingPunct="1">
              <a:defRPr kumimoji="0" lang="pt-BR" sz="1800"/>
            </a:lvl8pPr>
            <a:lvl9pPr eaLnBrk="1" latinLnBrk="0" hangingPunct="1">
              <a:defRPr kumimoji="0" lang="pt-BR" sz="1800"/>
            </a:lvl9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Apresentação - 01/02/2014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/>
              <a:t>Banco de Dados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/>
              <a:pPr/>
              <a:t>‹nº›</a:t>
            </a:fld>
            <a:endParaRPr kumimoji="0" lang="pt-BR"/>
          </a:p>
        </p:txBody>
      </p:sp>
    </p:spTree>
  </p:cSld>
  <p:clrMapOvr>
    <a:masterClrMapping/>
  </p:clrMapOvr>
  <p:transition spd="slow"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eaLnBrk="1" latinLnBrk="0" hangingPunct="1">
              <a:defRPr kumimoji="0" lang="pt-BR"/>
            </a:lvl1pPr>
          </a:lstStyle>
          <a:p>
            <a:pPr eaLnBrk="1" latinLnBrk="0" hangingPunct="1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535113"/>
            <a:ext cx="5386917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lang="pt-BR" sz="2400" b="1"/>
            </a:lvl1pPr>
            <a:lvl2pPr marL="457200" indent="0" eaLnBrk="1" latinLnBrk="0" hangingPunct="1">
              <a:buNone/>
              <a:defRPr kumimoji="0" lang="pt-BR" sz="2000" b="1"/>
            </a:lvl2pPr>
            <a:lvl3pPr marL="914400" indent="0" eaLnBrk="1" latinLnBrk="0" hangingPunct="1">
              <a:buNone/>
              <a:defRPr kumimoji="0" lang="pt-BR" sz="1800" b="1"/>
            </a:lvl3pPr>
            <a:lvl4pPr marL="1371600" indent="0" eaLnBrk="1" latinLnBrk="0" hangingPunct="1">
              <a:buNone/>
              <a:defRPr kumimoji="0" lang="pt-BR" sz="1600" b="1"/>
            </a:lvl4pPr>
            <a:lvl5pPr marL="1828800" indent="0" eaLnBrk="1" latinLnBrk="0" hangingPunct="1">
              <a:buNone/>
              <a:defRPr kumimoji="0" lang="pt-BR" sz="1600" b="1"/>
            </a:lvl5pPr>
            <a:lvl6pPr marL="2286000" indent="0" eaLnBrk="1" latinLnBrk="0" hangingPunct="1">
              <a:buNone/>
              <a:defRPr kumimoji="0" lang="pt-BR" sz="1600" b="1"/>
            </a:lvl6pPr>
            <a:lvl7pPr marL="2743200" indent="0" eaLnBrk="1" latinLnBrk="0" hangingPunct="1">
              <a:buNone/>
              <a:defRPr kumimoji="0" lang="pt-BR" sz="1600" b="1"/>
            </a:lvl7pPr>
            <a:lvl8pPr marL="3200400" indent="0" eaLnBrk="1" latinLnBrk="0" hangingPunct="1">
              <a:buNone/>
              <a:defRPr kumimoji="0" lang="pt-BR" sz="1600" b="1"/>
            </a:lvl8pPr>
            <a:lvl9pPr marL="3657600" indent="0" eaLnBrk="1" latinLnBrk="0" hangingPunct="1">
              <a:buNone/>
              <a:defRPr kumimoji="0" lang="pt-BR" sz="1600" b="1"/>
            </a:lvl9pPr>
          </a:lstStyle>
          <a:p>
            <a:pPr lvl="0" eaLnBrk="1" latinLnBrk="0" hangingPunct="1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2174875"/>
            <a:ext cx="5386917" cy="3951288"/>
          </a:xfrm>
        </p:spPr>
        <p:txBody>
          <a:bodyPr/>
          <a:lstStyle>
            <a:lvl1pPr eaLnBrk="1" latinLnBrk="0" hangingPunct="1">
              <a:defRPr kumimoji="0" lang="pt-BR" sz="2400"/>
            </a:lvl1pPr>
            <a:lvl2pPr eaLnBrk="1" latinLnBrk="0" hangingPunct="1">
              <a:defRPr kumimoji="0" lang="pt-BR" sz="2000"/>
            </a:lvl2pPr>
            <a:lvl3pPr eaLnBrk="1" latinLnBrk="0" hangingPunct="1">
              <a:defRPr kumimoji="0" lang="pt-BR" sz="1800"/>
            </a:lvl3pPr>
            <a:lvl4pPr eaLnBrk="1" latinLnBrk="0" hangingPunct="1">
              <a:defRPr kumimoji="0" lang="pt-BR" sz="1600"/>
            </a:lvl4pPr>
            <a:lvl5pPr eaLnBrk="1" latinLnBrk="0" hangingPunct="1">
              <a:defRPr kumimoji="0" lang="pt-BR" sz="1600"/>
            </a:lvl5pPr>
            <a:lvl6pPr eaLnBrk="1" latinLnBrk="0" hangingPunct="1">
              <a:defRPr kumimoji="0" lang="pt-BR" sz="1600"/>
            </a:lvl6pPr>
            <a:lvl7pPr eaLnBrk="1" latinLnBrk="0" hangingPunct="1">
              <a:defRPr kumimoji="0" lang="pt-BR" sz="1600"/>
            </a:lvl7pPr>
            <a:lvl8pPr eaLnBrk="1" latinLnBrk="0" hangingPunct="1">
              <a:defRPr kumimoji="0" lang="pt-BR" sz="1600"/>
            </a:lvl8pPr>
            <a:lvl9pPr eaLnBrk="1" latinLnBrk="0" hangingPunct="1">
              <a:defRPr kumimoji="0" lang="pt-BR" sz="1600"/>
            </a:lvl9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8168" y="1535113"/>
            <a:ext cx="5389033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lang="pt-BR" sz="2400" b="1"/>
            </a:lvl1pPr>
            <a:lvl2pPr marL="457200" indent="0" eaLnBrk="1" latinLnBrk="0" hangingPunct="1">
              <a:buNone/>
              <a:defRPr kumimoji="0" lang="pt-BR" sz="2000" b="1"/>
            </a:lvl2pPr>
            <a:lvl3pPr marL="914400" indent="0" eaLnBrk="1" latinLnBrk="0" hangingPunct="1">
              <a:buNone/>
              <a:defRPr kumimoji="0" lang="pt-BR" sz="1800" b="1"/>
            </a:lvl3pPr>
            <a:lvl4pPr marL="1371600" indent="0" eaLnBrk="1" latinLnBrk="0" hangingPunct="1">
              <a:buNone/>
              <a:defRPr kumimoji="0" lang="pt-BR" sz="1600" b="1"/>
            </a:lvl4pPr>
            <a:lvl5pPr marL="1828800" indent="0" eaLnBrk="1" latinLnBrk="0" hangingPunct="1">
              <a:buNone/>
              <a:defRPr kumimoji="0" lang="pt-BR" sz="1600" b="1"/>
            </a:lvl5pPr>
            <a:lvl6pPr marL="2286000" indent="0" eaLnBrk="1" latinLnBrk="0" hangingPunct="1">
              <a:buNone/>
              <a:defRPr kumimoji="0" lang="pt-BR" sz="1600" b="1"/>
            </a:lvl6pPr>
            <a:lvl7pPr marL="2743200" indent="0" eaLnBrk="1" latinLnBrk="0" hangingPunct="1">
              <a:buNone/>
              <a:defRPr kumimoji="0" lang="pt-BR" sz="1600" b="1"/>
            </a:lvl7pPr>
            <a:lvl8pPr marL="3200400" indent="0" eaLnBrk="1" latinLnBrk="0" hangingPunct="1">
              <a:buNone/>
              <a:defRPr kumimoji="0" lang="pt-BR" sz="1600" b="1"/>
            </a:lvl8pPr>
            <a:lvl9pPr marL="3657600" indent="0" eaLnBrk="1" latinLnBrk="0" hangingPunct="1">
              <a:buNone/>
              <a:defRPr kumimoji="0" lang="pt-BR" sz="1600" b="1"/>
            </a:lvl9pPr>
          </a:lstStyle>
          <a:p>
            <a:pPr lvl="0" eaLnBrk="1" latinLnBrk="0" hangingPunct="1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98168" y="2174875"/>
            <a:ext cx="5389033" cy="3951288"/>
          </a:xfrm>
        </p:spPr>
        <p:txBody>
          <a:bodyPr/>
          <a:lstStyle>
            <a:lvl1pPr eaLnBrk="1" latinLnBrk="0" hangingPunct="1">
              <a:defRPr kumimoji="0" lang="pt-BR" sz="2400"/>
            </a:lvl1pPr>
            <a:lvl2pPr eaLnBrk="1" latinLnBrk="0" hangingPunct="1">
              <a:defRPr kumimoji="0" lang="pt-BR" sz="2000"/>
            </a:lvl2pPr>
            <a:lvl3pPr eaLnBrk="1" latinLnBrk="0" hangingPunct="1">
              <a:defRPr kumimoji="0" lang="pt-BR" sz="1800"/>
            </a:lvl3pPr>
            <a:lvl4pPr eaLnBrk="1" latinLnBrk="0" hangingPunct="1">
              <a:defRPr kumimoji="0" lang="pt-BR" sz="1600"/>
            </a:lvl4pPr>
            <a:lvl5pPr eaLnBrk="1" latinLnBrk="0" hangingPunct="1">
              <a:defRPr kumimoji="0" lang="pt-BR" sz="1600"/>
            </a:lvl5pPr>
            <a:lvl6pPr eaLnBrk="1" latinLnBrk="0" hangingPunct="1">
              <a:defRPr kumimoji="0" lang="pt-BR" sz="1600"/>
            </a:lvl6pPr>
            <a:lvl7pPr eaLnBrk="1" latinLnBrk="0" hangingPunct="1">
              <a:defRPr kumimoji="0" lang="pt-BR" sz="1600"/>
            </a:lvl7pPr>
            <a:lvl8pPr eaLnBrk="1" latinLnBrk="0" hangingPunct="1">
              <a:defRPr kumimoji="0" lang="pt-BR" sz="1600"/>
            </a:lvl8pPr>
            <a:lvl9pPr eaLnBrk="1" latinLnBrk="0" hangingPunct="1">
              <a:defRPr kumimoji="0" lang="pt-BR" sz="1600"/>
            </a:lvl9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Apresentação - 01/02/2014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/>
              <a:t>Banco de Dados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/>
              <a:pPr/>
              <a:t>‹nº›</a:t>
            </a:fld>
            <a:endParaRPr kumimoji="0" lang="pt-BR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1" y="273050"/>
            <a:ext cx="4011084" cy="1162050"/>
          </a:xfrm>
        </p:spPr>
        <p:txBody>
          <a:bodyPr anchor="b"/>
          <a:lstStyle>
            <a:lvl1pPr algn="l" eaLnBrk="1" latinLnBrk="0" hangingPunct="1">
              <a:defRPr kumimoji="0" lang="pt-BR" sz="2000" b="1"/>
            </a:lvl1pPr>
          </a:lstStyle>
          <a:p>
            <a:pPr eaLnBrk="1" latinLnBrk="0" hangingPunct="1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1533" y="273051"/>
            <a:ext cx="6815667" cy="5853113"/>
          </a:xfrm>
        </p:spPr>
        <p:txBody>
          <a:bodyPr/>
          <a:lstStyle>
            <a:lvl1pPr eaLnBrk="1" latinLnBrk="0" hangingPunct="1">
              <a:defRPr kumimoji="0" lang="pt-BR" sz="3200"/>
            </a:lvl1pPr>
            <a:lvl2pPr eaLnBrk="1" latinLnBrk="0" hangingPunct="1">
              <a:defRPr kumimoji="0" lang="pt-BR" sz="2800"/>
            </a:lvl2pPr>
            <a:lvl3pPr eaLnBrk="1" latinLnBrk="0" hangingPunct="1">
              <a:defRPr kumimoji="0" lang="pt-BR" sz="2400"/>
            </a:lvl3pPr>
            <a:lvl4pPr eaLnBrk="1" latinLnBrk="0" hangingPunct="1">
              <a:defRPr kumimoji="0" lang="pt-BR" sz="2000"/>
            </a:lvl4pPr>
            <a:lvl5pPr eaLnBrk="1" latinLnBrk="0" hangingPunct="1">
              <a:defRPr kumimoji="0" lang="pt-BR" sz="2000"/>
            </a:lvl5pPr>
            <a:lvl6pPr eaLnBrk="1" latinLnBrk="0" hangingPunct="1">
              <a:defRPr kumimoji="0" lang="pt-BR" sz="2000"/>
            </a:lvl6pPr>
            <a:lvl7pPr eaLnBrk="1" latinLnBrk="0" hangingPunct="1">
              <a:defRPr kumimoji="0" lang="pt-BR" sz="2000"/>
            </a:lvl7pPr>
            <a:lvl8pPr eaLnBrk="1" latinLnBrk="0" hangingPunct="1">
              <a:defRPr kumimoji="0" lang="pt-BR" sz="2000"/>
            </a:lvl8pPr>
            <a:lvl9pPr eaLnBrk="1" latinLnBrk="0" hangingPunct="1">
              <a:defRPr kumimoji="0" lang="pt-BR" sz="2000"/>
            </a:lvl9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1" y="1435101"/>
            <a:ext cx="4011084" cy="4691063"/>
          </a:xfrm>
        </p:spPr>
        <p:txBody>
          <a:bodyPr/>
          <a:lstStyle>
            <a:lvl1pPr marL="0" indent="0" eaLnBrk="1" latinLnBrk="0" hangingPunct="1">
              <a:buNone/>
              <a:defRPr kumimoji="0" lang="pt-BR" sz="1400"/>
            </a:lvl1pPr>
            <a:lvl2pPr marL="457200" indent="0" eaLnBrk="1" latinLnBrk="0" hangingPunct="1">
              <a:buNone/>
              <a:defRPr kumimoji="0" lang="pt-BR" sz="1200"/>
            </a:lvl2pPr>
            <a:lvl3pPr marL="914400" indent="0" eaLnBrk="1" latinLnBrk="0" hangingPunct="1">
              <a:buNone/>
              <a:defRPr kumimoji="0" lang="pt-BR" sz="1000"/>
            </a:lvl3pPr>
            <a:lvl4pPr marL="1371600" indent="0" eaLnBrk="1" latinLnBrk="0" hangingPunct="1">
              <a:buNone/>
              <a:defRPr kumimoji="0" lang="pt-BR" sz="900"/>
            </a:lvl4pPr>
            <a:lvl5pPr marL="1828800" indent="0" eaLnBrk="1" latinLnBrk="0" hangingPunct="1">
              <a:buNone/>
              <a:defRPr kumimoji="0" lang="pt-BR" sz="900"/>
            </a:lvl5pPr>
            <a:lvl6pPr marL="2286000" indent="0" eaLnBrk="1" latinLnBrk="0" hangingPunct="1">
              <a:buNone/>
              <a:defRPr kumimoji="0" lang="pt-BR" sz="900"/>
            </a:lvl6pPr>
            <a:lvl7pPr marL="2743200" indent="0" eaLnBrk="1" latinLnBrk="0" hangingPunct="1">
              <a:buNone/>
              <a:defRPr kumimoji="0" lang="pt-BR" sz="900"/>
            </a:lvl7pPr>
            <a:lvl8pPr marL="3200400" indent="0" eaLnBrk="1" latinLnBrk="0" hangingPunct="1">
              <a:buNone/>
              <a:defRPr kumimoji="0" lang="pt-BR" sz="900"/>
            </a:lvl8pPr>
            <a:lvl9pPr marL="3657600" indent="0" eaLnBrk="1" latinLnBrk="0" hangingPunct="1">
              <a:buNone/>
              <a:defRPr kumimoji="0" lang="pt-BR" sz="900"/>
            </a:lvl9pPr>
          </a:lstStyle>
          <a:p>
            <a:pPr lvl="0" eaLnBrk="1" latinLnBrk="0" hangingPunct="1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Apresentação - 01/02/2014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/>
              <a:t>Banco de Dados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/>
              <a:pPr/>
              <a:t>‹nº›</a:t>
            </a:fld>
            <a:endParaRPr kumimoji="0" lang="pt-BR"/>
          </a:p>
        </p:txBody>
      </p:sp>
    </p:spTree>
  </p:cSld>
  <p:clrMapOvr>
    <a:masterClrMapping/>
  </p:clrMapOvr>
  <p:transition spd="slow"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 eaLnBrk="1" latinLnBrk="0" hangingPunct="1">
              <a:defRPr kumimoji="0" lang="pt-BR" sz="2000" b="1"/>
            </a:lvl1pPr>
          </a:lstStyle>
          <a:p>
            <a:pPr eaLnBrk="1" latinLnBrk="0" hangingPunct="1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 eaLnBrk="1" latinLnBrk="0" hangingPunct="1">
              <a:buNone/>
              <a:defRPr kumimoji="0" lang="pt-BR" sz="3200"/>
            </a:lvl1pPr>
            <a:lvl2pPr marL="457200" indent="0" eaLnBrk="1" latinLnBrk="0" hangingPunct="1">
              <a:buNone/>
              <a:defRPr kumimoji="0" lang="pt-BR" sz="2800"/>
            </a:lvl2pPr>
            <a:lvl3pPr marL="914400" indent="0" eaLnBrk="1" latinLnBrk="0" hangingPunct="1">
              <a:buNone/>
              <a:defRPr kumimoji="0" lang="pt-BR" sz="2400"/>
            </a:lvl3pPr>
            <a:lvl4pPr marL="1371600" indent="0" eaLnBrk="1" latinLnBrk="0" hangingPunct="1">
              <a:buNone/>
              <a:defRPr kumimoji="0" lang="pt-BR" sz="2000"/>
            </a:lvl4pPr>
            <a:lvl5pPr marL="1828800" indent="0" eaLnBrk="1" latinLnBrk="0" hangingPunct="1">
              <a:buNone/>
              <a:defRPr kumimoji="0" lang="pt-BR" sz="2000"/>
            </a:lvl5pPr>
            <a:lvl6pPr marL="2286000" indent="0" eaLnBrk="1" latinLnBrk="0" hangingPunct="1">
              <a:buNone/>
              <a:defRPr kumimoji="0" lang="pt-BR" sz="2000"/>
            </a:lvl6pPr>
            <a:lvl7pPr marL="2743200" indent="0" eaLnBrk="1" latinLnBrk="0" hangingPunct="1">
              <a:buNone/>
              <a:defRPr kumimoji="0" lang="pt-BR" sz="2000"/>
            </a:lvl7pPr>
            <a:lvl8pPr marL="3200400" indent="0" eaLnBrk="1" latinLnBrk="0" hangingPunct="1">
              <a:buNone/>
              <a:defRPr kumimoji="0" lang="pt-BR" sz="2000"/>
            </a:lvl8pPr>
            <a:lvl9pPr marL="3657600" indent="0" eaLnBrk="1" latinLnBrk="0" hangingPunct="1">
              <a:buNone/>
              <a:defRPr kumimoji="0" lang="pt-BR" sz="2000"/>
            </a:lvl9pPr>
          </a:lstStyle>
          <a:p>
            <a:pPr eaLnBrk="1" latinLnBrk="0" hangingPunct="1"/>
            <a:r>
              <a:rPr lang="pt-BR"/>
              <a:t>Clique no ícone para adicionar uma imagem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 eaLnBrk="1" latinLnBrk="0" hangingPunct="1">
              <a:buNone/>
              <a:defRPr kumimoji="0" lang="pt-BR" sz="1400"/>
            </a:lvl1pPr>
            <a:lvl2pPr marL="457200" indent="0" eaLnBrk="1" latinLnBrk="0" hangingPunct="1">
              <a:buNone/>
              <a:defRPr kumimoji="0" lang="pt-BR" sz="1200"/>
            </a:lvl2pPr>
            <a:lvl3pPr marL="914400" indent="0" eaLnBrk="1" latinLnBrk="0" hangingPunct="1">
              <a:buNone/>
              <a:defRPr kumimoji="0" lang="pt-BR" sz="1000"/>
            </a:lvl3pPr>
            <a:lvl4pPr marL="1371600" indent="0" eaLnBrk="1" latinLnBrk="0" hangingPunct="1">
              <a:buNone/>
              <a:defRPr kumimoji="0" lang="pt-BR" sz="900"/>
            </a:lvl4pPr>
            <a:lvl5pPr marL="1828800" indent="0" eaLnBrk="1" latinLnBrk="0" hangingPunct="1">
              <a:buNone/>
              <a:defRPr kumimoji="0" lang="pt-BR" sz="900"/>
            </a:lvl5pPr>
            <a:lvl6pPr marL="2286000" indent="0" eaLnBrk="1" latinLnBrk="0" hangingPunct="1">
              <a:buNone/>
              <a:defRPr kumimoji="0" lang="pt-BR" sz="900"/>
            </a:lvl6pPr>
            <a:lvl7pPr marL="2743200" indent="0" eaLnBrk="1" latinLnBrk="0" hangingPunct="1">
              <a:buNone/>
              <a:defRPr kumimoji="0" lang="pt-BR" sz="900"/>
            </a:lvl7pPr>
            <a:lvl8pPr marL="3200400" indent="0" eaLnBrk="1" latinLnBrk="0" hangingPunct="1">
              <a:buNone/>
              <a:defRPr kumimoji="0" lang="pt-BR" sz="900"/>
            </a:lvl8pPr>
            <a:lvl9pPr marL="3657600" indent="0" eaLnBrk="1" latinLnBrk="0" hangingPunct="1">
              <a:buNone/>
              <a:defRPr kumimoji="0" lang="pt-BR" sz="900"/>
            </a:lvl9pPr>
          </a:lstStyle>
          <a:p>
            <a:pPr lvl="0" eaLnBrk="1" latinLnBrk="0" hangingPunct="1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Apresentação - 01/02/2014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/>
              <a:t>Banco de Dados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/>
              <a:pPr/>
              <a:t>‹nº›</a:t>
            </a:fld>
            <a:endParaRPr kumimoji="0" lang="pt-BR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Apresentação - 01/02/2014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/>
              <a:t> Banco de Dados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/>
              <a:pPr/>
              <a:t>‹nº›</a:t>
            </a:fld>
            <a:endParaRPr kumimoji="0" lang="pt-BR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274639"/>
            <a:ext cx="2743200" cy="5851525"/>
          </a:xfrm>
        </p:spPr>
        <p:txBody>
          <a:bodyPr vert="eaVert"/>
          <a:lstStyle/>
          <a:p>
            <a:pPr eaLnBrk="1" latinLnBrk="0" hangingPunct="1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16000" y="274639"/>
            <a:ext cx="7823200" cy="5851525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Apresentação - 01/02/2014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/>
              <a:t>Banco de Dados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/>
              <a:pPr/>
              <a:t>‹nº›</a:t>
            </a:fld>
            <a:endParaRPr kumimoji="0" lang="pt-BR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058" y="0"/>
            <a:ext cx="12133943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16000" y="274638"/>
            <a:ext cx="1076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eaLnBrk="1" latinLnBrk="0" hangingPunct="1"/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0" y="1600201"/>
            <a:ext cx="1076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eaLnBrk="1" latinLnBrk="0" hangingPunct="1"/>
            <a:r>
              <a:rPr kumimoji="0" lang="pt-BR"/>
              <a:t>Clique para editar 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160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latinLnBrk="0" hangingPunct="1">
              <a:defRPr kumimoji="0" lang="pt-B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dirty="0"/>
              <a:t>Apresentação - 01/02/2014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704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latinLnBrk="0" hangingPunct="1">
              <a:defRPr kumimoji="0" lang="pt-B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dirty="0"/>
              <a:t>Banco de Dados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408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latinLnBrk="0" hangingPunct="1">
              <a:defRPr kumimoji="0" lang="pt-B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/>
              <a:pPr/>
              <a:t>‹nº›</a:t>
            </a:fld>
            <a:endParaRPr kumimoji="0" lang="pt-BR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203199" y="-109183"/>
            <a:ext cx="1091609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hf hdr="0"/>
  <p:txStyles>
    <p:titleStyle>
      <a:lvl1pPr algn="l" defTabSz="914400" rtl="0" eaLnBrk="1" latinLnBrk="0" hangingPunct="1">
        <a:spcBef>
          <a:spcPct val="0"/>
        </a:spcBef>
        <a:buNone/>
        <a:defRPr kumimoji="0" lang="pt-BR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pt-BR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pt-BR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pt-BR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pt-BR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pt-BR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pt-BR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pt-BR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kumimoji="0" lang="pt-BR"/>
      </a:defPPr>
      <a:lvl1pPr marL="0" algn="l" defTabSz="914400" rtl="0" eaLnBrk="1" latinLnBrk="0" hangingPunct="1"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2135560" y="44624"/>
            <a:ext cx="8424936" cy="936104"/>
          </a:xfrm>
        </p:spPr>
        <p:txBody>
          <a:bodyPr>
            <a:noAutofit/>
          </a:bodyPr>
          <a:lstStyle/>
          <a:p>
            <a:r>
              <a:rPr lang="pt-BR" sz="3600" dirty="0"/>
              <a:t>Exercícios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Apresentação - 01/02/2014</a:t>
            </a: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pt-BR" dirty="0"/>
              <a:t>Banco de Dados</a:t>
            </a: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pt-BR" smtClean="0"/>
              <a:pPr/>
              <a:t>1</a:t>
            </a:fld>
            <a:endParaRPr kumimoji="0" lang="pt-BR" dirty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2207568" y="980730"/>
            <a:ext cx="8208912" cy="5184575"/>
          </a:xfrm>
          <a:prstGeom prst="rect">
            <a:avLst/>
          </a:prstGeom>
        </p:spPr>
        <p:txBody>
          <a:bodyPr vert="horz" lIns="91431" tIns="45715" rIns="91431" bIns="45715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pt-BR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pt-BR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pt-B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0"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pt-B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pt-B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pt-B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pt-B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pt-BR" sz="2400" dirty="0"/>
              <a:t>Dê ao menos cinco exemplos de:</a:t>
            </a:r>
          </a:p>
          <a:p>
            <a:pPr marL="857250" lvl="1" indent="-457200"/>
            <a:r>
              <a:rPr lang="pt-BR" sz="2000"/>
              <a:t>Entidade</a:t>
            </a:r>
          </a:p>
          <a:p>
            <a:pPr marL="857250" lvl="1" indent="-457200"/>
            <a:r>
              <a:rPr lang="pt-BR" sz="2000"/>
              <a:t>Atributo</a:t>
            </a:r>
            <a:endParaRPr lang="pt-BR" sz="2000" dirty="0"/>
          </a:p>
          <a:p>
            <a:pPr marL="457200" indent="-457200">
              <a:buFont typeface="+mj-lt"/>
              <a:buAutoNum type="arabicPeriod"/>
            </a:pPr>
            <a:r>
              <a:rPr lang="pt-BR" sz="2400" dirty="0"/>
              <a:t>Explique a diferença entre uma entidade e uma ocorrência de entidade. Exemplifique.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/>
              <a:t>Dê de exemplos</a:t>
            </a:r>
          </a:p>
          <a:p>
            <a:pPr marL="857250" lvl="1" indent="-457200">
              <a:buFont typeface="+mj-lt"/>
              <a:buAutoNum type="arabicPeriod"/>
            </a:pPr>
            <a:r>
              <a:rPr lang="pt-BR" sz="2000" dirty="0"/>
              <a:t>Atributos Simples</a:t>
            </a:r>
          </a:p>
          <a:p>
            <a:pPr marL="857250" lvl="1" indent="-457200">
              <a:buFont typeface="+mj-lt"/>
              <a:buAutoNum type="arabicPeriod"/>
            </a:pPr>
            <a:r>
              <a:rPr lang="pt-BR" sz="2000" dirty="0"/>
              <a:t>Atributos Compostos</a:t>
            </a:r>
            <a:endParaRPr lang="pt-BR" dirty="0"/>
          </a:p>
          <a:p>
            <a:pPr marL="457200" indent="-457200">
              <a:buFont typeface="+mj-lt"/>
              <a:buAutoNum type="arabicPeriod"/>
            </a:pPr>
            <a:r>
              <a:rPr lang="pt-BR" sz="2400" dirty="0"/>
              <a:t>O que é cardinalidade mínima? O que é cardinalidade máxima? Dê exemplos.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35617040"/>
      </p:ext>
    </p:extLst>
  </p:cSld>
  <p:clrMapOvr>
    <a:masterClrMapping/>
  </p:clrMapOvr>
  <p:transition spd="slow">
    <p:wipe dir="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B4AED8-6B74-4B92-BA03-D6E674C7B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9 (cont.)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83CC9D9-9453-498C-847F-48AF31FDA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t-BR" dirty="0"/>
              <a:t>Grife as entidades que você identificar no texto anterior.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Liste as entidades que você grifou.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Liste os relacionamentos entre as entidades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Crie o modelo Entidade Relacionamento do exercício 9. 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9670F90-CEE9-4463-82CD-C2A8A947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Apresentação - 01/02/2014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524F74F-FD94-4912-AED4-2F68CB3B0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Banco de Dados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712CD95-763A-40E8-82E1-7066977BC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pt-BR" smtClean="0"/>
              <a:pPr/>
              <a:t>10</a:t>
            </a:fld>
            <a:endParaRPr kumimoji="0" lang="pt-BR"/>
          </a:p>
        </p:txBody>
      </p:sp>
    </p:spTree>
    <p:extLst>
      <p:ext uri="{BB962C8B-B14F-4D97-AF65-F5344CB8AC3E}">
        <p14:creationId xmlns:p14="http://schemas.microsoft.com/office/powerpoint/2010/main" val="3269758208"/>
      </p:ext>
    </p:extLst>
  </p:cSld>
  <p:clrMapOvr>
    <a:masterClrMapping/>
  </p:clrMapOvr>
  <p:transition spd="slow">
    <p:wipe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FE1C21-D9EB-4344-BBF9-4B4295BB4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10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D4F6E1-0D91-4E4B-9894-4F92829F44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pt-BR" dirty="0"/>
              <a:t>Uma firma vende produtos de limpeza, e deseja melhor  controlar os produtos que vende, seus clientes e os  pedidos. Cada produto é caracterizado por um código,  nome do produto, categoria (ex. detergente, sabão em pó, sabonete, etc.), e seu preço. A categoria é uma classificação criada pela própria firma. A firma possui informações sobre todos seus clientes. Cada cliente é identificado por um código, nome, endereço, telefone, status ("bom", "médio", "ruim"), e o seu limite de crédito. </a:t>
            </a:r>
          </a:p>
          <a:p>
            <a:pPr marL="0" indent="0" algn="just">
              <a:buNone/>
            </a:pPr>
            <a:r>
              <a:rPr lang="pt-BR" dirty="0"/>
              <a:t>Guarda-se igualmente a informação dos pedidos feitos pelos clientes. Cada pedido possui um número e guarda-se a data de elaboração do pedido.</a:t>
            </a:r>
          </a:p>
          <a:p>
            <a:pPr marL="0" indent="0" algn="just">
              <a:buNone/>
            </a:pPr>
            <a:r>
              <a:rPr lang="pt-BR" dirty="0"/>
              <a:t>Cada pedido pode envolver de um a vários produtos, e para cada produto, </a:t>
            </a:r>
          </a:p>
          <a:p>
            <a:pPr marL="0" indent="0" algn="just">
              <a:buNone/>
            </a:pPr>
            <a:r>
              <a:rPr lang="pt-BR" dirty="0"/>
              <a:t>indica-se a quantidade deste pedida.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D169E83-3900-4B23-B03F-2072C94DE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Apresentação - 01/02/2014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0610C79-DD82-4418-B6B8-0072BC2A8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Banco de Dados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AC298FA-DA41-4986-8E08-518941615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pt-BR" smtClean="0"/>
              <a:pPr/>
              <a:t>11</a:t>
            </a:fld>
            <a:endParaRPr kumimoji="0" lang="pt-BR"/>
          </a:p>
        </p:txBody>
      </p:sp>
    </p:spTree>
    <p:extLst>
      <p:ext uri="{BB962C8B-B14F-4D97-AF65-F5344CB8AC3E}">
        <p14:creationId xmlns:p14="http://schemas.microsoft.com/office/powerpoint/2010/main" val="1625990657"/>
      </p:ext>
    </p:extLst>
  </p:cSld>
  <p:clrMapOvr>
    <a:masterClrMapping/>
  </p:clrMapOvr>
  <p:transition spd="slow">
    <p:wipe dir="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B4AED8-6B74-4B92-BA03-D6E674C7B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10 (cont.)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83CC9D9-9453-498C-847F-48AF31FDA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t-BR" dirty="0"/>
              <a:t>Grife as entidades que você identificar no texto anterior.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Liste as entidades que você grifou.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Liste os relacionamentos entre as entidades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Crie o modelo Entidade Relacionamento do exercício 10. 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9670F90-CEE9-4463-82CD-C2A8A947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Apresentação - 01/02/2014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524F74F-FD94-4912-AED4-2F68CB3B0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Banco de Dados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712CD95-763A-40E8-82E1-7066977BC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pt-BR" smtClean="0"/>
              <a:pPr/>
              <a:t>12</a:t>
            </a:fld>
            <a:endParaRPr kumimoji="0" lang="pt-BR"/>
          </a:p>
        </p:txBody>
      </p:sp>
    </p:spTree>
    <p:extLst>
      <p:ext uri="{BB962C8B-B14F-4D97-AF65-F5344CB8AC3E}">
        <p14:creationId xmlns:p14="http://schemas.microsoft.com/office/powerpoint/2010/main" val="2932580791"/>
      </p:ext>
    </p:extLst>
  </p:cSld>
  <p:clrMapOvr>
    <a:masterClrMapping/>
  </p:clrMapOvr>
  <p:transition spd="slow"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2135560" y="44624"/>
            <a:ext cx="8424936" cy="936104"/>
          </a:xfrm>
        </p:spPr>
        <p:txBody>
          <a:bodyPr>
            <a:noAutofit/>
          </a:bodyPr>
          <a:lstStyle/>
          <a:p>
            <a:r>
              <a:rPr lang="pt-BR" sz="3600" dirty="0"/>
              <a:t>Exercícios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Apresentação - 01/02/2014</a:t>
            </a: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pt-BR" dirty="0"/>
              <a:t>Banco de Dados</a:t>
            </a: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pt-BR" smtClean="0"/>
              <a:pPr/>
              <a:t>2</a:t>
            </a:fld>
            <a:endParaRPr kumimoji="0" lang="pt-BR" dirty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2207568" y="764704"/>
            <a:ext cx="8208912" cy="5522028"/>
          </a:xfrm>
          <a:prstGeom prst="rect">
            <a:avLst/>
          </a:prstGeom>
        </p:spPr>
        <p:txBody>
          <a:bodyPr vert="horz" lIns="91431" tIns="45715" rIns="91431" bIns="45715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pt-BR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pt-BR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pt-B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0"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pt-B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pt-B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pt-B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pt-B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5"/>
            </a:pPr>
            <a:r>
              <a:rPr lang="pt-BR" sz="2000" dirty="0"/>
              <a:t>Faça </a:t>
            </a:r>
            <a:r>
              <a:rPr lang="pt-BR" sz="2000"/>
              <a:t>os esquemas </a:t>
            </a:r>
            <a:r>
              <a:rPr lang="pt-BR" sz="2000" dirty="0"/>
              <a:t>entre as seguintes entidades e relacionamentos</a:t>
            </a:r>
          </a:p>
          <a:p>
            <a:pPr marL="857250" lvl="1" indent="-457200">
              <a:buFont typeface="+mj-lt"/>
              <a:buAutoNum type="alphaLcPeriod"/>
            </a:pPr>
            <a:r>
              <a:rPr lang="pt-BR" sz="1800" dirty="0"/>
              <a:t>Uma Pessoa possuí uma Certidão de Nascimento, e uma Certidão de Nascimento só pode pertencer a uma pessoa</a:t>
            </a:r>
          </a:p>
          <a:p>
            <a:pPr marL="857250" lvl="1" indent="-457200">
              <a:buFont typeface="+mj-lt"/>
              <a:buAutoNum type="alphaLcPeriod"/>
            </a:pPr>
            <a:r>
              <a:rPr lang="pt-BR" sz="1800" dirty="0"/>
              <a:t>Um Veículo pode ser dirigido por vários Motoristas, e um Motorista pode dirigir vários Veículos</a:t>
            </a:r>
          </a:p>
          <a:p>
            <a:pPr marL="857250" lvl="1" indent="-457200">
              <a:buFont typeface="+mj-lt"/>
              <a:buAutoNum type="alphaLcPeriod"/>
            </a:pPr>
            <a:r>
              <a:rPr lang="pt-BR" sz="1800" dirty="0"/>
              <a:t>Um Processo possui vários Documentos, um mesmo Documento pode estar relacionado a vários Processos. Uma Pessoa possuí vários documentos, e um Documento pode pertencer somente a uma Pessoa</a:t>
            </a:r>
          </a:p>
          <a:p>
            <a:pPr marL="857250" lvl="1" indent="-457200">
              <a:buFont typeface="+mj-lt"/>
              <a:buAutoNum type="alphaLcPeriod"/>
            </a:pPr>
            <a:r>
              <a:rPr lang="pt-BR" sz="1800" dirty="0"/>
              <a:t>Uma Empresa pode ter diversas Filiais, uma Filial pode ser somente de uma Empresa</a:t>
            </a:r>
          </a:p>
          <a:p>
            <a:pPr marL="857250" lvl="1" indent="-457200">
              <a:buFont typeface="+mj-lt"/>
              <a:buAutoNum type="alphaLcPeriod"/>
            </a:pPr>
            <a:r>
              <a:rPr lang="pt-BR" sz="1800" dirty="0"/>
              <a:t>Um Atleta pode dedicar-se à pratica de mais de um esporte, um Esporte pode ser praticado por vários Atletas</a:t>
            </a:r>
          </a:p>
          <a:p>
            <a:pPr marL="857250" lvl="1" indent="-457200">
              <a:buFont typeface="+mj-lt"/>
              <a:buAutoNum type="alphaLcPeriod"/>
            </a:pPr>
            <a:r>
              <a:rPr lang="pt-BR" sz="1800" dirty="0"/>
              <a:t>Uma Escola atende a diversos Alunos, um Aluno pode ser atendido por somente uma Escola</a:t>
            </a:r>
          </a:p>
          <a:p>
            <a:pPr marL="857250" lvl="1" indent="-457200">
              <a:buFont typeface="+mj-lt"/>
              <a:buAutoNum type="alphaLcPeriod"/>
            </a:pPr>
            <a:r>
              <a:rPr lang="pt-BR" sz="1800" dirty="0"/>
              <a:t>Um Engenheiro é alocado em diversos Projetos, um Projeto pode alocar somente um Engenheiro</a:t>
            </a:r>
          </a:p>
          <a:p>
            <a:pPr marL="857250" lvl="1" indent="-457200">
              <a:buFont typeface="+mj-lt"/>
              <a:buAutoNum type="alphaLcPeriod"/>
            </a:pPr>
            <a:r>
              <a:rPr lang="pt-BR" sz="1800" dirty="0"/>
              <a:t>Um Aluno frequenta diversas Disciplinas, uma Disciplina é frequentada por vários Alunos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80510908"/>
      </p:ext>
    </p:extLst>
  </p:cSld>
  <p:clrMapOvr>
    <a:masterClrMapping/>
  </p:clrMapOvr>
  <p:transition spd="slow"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1D8045-D651-4C45-8E7D-90C125337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6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BC6B9ED-19E2-41EA-87EB-1D8025DF0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pt-BR" dirty="0"/>
              <a:t>Um berçário deseja informatizar suas operações. Quando um bebê nasce, algumas informações são armazenadas sobre ele, tais como: nome, data do nascimento, peso do nascimento, altura, a mãe deste bebê e o médico que fez seu parto. Para as mães, o berçário também deseja manter um controle, guardando informações como: nome, endereço, telefone e data de nascimento. </a:t>
            </a:r>
          </a:p>
          <a:p>
            <a:pPr marL="0" indent="0" algn="just">
              <a:buNone/>
            </a:pPr>
            <a:r>
              <a:rPr lang="pt-BR" dirty="0"/>
              <a:t>Para os médicos, é importante saber: CRM, nome, telefone celular e especialidade.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909E06A-B4D5-48ED-BD3B-56B8FA3F6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Apresentação - 01/02/2014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C34AC3B-EA1B-45CC-B3AC-7BAD6E8A8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Banco de Dados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9CDDDAC-CCD5-400F-BD60-5C974F479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pt-BR" smtClean="0"/>
              <a:pPr/>
              <a:t>3</a:t>
            </a:fld>
            <a:endParaRPr kumimoji="0" lang="pt-BR"/>
          </a:p>
        </p:txBody>
      </p:sp>
    </p:spTree>
    <p:extLst>
      <p:ext uri="{BB962C8B-B14F-4D97-AF65-F5344CB8AC3E}">
        <p14:creationId xmlns:p14="http://schemas.microsoft.com/office/powerpoint/2010/main" val="3087149307"/>
      </p:ext>
    </p:extLst>
  </p:cSld>
  <p:clrMapOvr>
    <a:masterClrMapping/>
  </p:clrMapOvr>
  <p:transition spd="slow">
    <p:wipe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1D8045-D651-4C45-8E7D-90C125337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6 (cont.)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BC6B9ED-19E2-41EA-87EB-1D8025DF0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pt-BR" dirty="0"/>
              <a:t>Grife as entidades que você identificar no texto anterior.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t-BR" dirty="0"/>
              <a:t>Liste as entidades que você grifou.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t-BR" dirty="0"/>
              <a:t>Liste os relacionamentos entre as entidades.</a:t>
            </a:r>
          </a:p>
          <a:p>
            <a:pPr marL="914400" lvl="1" indent="-514350" algn="just">
              <a:buFont typeface="+mj-lt"/>
              <a:buAutoNum type="arabicPeriod"/>
            </a:pPr>
            <a:r>
              <a:rPr lang="pt-BR" dirty="0"/>
              <a:t>Exemplo: Mãe bebê: relacionamento entre Mãe e Bebê.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t-BR" dirty="0"/>
              <a:t>Crie o modelo Entidade Relacionamento do exercício 6. 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909E06A-B4D5-48ED-BD3B-56B8FA3F6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Apresentação - 01/02/2014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C34AC3B-EA1B-45CC-B3AC-7BAD6E8A8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Banco de Dados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9CDDDAC-CCD5-400F-BD60-5C974F479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pt-BR" smtClean="0"/>
              <a:pPr/>
              <a:t>4</a:t>
            </a:fld>
            <a:endParaRPr kumimoji="0" lang="pt-BR"/>
          </a:p>
        </p:txBody>
      </p:sp>
    </p:spTree>
    <p:extLst>
      <p:ext uri="{BB962C8B-B14F-4D97-AF65-F5344CB8AC3E}">
        <p14:creationId xmlns:p14="http://schemas.microsoft.com/office/powerpoint/2010/main" val="4024950625"/>
      </p:ext>
    </p:extLst>
  </p:cSld>
  <p:clrMapOvr>
    <a:masterClrMapping/>
  </p:clrMapOvr>
  <p:transition spd="slow">
    <p:wipe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62DC6F-103E-438D-82EC-2E4DD5560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7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1FA6C8F-C016-479A-8B4E-8430A6BA4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pt-BR" dirty="0"/>
              <a:t>Uma floricultura deseja informatizar suas operações. Inicialmente, deseja manter um  cadastro de todos os seus clientes, mantendo  informações como: RG, nome, telefone e  endereço. </a:t>
            </a:r>
          </a:p>
          <a:p>
            <a:pPr marL="0" indent="0" algn="just">
              <a:buNone/>
            </a:pPr>
            <a:r>
              <a:rPr lang="pt-BR" dirty="0"/>
              <a:t>Deseja também manter um cadastro  contendo informações sobre os produtos que  vende, tais como: nome do produto, tipo (flor, vaso, planta,...), preço e quantidade em estoque.</a:t>
            </a:r>
          </a:p>
          <a:p>
            <a:pPr marL="0" indent="0" algn="just">
              <a:buNone/>
            </a:pPr>
            <a:r>
              <a:rPr lang="pt-BR" dirty="0"/>
              <a:t>Quando um cliente faz uma compra, a mesma é  armazenada, mantendo informação sobre o  cliente que fez a compra, a data da compra, o  valor total e os produtos comprados.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F3CA1A1-B120-4588-A6C5-848118493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Apresentação - 01/02/2014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153159E-F06A-4367-BFFB-6E5CCD1F9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Banco de Dados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85BACE2-CF11-4918-9B56-ED4BE5042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pt-BR" smtClean="0"/>
              <a:pPr/>
              <a:t>5</a:t>
            </a:fld>
            <a:endParaRPr kumimoji="0" lang="pt-BR"/>
          </a:p>
        </p:txBody>
      </p:sp>
    </p:spTree>
    <p:extLst>
      <p:ext uri="{BB962C8B-B14F-4D97-AF65-F5344CB8AC3E}">
        <p14:creationId xmlns:p14="http://schemas.microsoft.com/office/powerpoint/2010/main" val="3760597784"/>
      </p:ext>
    </p:extLst>
  </p:cSld>
  <p:clrMapOvr>
    <a:masterClrMapping/>
  </p:clrMapOvr>
  <p:transition spd="slow">
    <p:wipe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B4AED8-6B74-4B92-BA03-D6E674C7B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7 (cont.)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83CC9D9-9453-498C-847F-48AF31FDA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t-BR" dirty="0"/>
              <a:t>Grife as entidades que você identificar no texto anterior.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Liste as entidades que você grifou.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Liste os relacionamentos entre as entidades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Crie o modelo Entidade Relacionamento do exercício 7. 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9670F90-CEE9-4463-82CD-C2A8A947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Apresentação - 01/02/2014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524F74F-FD94-4912-AED4-2F68CB3B0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Banco de Dados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712CD95-763A-40E8-82E1-7066977BC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pt-BR" smtClean="0"/>
              <a:pPr/>
              <a:t>6</a:t>
            </a:fld>
            <a:endParaRPr kumimoji="0" lang="pt-BR"/>
          </a:p>
        </p:txBody>
      </p:sp>
    </p:spTree>
    <p:extLst>
      <p:ext uri="{BB962C8B-B14F-4D97-AF65-F5344CB8AC3E}">
        <p14:creationId xmlns:p14="http://schemas.microsoft.com/office/powerpoint/2010/main" val="4157579892"/>
      </p:ext>
    </p:extLst>
  </p:cSld>
  <p:clrMapOvr>
    <a:masterClrMapping/>
  </p:clrMapOvr>
  <p:transition spd="slow">
    <p:wipe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62DC6F-103E-438D-82EC-2E4DD5560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8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1FA6C8F-C016-479A-8B4E-8430A6BA4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6000" y="1628800"/>
            <a:ext cx="10769600" cy="42973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dirty="0"/>
              <a:t>Uma Escola tem várias turmas. Uma turma  tem vários professores, sendo que um professor pode ministrar aulas em mais de uma turma. </a:t>
            </a:r>
          </a:p>
          <a:p>
            <a:pPr marL="0" indent="0" algn="just">
              <a:buNone/>
            </a:pPr>
            <a:r>
              <a:rPr lang="pt-BR" dirty="0"/>
              <a:t>Uma turma tem sempre aulas na  mesma sala, mas uma sala pode estar associada a várias turmas (com horários diferentes).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F3CA1A1-B120-4588-A6C5-848118493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Apresentação - 01/02/2014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153159E-F06A-4367-BFFB-6E5CCD1F9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Banco de Dados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85BACE2-CF11-4918-9B56-ED4BE5042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pt-BR" smtClean="0"/>
              <a:pPr/>
              <a:t>7</a:t>
            </a:fld>
            <a:endParaRPr kumimoji="0" lang="pt-BR"/>
          </a:p>
        </p:txBody>
      </p:sp>
    </p:spTree>
    <p:extLst>
      <p:ext uri="{BB962C8B-B14F-4D97-AF65-F5344CB8AC3E}">
        <p14:creationId xmlns:p14="http://schemas.microsoft.com/office/powerpoint/2010/main" val="3349917096"/>
      </p:ext>
    </p:extLst>
  </p:cSld>
  <p:clrMapOvr>
    <a:masterClrMapping/>
  </p:clrMapOvr>
  <p:transition spd="slow">
    <p:wipe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B4AED8-6B74-4B92-BA03-D6E674C7B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8 (cont.)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83CC9D9-9453-498C-847F-48AF31FDA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t-BR" dirty="0"/>
              <a:t>Grife as entidades que você identificar no texto anterior.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Liste as entidades que você grifou.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Liste os relacionamentos entre as entidades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Crie o modelo Entidade Relacionamento do exercício 8. 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9670F90-CEE9-4463-82CD-C2A8A947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Apresentação - 01/02/2014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524F74F-FD94-4912-AED4-2F68CB3B0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Banco de Dados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712CD95-763A-40E8-82E1-7066977BC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pt-BR" smtClean="0"/>
              <a:pPr/>
              <a:t>8</a:t>
            </a:fld>
            <a:endParaRPr kumimoji="0" lang="pt-BR"/>
          </a:p>
        </p:txBody>
      </p:sp>
    </p:spTree>
    <p:extLst>
      <p:ext uri="{BB962C8B-B14F-4D97-AF65-F5344CB8AC3E}">
        <p14:creationId xmlns:p14="http://schemas.microsoft.com/office/powerpoint/2010/main" val="1222089904"/>
      </p:ext>
    </p:extLst>
  </p:cSld>
  <p:clrMapOvr>
    <a:masterClrMapping/>
  </p:clrMapOvr>
  <p:transition spd="slow">
    <p:wipe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FE1C21-D9EB-4344-BBF9-4B4295BB4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9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D4F6E1-0D91-4E4B-9894-4F92829F44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pt-BR" dirty="0"/>
              <a:t>Uma biblioteca deseja manter informações sobre seus livros. Inicialmente, quer armazenar para os  livros as seguintes características: ISBN, título, ano editora e autores deste livro. Para os autores, deseja manter: nome e nacionalidade. Cabe salientar que um autor pode ter vários livros, assim  como um livro pode ser escrito por vários autores.  </a:t>
            </a:r>
          </a:p>
          <a:p>
            <a:pPr marL="0" indent="0" algn="just">
              <a:buNone/>
            </a:pPr>
            <a:r>
              <a:rPr lang="pt-BR" dirty="0"/>
              <a:t>Cada livro da biblioteca pertence a uma categoria. A  biblioteca deseja manter um cadastro de todas as categorias existentes, com informações como:  código da categoria e descrição. Uma categoria </a:t>
            </a:r>
          </a:p>
          <a:p>
            <a:pPr marL="0" indent="0" algn="just">
              <a:buNone/>
            </a:pPr>
            <a:r>
              <a:rPr lang="pt-BR" dirty="0"/>
              <a:t>pode ter vários livros associados a ela.</a:t>
            </a:r>
          </a:p>
          <a:p>
            <a:pPr marL="0" indent="0" algn="just">
              <a:buNone/>
            </a:pPr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D169E83-3900-4B23-B03F-2072C94DE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Apresentação - 01/02/2014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0610C79-DD82-4418-B6B8-0072BC2A8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Banco de Dados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AC298FA-DA41-4986-8E08-518941615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pt-BR" smtClean="0"/>
              <a:pPr/>
              <a:t>9</a:t>
            </a:fld>
            <a:endParaRPr kumimoji="0" lang="pt-BR"/>
          </a:p>
        </p:txBody>
      </p:sp>
    </p:spTree>
    <p:extLst>
      <p:ext uri="{BB962C8B-B14F-4D97-AF65-F5344CB8AC3E}">
        <p14:creationId xmlns:p14="http://schemas.microsoft.com/office/powerpoint/2010/main" val="2781093276"/>
      </p:ext>
    </p:extLst>
  </p:cSld>
  <p:clrMapOvr>
    <a:masterClrMapping/>
  </p:clrMapOvr>
  <p:transition spd="slow">
    <p:wipe dir="d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FpChuQ9mrn7ncHkUb4wJD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LAHFkz1Wny4DLE3ZEH9AS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FpChuQ9mrn7ncHkUb4wJD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LAHFkz1Wny4DLE3ZEH9AS"/>
</p:tagLst>
</file>

<file path=ppt/theme/theme1.xml><?xml version="1.0" encoding="utf-8"?>
<a:theme xmlns:a="http://schemas.openxmlformats.org/drawingml/2006/main" name="Treinament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A2AEFF39B9F99468665713A901B7768" ma:contentTypeVersion="8" ma:contentTypeDescription="Create a new document." ma:contentTypeScope="" ma:versionID="9345ab31e9dde48761e430d6afd66145">
  <xsd:schema xmlns:xsd="http://www.w3.org/2001/XMLSchema" xmlns:xs="http://www.w3.org/2001/XMLSchema" xmlns:p="http://schemas.microsoft.com/office/2006/metadata/properties" xmlns:ns2="6a80cb15-7465-47aa-a63c-7a59dfae59a1" xmlns:ns3="87752c31-c457-46b4-b29d-2800d9f628fb" targetNamespace="http://schemas.microsoft.com/office/2006/metadata/properties" ma:root="true" ma:fieldsID="e824c41a39af90dc2067cdccd9fc64ed" ns2:_="" ns3:_="">
    <xsd:import namespace="6a80cb15-7465-47aa-a63c-7a59dfae59a1"/>
    <xsd:import namespace="87752c31-c457-46b4-b29d-2800d9f628f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a80cb15-7465-47aa-a63c-7a59dfae59a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0ef6089c-5148-4909-88ac-65974e5b7eb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752c31-c457-46b4-b29d-2800d9f628fb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8bdeb8af-2351-4d98-9a3a-9c3e330ce810}" ma:internalName="TaxCatchAll" ma:showField="CatchAllData" ma:web="87752c31-c457-46b4-b29d-2800d9f628f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87752c31-c457-46b4-b29d-2800d9f628fb" xsi:nil="true"/>
    <lcf76f155ced4ddcb4097134ff3c332f xmlns="6a80cb15-7465-47aa-a63c-7a59dfae59a1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FDBCB39B-C1E2-4E96-90E3-9C42ED53D35E}"/>
</file>

<file path=customXml/itemProps2.xml><?xml version="1.0" encoding="utf-8"?>
<ds:datastoreItem xmlns:ds="http://schemas.openxmlformats.org/officeDocument/2006/customXml" ds:itemID="{70B9C1BA-3936-4C26-8263-711973938F68}"/>
</file>

<file path=customXml/itemProps3.xml><?xml version="1.0" encoding="utf-8"?>
<ds:datastoreItem xmlns:ds="http://schemas.openxmlformats.org/officeDocument/2006/customXml" ds:itemID="{57D273AC-6B20-4379-BB86-CAEEF1B211ED}"/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0</TotalTime>
  <Words>982</Words>
  <Application>Microsoft Office PowerPoint</Application>
  <PresentationFormat>Widescreen</PresentationFormat>
  <Paragraphs>102</Paragraphs>
  <Slides>12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6" baseType="lpstr">
      <vt:lpstr>Arial</vt:lpstr>
      <vt:lpstr>Calibri</vt:lpstr>
      <vt:lpstr>Georgia</vt:lpstr>
      <vt:lpstr>Treinamento</vt:lpstr>
      <vt:lpstr>Exercícios</vt:lpstr>
      <vt:lpstr>Exercícios</vt:lpstr>
      <vt:lpstr>Exercício 6</vt:lpstr>
      <vt:lpstr>Exercício 6 (cont.)</vt:lpstr>
      <vt:lpstr>Exercício 7</vt:lpstr>
      <vt:lpstr>Exercício 7 (cont.) </vt:lpstr>
      <vt:lpstr>Exercício 8</vt:lpstr>
      <vt:lpstr>Exercício 8 (cont.) </vt:lpstr>
      <vt:lpstr>Exercício 9</vt:lpstr>
      <vt:lpstr>Exercício 9 (cont.) </vt:lpstr>
      <vt:lpstr>Exercício 10</vt:lpstr>
      <vt:lpstr>Exercício 10 (cont.)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2013-08-10T11:58:17Z</dcterms:created>
  <dcterms:modified xsi:type="dcterms:W3CDTF">2022-02-22T13:23:24Z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0x0101002A2AEFF39B9F99468665713A901B7768</vt:lpwstr>
  </property>
</Properties>
</file>