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8" r:id="rId2"/>
    <p:sldId id="399" r:id="rId3"/>
    <p:sldId id="400" r:id="rId4"/>
    <p:sldId id="401" r:id="rId5"/>
    <p:sldId id="406" r:id="rId6"/>
    <p:sldId id="407" r:id="rId7"/>
    <p:sldId id="413" r:id="rId8"/>
    <p:sldId id="414" r:id="rId9"/>
    <p:sldId id="419" r:id="rId10"/>
    <p:sldId id="420" r:id="rId11"/>
    <p:sldId id="425" r:id="rId12"/>
    <p:sldId id="42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/>
        </p14:section>
        <p14:section name="Visão Geral e Objetivos" id="{ABA716BF-3A5C-4ADB-94C9-CFEF84EBA240}">
          <p14:sldIdLst/>
        </p14:section>
        <p14:section name="Tópico 1" id="{6D9936A3-3945-4757-BC8B-B5C252D8E036}">
          <p14:sldIdLst>
            <p14:sldId id="398"/>
            <p14:sldId id="399"/>
            <p14:sldId id="400"/>
            <p14:sldId id="401"/>
            <p14:sldId id="406"/>
            <p14:sldId id="407"/>
            <p14:sldId id="413"/>
            <p14:sldId id="414"/>
            <p14:sldId id="419"/>
            <p14:sldId id="420"/>
            <p14:sldId id="425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7" autoAdjust="0"/>
    <p:restoredTop sz="91681" autoAdjust="0"/>
  </p:normalViewPr>
  <p:slideViewPr>
    <p:cSldViewPr>
      <p:cViewPr varScale="1">
        <p:scale>
          <a:sx n="60" d="100"/>
          <a:sy n="60" d="100"/>
        </p:scale>
        <p:origin x="133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22/02/2022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946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rPr lang="pt-BR"/>
              <a:pPr/>
              <a:t>22/02/2022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 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35560" y="44624"/>
            <a:ext cx="8424936" cy="936104"/>
          </a:xfrm>
        </p:spPr>
        <p:txBody>
          <a:bodyPr>
            <a:noAutofit/>
          </a:bodyPr>
          <a:lstStyle/>
          <a:p>
            <a:r>
              <a:rPr lang="pt-BR" sz="3600" dirty="0"/>
              <a:t>Exercícios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</a:t>
            </a:fld>
            <a:endParaRPr kumimoji="0" lang="pt-BR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07568" y="980730"/>
            <a:ext cx="8208912" cy="5184575"/>
          </a:xfrm>
          <a:prstGeom prst="rect">
            <a:avLst/>
          </a:prstGeom>
        </p:spPr>
        <p:txBody>
          <a:bodyPr vert="horz" lIns="91431" tIns="45715" rIns="91431" bIns="45715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sz="2400" dirty="0"/>
              <a:t>Dê ao menos cinco exemplos de:</a:t>
            </a:r>
          </a:p>
          <a:p>
            <a:pPr marL="857250" lvl="1" indent="-457200"/>
            <a:r>
              <a:rPr lang="pt-BR" sz="2000"/>
              <a:t>Entidade</a:t>
            </a:r>
          </a:p>
          <a:p>
            <a:pPr marL="857250" lvl="1" indent="-457200"/>
            <a:r>
              <a:rPr lang="pt-BR" sz="2000"/>
              <a:t>Atributo</a:t>
            </a: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Explique a diferença entre uma entidade e uma ocorrência de entidade. Exemplifique.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Dê de exemplos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2000" dirty="0"/>
              <a:t>Atributos Simples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BR" sz="2000" dirty="0"/>
              <a:t>Atributos Compostos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que é cardinalidade mínima? O que é cardinalidade máxima? Dê exemplos.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5617040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4AED8-6B74-4B92-BA03-D6E674C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9 (cont.)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CC9D9-9453-498C-847F-48AF31FD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Grife as entidades que você identificar no texto anterior.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as entidades que você grifou.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os relacionamentos entre as entidades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o modelo Entidade Relacionamento do exercício 9.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70F90-CEE9-4463-82CD-C2A8A94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4F74F-FD94-4912-AED4-2F68CB3B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2CD95-763A-40E8-82E1-7066977B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10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26975820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E1C21-D9EB-4344-BBF9-4B4295BB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4F6E1-0D91-4E4B-9894-4F92829F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Uma firma vende produtos de limpeza, e deseja melhor  controlar os produtos que vende, seus clientes e os  pedidos. Cada produto é caracterizado por um código,  nome do produto, categoria (ex. detergente, sabão em pó, sabonete, etc.), e seu preço. A categoria é uma classificação criada pela própria firma. A firma possui informações sobre todos seus clientes. Cada cliente é identificado por um código, nome, endereço, telefone, status ("bom", "médio", "ruim"), e o seu limite de crédito. </a:t>
            </a:r>
          </a:p>
          <a:p>
            <a:pPr marL="0" indent="0" algn="just">
              <a:buNone/>
            </a:pPr>
            <a:r>
              <a:rPr lang="pt-BR" dirty="0"/>
              <a:t>Guarda-se igualmente a informação dos pedidos feitos pelos clientes. Cada pedido possui um número e guarda-se a data de elaboração do pedido.</a:t>
            </a:r>
          </a:p>
          <a:p>
            <a:pPr marL="0" indent="0" algn="just">
              <a:buNone/>
            </a:pPr>
            <a:r>
              <a:rPr lang="pt-BR" dirty="0"/>
              <a:t>Cada pedido pode envolver de um a vários produtos, e para cada produto, </a:t>
            </a:r>
          </a:p>
          <a:p>
            <a:pPr marL="0" indent="0" algn="just">
              <a:buNone/>
            </a:pPr>
            <a:r>
              <a:rPr lang="pt-BR" dirty="0"/>
              <a:t>indica-se a quantidade deste pedida.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69E83-3900-4B23-B03F-2072C94D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610C79-DD82-4418-B6B8-0072BC2A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298FA-DA41-4986-8E08-5189416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25990657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4AED8-6B74-4B92-BA03-D6E674C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 (cont.)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CC9D9-9453-498C-847F-48AF31FD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Grife as entidades que você identificar no texto anterior.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as entidades que você grifou.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os relacionamentos entre as entidades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o modelo Entidade Relacionamento do exercício 10.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70F90-CEE9-4463-82CD-C2A8A94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4F74F-FD94-4912-AED4-2F68CB3B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2CD95-763A-40E8-82E1-7066977B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93258079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35560" y="44624"/>
            <a:ext cx="8424936" cy="936104"/>
          </a:xfrm>
        </p:spPr>
        <p:txBody>
          <a:bodyPr>
            <a:noAutofit/>
          </a:bodyPr>
          <a:lstStyle/>
          <a:p>
            <a:r>
              <a:rPr lang="pt-BR" sz="3600" dirty="0"/>
              <a:t>Exercícios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07568" y="764704"/>
            <a:ext cx="8208912" cy="5522028"/>
          </a:xfrm>
          <a:prstGeom prst="rect">
            <a:avLst/>
          </a:prstGeom>
        </p:spPr>
        <p:txBody>
          <a:bodyPr vert="horz" lIns="91431" tIns="45715" rIns="91431" bIns="45715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pt-BR" sz="2000" dirty="0"/>
              <a:t>Faça </a:t>
            </a:r>
            <a:r>
              <a:rPr lang="pt-BR" sz="2000"/>
              <a:t>os esquemas </a:t>
            </a:r>
            <a:r>
              <a:rPr lang="pt-BR" sz="2000" dirty="0"/>
              <a:t>entre as seguintes entidades e relacionamentos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Uma Pessoa possuí uma Certidão de Nascimento, e uma Certidão de Nascimento só pode pertencer a uma pessoa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 Veículo pode ser dirigido por vários Motoristas, e um Motorista pode dirigir vários Veículos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 Processo possui vários Documentos, um mesmo Documento pode estar relacionado a vários Processos. Uma Pessoa possuí vários documentos, e um Documento pode pertencer somente a uma Pessoa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Uma Empresa pode ter diversas Filiais, uma Filial pode ser somente de uma Empresa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 Atleta pode dedicar-se à pratica de mais de um esporte, um Esporte pode ser praticado por vários Atletas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Uma Escola atende a diversos Alunos, um Aluno pode ser atendido por somente uma Escola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 Engenheiro é alocado em diversos Projetos, um Projeto pode alocar somente um Engenheiro</a:t>
            </a:r>
          </a:p>
          <a:p>
            <a:pPr marL="857250" lvl="1" indent="-457200">
              <a:buFont typeface="+mj-lt"/>
              <a:buAutoNum type="alphaLcPeriod"/>
            </a:pPr>
            <a:r>
              <a:rPr lang="pt-BR" sz="1800" dirty="0"/>
              <a:t>Um Aluno frequenta diversas Disciplinas, uma Disciplina é frequentada por vários Alunos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51090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D8045-D651-4C45-8E7D-90C12533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6B9ED-19E2-41EA-87EB-1D8025D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Um berçário deseja informatizar suas operações. Quando um bebê nasce, algumas informações são armazenadas sobre ele, tais como: nome, data do nascimento, peso do nascimento, altura, a mãe deste bebê e o médico que fez seu parto. Para as mães, o berçário também deseja manter um controle, guardando informações como: nome, endereço, telefone e data de nascimento. </a:t>
            </a:r>
          </a:p>
          <a:p>
            <a:pPr marL="0" indent="0" algn="just">
              <a:buNone/>
            </a:pPr>
            <a:r>
              <a:rPr lang="pt-BR" dirty="0"/>
              <a:t>Para os médicos, é importante saber: CRM, nome, telefone celular e especialidade.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9E06A-B4D5-48ED-BD3B-56B8FA3F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4AC3B-EA1B-45CC-B3AC-7BAD6E8A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DDDAC-CCD5-400F-BD60-5C974F47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087149307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D8045-D651-4C45-8E7D-90C12533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6B9ED-19E2-41EA-87EB-1D8025D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/>
              <a:t>Grife as entidades que você identificar no texto anterior.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Liste as entidades que você grifou.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Liste os relacionamentos entre as entidades.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t-BR" dirty="0"/>
              <a:t>Exemplo: Mãe bebê: relacionamento entre Mãe e Bebê.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Crie o modelo Entidade Relacionamento do exercício 6.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9E06A-B4D5-48ED-BD3B-56B8FA3F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4AC3B-EA1B-45CC-B3AC-7BAD6E8A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DDDAC-CCD5-400F-BD60-5C974F47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024950625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DC6F-103E-438D-82EC-2E4DD556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A6C8F-C016-479A-8B4E-8430A6BA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Uma floricultura deseja informatizar suas operações. Inicialmente, deseja manter um  cadastro de todos os seus clientes, mantendo  informações como: RG, nome, telefone e  endereço. </a:t>
            </a:r>
          </a:p>
          <a:p>
            <a:pPr marL="0" indent="0" algn="just">
              <a:buNone/>
            </a:pPr>
            <a:r>
              <a:rPr lang="pt-BR" dirty="0"/>
              <a:t>Deseja também manter um cadastro  contendo informações sobre os produtos que  vende, tais como: nome do produto, tipo (flor, vaso, planta,...), preço e quantidade em estoque.</a:t>
            </a:r>
          </a:p>
          <a:p>
            <a:pPr marL="0" indent="0" algn="just">
              <a:buNone/>
            </a:pPr>
            <a:r>
              <a:rPr lang="pt-BR" dirty="0"/>
              <a:t>Quando um cliente faz uma compra, a mesma é  armazenada, mantendo informação sobre o  cliente que fez a compra, a data da compra, o  valor total e os produtos comprados.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CA1A1-B120-4588-A6C5-84811849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3159E-F06A-4367-BFFB-6E5CCD1F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5BACE2-CF11-4918-9B56-ED4BE504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760597784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4AED8-6B74-4B92-BA03-D6E674C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 (cont.)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CC9D9-9453-498C-847F-48AF31FD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Grife as entidades que você identificar no texto anterior.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as entidades que você grifou.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os relacionamentos entre as entidades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o modelo Entidade Relacionamento do exercício 7.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70F90-CEE9-4463-82CD-C2A8A94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4F74F-FD94-4912-AED4-2F68CB3B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2CD95-763A-40E8-82E1-7066977B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157579892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DC6F-103E-438D-82EC-2E4DD556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A6C8F-C016-479A-8B4E-8430A6BA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628800"/>
            <a:ext cx="10769600" cy="42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Uma Escola tem várias turmas. Uma turma  tem vários professores, sendo que um professor pode ministrar aulas em mais de uma turma. </a:t>
            </a:r>
          </a:p>
          <a:p>
            <a:pPr marL="0" indent="0" algn="just">
              <a:buNone/>
            </a:pPr>
            <a:r>
              <a:rPr lang="pt-BR" dirty="0"/>
              <a:t>Uma turma tem sempre aulas na  mesma sala, mas uma sala pode estar associada a várias turmas (com horários diferentes).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CA1A1-B120-4588-A6C5-84811849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3159E-F06A-4367-BFFB-6E5CCD1F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5BACE2-CF11-4918-9B56-ED4BE504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7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34991709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4AED8-6B74-4B92-BA03-D6E674C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 (cont.)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CC9D9-9453-498C-847F-48AF31FD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Grife as entidades que você identificar no texto anterior.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as entidades que você grifou.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os relacionamentos entre as entidades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o modelo Entidade Relacionamento do exercício 8.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70F90-CEE9-4463-82CD-C2A8A94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4F74F-FD94-4912-AED4-2F68CB3B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12CD95-763A-40E8-82E1-7066977B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222089904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E1C21-D9EB-4344-BBF9-4B4295BB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4F6E1-0D91-4E4B-9894-4F92829F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Uma biblioteca deseja manter informações sobre seus livros. Inicialmente, quer armazenar para os  livros as seguintes características: ISBN, título, ano editora e autores deste livro. Para os autores, deseja manter: nome e nacionalidade. Cabe salientar que um autor pode ter vários livros, assim  como um livro pode ser escrito por vários autores.  </a:t>
            </a:r>
          </a:p>
          <a:p>
            <a:pPr marL="0" indent="0" algn="just">
              <a:buNone/>
            </a:pPr>
            <a:r>
              <a:rPr lang="pt-BR" dirty="0"/>
              <a:t>Cada livro da biblioteca pertence a uma categoria. A  biblioteca deseja manter um cadastro de todas as categorias existentes, com informações como:  código da categoria e descrição. Uma categoria </a:t>
            </a:r>
          </a:p>
          <a:p>
            <a:pPr marL="0" indent="0" algn="just">
              <a:buNone/>
            </a:pPr>
            <a:r>
              <a:rPr lang="pt-BR" dirty="0"/>
              <a:t>pode ter vários livros associados a ela.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69E83-3900-4B23-B03F-2072C94D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610C79-DD82-4418-B6B8-0072BC2A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298FA-DA41-4986-8E08-5189416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9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78109327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2" ma:contentTypeDescription="Crie um novo documento." ma:contentTypeScope="" ma:versionID="4c5cc5b18269550fe52c6cbd38601643">
  <xsd:schema xmlns:xsd="http://www.w3.org/2001/XMLSchema" xmlns:xs="http://www.w3.org/2001/XMLSchema" xmlns:p="http://schemas.microsoft.com/office/2006/metadata/properties" xmlns:ns2="6a80cb15-7465-47aa-a63c-7a59dfae59a1" targetNamespace="http://schemas.microsoft.com/office/2006/metadata/properties" ma:root="true" ma:fieldsID="c874fc582c69a131d8f6937f6dfe3d35" ns2:_="">
    <xsd:import namespace="6a80cb15-7465-47aa-a63c-7a59dfae59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0AA451-3871-4321-82C8-4B9BB72CCB43}"/>
</file>

<file path=customXml/itemProps2.xml><?xml version="1.0" encoding="utf-8"?>
<ds:datastoreItem xmlns:ds="http://schemas.openxmlformats.org/officeDocument/2006/customXml" ds:itemID="{F71951D4-3725-4E49-9C4C-883C7D2EF4BA}"/>
</file>

<file path=customXml/itemProps3.xml><?xml version="1.0" encoding="utf-8"?>
<ds:datastoreItem xmlns:ds="http://schemas.openxmlformats.org/officeDocument/2006/customXml" ds:itemID="{2CF26AF6-75C8-402F-81C3-E740A6F81E5C}"/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982</Words>
  <Application>Microsoft Office PowerPoint</Application>
  <PresentationFormat>Widescreen</PresentationFormat>
  <Paragraphs>102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Treinamento</vt:lpstr>
      <vt:lpstr>Exercícios</vt:lpstr>
      <vt:lpstr>Exercícios</vt:lpstr>
      <vt:lpstr>Exercício 6</vt:lpstr>
      <vt:lpstr>Exercício 6 (cont.)</vt:lpstr>
      <vt:lpstr>Exercício 7</vt:lpstr>
      <vt:lpstr>Exercício 7 (cont.) </vt:lpstr>
      <vt:lpstr>Exercício 8</vt:lpstr>
      <vt:lpstr>Exercício 8 (cont.) </vt:lpstr>
      <vt:lpstr>Exercício 9</vt:lpstr>
      <vt:lpstr>Exercício 9 (cont.) </vt:lpstr>
      <vt:lpstr>Exercício 10</vt:lpstr>
      <vt:lpstr>Exercício 10 (cont.)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2013-08-10T11:58:17Z</dcterms:created>
  <dcterms:modified xsi:type="dcterms:W3CDTF">2022-02-22T13:23:24Z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