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6" r:id="rId6"/>
    <p:sldId id="264" r:id="rId7"/>
    <p:sldId id="265" r:id="rId8"/>
    <p:sldId id="259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/>
        </p14:section>
        <p14:section name="Visão Geral e Objetivos" id="{ABA716BF-3A5C-4ADB-94C9-CFEF84EBA240}">
          <p14:sldIdLst>
            <p14:sldId id="258"/>
            <p14:sldId id="266"/>
            <p14:sldId id="264"/>
            <p14:sldId id="265"/>
            <p14:sldId id="259"/>
            <p14:sldId id="267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6357" autoAdjust="0"/>
  </p:normalViewPr>
  <p:slideViewPr>
    <p:cSldViewPr>
      <p:cViewPr varScale="1">
        <p:scale>
          <a:sx n="68" d="100"/>
          <a:sy n="68" d="100"/>
        </p:scale>
        <p:origin x="880" y="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17/11/2022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17/11/2022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4624"/>
            <a:ext cx="1076960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620688"/>
            <a:ext cx="11348156" cy="57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1 ) Colocar as entidades abaixo abaixo na Primeira Forma Normal (atributos entre { }  indicam repetição).</a:t>
            </a:r>
          </a:p>
          <a:p>
            <a:pPr marL="0" indent="0">
              <a:buNone/>
            </a:pPr>
            <a:r>
              <a:rPr lang="pt-BR" sz="1800" dirty="0"/>
              <a:t>a) Biblioteca</a:t>
            </a:r>
          </a:p>
          <a:p>
            <a:pPr marL="0" indent="0">
              <a:buNone/>
            </a:pPr>
            <a:r>
              <a:rPr lang="pt-BR" sz="1800" dirty="0"/>
              <a:t>Livro (</a:t>
            </a:r>
            <a:r>
              <a:rPr lang="pt-BR" sz="1800" dirty="0" err="1"/>
              <a:t>cod</a:t>
            </a:r>
            <a:r>
              <a:rPr lang="pt-BR" sz="1800" dirty="0"/>
              <a:t>-livro (</a:t>
            </a:r>
            <a:r>
              <a:rPr lang="pt-BR" sz="1800" dirty="0" err="1"/>
              <a:t>pk</a:t>
            </a:r>
            <a:r>
              <a:rPr lang="pt-BR" sz="1800" dirty="0"/>
              <a:t>), título, nome-editora, </a:t>
            </a:r>
            <a:r>
              <a:rPr lang="pt-BR" sz="1800" dirty="0">
                <a:solidFill>
                  <a:schemeClr val="accent6"/>
                </a:solidFill>
              </a:rPr>
              <a:t>endereço-editora</a:t>
            </a:r>
            <a:r>
              <a:rPr lang="pt-BR" sz="1800" dirty="0"/>
              <a:t>, {</a:t>
            </a:r>
            <a:r>
              <a:rPr lang="pt-BR" sz="1800" dirty="0" err="1"/>
              <a:t>cod</a:t>
            </a:r>
            <a:r>
              <a:rPr lang="pt-BR" sz="1800" dirty="0"/>
              <a:t>-autor (</a:t>
            </a:r>
            <a:r>
              <a:rPr lang="pt-BR" sz="1800" dirty="0" err="1"/>
              <a:t>pk</a:t>
            </a:r>
            <a:r>
              <a:rPr lang="pt-BR" sz="1800" dirty="0"/>
              <a:t>), </a:t>
            </a:r>
            <a:r>
              <a:rPr lang="pt-BR" sz="1800" dirty="0" err="1"/>
              <a:t>nomeautor</a:t>
            </a:r>
            <a:r>
              <a:rPr lang="pt-BR" sz="1800" dirty="0"/>
              <a:t>})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1FN</a:t>
            </a:r>
          </a:p>
          <a:p>
            <a:pPr marL="0" indent="0">
              <a:buNone/>
            </a:pPr>
            <a:r>
              <a:rPr lang="pt-BR" sz="1800" dirty="0" smtClean="0"/>
              <a:t>Livro </a:t>
            </a:r>
            <a:r>
              <a:rPr lang="pt-BR" sz="1800" dirty="0"/>
              <a:t>(</a:t>
            </a:r>
            <a:r>
              <a:rPr lang="pt-BR" sz="1800" u="sng" dirty="0" err="1"/>
              <a:t>cod</a:t>
            </a:r>
            <a:r>
              <a:rPr lang="pt-BR" sz="1800" u="sng" dirty="0"/>
              <a:t>-livro (</a:t>
            </a:r>
            <a:r>
              <a:rPr lang="pt-BR" sz="1800" u="sng" dirty="0" err="1"/>
              <a:t>pk</a:t>
            </a:r>
            <a:r>
              <a:rPr lang="pt-BR" sz="1800" u="sng" dirty="0"/>
              <a:t>)</a:t>
            </a:r>
            <a:r>
              <a:rPr lang="pt-BR" sz="1800" dirty="0"/>
              <a:t>, título, nome-editora, </a:t>
            </a:r>
            <a:r>
              <a:rPr lang="pt-BR" sz="1800" dirty="0" smtClean="0">
                <a:solidFill>
                  <a:schemeClr val="accent6"/>
                </a:solidFill>
              </a:rPr>
              <a:t>logradouro, </a:t>
            </a:r>
            <a:r>
              <a:rPr lang="pt-BR" sz="1800" dirty="0" err="1" smtClean="0">
                <a:solidFill>
                  <a:schemeClr val="accent6"/>
                </a:solidFill>
              </a:rPr>
              <a:t>nr</a:t>
            </a:r>
            <a:r>
              <a:rPr lang="pt-BR" sz="1800" dirty="0" smtClean="0">
                <a:solidFill>
                  <a:schemeClr val="accent6"/>
                </a:solidFill>
              </a:rPr>
              <a:t>, complemento, CEP, bairro, cidade, uf</a:t>
            </a:r>
            <a:r>
              <a:rPr lang="pt-BR" sz="1800" dirty="0" smtClean="0"/>
              <a:t> )</a:t>
            </a:r>
            <a:endParaRPr lang="pt-BR" sz="1800" dirty="0"/>
          </a:p>
          <a:p>
            <a:pPr marL="0" indent="0">
              <a:buNone/>
            </a:pPr>
            <a:r>
              <a:rPr lang="pt-BR" sz="1800" dirty="0" err="1" smtClean="0"/>
              <a:t>Livro_Autor</a:t>
            </a:r>
            <a:r>
              <a:rPr lang="pt-BR" sz="1800" dirty="0"/>
              <a:t>(</a:t>
            </a:r>
            <a:r>
              <a:rPr lang="pt-BR" sz="1800" u="sng" dirty="0" err="1" smtClean="0"/>
              <a:t>cod</a:t>
            </a:r>
            <a:r>
              <a:rPr lang="pt-BR" sz="1800" u="sng" dirty="0" smtClean="0"/>
              <a:t>-livro </a:t>
            </a:r>
            <a:r>
              <a:rPr lang="pt-BR" sz="1800" u="sng" dirty="0"/>
              <a:t>(</a:t>
            </a:r>
            <a:r>
              <a:rPr lang="pt-BR" sz="1800" u="sng" dirty="0" err="1" smtClean="0"/>
              <a:t>pk</a:t>
            </a:r>
            <a:r>
              <a:rPr lang="pt-BR" sz="1800" u="sng" dirty="0" smtClean="0"/>
              <a:t>/</a:t>
            </a:r>
            <a:r>
              <a:rPr lang="pt-BR" sz="1800" u="sng" dirty="0" err="1" smtClean="0"/>
              <a:t>fk</a:t>
            </a:r>
            <a:r>
              <a:rPr lang="pt-BR" sz="1800" u="sng" dirty="0" smtClean="0"/>
              <a:t>), </a:t>
            </a:r>
            <a:r>
              <a:rPr lang="pt-BR" sz="1800" u="sng" dirty="0" err="1" smtClean="0"/>
              <a:t>cod</a:t>
            </a:r>
            <a:r>
              <a:rPr lang="pt-BR" sz="1800" u="sng" dirty="0" smtClean="0"/>
              <a:t>-autor </a:t>
            </a:r>
            <a:r>
              <a:rPr lang="pt-BR" sz="1800" u="sng" dirty="0"/>
              <a:t>(</a:t>
            </a:r>
            <a:r>
              <a:rPr lang="pt-BR" sz="1800" u="sng" dirty="0" err="1"/>
              <a:t>pk</a:t>
            </a:r>
            <a:r>
              <a:rPr lang="pt-BR" sz="1800" u="sng" dirty="0"/>
              <a:t>)</a:t>
            </a:r>
            <a:r>
              <a:rPr lang="pt-BR" sz="1800" dirty="0"/>
              <a:t>, </a:t>
            </a:r>
            <a:r>
              <a:rPr lang="pt-BR" sz="1800" dirty="0" err="1" smtClean="0"/>
              <a:t>nomeautor</a:t>
            </a:r>
            <a:r>
              <a:rPr lang="pt-BR" sz="1800" dirty="0" smtClean="0"/>
              <a:t>)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2FN/3FN</a:t>
            </a: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/>
              <a:t>Livro (</a:t>
            </a:r>
            <a:r>
              <a:rPr lang="pt-BR" sz="1800" u="sng" dirty="0" err="1"/>
              <a:t>cod</a:t>
            </a:r>
            <a:r>
              <a:rPr lang="pt-BR" sz="1800" u="sng" dirty="0"/>
              <a:t>-livro (</a:t>
            </a:r>
            <a:r>
              <a:rPr lang="pt-BR" sz="1800" u="sng" dirty="0" err="1"/>
              <a:t>pk</a:t>
            </a:r>
            <a:r>
              <a:rPr lang="pt-BR" sz="1800" u="sng" dirty="0"/>
              <a:t>)</a:t>
            </a:r>
            <a:r>
              <a:rPr lang="pt-BR" sz="1800" dirty="0"/>
              <a:t>, título, nome-editora, </a:t>
            </a:r>
            <a:r>
              <a:rPr lang="pt-BR" sz="1800" dirty="0">
                <a:solidFill>
                  <a:schemeClr val="accent6"/>
                </a:solidFill>
              </a:rPr>
              <a:t>logradouro, </a:t>
            </a:r>
            <a:r>
              <a:rPr lang="pt-BR" sz="1800" dirty="0" err="1">
                <a:solidFill>
                  <a:schemeClr val="accent6"/>
                </a:solidFill>
              </a:rPr>
              <a:t>nr</a:t>
            </a:r>
            <a:r>
              <a:rPr lang="pt-BR" sz="1800" dirty="0">
                <a:solidFill>
                  <a:schemeClr val="accent6"/>
                </a:solidFill>
              </a:rPr>
              <a:t>, complemento, CEP, bairro, cidade, uf</a:t>
            </a:r>
            <a:r>
              <a:rPr lang="pt-BR" sz="1800" dirty="0"/>
              <a:t> )</a:t>
            </a:r>
          </a:p>
          <a:p>
            <a:pPr marL="0" indent="0">
              <a:buNone/>
            </a:pPr>
            <a:r>
              <a:rPr lang="pt-BR" sz="1800" dirty="0" err="1"/>
              <a:t>Livro_Autor</a:t>
            </a:r>
            <a:r>
              <a:rPr lang="pt-BR" sz="1800" dirty="0"/>
              <a:t>(</a:t>
            </a:r>
            <a:r>
              <a:rPr lang="pt-BR" sz="1800" u="sng" dirty="0" err="1"/>
              <a:t>cod</a:t>
            </a:r>
            <a:r>
              <a:rPr lang="pt-BR" sz="1800" u="sng" dirty="0"/>
              <a:t>-livro (</a:t>
            </a:r>
            <a:r>
              <a:rPr lang="pt-BR" sz="1800" u="sng" dirty="0" err="1"/>
              <a:t>pk</a:t>
            </a:r>
            <a:r>
              <a:rPr lang="pt-BR" sz="1800" u="sng" dirty="0"/>
              <a:t>/</a:t>
            </a:r>
            <a:r>
              <a:rPr lang="pt-BR" sz="1800" u="sng" dirty="0" err="1"/>
              <a:t>fk</a:t>
            </a:r>
            <a:r>
              <a:rPr lang="pt-BR" sz="1800" u="sng" dirty="0"/>
              <a:t>), </a:t>
            </a:r>
            <a:r>
              <a:rPr lang="pt-BR" sz="1800" u="sng" dirty="0" err="1"/>
              <a:t>cod</a:t>
            </a:r>
            <a:r>
              <a:rPr lang="pt-BR" sz="1800" u="sng" dirty="0"/>
              <a:t>-autor (</a:t>
            </a:r>
            <a:r>
              <a:rPr lang="pt-BR" sz="1800" u="sng" dirty="0" err="1" smtClean="0"/>
              <a:t>pk</a:t>
            </a:r>
            <a:r>
              <a:rPr lang="pt-BR" sz="1800" u="sng" dirty="0" smtClean="0"/>
              <a:t>/</a:t>
            </a:r>
            <a:r>
              <a:rPr lang="pt-BR" sz="1800" u="sng" dirty="0" err="1" smtClean="0"/>
              <a:t>fk</a:t>
            </a:r>
            <a:r>
              <a:rPr lang="pt-BR" sz="1800" u="sng" dirty="0" smtClean="0"/>
              <a:t>)</a:t>
            </a:r>
            <a:r>
              <a:rPr lang="pt-BR" sz="1800" dirty="0" smtClean="0"/>
              <a:t>)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Autor(</a:t>
            </a:r>
            <a:r>
              <a:rPr lang="pt-BR" sz="1800" u="sng" dirty="0" err="1"/>
              <a:t>cod</a:t>
            </a:r>
            <a:r>
              <a:rPr lang="pt-BR" sz="1800" u="sng" dirty="0"/>
              <a:t>-autor (</a:t>
            </a:r>
            <a:r>
              <a:rPr lang="pt-BR" sz="1800" u="sng" dirty="0" err="1"/>
              <a:t>pk</a:t>
            </a:r>
            <a:r>
              <a:rPr lang="pt-BR" sz="1800" u="sng" dirty="0"/>
              <a:t>)</a:t>
            </a:r>
            <a:r>
              <a:rPr lang="pt-BR" sz="1800" dirty="0"/>
              <a:t>, </a:t>
            </a:r>
            <a:r>
              <a:rPr lang="pt-BR" sz="1800" dirty="0" err="1" smtClean="0"/>
              <a:t>nomeautor</a:t>
            </a:r>
            <a:r>
              <a:rPr lang="pt-BR" sz="1800" dirty="0" smtClean="0"/>
              <a:t>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b) Controle de Projetos</a:t>
            </a:r>
          </a:p>
          <a:p>
            <a:pPr marL="0" indent="0">
              <a:buNone/>
            </a:pPr>
            <a:r>
              <a:rPr lang="pt-BR" sz="1800" dirty="0"/>
              <a:t>ProjetoEmpr (</a:t>
            </a:r>
            <a:r>
              <a:rPr lang="pt-BR" sz="1800" dirty="0" err="1"/>
              <a:t>cod-proj</a:t>
            </a:r>
            <a:r>
              <a:rPr lang="pt-BR" sz="1800" dirty="0"/>
              <a:t> (</a:t>
            </a:r>
            <a:r>
              <a:rPr lang="pt-BR" sz="1800" dirty="0" err="1"/>
              <a:t>pk</a:t>
            </a:r>
            <a:r>
              <a:rPr lang="pt-BR" sz="1800" dirty="0"/>
              <a:t>), tipo, descrição, {</a:t>
            </a:r>
            <a:r>
              <a:rPr lang="pt-BR" sz="1800" dirty="0" err="1"/>
              <a:t>cod</a:t>
            </a:r>
            <a:r>
              <a:rPr lang="pt-BR" sz="1800" dirty="0"/>
              <a:t>-empregado (</a:t>
            </a:r>
            <a:r>
              <a:rPr lang="pt-BR" sz="1800" dirty="0" err="1"/>
              <a:t>pk</a:t>
            </a:r>
            <a:r>
              <a:rPr lang="pt-BR" sz="1800" dirty="0"/>
              <a:t>), nome, categoria, salario, data-início, data-fim})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5587419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 txBox="1">
            <a:spLocks/>
          </p:cNvSpPr>
          <p:nvPr/>
        </p:nvSpPr>
        <p:spPr>
          <a:xfrm>
            <a:off x="726722" y="332656"/>
            <a:ext cx="11348156" cy="57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b) Controle de Projetos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err="1" smtClean="0"/>
              <a:t>ProjetoEmpr</a:t>
            </a:r>
            <a:r>
              <a:rPr lang="pt-BR" sz="1800" dirty="0" smtClean="0"/>
              <a:t> (</a:t>
            </a:r>
            <a:r>
              <a:rPr lang="pt-BR" sz="1800" dirty="0" err="1" smtClean="0"/>
              <a:t>cod-proj</a:t>
            </a:r>
            <a:r>
              <a:rPr lang="pt-BR" sz="1800" dirty="0" smtClean="0"/>
              <a:t> (</a:t>
            </a:r>
            <a:r>
              <a:rPr lang="pt-BR" sz="1800" dirty="0" err="1" smtClean="0"/>
              <a:t>pk</a:t>
            </a:r>
            <a:r>
              <a:rPr lang="pt-BR" sz="1800" dirty="0" smtClean="0"/>
              <a:t>), tipo, descrição, {</a:t>
            </a:r>
            <a:r>
              <a:rPr lang="pt-BR" sz="1800" dirty="0" err="1" smtClean="0"/>
              <a:t>cod</a:t>
            </a:r>
            <a:r>
              <a:rPr lang="pt-BR" sz="1800" dirty="0" smtClean="0"/>
              <a:t>-empregado (</a:t>
            </a:r>
            <a:r>
              <a:rPr lang="pt-BR" sz="1800" dirty="0" err="1" smtClean="0"/>
              <a:t>pk</a:t>
            </a:r>
            <a:r>
              <a:rPr lang="pt-BR" sz="1800" dirty="0" smtClean="0"/>
              <a:t>), nome, categoria, salario, data-início, data-fim})</a:t>
            </a:r>
          </a:p>
          <a:p>
            <a:pPr marL="0" indent="0">
              <a:buFont typeface="Arial" pitchFamily="34" charset="0"/>
              <a:buNone/>
            </a:pPr>
            <a:endParaRPr lang="pt-BR" sz="1800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1FN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Projeto          (</a:t>
            </a:r>
            <a:r>
              <a:rPr lang="pt-BR" sz="1800" u="sng" dirty="0" err="1"/>
              <a:t>cod-proj</a:t>
            </a:r>
            <a:r>
              <a:rPr lang="pt-BR" sz="1800" u="sng" dirty="0"/>
              <a:t> (</a:t>
            </a:r>
            <a:r>
              <a:rPr lang="pt-BR" sz="1800" u="sng" dirty="0" err="1"/>
              <a:t>pk</a:t>
            </a:r>
            <a:r>
              <a:rPr lang="pt-BR" sz="1800" u="sng" dirty="0"/>
              <a:t>)</a:t>
            </a:r>
            <a:r>
              <a:rPr lang="pt-BR" sz="1800" dirty="0"/>
              <a:t>, tipo, descrição</a:t>
            </a:r>
            <a:r>
              <a:rPr lang="pt-BR" sz="1800" dirty="0" smtClean="0"/>
              <a:t>,  )</a:t>
            </a:r>
          </a:p>
          <a:p>
            <a:pPr marL="0" indent="0">
              <a:buNone/>
            </a:pPr>
            <a:r>
              <a:rPr lang="pt-BR" sz="1800" dirty="0" err="1" smtClean="0"/>
              <a:t>ProjetoEmpr</a:t>
            </a:r>
            <a:r>
              <a:rPr lang="pt-BR" sz="1800" dirty="0" smtClean="0"/>
              <a:t> (</a:t>
            </a:r>
            <a:r>
              <a:rPr lang="pt-BR" sz="1800" u="sng" dirty="0" err="1" smtClean="0">
                <a:solidFill>
                  <a:srgbClr val="00B050"/>
                </a:solidFill>
              </a:rPr>
              <a:t>cod-proj</a:t>
            </a:r>
            <a:r>
              <a:rPr lang="pt-BR" sz="1800" u="sng" dirty="0" smtClean="0">
                <a:solidFill>
                  <a:srgbClr val="00B050"/>
                </a:solidFill>
              </a:rPr>
              <a:t> (</a:t>
            </a:r>
            <a:r>
              <a:rPr lang="pt-BR" sz="1800" u="sng" dirty="0" err="1" smtClean="0">
                <a:solidFill>
                  <a:srgbClr val="00B050"/>
                </a:solidFill>
              </a:rPr>
              <a:t>pk</a:t>
            </a:r>
            <a:r>
              <a:rPr lang="pt-BR" sz="1800" u="sng" dirty="0" smtClean="0">
                <a:solidFill>
                  <a:srgbClr val="00B050"/>
                </a:solidFill>
              </a:rPr>
              <a:t>)</a:t>
            </a:r>
            <a:r>
              <a:rPr lang="pt-BR" sz="1800" u="sng" dirty="0" smtClean="0"/>
              <a:t>, </a:t>
            </a:r>
            <a:r>
              <a:rPr lang="pt-BR" sz="1800" u="sng" dirty="0" err="1" smtClean="0">
                <a:solidFill>
                  <a:srgbClr val="FF0000"/>
                </a:solidFill>
              </a:rPr>
              <a:t>cod</a:t>
            </a:r>
            <a:r>
              <a:rPr lang="pt-BR" sz="1800" u="sng" dirty="0" smtClean="0">
                <a:solidFill>
                  <a:srgbClr val="FF0000"/>
                </a:solidFill>
              </a:rPr>
              <a:t>-empregado </a:t>
            </a:r>
            <a:r>
              <a:rPr lang="pt-BR" sz="1800" u="sng" dirty="0">
                <a:solidFill>
                  <a:srgbClr val="FF0000"/>
                </a:solidFill>
              </a:rPr>
              <a:t>(</a:t>
            </a:r>
            <a:r>
              <a:rPr lang="pt-BR" sz="1800" u="sng" dirty="0" err="1">
                <a:solidFill>
                  <a:srgbClr val="FF0000"/>
                </a:solidFill>
              </a:rPr>
              <a:t>pk</a:t>
            </a:r>
            <a:r>
              <a:rPr lang="pt-BR" sz="1800" u="sng" dirty="0">
                <a:solidFill>
                  <a:srgbClr val="FF0000"/>
                </a:solidFill>
              </a:rPr>
              <a:t>)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0000"/>
                </a:solidFill>
              </a:rPr>
              <a:t>nome, categoria, salario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data-início, data-fim</a:t>
            </a:r>
            <a:r>
              <a:rPr lang="pt-BR" sz="1800" dirty="0" smtClean="0"/>
              <a:t>)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2FN</a:t>
            </a:r>
          </a:p>
          <a:p>
            <a:pPr marL="0" indent="0">
              <a:buNone/>
            </a:pPr>
            <a:r>
              <a:rPr lang="pt-BR" sz="1800" dirty="0"/>
              <a:t>Projeto         </a:t>
            </a:r>
            <a:r>
              <a:rPr lang="pt-BR" sz="1800" dirty="0" smtClean="0"/>
              <a:t>(</a:t>
            </a:r>
            <a:r>
              <a:rPr lang="pt-BR" sz="1800" u="sng" dirty="0" err="1"/>
              <a:t>cod-proj</a:t>
            </a:r>
            <a:r>
              <a:rPr lang="pt-BR" sz="1800" u="sng" dirty="0"/>
              <a:t> (</a:t>
            </a:r>
            <a:r>
              <a:rPr lang="pt-BR" sz="1800" u="sng" dirty="0" err="1"/>
              <a:t>pk</a:t>
            </a:r>
            <a:r>
              <a:rPr lang="pt-BR" sz="1800" u="sng" dirty="0"/>
              <a:t>)</a:t>
            </a:r>
            <a:r>
              <a:rPr lang="pt-BR" sz="1800" dirty="0"/>
              <a:t>, tipo, </a:t>
            </a:r>
            <a:r>
              <a:rPr lang="pt-BR" sz="1800" dirty="0" smtClean="0"/>
              <a:t>descrição )</a:t>
            </a:r>
            <a:endParaRPr lang="pt-BR" sz="1800" dirty="0"/>
          </a:p>
          <a:p>
            <a:pPr marL="0" indent="0">
              <a:buNone/>
            </a:pPr>
            <a:r>
              <a:rPr lang="pt-BR" sz="1800" u="sng" dirty="0" smtClean="0">
                <a:solidFill>
                  <a:srgbClr val="FF0000"/>
                </a:solidFill>
              </a:rPr>
              <a:t>Empregado (</a:t>
            </a:r>
            <a:r>
              <a:rPr lang="pt-BR" sz="1800" u="sng" dirty="0" err="1" smtClean="0">
                <a:solidFill>
                  <a:srgbClr val="FF0000"/>
                </a:solidFill>
              </a:rPr>
              <a:t>cod</a:t>
            </a:r>
            <a:r>
              <a:rPr lang="pt-BR" sz="1800" u="sng" dirty="0" smtClean="0">
                <a:solidFill>
                  <a:srgbClr val="FF0000"/>
                </a:solidFill>
              </a:rPr>
              <a:t>-empregado </a:t>
            </a:r>
            <a:r>
              <a:rPr lang="pt-BR" sz="1800" u="sng" dirty="0">
                <a:solidFill>
                  <a:srgbClr val="FF0000"/>
                </a:solidFill>
              </a:rPr>
              <a:t>(</a:t>
            </a:r>
            <a:r>
              <a:rPr lang="pt-BR" sz="1800" u="sng" dirty="0" err="1">
                <a:solidFill>
                  <a:srgbClr val="FF0000"/>
                </a:solidFill>
              </a:rPr>
              <a:t>pk</a:t>
            </a:r>
            <a:r>
              <a:rPr lang="pt-BR" sz="1800" u="sng" dirty="0">
                <a:solidFill>
                  <a:srgbClr val="FF0000"/>
                </a:solidFill>
              </a:rPr>
              <a:t>)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0000"/>
                </a:solidFill>
              </a:rPr>
              <a:t>nome, categoria, </a:t>
            </a:r>
            <a:r>
              <a:rPr lang="pt-BR" sz="1800" dirty="0" smtClean="0">
                <a:solidFill>
                  <a:srgbClr val="FF0000"/>
                </a:solidFill>
              </a:rPr>
              <a:t>salario)</a:t>
            </a:r>
          </a:p>
          <a:p>
            <a:pPr marL="0" indent="0">
              <a:buNone/>
            </a:pPr>
            <a:r>
              <a:rPr lang="pt-BR" sz="1800" u="sng" dirty="0" err="1" smtClean="0">
                <a:solidFill>
                  <a:srgbClr val="00B050"/>
                </a:solidFill>
              </a:rPr>
              <a:t>ProjetoEmpr</a:t>
            </a:r>
            <a:r>
              <a:rPr lang="pt-BR" sz="1800" u="sng" dirty="0" smtClean="0">
                <a:solidFill>
                  <a:srgbClr val="00B050"/>
                </a:solidFill>
              </a:rPr>
              <a:t> (</a:t>
            </a:r>
            <a:r>
              <a:rPr lang="pt-BR" sz="1800" u="sng" dirty="0" err="1" smtClean="0">
                <a:solidFill>
                  <a:srgbClr val="00B050"/>
                </a:solidFill>
              </a:rPr>
              <a:t>cod-proj</a:t>
            </a:r>
            <a:r>
              <a:rPr lang="pt-BR" sz="1800" u="sng" dirty="0" smtClean="0">
                <a:solidFill>
                  <a:srgbClr val="00B050"/>
                </a:solidFill>
              </a:rPr>
              <a:t> </a:t>
            </a:r>
            <a:r>
              <a:rPr lang="pt-BR" sz="1800" u="sng" dirty="0">
                <a:solidFill>
                  <a:srgbClr val="00B050"/>
                </a:solidFill>
              </a:rPr>
              <a:t>(</a:t>
            </a:r>
            <a:r>
              <a:rPr lang="pt-BR" sz="1800" u="sng" dirty="0" err="1" smtClean="0">
                <a:solidFill>
                  <a:srgbClr val="00B050"/>
                </a:solidFill>
              </a:rPr>
              <a:t>pk</a:t>
            </a:r>
            <a:r>
              <a:rPr lang="pt-BR" sz="1800" u="sng" dirty="0" smtClean="0">
                <a:solidFill>
                  <a:srgbClr val="00B050"/>
                </a:solidFill>
              </a:rPr>
              <a:t>/</a:t>
            </a:r>
            <a:r>
              <a:rPr lang="pt-BR" sz="1800" u="sng" dirty="0" err="1" smtClean="0">
                <a:solidFill>
                  <a:srgbClr val="00B050"/>
                </a:solidFill>
              </a:rPr>
              <a:t>fk</a:t>
            </a:r>
            <a:r>
              <a:rPr lang="pt-BR" sz="1800" u="sng" dirty="0" smtClean="0">
                <a:solidFill>
                  <a:srgbClr val="00B050"/>
                </a:solidFill>
              </a:rPr>
              <a:t>), </a:t>
            </a:r>
            <a:r>
              <a:rPr lang="pt-BR" sz="1800" u="sng" dirty="0" err="1">
                <a:solidFill>
                  <a:srgbClr val="FF0000"/>
                </a:solidFill>
              </a:rPr>
              <a:t>cod</a:t>
            </a:r>
            <a:r>
              <a:rPr lang="pt-BR" sz="1800" u="sng" dirty="0">
                <a:solidFill>
                  <a:srgbClr val="FF0000"/>
                </a:solidFill>
              </a:rPr>
              <a:t>-empregado (</a:t>
            </a:r>
            <a:r>
              <a:rPr lang="pt-BR" sz="1800" u="sng" dirty="0" err="1" smtClean="0">
                <a:solidFill>
                  <a:srgbClr val="FF0000"/>
                </a:solidFill>
              </a:rPr>
              <a:t>pk</a:t>
            </a:r>
            <a:r>
              <a:rPr lang="pt-BR" sz="1800" u="sng" dirty="0" smtClean="0">
                <a:solidFill>
                  <a:srgbClr val="FF0000"/>
                </a:solidFill>
              </a:rPr>
              <a:t>/</a:t>
            </a:r>
            <a:r>
              <a:rPr lang="pt-BR" sz="1800" u="sng" dirty="0" err="1" smtClean="0">
                <a:solidFill>
                  <a:srgbClr val="FF0000"/>
                </a:solidFill>
              </a:rPr>
              <a:t>fk</a:t>
            </a:r>
            <a:r>
              <a:rPr lang="pt-BR" sz="1800" u="sng" dirty="0" smtClean="0">
                <a:solidFill>
                  <a:srgbClr val="FF0000"/>
                </a:solidFill>
              </a:rPr>
              <a:t>)</a:t>
            </a:r>
            <a:r>
              <a:rPr lang="pt-BR" sz="1800" u="sng" dirty="0" smtClean="0"/>
              <a:t>,</a:t>
            </a:r>
            <a:r>
              <a:rPr lang="pt-BR" sz="1800" dirty="0" smtClean="0">
                <a:solidFill>
                  <a:srgbClr val="00B050"/>
                </a:solidFill>
              </a:rPr>
              <a:t> </a:t>
            </a:r>
            <a:r>
              <a:rPr lang="pt-BR" sz="1800" dirty="0">
                <a:solidFill>
                  <a:srgbClr val="00B050"/>
                </a:solidFill>
              </a:rPr>
              <a:t>data-início, </a:t>
            </a:r>
            <a:r>
              <a:rPr lang="pt-BR" sz="1800" dirty="0" smtClean="0">
                <a:solidFill>
                  <a:srgbClr val="00B050"/>
                </a:solidFill>
              </a:rPr>
              <a:t>data-fim)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Font typeface="Arial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75105251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4624"/>
            <a:ext cx="1076960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620688"/>
            <a:ext cx="11564180" cy="57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1 ) Colocar as entidades abaixo abaixo na Primeira Forma Normal (atributos entre { }  indicam repetição).</a:t>
            </a:r>
          </a:p>
          <a:p>
            <a:pPr marL="0" indent="0">
              <a:buNone/>
            </a:pPr>
            <a:r>
              <a:rPr lang="pt-BR" sz="2000" dirty="0"/>
              <a:t> c) Sistema Acadêmico</a:t>
            </a:r>
          </a:p>
          <a:p>
            <a:pPr marL="0" indent="0">
              <a:buNone/>
            </a:pPr>
            <a:r>
              <a:rPr lang="pt-BR" sz="2000" dirty="0"/>
              <a:t>Aluno (</a:t>
            </a:r>
            <a:r>
              <a:rPr lang="pt-BR" sz="2000" dirty="0">
                <a:solidFill>
                  <a:schemeClr val="tx2"/>
                </a:solidFill>
              </a:rPr>
              <a:t>RA (pk), nome-aluno, </a:t>
            </a:r>
            <a:r>
              <a:rPr lang="pt-BR" sz="2000" dirty="0"/>
              <a:t>	</a:t>
            </a:r>
          </a:p>
          <a:p>
            <a:pPr marL="0" indent="0">
              <a:buNone/>
            </a:pPr>
            <a:r>
              <a:rPr lang="pt-BR" sz="2000" dirty="0"/>
              <a:t>			</a:t>
            </a:r>
            <a:r>
              <a:rPr lang="pt-BR" sz="2000" dirty="0">
                <a:solidFill>
                  <a:schemeClr val="accent6"/>
                </a:solidFill>
              </a:rPr>
              <a:t> {</a:t>
            </a:r>
            <a:r>
              <a:rPr lang="pt-BR" sz="2000" dirty="0" err="1" smtClean="0">
                <a:solidFill>
                  <a:schemeClr val="accent6"/>
                </a:solidFill>
              </a:rPr>
              <a:t>cod</a:t>
            </a:r>
            <a:r>
              <a:rPr lang="pt-BR" sz="2000" dirty="0" smtClean="0">
                <a:solidFill>
                  <a:schemeClr val="accent6"/>
                </a:solidFill>
              </a:rPr>
              <a:t>-curso </a:t>
            </a:r>
            <a:r>
              <a:rPr lang="pt-BR" sz="2000" dirty="0">
                <a:solidFill>
                  <a:schemeClr val="accent6"/>
                </a:solidFill>
              </a:rPr>
              <a:t>(pk), semestre-ingresso} ,</a:t>
            </a:r>
          </a:p>
          <a:p>
            <a:pPr marL="0" indent="0">
              <a:buNone/>
            </a:pPr>
            <a:r>
              <a:rPr lang="pt-BR" sz="2000" dirty="0"/>
              <a:t>		      	 </a:t>
            </a:r>
            <a:r>
              <a:rPr lang="pt-BR" sz="2000" dirty="0">
                <a:solidFill>
                  <a:srgbClr val="FF0000"/>
                </a:solidFill>
              </a:rPr>
              <a:t>{cod-disciplina(</a:t>
            </a:r>
            <a:r>
              <a:rPr lang="pt-BR" sz="2000" dirty="0" err="1">
                <a:solidFill>
                  <a:srgbClr val="FF0000"/>
                </a:solidFill>
              </a:rPr>
              <a:t>pk</a:t>
            </a:r>
            <a:r>
              <a:rPr lang="pt-BR" sz="2000" dirty="0">
                <a:solidFill>
                  <a:srgbClr val="FF0000"/>
                </a:solidFill>
              </a:rPr>
              <a:t>) ,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			</a:t>
            </a:r>
            <a:r>
              <a:rPr lang="pt-BR" sz="2000" dirty="0">
                <a:solidFill>
                  <a:srgbClr val="00B050"/>
                </a:solidFill>
              </a:rPr>
              <a:t>{semestre-disciplina-cursada (pk), nota-disciplina}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		 }</a:t>
            </a:r>
          </a:p>
          <a:p>
            <a:pPr marL="0" indent="0">
              <a:buNone/>
            </a:pPr>
            <a:r>
              <a:rPr lang="pt-BR" sz="2000" dirty="0" smtClean="0"/>
              <a:t>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Aluno (</a:t>
            </a:r>
            <a:r>
              <a:rPr lang="pt-BR" sz="2000" dirty="0">
                <a:solidFill>
                  <a:schemeClr val="tx2"/>
                </a:solidFill>
              </a:rPr>
              <a:t>RA (</a:t>
            </a:r>
            <a:r>
              <a:rPr lang="pt-BR" sz="2000" dirty="0" err="1">
                <a:solidFill>
                  <a:schemeClr val="tx2"/>
                </a:solidFill>
              </a:rPr>
              <a:t>pk</a:t>
            </a:r>
            <a:r>
              <a:rPr lang="pt-BR" sz="2000" dirty="0">
                <a:solidFill>
                  <a:schemeClr val="tx2"/>
                </a:solidFill>
              </a:rPr>
              <a:t>), nome-aluno, </a:t>
            </a:r>
            <a:r>
              <a:rPr lang="pt-BR" sz="2000" dirty="0"/>
              <a:t>	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tx2"/>
                </a:solidFill>
              </a:rPr>
              <a:t>Aluno_Curso</a:t>
            </a:r>
            <a:r>
              <a:rPr lang="pt-BR" sz="2000" dirty="0" smtClean="0">
                <a:solidFill>
                  <a:schemeClr val="tx2"/>
                </a:solidFill>
              </a:rPr>
              <a:t> (RA </a:t>
            </a:r>
            <a:r>
              <a:rPr lang="pt-BR" sz="2000" dirty="0">
                <a:solidFill>
                  <a:schemeClr val="tx2"/>
                </a:solidFill>
              </a:rPr>
              <a:t>(</a:t>
            </a:r>
            <a:r>
              <a:rPr lang="pt-BR" sz="2000" dirty="0" err="1" smtClean="0">
                <a:solidFill>
                  <a:schemeClr val="tx2"/>
                </a:solidFill>
              </a:rPr>
              <a:t>pk</a:t>
            </a:r>
            <a:r>
              <a:rPr lang="pt-BR" sz="2000" dirty="0" smtClean="0">
                <a:solidFill>
                  <a:schemeClr val="tx2"/>
                </a:solidFill>
              </a:rPr>
              <a:t>/</a:t>
            </a:r>
            <a:r>
              <a:rPr lang="pt-BR" sz="2000" dirty="0" err="1" smtClean="0">
                <a:solidFill>
                  <a:schemeClr val="tx2"/>
                </a:solidFill>
              </a:rPr>
              <a:t>fk</a:t>
            </a:r>
            <a:r>
              <a:rPr lang="pt-BR" sz="2000" dirty="0" smtClean="0">
                <a:solidFill>
                  <a:schemeClr val="tx2"/>
                </a:solidFill>
              </a:rPr>
              <a:t>), </a:t>
            </a:r>
            <a:r>
              <a:rPr lang="pt-BR" sz="2000" dirty="0" err="1" smtClean="0">
                <a:solidFill>
                  <a:schemeClr val="accent6"/>
                </a:solidFill>
              </a:rPr>
              <a:t>cod</a:t>
            </a:r>
            <a:r>
              <a:rPr lang="pt-BR" sz="2000" dirty="0" smtClean="0">
                <a:solidFill>
                  <a:schemeClr val="accent6"/>
                </a:solidFill>
              </a:rPr>
              <a:t>-curso </a:t>
            </a:r>
            <a:r>
              <a:rPr lang="pt-BR" sz="2000" dirty="0">
                <a:solidFill>
                  <a:schemeClr val="accent6"/>
                </a:solidFill>
              </a:rPr>
              <a:t>(</a:t>
            </a:r>
            <a:r>
              <a:rPr lang="pt-BR" sz="2000" dirty="0" err="1">
                <a:solidFill>
                  <a:schemeClr val="accent6"/>
                </a:solidFill>
              </a:rPr>
              <a:t>pk</a:t>
            </a:r>
            <a:r>
              <a:rPr lang="pt-BR" sz="2000" dirty="0">
                <a:solidFill>
                  <a:schemeClr val="accent6"/>
                </a:solidFill>
              </a:rPr>
              <a:t>), </a:t>
            </a:r>
            <a:r>
              <a:rPr lang="pt-BR" sz="2000" dirty="0" smtClean="0">
                <a:solidFill>
                  <a:schemeClr val="accent6"/>
                </a:solidFill>
              </a:rPr>
              <a:t>semestre-ingresso</a:t>
            </a:r>
          </a:p>
          <a:p>
            <a:pPr marL="0" indent="0">
              <a:buNone/>
            </a:pPr>
            <a:r>
              <a:rPr lang="pt-BR" sz="2000" dirty="0" smtClean="0"/>
              <a:t>Disciplina (</a:t>
            </a:r>
            <a:r>
              <a:rPr lang="pt-BR" sz="2000" dirty="0" err="1" smtClean="0">
                <a:solidFill>
                  <a:schemeClr val="accent6"/>
                </a:solidFill>
              </a:rPr>
              <a:t>cod</a:t>
            </a:r>
            <a:r>
              <a:rPr lang="pt-BR" sz="2000" dirty="0" smtClean="0">
                <a:solidFill>
                  <a:schemeClr val="accent6"/>
                </a:solidFill>
              </a:rPr>
              <a:t>-curso </a:t>
            </a:r>
            <a:r>
              <a:rPr lang="pt-BR" sz="2000" dirty="0">
                <a:solidFill>
                  <a:schemeClr val="accent6"/>
                </a:solidFill>
              </a:rPr>
              <a:t>(</a:t>
            </a:r>
            <a:r>
              <a:rPr lang="pt-BR" sz="2000" dirty="0" err="1" smtClean="0">
                <a:solidFill>
                  <a:schemeClr val="accent6"/>
                </a:solidFill>
              </a:rPr>
              <a:t>pk</a:t>
            </a:r>
            <a:r>
              <a:rPr lang="pt-BR" sz="2000" dirty="0" smtClean="0">
                <a:solidFill>
                  <a:schemeClr val="accent6"/>
                </a:solidFill>
              </a:rPr>
              <a:t>/</a:t>
            </a:r>
            <a:r>
              <a:rPr lang="pt-BR" sz="2000" dirty="0" err="1" smtClean="0">
                <a:solidFill>
                  <a:schemeClr val="accent6"/>
                </a:solidFill>
              </a:rPr>
              <a:t>fk</a:t>
            </a:r>
            <a:r>
              <a:rPr lang="pt-BR" sz="2000" dirty="0" smtClean="0">
                <a:solidFill>
                  <a:schemeClr val="accent6"/>
                </a:solidFill>
              </a:rPr>
              <a:t>), </a:t>
            </a:r>
            <a:r>
              <a:rPr lang="pt-BR" sz="2000" dirty="0" err="1" smtClean="0">
                <a:solidFill>
                  <a:srgbClr val="FF0000"/>
                </a:solidFill>
              </a:rPr>
              <a:t>cod</a:t>
            </a:r>
            <a:r>
              <a:rPr lang="pt-BR" sz="2000" dirty="0" smtClean="0">
                <a:solidFill>
                  <a:srgbClr val="FF0000"/>
                </a:solidFill>
              </a:rPr>
              <a:t>-disciplina(</a:t>
            </a:r>
            <a:r>
              <a:rPr lang="pt-BR" sz="2000" dirty="0" err="1" smtClean="0">
                <a:solidFill>
                  <a:srgbClr val="FF0000"/>
                </a:solidFill>
              </a:rPr>
              <a:t>pk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err="1" smtClean="0">
                <a:solidFill>
                  <a:srgbClr val="FF0000"/>
                </a:solidFill>
              </a:rPr>
              <a:t>fk</a:t>
            </a:r>
            <a:r>
              <a:rPr lang="pt-BR" sz="2000" dirty="0" smtClean="0">
                <a:solidFill>
                  <a:srgbClr val="FF0000"/>
                </a:solidFill>
              </a:rPr>
              <a:t>) </a:t>
            </a:r>
            <a:r>
              <a:rPr lang="pt-BR" sz="20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Disciplina_Semestre</a:t>
            </a:r>
            <a:r>
              <a:rPr lang="pt-BR" sz="2000" dirty="0" smtClean="0">
                <a:solidFill>
                  <a:srgbClr val="FF0000"/>
                </a:solidFill>
              </a:rPr>
              <a:t> (</a:t>
            </a:r>
            <a:r>
              <a:rPr lang="pt-BR" sz="2000" dirty="0" err="1" smtClean="0">
                <a:solidFill>
                  <a:srgbClr val="FF0000"/>
                </a:solidFill>
              </a:rPr>
              <a:t>cod</a:t>
            </a:r>
            <a:r>
              <a:rPr lang="pt-BR" sz="2000" dirty="0" smtClean="0">
                <a:solidFill>
                  <a:srgbClr val="FF0000"/>
                </a:solidFill>
              </a:rPr>
              <a:t>-disciplina(</a:t>
            </a:r>
            <a:r>
              <a:rPr lang="pt-BR" sz="2000" dirty="0" err="1" smtClean="0">
                <a:solidFill>
                  <a:srgbClr val="FF0000"/>
                </a:solidFill>
              </a:rPr>
              <a:t>pk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err="1" smtClean="0">
                <a:solidFill>
                  <a:srgbClr val="FF0000"/>
                </a:solidFill>
              </a:rPr>
              <a:t>fk</a:t>
            </a:r>
            <a:r>
              <a:rPr lang="pt-BR" sz="2000" dirty="0" smtClean="0">
                <a:solidFill>
                  <a:srgbClr val="FF0000"/>
                </a:solidFill>
              </a:rPr>
              <a:t>), </a:t>
            </a:r>
            <a:r>
              <a:rPr lang="pt-BR" sz="2000" dirty="0" smtClean="0">
                <a:solidFill>
                  <a:srgbClr val="00B050"/>
                </a:solidFill>
              </a:rPr>
              <a:t>semestre-disciplina-cursada </a:t>
            </a:r>
            <a:r>
              <a:rPr lang="pt-BR" sz="2000" dirty="0">
                <a:solidFill>
                  <a:srgbClr val="00B050"/>
                </a:solidFill>
              </a:rPr>
              <a:t>(</a:t>
            </a:r>
            <a:r>
              <a:rPr lang="pt-BR" sz="2000" dirty="0" err="1" smtClean="0">
                <a:solidFill>
                  <a:srgbClr val="00B050"/>
                </a:solidFill>
              </a:rPr>
              <a:t>pk</a:t>
            </a:r>
            <a:r>
              <a:rPr lang="pt-BR" sz="2000" dirty="0" smtClean="0">
                <a:solidFill>
                  <a:srgbClr val="00B050"/>
                </a:solidFill>
              </a:rPr>
              <a:t>/</a:t>
            </a:r>
            <a:r>
              <a:rPr lang="pt-BR" sz="2000" dirty="0" err="1" smtClean="0">
                <a:solidFill>
                  <a:srgbClr val="00B050"/>
                </a:solidFill>
              </a:rPr>
              <a:t>fk</a:t>
            </a:r>
            <a:r>
              <a:rPr lang="pt-BR" sz="2000" dirty="0" smtClean="0">
                <a:solidFill>
                  <a:srgbClr val="00B050"/>
                </a:solidFill>
              </a:rPr>
              <a:t>), nota-disciplina)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050312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4624"/>
            <a:ext cx="1076960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620688"/>
            <a:ext cx="11348156" cy="57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1 ) Colocar as entidades abaixo na Primeira Forma Normal (atributos entre { }  indicam repetição).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d) Sistema Cursos</a:t>
            </a:r>
          </a:p>
          <a:p>
            <a:pPr marL="0" indent="0">
              <a:buNone/>
            </a:pPr>
            <a:r>
              <a:rPr lang="pt-BR" sz="2000" dirty="0"/>
              <a:t>Candidato (idCurso (pk), NomeCurso, NumeroVagas,  { idCandidato (pk), NomeCandidato, NotaCandidato } ) 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1FN</a:t>
            </a:r>
          </a:p>
          <a:p>
            <a:pPr marL="0" indent="0">
              <a:buNone/>
            </a:pPr>
            <a:r>
              <a:rPr lang="pt-BR" sz="2000" dirty="0" smtClean="0"/>
              <a:t>Candidato 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rgbClr val="00B050"/>
                </a:solidFill>
              </a:rPr>
              <a:t>idCurso</a:t>
            </a:r>
            <a:r>
              <a:rPr lang="pt-BR" sz="2000" u="sng" dirty="0">
                <a:solidFill>
                  <a:srgbClr val="00B050"/>
                </a:solidFill>
              </a:rPr>
              <a:t> (</a:t>
            </a:r>
            <a:r>
              <a:rPr lang="pt-BR" sz="2000" u="sng" dirty="0" err="1">
                <a:solidFill>
                  <a:srgbClr val="00B050"/>
                </a:solidFill>
              </a:rPr>
              <a:t>pk</a:t>
            </a:r>
            <a:r>
              <a:rPr lang="pt-BR" sz="2000" u="sng" dirty="0">
                <a:solidFill>
                  <a:srgbClr val="00B050"/>
                </a:solidFill>
              </a:rPr>
              <a:t>)</a:t>
            </a:r>
            <a:r>
              <a:rPr lang="pt-BR" sz="2000" dirty="0"/>
              <a:t>, </a:t>
            </a:r>
            <a:r>
              <a:rPr lang="pt-BR" sz="2000" dirty="0" err="1"/>
              <a:t>NomeCurso</a:t>
            </a:r>
            <a:r>
              <a:rPr lang="pt-BR" sz="2000" dirty="0"/>
              <a:t>, </a:t>
            </a:r>
            <a:r>
              <a:rPr lang="pt-BR" sz="2000" dirty="0" err="1" smtClean="0"/>
              <a:t>NumeroVagas</a:t>
            </a:r>
            <a:r>
              <a:rPr lang="pt-BR" sz="2000" dirty="0" smtClean="0"/>
              <a:t> )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 smtClean="0"/>
              <a:t>CandidatoNota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00B050"/>
                </a:solidFill>
              </a:rPr>
              <a:t>(</a:t>
            </a:r>
            <a:r>
              <a:rPr lang="pt-BR" sz="2000" u="sng" dirty="0" err="1">
                <a:solidFill>
                  <a:srgbClr val="00B050"/>
                </a:solidFill>
              </a:rPr>
              <a:t>idCurso</a:t>
            </a:r>
            <a:r>
              <a:rPr lang="pt-BR" sz="2000" u="sng" dirty="0">
                <a:solidFill>
                  <a:srgbClr val="00B050"/>
                </a:solidFill>
              </a:rPr>
              <a:t> (</a:t>
            </a:r>
            <a:r>
              <a:rPr lang="pt-BR" sz="2000" u="sng" dirty="0" err="1" smtClean="0">
                <a:solidFill>
                  <a:srgbClr val="00B050"/>
                </a:solidFill>
              </a:rPr>
              <a:t>pk</a:t>
            </a:r>
            <a:r>
              <a:rPr lang="pt-BR" sz="2000" u="sng" dirty="0" smtClean="0">
                <a:solidFill>
                  <a:srgbClr val="00B050"/>
                </a:solidFill>
              </a:rPr>
              <a:t>/</a:t>
            </a:r>
            <a:r>
              <a:rPr lang="pt-BR" sz="2000" u="sng" dirty="0" err="1" smtClean="0">
                <a:solidFill>
                  <a:srgbClr val="00B050"/>
                </a:solidFill>
              </a:rPr>
              <a:t>fk</a:t>
            </a:r>
            <a:r>
              <a:rPr lang="pt-BR" sz="2000" u="sng" dirty="0" smtClean="0">
                <a:solidFill>
                  <a:srgbClr val="00B050"/>
                </a:solidFill>
              </a:rPr>
              <a:t>)</a:t>
            </a:r>
            <a:r>
              <a:rPr lang="pt-BR" sz="2000" u="sng" dirty="0" smtClean="0"/>
              <a:t>, </a:t>
            </a:r>
            <a:r>
              <a:rPr lang="pt-BR" sz="2000" u="sng" dirty="0" err="1"/>
              <a:t>idCandidato</a:t>
            </a:r>
            <a:r>
              <a:rPr lang="pt-BR" sz="2000" u="sng" dirty="0"/>
              <a:t> (</a:t>
            </a:r>
            <a:r>
              <a:rPr lang="pt-BR" sz="2000" u="sng" dirty="0" err="1" smtClean="0"/>
              <a:t>pk</a:t>
            </a:r>
            <a:r>
              <a:rPr lang="pt-BR" sz="2000" u="sng" dirty="0" smtClean="0"/>
              <a:t>/</a:t>
            </a:r>
            <a:r>
              <a:rPr lang="pt-BR" sz="2000" u="sng" dirty="0" err="1" smtClean="0"/>
              <a:t>fk</a:t>
            </a:r>
            <a:r>
              <a:rPr lang="pt-BR" sz="2000" u="sng" dirty="0" smtClean="0"/>
              <a:t>)</a:t>
            </a:r>
            <a:r>
              <a:rPr lang="pt-BR" sz="2000" dirty="0" smtClean="0"/>
              <a:t>, </a:t>
            </a:r>
            <a:r>
              <a:rPr lang="pt-BR" sz="2000" dirty="0" err="1"/>
              <a:t>NomeCandidato</a:t>
            </a:r>
            <a:r>
              <a:rPr lang="pt-BR" sz="2000" dirty="0"/>
              <a:t>, </a:t>
            </a:r>
            <a:r>
              <a:rPr lang="pt-BR" sz="2000" dirty="0" err="1"/>
              <a:t>NotaCandidato</a:t>
            </a:r>
            <a:r>
              <a:rPr lang="pt-BR" sz="2000" dirty="0"/>
              <a:t> }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1488956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404-F20E-43C2-ADF7-C887AA45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5445-FDD6-45C3-826A-E8DD9F90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124745"/>
            <a:ext cx="10769600" cy="40324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2 ) Coloque as entidades abaixo na </a:t>
            </a:r>
            <a:r>
              <a:rPr lang="pt-BR" dirty="0" smtClean="0"/>
              <a:t>Primeira/</a:t>
            </a:r>
            <a:r>
              <a:rPr lang="pt-BR" dirty="0" smtClean="0"/>
              <a:t>Segunda </a:t>
            </a:r>
            <a:r>
              <a:rPr lang="pt-BR" dirty="0"/>
              <a:t>Forma Normal / Terceira (atributos entre { }  indicam repetição)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514350" indent="-514350">
              <a:buAutoNum type="alphaLcParenR"/>
            </a:pPr>
            <a:r>
              <a:rPr lang="pt-BR" dirty="0"/>
              <a:t>Controle de Projetos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cod-proj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descrição-proj </a:t>
            </a:r>
          </a:p>
          <a:p>
            <a:pPr marL="0" indent="0">
              <a:buNone/>
            </a:pPr>
            <a:r>
              <a:rPr lang="pt-BR" dirty="0"/>
              <a:t>	cod-categoria-empr </a:t>
            </a:r>
            <a:r>
              <a:rPr lang="pt-BR" dirty="0">
                <a:sym typeface="Wingdings" panose="05000000000000000000" pitchFamily="2" charset="2"/>
              </a:rPr>
              <a:t>  descricao-categoria, </a:t>
            </a:r>
            <a:r>
              <a:rPr lang="pt-BR" dirty="0"/>
              <a:t>salariocategoria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/>
              <a:t>cod-empregado </a:t>
            </a:r>
            <a:r>
              <a:rPr lang="pt-BR" dirty="0">
                <a:sym typeface="Wingdings" panose="05000000000000000000" pitchFamily="2" charset="2"/>
              </a:rPr>
              <a:t> nome-empr</a:t>
            </a:r>
          </a:p>
          <a:p>
            <a:pPr marL="0" indent="0">
              <a:buNone/>
            </a:pPr>
            <a:r>
              <a:rPr lang="pt-BR" dirty="0"/>
              <a:t>	cod-proj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data-início, data-fim</a:t>
            </a:r>
          </a:p>
          <a:p>
            <a:pPr marL="0" indent="0">
              <a:buNone/>
            </a:pPr>
            <a:r>
              <a:rPr lang="pt-BR" dirty="0"/>
              <a:t>	cod-tipo-proj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tipo-proj</a:t>
            </a:r>
          </a:p>
          <a:p>
            <a:pPr marL="400050" lvl="1" indent="0">
              <a:buNone/>
            </a:pPr>
            <a:r>
              <a:rPr lang="pt-BR" dirty="0"/>
              <a:t>	ÑN</a:t>
            </a:r>
          </a:p>
          <a:p>
            <a:pPr marL="0" indent="0">
              <a:buNone/>
            </a:pPr>
            <a:r>
              <a:rPr lang="pt-BR" dirty="0"/>
              <a:t>	ProjetoEmpr(cod-proj (pk), cod-tipo-proj, tipo-proj, descrição-proj, </a:t>
            </a:r>
          </a:p>
          <a:p>
            <a:pPr marL="0" indent="0">
              <a:buNone/>
            </a:pPr>
            <a:r>
              <a:rPr lang="pt-BR" dirty="0"/>
              <a:t>		{cod-empregado,  nome-</a:t>
            </a:r>
            <a:r>
              <a:rPr lang="pt-BR" dirty="0" err="1"/>
              <a:t>empr</a:t>
            </a:r>
            <a:r>
              <a:rPr lang="pt-BR" dirty="0"/>
              <a:t>, cod-categoria-empr, descricao-categoria, </a:t>
            </a:r>
            <a:r>
              <a:rPr lang="pt-BR" dirty="0" err="1"/>
              <a:t>salariocategoria</a:t>
            </a:r>
            <a:r>
              <a:rPr lang="pt-BR" dirty="0"/>
              <a:t>, data-início, data-fim}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CEC7-FD1F-4431-B21B-46E8E07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81BF-8E4E-4892-8621-E27A4D5F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92D9-F490-4FDA-B36B-E40BB39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34233B-DB58-4A14-8233-32E0E890E790}"/>
              </a:ext>
            </a:extLst>
          </p:cNvPr>
          <p:cNvSpPr txBox="1"/>
          <p:nvPr/>
        </p:nvSpPr>
        <p:spPr>
          <a:xfrm>
            <a:off x="1023506" y="3970239"/>
            <a:ext cx="11049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	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358389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/>
              <a:t>Controle de Projetos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cod-proj</a:t>
            </a:r>
            <a:r>
              <a:rPr lang="pt-BR" dirty="0"/>
              <a:t>  descrição-</a:t>
            </a:r>
            <a:r>
              <a:rPr lang="pt-BR" dirty="0" err="1"/>
              <a:t>proj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</a:t>
            </a:r>
            <a:r>
              <a:rPr lang="pt-BR" dirty="0"/>
              <a:t>-categoria-</a:t>
            </a:r>
            <a:r>
              <a:rPr lang="pt-BR" dirty="0" err="1"/>
              <a:t>empr</a:t>
            </a:r>
            <a:r>
              <a:rPr lang="pt-BR" dirty="0"/>
              <a:t>   </a:t>
            </a:r>
            <a:r>
              <a:rPr lang="pt-BR" dirty="0" err="1"/>
              <a:t>descricao</a:t>
            </a:r>
            <a:r>
              <a:rPr lang="pt-BR" dirty="0"/>
              <a:t>-categoria, </a:t>
            </a:r>
            <a:r>
              <a:rPr lang="pt-BR" dirty="0" err="1"/>
              <a:t>salariocategoria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</a:t>
            </a:r>
            <a:r>
              <a:rPr lang="pt-BR" dirty="0"/>
              <a:t>-empregado  nome-</a:t>
            </a:r>
            <a:r>
              <a:rPr lang="pt-BR" dirty="0" err="1"/>
              <a:t>empr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cod-proj</a:t>
            </a:r>
            <a:r>
              <a:rPr lang="pt-BR" dirty="0"/>
              <a:t> data-início, data-fim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</a:t>
            </a:r>
            <a:r>
              <a:rPr lang="pt-BR" dirty="0"/>
              <a:t>-tipo-</a:t>
            </a:r>
            <a:r>
              <a:rPr lang="pt-BR" dirty="0" err="1"/>
              <a:t>proj</a:t>
            </a:r>
            <a:r>
              <a:rPr lang="pt-BR" dirty="0"/>
              <a:t> tipo-</a:t>
            </a:r>
            <a:r>
              <a:rPr lang="pt-BR" dirty="0" err="1"/>
              <a:t>proj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ÑN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ProjetoEmpr</a:t>
            </a:r>
            <a:r>
              <a:rPr lang="pt-BR" dirty="0"/>
              <a:t>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-tipo-</a:t>
            </a:r>
            <a:r>
              <a:rPr lang="pt-BR" dirty="0" err="1"/>
              <a:t>proj</a:t>
            </a:r>
            <a:r>
              <a:rPr lang="pt-BR" dirty="0"/>
              <a:t>, tipo-</a:t>
            </a:r>
            <a:r>
              <a:rPr lang="pt-BR" dirty="0" err="1"/>
              <a:t>proj</a:t>
            </a:r>
            <a:r>
              <a:rPr lang="pt-BR" dirty="0"/>
              <a:t>, descrição-</a:t>
            </a:r>
            <a:r>
              <a:rPr lang="pt-BR" dirty="0" err="1"/>
              <a:t>proj</a:t>
            </a:r>
            <a:r>
              <a:rPr lang="pt-BR" dirty="0"/>
              <a:t>, </a:t>
            </a:r>
          </a:p>
          <a:p>
            <a:pPr marL="0" indent="0">
              <a:buNone/>
            </a:pPr>
            <a:r>
              <a:rPr lang="pt-BR" dirty="0"/>
              <a:t>		{</a:t>
            </a:r>
            <a:r>
              <a:rPr lang="pt-BR" dirty="0" err="1"/>
              <a:t>cod</a:t>
            </a:r>
            <a:r>
              <a:rPr lang="pt-BR" dirty="0"/>
              <a:t>-empregado,  nome-</a:t>
            </a:r>
            <a:r>
              <a:rPr lang="pt-BR" dirty="0" err="1"/>
              <a:t>empr</a:t>
            </a:r>
            <a:r>
              <a:rPr lang="pt-BR" dirty="0"/>
              <a:t>, </a:t>
            </a:r>
            <a:r>
              <a:rPr lang="pt-BR" dirty="0" err="1"/>
              <a:t>cod</a:t>
            </a:r>
            <a:r>
              <a:rPr lang="pt-BR" dirty="0"/>
              <a:t>-categoria-</a:t>
            </a:r>
            <a:r>
              <a:rPr lang="pt-BR" dirty="0" err="1"/>
              <a:t>empr</a:t>
            </a:r>
            <a:r>
              <a:rPr lang="pt-BR" dirty="0"/>
              <a:t>, </a:t>
            </a:r>
            <a:r>
              <a:rPr lang="pt-BR" dirty="0" err="1"/>
              <a:t>descricao</a:t>
            </a:r>
            <a:r>
              <a:rPr lang="pt-BR" dirty="0"/>
              <a:t>-categoria, </a:t>
            </a:r>
            <a:r>
              <a:rPr lang="pt-BR" dirty="0" err="1"/>
              <a:t>salariocategoria</a:t>
            </a:r>
            <a:r>
              <a:rPr lang="pt-BR" dirty="0"/>
              <a:t>, data-início, data-fim}</a:t>
            </a:r>
          </a:p>
          <a:p>
            <a:pPr marL="0" indent="0">
              <a:buNone/>
            </a:pPr>
            <a:r>
              <a:rPr lang="pt-BR" dirty="0"/>
              <a:t>	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1FN</a:t>
            </a:r>
          </a:p>
          <a:p>
            <a:pPr marL="0" indent="0">
              <a:buNone/>
            </a:pPr>
            <a:r>
              <a:rPr lang="pt-BR" dirty="0"/>
              <a:t>Projeto(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-tipo-</a:t>
            </a:r>
            <a:r>
              <a:rPr lang="pt-BR" dirty="0" err="1"/>
              <a:t>proj</a:t>
            </a:r>
            <a:r>
              <a:rPr lang="pt-BR" dirty="0"/>
              <a:t>, tipo-</a:t>
            </a:r>
            <a:r>
              <a:rPr lang="pt-BR" dirty="0" err="1"/>
              <a:t>proj</a:t>
            </a:r>
            <a:r>
              <a:rPr lang="pt-BR" dirty="0"/>
              <a:t>, descrição-</a:t>
            </a:r>
            <a:r>
              <a:rPr lang="pt-BR" dirty="0" err="1"/>
              <a:t>proj</a:t>
            </a:r>
            <a:r>
              <a:rPr lang="pt-BR" dirty="0"/>
              <a:t> 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ProjetoEmpr</a:t>
            </a:r>
            <a:r>
              <a:rPr lang="pt-BR" dirty="0"/>
              <a:t>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-empregado (</a:t>
            </a:r>
            <a:r>
              <a:rPr lang="pt-BR" dirty="0" err="1"/>
              <a:t>pk</a:t>
            </a:r>
            <a:r>
              <a:rPr lang="pt-BR" dirty="0"/>
              <a:t>), nome-</a:t>
            </a:r>
            <a:r>
              <a:rPr lang="pt-BR" dirty="0" err="1"/>
              <a:t>empr,cod</a:t>
            </a:r>
            <a:r>
              <a:rPr lang="pt-BR" dirty="0"/>
              <a:t>-categoria-</a:t>
            </a:r>
            <a:r>
              <a:rPr lang="pt-BR" dirty="0" err="1"/>
              <a:t>empr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            </a:t>
            </a:r>
            <a:r>
              <a:rPr lang="pt-BR" dirty="0" err="1"/>
              <a:t>descricao-categoria,salariocategoria</a:t>
            </a:r>
            <a:r>
              <a:rPr lang="pt-BR" dirty="0"/>
              <a:t>, data-início, data-fim)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2FN</a:t>
            </a:r>
          </a:p>
          <a:p>
            <a:pPr marL="0" indent="0">
              <a:buNone/>
            </a:pPr>
            <a:r>
              <a:rPr lang="pt-BR" dirty="0"/>
              <a:t>Projeto(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-tipo-</a:t>
            </a:r>
            <a:r>
              <a:rPr lang="pt-BR" dirty="0" err="1"/>
              <a:t>proj</a:t>
            </a:r>
            <a:r>
              <a:rPr lang="pt-BR" dirty="0"/>
              <a:t>, tipo-</a:t>
            </a:r>
            <a:r>
              <a:rPr lang="pt-BR" dirty="0" err="1"/>
              <a:t>proj</a:t>
            </a:r>
            <a:r>
              <a:rPr lang="pt-BR" dirty="0"/>
              <a:t>, descrição-</a:t>
            </a:r>
            <a:r>
              <a:rPr lang="pt-BR" dirty="0" err="1"/>
              <a:t>proj</a:t>
            </a:r>
            <a:r>
              <a:rPr lang="pt-BR" dirty="0"/>
              <a:t>, data-início, data-fim )</a:t>
            </a:r>
          </a:p>
          <a:p>
            <a:pPr marL="0" indent="0">
              <a:buNone/>
            </a:pPr>
            <a:r>
              <a:rPr lang="pt-BR" dirty="0" err="1"/>
              <a:t>ProjetoEmpr</a:t>
            </a:r>
            <a:r>
              <a:rPr lang="pt-BR" dirty="0"/>
              <a:t>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-empregado (</a:t>
            </a:r>
            <a:r>
              <a:rPr lang="pt-BR" dirty="0" err="1"/>
              <a:t>pk</a:t>
            </a:r>
            <a:r>
              <a:rPr lang="pt-BR" dirty="0"/>
              <a:t>),</a:t>
            </a:r>
            <a:r>
              <a:rPr lang="pt-BR" dirty="0" err="1"/>
              <a:t>cod</a:t>
            </a:r>
            <a:r>
              <a:rPr lang="pt-BR" dirty="0"/>
              <a:t>-categoria-</a:t>
            </a:r>
            <a:r>
              <a:rPr lang="pt-BR" dirty="0" err="1"/>
              <a:t>empr</a:t>
            </a:r>
            <a:r>
              <a:rPr lang="pt-BR" dirty="0"/>
              <a:t>, </a:t>
            </a:r>
            <a:r>
              <a:rPr lang="pt-BR" dirty="0" err="1"/>
              <a:t>descricao-categoria,salariocategoria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/>
              <a:t>Empregado ( </a:t>
            </a:r>
            <a:r>
              <a:rPr lang="pt-BR" dirty="0" err="1"/>
              <a:t>cod</a:t>
            </a:r>
            <a:r>
              <a:rPr lang="pt-BR" dirty="0"/>
              <a:t>-empregado (</a:t>
            </a:r>
            <a:r>
              <a:rPr lang="pt-BR" dirty="0" err="1"/>
              <a:t>pk</a:t>
            </a:r>
            <a:r>
              <a:rPr lang="pt-BR" dirty="0"/>
              <a:t>), nome-</a:t>
            </a:r>
            <a:r>
              <a:rPr lang="pt-BR" dirty="0" err="1"/>
              <a:t>empr</a:t>
            </a:r>
            <a:r>
              <a:rPr lang="pt-BR" dirty="0"/>
              <a:t>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3FN</a:t>
            </a:r>
          </a:p>
          <a:p>
            <a:pPr marL="0" indent="0">
              <a:buNone/>
            </a:pPr>
            <a:r>
              <a:rPr lang="pt-BR" dirty="0"/>
              <a:t>Projeto(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-tipo-</a:t>
            </a:r>
            <a:r>
              <a:rPr lang="pt-BR" dirty="0" err="1"/>
              <a:t>proj</a:t>
            </a:r>
            <a:r>
              <a:rPr lang="pt-BR" dirty="0"/>
              <a:t>, data-início, data-fim )</a:t>
            </a:r>
          </a:p>
          <a:p>
            <a:pPr marL="0" indent="0">
              <a:buNone/>
            </a:pPr>
            <a:r>
              <a:rPr lang="pt-BR" dirty="0" err="1"/>
              <a:t>TipoProjeto</a:t>
            </a:r>
            <a:r>
              <a:rPr lang="pt-BR" dirty="0"/>
              <a:t> (</a:t>
            </a:r>
            <a:r>
              <a:rPr lang="pt-BR" dirty="0" err="1"/>
              <a:t>cod</a:t>
            </a:r>
            <a:r>
              <a:rPr lang="pt-BR" dirty="0"/>
              <a:t>-tipo-</a:t>
            </a:r>
            <a:r>
              <a:rPr lang="pt-BR" dirty="0" err="1"/>
              <a:t>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tipo-</a:t>
            </a:r>
            <a:r>
              <a:rPr lang="pt-BR" dirty="0" err="1"/>
              <a:t>proj</a:t>
            </a:r>
            <a:r>
              <a:rPr lang="pt-BR" dirty="0"/>
              <a:t>, descrição-</a:t>
            </a:r>
            <a:r>
              <a:rPr lang="pt-BR" dirty="0" err="1"/>
              <a:t>proj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ProjetoEmpr</a:t>
            </a:r>
            <a:r>
              <a:rPr lang="pt-BR" dirty="0"/>
              <a:t>(</a:t>
            </a:r>
            <a:r>
              <a:rPr lang="pt-BR" dirty="0" err="1"/>
              <a:t>cod-proj</a:t>
            </a:r>
            <a:r>
              <a:rPr lang="pt-BR" dirty="0"/>
              <a:t> 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cod</a:t>
            </a:r>
            <a:r>
              <a:rPr lang="pt-BR" dirty="0"/>
              <a:t>-empregado (</a:t>
            </a:r>
            <a:r>
              <a:rPr lang="pt-BR" dirty="0" err="1"/>
              <a:t>pk</a:t>
            </a:r>
            <a:r>
              <a:rPr lang="pt-BR" dirty="0"/>
              <a:t>) )</a:t>
            </a:r>
          </a:p>
          <a:p>
            <a:pPr marL="0" indent="0">
              <a:buNone/>
            </a:pPr>
            <a:r>
              <a:rPr lang="pt-BR" dirty="0"/>
              <a:t>Categoria(</a:t>
            </a:r>
            <a:r>
              <a:rPr lang="pt-BR" dirty="0" err="1"/>
              <a:t>cod</a:t>
            </a:r>
            <a:r>
              <a:rPr lang="pt-BR" dirty="0"/>
              <a:t>-categoria-</a:t>
            </a:r>
            <a:r>
              <a:rPr lang="pt-BR" dirty="0" err="1"/>
              <a:t>empr</a:t>
            </a:r>
            <a:r>
              <a:rPr lang="pt-BR" dirty="0"/>
              <a:t>(</a:t>
            </a:r>
            <a:r>
              <a:rPr lang="pt-BR" dirty="0" err="1"/>
              <a:t>pk</a:t>
            </a:r>
            <a:r>
              <a:rPr lang="pt-BR" dirty="0"/>
              <a:t>), </a:t>
            </a:r>
            <a:r>
              <a:rPr lang="pt-BR" dirty="0" err="1"/>
              <a:t>descricao-categoria,salariocategoria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/>
              <a:t>Empregado ( </a:t>
            </a:r>
            <a:r>
              <a:rPr lang="pt-BR" dirty="0" err="1"/>
              <a:t>cod</a:t>
            </a:r>
            <a:r>
              <a:rPr lang="pt-BR" dirty="0"/>
              <a:t>-empregado (</a:t>
            </a:r>
            <a:r>
              <a:rPr lang="pt-BR" dirty="0" err="1"/>
              <a:t>pk</a:t>
            </a:r>
            <a:r>
              <a:rPr lang="pt-BR" dirty="0"/>
              <a:t>), nome-</a:t>
            </a:r>
            <a:r>
              <a:rPr lang="pt-BR" dirty="0" err="1"/>
              <a:t>empr</a:t>
            </a:r>
            <a:r>
              <a:rPr lang="pt-BR" dirty="0"/>
              <a:t>, </a:t>
            </a:r>
            <a:r>
              <a:rPr lang="pt-BR" dirty="0" err="1"/>
              <a:t>cod</a:t>
            </a:r>
            <a:r>
              <a:rPr lang="pt-BR" dirty="0"/>
              <a:t>-categoria-</a:t>
            </a:r>
            <a:r>
              <a:rPr lang="pt-BR" dirty="0" err="1"/>
              <a:t>empr</a:t>
            </a:r>
            <a:r>
              <a:rPr lang="pt-BR" dirty="0"/>
              <a:t>(</a:t>
            </a:r>
            <a:r>
              <a:rPr lang="pt-BR" dirty="0" err="1"/>
              <a:t>fk</a:t>
            </a:r>
            <a:r>
              <a:rPr lang="pt-BR" dirty="0"/>
              <a:t>)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55534118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F105-A47A-4F81-82A9-CE4157FD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C248-7677-4905-9B6B-FB3F1FC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2F4E-9D51-4593-BBE5-48441A9A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2114B-BE0B-47FF-99FB-B8979296DBFE}"/>
              </a:ext>
            </a:extLst>
          </p:cNvPr>
          <p:cNvSpPr txBox="1"/>
          <p:nvPr/>
        </p:nvSpPr>
        <p:spPr>
          <a:xfrm>
            <a:off x="1016000" y="404664"/>
            <a:ext cx="11056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2</a:t>
            </a:r>
            <a:r>
              <a:rPr lang="pt-BR" sz="1800" dirty="0"/>
              <a:t> ) Colocar as entidades abaixo na Primeira/Segunda/Terceira Formas Normais (atributos entre { }  indicam repetição)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 b) Biblioteca</a:t>
            </a:r>
          </a:p>
          <a:p>
            <a:pPr marL="0" indent="0">
              <a:buNone/>
            </a:pPr>
            <a:r>
              <a:rPr lang="pt-BR" sz="1800" dirty="0"/>
              <a:t>Não Normalizado</a:t>
            </a:r>
          </a:p>
          <a:p>
            <a:pPr marL="0" indent="0">
              <a:buNone/>
            </a:pPr>
            <a:r>
              <a:rPr lang="pt-BR" sz="1800" dirty="0"/>
              <a:t>Livro (</a:t>
            </a:r>
            <a:r>
              <a:rPr lang="pt-BR" sz="1800" dirty="0" err="1"/>
              <a:t>cod</a:t>
            </a:r>
            <a:r>
              <a:rPr lang="pt-BR" sz="1800" dirty="0"/>
              <a:t>-livro (</a:t>
            </a:r>
            <a:r>
              <a:rPr lang="pt-BR" sz="1800" dirty="0" err="1"/>
              <a:t>pk</a:t>
            </a:r>
            <a:r>
              <a:rPr lang="pt-BR" sz="1800" dirty="0"/>
              <a:t>), título, </a:t>
            </a:r>
            <a:r>
              <a:rPr lang="pt-BR" sz="1800" dirty="0" err="1"/>
              <a:t>cod</a:t>
            </a:r>
            <a:r>
              <a:rPr lang="pt-BR" sz="1800" dirty="0"/>
              <a:t>-editora, nome-editora, endereço-editora, {</a:t>
            </a:r>
            <a:r>
              <a:rPr lang="pt-BR" sz="1800" dirty="0" err="1"/>
              <a:t>cod</a:t>
            </a:r>
            <a:r>
              <a:rPr lang="pt-BR" sz="1800" dirty="0"/>
              <a:t>-autor, nome-autor})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0921687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83F4-08AC-4241-A4CC-02443EB2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661B-B639-4B6A-A500-6A038D3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F13A-FCF6-4624-B47F-2AE223B1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ACF6B-8F68-4D9A-BBE1-D116C74AF6B3}"/>
              </a:ext>
            </a:extLst>
          </p:cNvPr>
          <p:cNvSpPr txBox="1"/>
          <p:nvPr/>
        </p:nvSpPr>
        <p:spPr>
          <a:xfrm>
            <a:off x="997000" y="692695"/>
            <a:ext cx="11003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c</a:t>
            </a:r>
            <a:r>
              <a:rPr lang="pt-BR" sz="1800" dirty="0"/>
              <a:t>) Controle de Projetos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dirty="0"/>
              <a:t>Não Normalizado</a:t>
            </a: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ProjetoEmpr</a:t>
            </a:r>
            <a:r>
              <a:rPr lang="pt-BR" sz="1800" dirty="0"/>
              <a:t> (</a:t>
            </a:r>
            <a:r>
              <a:rPr lang="pt-BR" sz="1800" dirty="0" err="1"/>
              <a:t>cod-proj</a:t>
            </a:r>
            <a:r>
              <a:rPr lang="pt-BR" sz="1800" dirty="0"/>
              <a:t> (</a:t>
            </a:r>
            <a:r>
              <a:rPr lang="pt-BR" sz="1800" dirty="0" err="1"/>
              <a:t>pk</a:t>
            </a:r>
            <a:r>
              <a:rPr lang="pt-BR" sz="1800" dirty="0"/>
              <a:t>), tipo, descrição, {</a:t>
            </a:r>
            <a:r>
              <a:rPr lang="pt-BR" sz="1800" dirty="0" err="1"/>
              <a:t>cod</a:t>
            </a:r>
            <a:r>
              <a:rPr lang="pt-BR" sz="1800" dirty="0"/>
              <a:t>-empregado, nome, categoria, salario, data-início, data-fim})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C9965-2929-46FC-B331-D5E49E6CC545}"/>
              </a:ext>
            </a:extLst>
          </p:cNvPr>
          <p:cNvSpPr txBox="1"/>
          <p:nvPr/>
        </p:nvSpPr>
        <p:spPr>
          <a:xfrm>
            <a:off x="993154" y="136524"/>
            <a:ext cx="11079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2</a:t>
            </a:r>
            <a:r>
              <a:rPr lang="pt-BR" sz="1800" dirty="0"/>
              <a:t> ) Colocar as entidades abaixo na Primeira/Segunda/Terceira Formas Normais (atributos entre { }  indicam repetição)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78105278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9" ma:contentTypeDescription="Crie um novo documento." ma:contentTypeScope="" ma:versionID="b2ecbad21af20399f8a09f1338a3eb5d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cffc10c54e6c0f2e05c4b181056be91c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D61F8C-BEAE-47CB-AA54-933E471DD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80cb15-7465-47aa-a63c-7a59dfae59a1"/>
    <ds:schemaRef ds:uri="87752c31-c457-46b4-b29d-2800d9f628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31C00B-892C-4535-929C-83B309FF6F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2F3FF1-4A11-489E-A8CF-ADF6CD3B9CEE}">
  <ds:schemaRefs>
    <ds:schemaRef ds:uri="http://schemas.microsoft.com/office/2006/metadata/properties"/>
    <ds:schemaRef ds:uri="http://schemas.microsoft.com/office/infopath/2007/PartnerControls"/>
    <ds:schemaRef ds:uri="87752c31-c457-46b4-b29d-2800d9f628fb"/>
    <ds:schemaRef ds:uri="6a80cb15-7465-47aa-a63c-7a59dfae59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Treinamento</vt:lpstr>
      <vt:lpstr>Exercícios Normalização</vt:lpstr>
      <vt:lpstr>Apresentação do PowerPoint</vt:lpstr>
      <vt:lpstr>Exercícios Normalização</vt:lpstr>
      <vt:lpstr>Exercícios Normalização</vt:lpstr>
      <vt:lpstr>Exercícios Normalização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2020-06-09T19:20:45Z</dcterms:created>
  <dcterms:modified xsi:type="dcterms:W3CDTF">2022-11-17T13:47:31Z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