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64" r:id="rId3"/>
    <p:sldId id="265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79CC93D-E52E-4D84-901B-11D7331DD495}">
          <p14:sldIdLst/>
        </p14:section>
        <p14:section name="Visão Geral e Objetivos" id="{ABA716BF-3A5C-4ADB-94C9-CFEF84EBA240}">
          <p14:sldIdLst>
            <p14:sldId id="258"/>
            <p14:sldId id="264"/>
            <p14:sldId id="265"/>
            <p14:sldId id="25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0" autoAdjust="0"/>
    <p:restoredTop sz="96357" autoAdjust="0"/>
  </p:normalViewPr>
  <p:slideViewPr>
    <p:cSldViewPr>
      <p:cViewPr varScale="1">
        <p:scale>
          <a:sx n="108" d="100"/>
          <a:sy n="108" d="100"/>
        </p:scale>
        <p:origin x="102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D83FDC75-7F73-4A4A-A77C-09AADF00E0EA}" type="datetimeFigureOut">
              <a:rPr lang="pt-BR" smtClean="0"/>
              <a:pPr/>
              <a:t>16/05/2022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459226BF-1F13-42D3-80DC-373E7ADD1EB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9946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48AEF76B-3757-4A0B-AF93-28494465C1DD}" type="datetimeFigureOut">
              <a:rPr lang="pt-BR"/>
              <a:pPr/>
              <a:t>16/05/2022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75693FD4-8F83-4EF7-AC3F-0DC0388986B0}" type="slidenum">
              <a:rPr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53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4962157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105400"/>
            <a:ext cx="24384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684632" y="-4705653"/>
            <a:ext cx="2819400" cy="12230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3048000"/>
            <a:ext cx="57912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042400" y="5334000"/>
            <a:ext cx="2844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5386917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5386917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168" y="1535113"/>
            <a:ext cx="5389033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168" y="2174875"/>
            <a:ext cx="5389033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4011084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533" y="273051"/>
            <a:ext cx="6815667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4011084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 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39"/>
            <a:ext cx="2743200" cy="5851525"/>
          </a:xfrm>
        </p:spPr>
        <p:txBody>
          <a:bodyPr vert="eaVert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74639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274638"/>
            <a:ext cx="1076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600201"/>
            <a:ext cx="1076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03199" y="-109183"/>
            <a:ext cx="1091609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hf hdr="0"/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88B0AB-964C-430F-A31E-3EB84961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44624"/>
            <a:ext cx="10769600" cy="576064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 Normalização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929368-4970-4AAB-B3C7-73307FDF7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08" y="620688"/>
            <a:ext cx="11348156" cy="5735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/>
              <a:t>1 ) Colocar as entidades abaixo abaixo na Primeira Forma Normal (atributos entre { }  indicam repetição).</a:t>
            </a:r>
          </a:p>
          <a:p>
            <a:pPr marL="0" indent="0">
              <a:buNone/>
            </a:pPr>
            <a:r>
              <a:rPr lang="pt-BR" sz="1800" dirty="0"/>
              <a:t>a) Biblioteca</a:t>
            </a:r>
          </a:p>
          <a:p>
            <a:pPr marL="0" indent="0">
              <a:buNone/>
            </a:pPr>
            <a:r>
              <a:rPr lang="pt-BR" sz="1800" dirty="0"/>
              <a:t>Livro (</a:t>
            </a:r>
            <a:r>
              <a:rPr lang="pt-BR" sz="1800" dirty="0" err="1"/>
              <a:t>cod</a:t>
            </a:r>
            <a:r>
              <a:rPr lang="pt-BR" sz="1800" dirty="0"/>
              <a:t>-livro (</a:t>
            </a:r>
            <a:r>
              <a:rPr lang="pt-BR" sz="1800" dirty="0" err="1"/>
              <a:t>pk</a:t>
            </a:r>
            <a:r>
              <a:rPr lang="pt-BR" sz="1800" dirty="0"/>
              <a:t>), título, nome-editora, </a:t>
            </a:r>
            <a:r>
              <a:rPr lang="pt-BR" sz="1800" dirty="0">
                <a:solidFill>
                  <a:schemeClr val="accent6"/>
                </a:solidFill>
              </a:rPr>
              <a:t>endereço-editora</a:t>
            </a:r>
            <a:r>
              <a:rPr lang="pt-BR" sz="1800" dirty="0"/>
              <a:t>, {</a:t>
            </a:r>
            <a:r>
              <a:rPr lang="pt-BR" sz="1800" dirty="0" err="1"/>
              <a:t>cod</a:t>
            </a:r>
            <a:r>
              <a:rPr lang="pt-BR" sz="1800" dirty="0"/>
              <a:t>-autor (</a:t>
            </a:r>
            <a:r>
              <a:rPr lang="pt-BR" sz="1800" dirty="0" err="1"/>
              <a:t>pk</a:t>
            </a:r>
            <a:r>
              <a:rPr lang="pt-BR" sz="1800" dirty="0"/>
              <a:t>), </a:t>
            </a:r>
            <a:r>
              <a:rPr lang="pt-BR" sz="1800" dirty="0" err="1"/>
              <a:t>nomeautor</a:t>
            </a:r>
            <a:r>
              <a:rPr lang="pt-BR" sz="1800" dirty="0"/>
              <a:t>})</a:t>
            </a:r>
          </a:p>
          <a:p>
            <a:pPr marL="0" indent="0">
              <a:buNone/>
            </a:pPr>
            <a:endParaRPr lang="pt-BR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b) Controle de Projetos</a:t>
            </a:r>
          </a:p>
          <a:p>
            <a:pPr marL="0" indent="0">
              <a:buNone/>
            </a:pPr>
            <a:r>
              <a:rPr lang="pt-BR" sz="1800" dirty="0"/>
              <a:t>ProjetoEmpr (</a:t>
            </a:r>
            <a:r>
              <a:rPr lang="pt-BR" sz="1800" dirty="0" err="1"/>
              <a:t>cod-proj</a:t>
            </a:r>
            <a:r>
              <a:rPr lang="pt-BR" sz="1800" dirty="0"/>
              <a:t> (</a:t>
            </a:r>
            <a:r>
              <a:rPr lang="pt-BR" sz="1800" dirty="0" err="1"/>
              <a:t>pk</a:t>
            </a:r>
            <a:r>
              <a:rPr lang="pt-BR" sz="1800" dirty="0"/>
              <a:t>), tipo, descrição, {</a:t>
            </a:r>
            <a:r>
              <a:rPr lang="pt-BR" sz="1800" dirty="0" err="1"/>
              <a:t>cod</a:t>
            </a:r>
            <a:r>
              <a:rPr lang="pt-BR" sz="1800" dirty="0"/>
              <a:t>-empregado (</a:t>
            </a:r>
            <a:r>
              <a:rPr lang="pt-BR" sz="1800" dirty="0" err="1"/>
              <a:t>pk</a:t>
            </a:r>
            <a:r>
              <a:rPr lang="pt-BR" sz="1800" dirty="0"/>
              <a:t>), nome, categoria, salario, data-início, data-fim})</a:t>
            </a:r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E114E-34E6-4298-9267-A7890DC7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1ECEE-8653-4163-8581-253F0457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2F420-EAD4-4BB6-B2CE-BB3B91A7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558741953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88B0AB-964C-430F-A31E-3EB84961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44624"/>
            <a:ext cx="10769600" cy="576064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 Normalização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929368-4970-4AAB-B3C7-73307FDF7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08" y="620688"/>
            <a:ext cx="11564180" cy="5735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1 ) Colocar as entidades abaixo abaixo na Primeira Forma Normal (atributos entre { }  indicam repetição).</a:t>
            </a:r>
          </a:p>
          <a:p>
            <a:pPr marL="0" indent="0">
              <a:buNone/>
            </a:pPr>
            <a:r>
              <a:rPr lang="pt-BR" sz="2000" dirty="0"/>
              <a:t> c) Sistema Acadêmico</a:t>
            </a:r>
          </a:p>
          <a:p>
            <a:pPr marL="0" indent="0">
              <a:buNone/>
            </a:pPr>
            <a:r>
              <a:rPr lang="pt-BR" sz="2000" dirty="0"/>
              <a:t>Aluno (</a:t>
            </a:r>
            <a:r>
              <a:rPr lang="pt-BR" sz="2000" dirty="0">
                <a:solidFill>
                  <a:schemeClr val="tx2"/>
                </a:solidFill>
              </a:rPr>
              <a:t>RA (pk), nome-aluno, </a:t>
            </a:r>
            <a:r>
              <a:rPr lang="pt-BR" sz="2000" dirty="0"/>
              <a:t>	</a:t>
            </a:r>
          </a:p>
          <a:p>
            <a:pPr marL="0" indent="0">
              <a:buNone/>
            </a:pPr>
            <a:r>
              <a:rPr lang="pt-BR" sz="2000" dirty="0"/>
              <a:t>			</a:t>
            </a:r>
            <a:r>
              <a:rPr lang="pt-BR" sz="2000" dirty="0">
                <a:solidFill>
                  <a:schemeClr val="accent6"/>
                </a:solidFill>
              </a:rPr>
              <a:t> {cod-curso (pk), semestre-ingresso} ,</a:t>
            </a:r>
          </a:p>
          <a:p>
            <a:pPr marL="0" indent="0">
              <a:buNone/>
            </a:pPr>
            <a:r>
              <a:rPr lang="pt-BR" sz="2000" dirty="0"/>
              <a:t>		      	 </a:t>
            </a:r>
            <a:r>
              <a:rPr lang="pt-BR" sz="2000" dirty="0">
                <a:solidFill>
                  <a:srgbClr val="FF0000"/>
                </a:solidFill>
              </a:rPr>
              <a:t>{cod-disciplina(</a:t>
            </a:r>
            <a:r>
              <a:rPr lang="pt-BR" sz="2000" dirty="0" err="1">
                <a:solidFill>
                  <a:srgbClr val="FF0000"/>
                </a:solidFill>
              </a:rPr>
              <a:t>pk</a:t>
            </a:r>
            <a:r>
              <a:rPr lang="pt-BR" sz="2000" dirty="0">
                <a:solidFill>
                  <a:srgbClr val="FF0000"/>
                </a:solidFill>
              </a:rPr>
              <a:t>) ,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				</a:t>
            </a:r>
            <a:r>
              <a:rPr lang="pt-BR" sz="2000" dirty="0">
                <a:solidFill>
                  <a:srgbClr val="00B050"/>
                </a:solidFill>
              </a:rPr>
              <a:t>{semestre-disciplina-cursada (pk), nota-disciplina} 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			 }</a:t>
            </a:r>
          </a:p>
          <a:p>
            <a:pPr marL="0" indent="0">
              <a:buNone/>
            </a:pPr>
            <a:r>
              <a:rPr lang="pt-BR" sz="2000" dirty="0"/>
              <a:t>)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E114E-34E6-4298-9267-A7890DC7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1ECEE-8653-4163-8581-253F0457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2F420-EAD4-4BB6-B2CE-BB3B91A7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050312400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88B0AB-964C-430F-A31E-3EB84961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44624"/>
            <a:ext cx="10769600" cy="576064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 Normalização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929368-4970-4AAB-B3C7-73307FDF7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08" y="620688"/>
            <a:ext cx="11348156" cy="5735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1 ) Colocar as entidades abaixo na Primeira Forma Normal (atributos entre { }  indicam repetição).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d) Sistema Cursos</a:t>
            </a:r>
          </a:p>
          <a:p>
            <a:pPr marL="0" indent="0">
              <a:buNone/>
            </a:pPr>
            <a:r>
              <a:rPr lang="pt-BR" sz="2000" dirty="0"/>
              <a:t>Candidato (idCurso (pk), NomeCurso, NumeroVagas,  { idCandidato (pk), NomeCandidato, NotaCandidato } )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E114E-34E6-4298-9267-A7890DC7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1ECEE-8653-4163-8581-253F0457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2F420-EAD4-4BB6-B2CE-BB3B91A7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614889565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C404-F20E-43C2-ADF7-C887AA45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Normalização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35445-FDD6-45C3-826A-E8DD9F901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124745"/>
            <a:ext cx="10769600" cy="295232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/>
              <a:t>2 ) Coloque as entidades abaixo na Segunda Forma Normal / Terceira (atributos entre { }  indicam repetição)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514350" indent="-514350">
              <a:buAutoNum type="alphaLcParenR"/>
            </a:pPr>
            <a:r>
              <a:rPr lang="pt-BR" dirty="0"/>
              <a:t>Controle de Projetos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cod-proj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descrição-proj </a:t>
            </a:r>
          </a:p>
          <a:p>
            <a:pPr marL="0" indent="0">
              <a:buNone/>
            </a:pPr>
            <a:r>
              <a:rPr lang="pt-BR" dirty="0"/>
              <a:t>	cod-categoria-empr </a:t>
            </a:r>
            <a:r>
              <a:rPr lang="pt-BR" dirty="0">
                <a:sym typeface="Wingdings" panose="05000000000000000000" pitchFamily="2" charset="2"/>
              </a:rPr>
              <a:t>  descricao-categoria, </a:t>
            </a:r>
            <a:r>
              <a:rPr lang="pt-BR" dirty="0"/>
              <a:t>salariocategoria</a:t>
            </a:r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	</a:t>
            </a:r>
            <a:r>
              <a:rPr lang="pt-BR" dirty="0"/>
              <a:t>cod-empregado </a:t>
            </a:r>
            <a:r>
              <a:rPr lang="pt-BR" dirty="0">
                <a:sym typeface="Wingdings" panose="05000000000000000000" pitchFamily="2" charset="2"/>
              </a:rPr>
              <a:t> nome-empr</a:t>
            </a:r>
          </a:p>
          <a:p>
            <a:pPr marL="0" indent="0">
              <a:buNone/>
            </a:pPr>
            <a:r>
              <a:rPr lang="pt-BR" dirty="0"/>
              <a:t>	cod-proj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data-início, data-fim</a:t>
            </a:r>
          </a:p>
          <a:p>
            <a:pPr marL="0" indent="0">
              <a:buNone/>
            </a:pPr>
            <a:r>
              <a:rPr lang="pt-BR" dirty="0"/>
              <a:t>	cod-tipo-proj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tipo-proj</a:t>
            </a:r>
          </a:p>
          <a:p>
            <a:pPr marL="400050" lvl="1" indent="0">
              <a:buNone/>
            </a:pPr>
            <a:r>
              <a:rPr lang="pt-BR" dirty="0"/>
              <a:t>	ÑN</a:t>
            </a:r>
          </a:p>
          <a:p>
            <a:pPr marL="0" indent="0">
              <a:buNone/>
            </a:pPr>
            <a:r>
              <a:rPr lang="pt-BR" dirty="0"/>
              <a:t>	ProjetoEmpr(cod-proj (pk), cod-tipo-proj, tipo-proj, descrição-proj, </a:t>
            </a:r>
          </a:p>
          <a:p>
            <a:pPr marL="0" indent="0">
              <a:buNone/>
            </a:pPr>
            <a:r>
              <a:rPr lang="pt-BR" dirty="0"/>
              <a:t>		{cod-empregado,  nome-</a:t>
            </a:r>
            <a:r>
              <a:rPr lang="pt-BR" dirty="0" err="1"/>
              <a:t>empr</a:t>
            </a:r>
            <a:r>
              <a:rPr lang="pt-BR" dirty="0"/>
              <a:t>, cod-categoria-empr, descricao-categoria, </a:t>
            </a:r>
            <a:r>
              <a:rPr lang="pt-BR" dirty="0" err="1"/>
              <a:t>salariocategoria</a:t>
            </a:r>
            <a:r>
              <a:rPr lang="pt-BR" dirty="0"/>
              <a:t>, data-início, data-fim}</a:t>
            </a:r>
          </a:p>
          <a:p>
            <a:pPr marL="0" indent="0">
              <a:buNone/>
            </a:pPr>
            <a:r>
              <a:rPr lang="pt-BR" dirty="0"/>
              <a:t>	)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4CEC7-FD1F-4431-B21B-46E8E07E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81BF-8E4E-4892-8621-E27A4D5F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992D9-F490-4FDA-B36B-E40BB39F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</a:t>
            </a:fld>
            <a:endParaRPr kumimoji="0"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34233B-DB58-4A14-8233-32E0E890E790}"/>
              </a:ext>
            </a:extLst>
          </p:cNvPr>
          <p:cNvSpPr txBox="1"/>
          <p:nvPr/>
        </p:nvSpPr>
        <p:spPr>
          <a:xfrm>
            <a:off x="1023506" y="3970239"/>
            <a:ext cx="110491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r>
              <a:rPr lang="pt-BR" sz="1200" dirty="0"/>
              <a:t>	</a:t>
            </a:r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563583894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6F105-A47A-4F81-82A9-CE4157FD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7C248-7677-4905-9B6B-FB3F1FC8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B2F4E-9D51-4593-BBE5-48441A9A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5</a:t>
            </a:fld>
            <a:endParaRPr kumimoji="0"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2114B-BE0B-47FF-99FB-B8979296DBFE}"/>
              </a:ext>
            </a:extLst>
          </p:cNvPr>
          <p:cNvSpPr txBox="1"/>
          <p:nvPr/>
        </p:nvSpPr>
        <p:spPr>
          <a:xfrm>
            <a:off x="1016000" y="404664"/>
            <a:ext cx="110566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dirty="0"/>
              <a:t>2</a:t>
            </a:r>
            <a:r>
              <a:rPr lang="pt-BR" sz="1800" dirty="0"/>
              <a:t> ) Colocar as entidades abaixo na Primeira/Segunda/Terceira Formas Normais (atributos entre { }  indicam repetição)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 b) Biblioteca</a:t>
            </a:r>
          </a:p>
          <a:p>
            <a:pPr marL="0" indent="0">
              <a:buNone/>
            </a:pPr>
            <a:r>
              <a:rPr lang="pt-BR" sz="1800" dirty="0"/>
              <a:t>Não Normalizado</a:t>
            </a:r>
          </a:p>
          <a:p>
            <a:pPr marL="0" indent="0">
              <a:buNone/>
            </a:pPr>
            <a:r>
              <a:rPr lang="pt-BR" sz="1800" dirty="0"/>
              <a:t>Livro (</a:t>
            </a:r>
            <a:r>
              <a:rPr lang="pt-BR" sz="1800" dirty="0" err="1"/>
              <a:t>cod</a:t>
            </a:r>
            <a:r>
              <a:rPr lang="pt-BR" sz="1800" dirty="0"/>
              <a:t>-livro (</a:t>
            </a:r>
            <a:r>
              <a:rPr lang="pt-BR" sz="1800" dirty="0" err="1"/>
              <a:t>pk</a:t>
            </a:r>
            <a:r>
              <a:rPr lang="pt-BR" sz="1800" dirty="0"/>
              <a:t>), título, </a:t>
            </a:r>
            <a:r>
              <a:rPr lang="pt-BR" sz="1800" dirty="0" err="1"/>
              <a:t>cod</a:t>
            </a:r>
            <a:r>
              <a:rPr lang="pt-BR" sz="1800" dirty="0"/>
              <a:t>-editora, nome-editora, endereço-editora, {</a:t>
            </a:r>
            <a:r>
              <a:rPr lang="pt-BR" sz="1800" dirty="0" err="1"/>
              <a:t>cod</a:t>
            </a:r>
            <a:r>
              <a:rPr lang="pt-BR" sz="1800" dirty="0"/>
              <a:t>-autor, nome-autor})</a:t>
            </a:r>
          </a:p>
          <a:p>
            <a:pPr marL="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09216876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783F4-08AC-4241-A4CC-02443EB2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8661B-B639-4B6A-A500-6A038D3F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FF13A-FCF6-4624-B47F-2AE223B1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6</a:t>
            </a:fld>
            <a:endParaRPr kumimoji="0"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CACF6B-8F68-4D9A-BBE1-D116C74AF6B3}"/>
              </a:ext>
            </a:extLst>
          </p:cNvPr>
          <p:cNvSpPr txBox="1"/>
          <p:nvPr/>
        </p:nvSpPr>
        <p:spPr>
          <a:xfrm>
            <a:off x="997000" y="692695"/>
            <a:ext cx="110036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dirty="0"/>
              <a:t>c</a:t>
            </a:r>
            <a:r>
              <a:rPr lang="pt-BR" sz="1800" dirty="0"/>
              <a:t>) Controle de Projetos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dirty="0"/>
              <a:t>Não Normalizado</a:t>
            </a:r>
            <a:endParaRPr lang="pt-BR" sz="1800" dirty="0"/>
          </a:p>
          <a:p>
            <a:pPr marL="0" indent="0">
              <a:buNone/>
            </a:pPr>
            <a:r>
              <a:rPr lang="pt-BR" sz="1800" dirty="0" err="1"/>
              <a:t>ProjetoEmpr</a:t>
            </a:r>
            <a:r>
              <a:rPr lang="pt-BR" sz="1800" dirty="0"/>
              <a:t> (</a:t>
            </a:r>
            <a:r>
              <a:rPr lang="pt-BR" sz="1800" dirty="0" err="1"/>
              <a:t>cod-proj</a:t>
            </a:r>
            <a:r>
              <a:rPr lang="pt-BR" sz="1800" dirty="0"/>
              <a:t> (</a:t>
            </a:r>
            <a:r>
              <a:rPr lang="pt-BR" sz="1800" dirty="0" err="1"/>
              <a:t>pk</a:t>
            </a:r>
            <a:r>
              <a:rPr lang="pt-BR" sz="1800" dirty="0"/>
              <a:t>), tipo, descrição, {</a:t>
            </a:r>
            <a:r>
              <a:rPr lang="pt-BR" sz="1800" dirty="0" err="1"/>
              <a:t>cod</a:t>
            </a:r>
            <a:r>
              <a:rPr lang="pt-BR" sz="1800" dirty="0"/>
              <a:t>-empregado, nome, categoria, salario, data-início, data-fim})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C9965-2929-46FC-B331-D5E49E6CC545}"/>
              </a:ext>
            </a:extLst>
          </p:cNvPr>
          <p:cNvSpPr txBox="1"/>
          <p:nvPr/>
        </p:nvSpPr>
        <p:spPr>
          <a:xfrm>
            <a:off x="993154" y="136524"/>
            <a:ext cx="110795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dirty="0"/>
              <a:t>2</a:t>
            </a:r>
            <a:r>
              <a:rPr lang="pt-BR" sz="1800" dirty="0"/>
              <a:t> ) Colocar as entidades abaixo na Primeira/Segunda/Terceira Formas Normais (atributos entre { }  indicam repetição)</a:t>
            </a:r>
          </a:p>
          <a:p>
            <a:pPr marL="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778105278"/>
      </p:ext>
    </p:extLst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Treinam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A2AEFF39B9F99468665713A901B7768" ma:contentTypeVersion="9" ma:contentTypeDescription="Crie um novo documento." ma:contentTypeScope="" ma:versionID="b2ecbad21af20399f8a09f1338a3eb5d">
  <xsd:schema xmlns:xsd="http://www.w3.org/2001/XMLSchema" xmlns:xs="http://www.w3.org/2001/XMLSchema" xmlns:p="http://schemas.microsoft.com/office/2006/metadata/properties" xmlns:ns2="6a80cb15-7465-47aa-a63c-7a59dfae59a1" xmlns:ns3="87752c31-c457-46b4-b29d-2800d9f628fb" targetNamespace="http://schemas.microsoft.com/office/2006/metadata/properties" ma:root="true" ma:fieldsID="cffc10c54e6c0f2e05c4b181056be91c" ns2:_="" ns3:_="">
    <xsd:import namespace="6a80cb15-7465-47aa-a63c-7a59dfae59a1"/>
    <xsd:import namespace="87752c31-c457-46b4-b29d-2800d9f628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80cb15-7465-47aa-a63c-7a59dfae59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52c31-c457-46b4-b29d-2800d9f628f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bdeb8af-2351-4d98-9a3a-9c3e330ce810}" ma:internalName="TaxCatchAll" ma:showField="CatchAllData" ma:web="87752c31-c457-46b4-b29d-2800d9f628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7752c31-c457-46b4-b29d-2800d9f628fb" xsi:nil="true"/>
    <lcf76f155ced4ddcb4097134ff3c332f xmlns="6a80cb15-7465-47aa-a63c-7a59dfae59a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8D61F8C-BEAE-47CB-AA54-933E471DD0AD}"/>
</file>

<file path=customXml/itemProps2.xml><?xml version="1.0" encoding="utf-8"?>
<ds:datastoreItem xmlns:ds="http://schemas.openxmlformats.org/officeDocument/2006/customXml" ds:itemID="{F331C00B-892C-4535-929C-83B309FF6F22}"/>
</file>

<file path=customXml/itemProps3.xml><?xml version="1.0" encoding="utf-8"?>
<ds:datastoreItem xmlns:ds="http://schemas.openxmlformats.org/officeDocument/2006/customXml" ds:itemID="{A82F3FF1-4A11-489E-A8CF-ADF6CD3B9CE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Georgia</vt:lpstr>
      <vt:lpstr>Treinamento</vt:lpstr>
      <vt:lpstr>Exercícios Normalização</vt:lpstr>
      <vt:lpstr>Exercícios Normalização</vt:lpstr>
      <vt:lpstr>Exercícios Normalização</vt:lpstr>
      <vt:lpstr>Exercícios Normalização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2020-06-09T19:20:45Z</dcterms:created>
  <dcterms:modified xsi:type="dcterms:W3CDTF">2022-05-16T19:11:22Z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0x0101002A2AEFF39B9F99468665713A901B7768</vt:lpwstr>
  </property>
</Properties>
</file>