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1" r:id="rId4"/>
    <p:sldId id="262" r:id="rId5"/>
    <p:sldId id="263" r:id="rId6"/>
    <p:sldId id="265" r:id="rId7"/>
    <p:sldId id="266" r:id="rId8"/>
    <p:sldId id="413" r:id="rId9"/>
    <p:sldId id="41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/>
        </p14:section>
        <p14:section name="Visão Geral e Objetivos" id="{ABA716BF-3A5C-4ADB-94C9-CFEF84EBA240}">
          <p14:sldIdLst>
            <p14:sldId id="258"/>
            <p14:sldId id="259"/>
            <p14:sldId id="261"/>
            <p14:sldId id="262"/>
            <p14:sldId id="263"/>
            <p14:sldId id="265"/>
            <p14:sldId id="266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7" autoAdjust="0"/>
    <p:restoredTop sz="91681" autoAdjust="0"/>
  </p:normalViewPr>
  <p:slideViewPr>
    <p:cSldViewPr>
      <p:cViewPr varScale="1">
        <p:scale>
          <a:sx n="62" d="100"/>
          <a:sy n="62" d="100"/>
        </p:scale>
        <p:origin x="125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20/10/2021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20/10/2021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1556792"/>
            <a:ext cx="11467492" cy="2160239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pt-BR" sz="1800" dirty="0"/>
              <a:t>Normalize a tabela abaixo para a 3FN, onde idPedido e CodProduto formam chave da tabela</a:t>
            </a:r>
          </a:p>
          <a:p>
            <a:pPr marL="0" indent="0">
              <a:buNone/>
            </a:pPr>
            <a:r>
              <a:rPr lang="pt-BR" sz="1800" dirty="0"/>
              <a:t>	Dependências funcionais: </a:t>
            </a:r>
          </a:p>
          <a:p>
            <a:pPr marL="0" indent="0">
              <a:buNone/>
            </a:pPr>
            <a:r>
              <a:rPr lang="pt-BR" sz="1800" dirty="0"/>
              <a:t>	</a:t>
            </a:r>
          </a:p>
          <a:p>
            <a:pPr marL="0" indent="0">
              <a:buNone/>
            </a:pPr>
            <a:r>
              <a:rPr lang="pt-BR" sz="1800" dirty="0"/>
              <a:t>		idPedido → dataPedido </a:t>
            </a:r>
          </a:p>
          <a:p>
            <a:pPr marL="0" indent="0">
              <a:buNone/>
            </a:pPr>
            <a:r>
              <a:rPr lang="pt-BR" sz="1800" dirty="0"/>
              <a:t>		idPedido, codProduto → qtde, valorTotal </a:t>
            </a:r>
          </a:p>
          <a:p>
            <a:pPr marL="0" indent="0">
              <a:buNone/>
            </a:pPr>
            <a:r>
              <a:rPr lang="pt-BR" sz="1800" dirty="0"/>
              <a:t>		codProduto → nomeProduto, valorUnitário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D75B9-90AC-4956-95F3-47D27A1D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869756"/>
            <a:ext cx="8667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195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1556792"/>
            <a:ext cx="11348156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2. Normalize o esquema abaixo para 3FN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vendedor (nro_vend (pk), nome_vend, sexo_vend, {nro_cli, nome_cli, end_cli, data_atend } )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As seguintes dependências funcionais devem ser garantidas na normalização: </a:t>
            </a:r>
          </a:p>
          <a:p>
            <a:pPr lvl="1"/>
            <a:r>
              <a:rPr lang="pt-BR" sz="1400" dirty="0"/>
              <a:t>nro_vend → nome_vend, sexo_vend </a:t>
            </a:r>
          </a:p>
          <a:p>
            <a:pPr lvl="1"/>
            <a:r>
              <a:rPr lang="pt-BR" sz="1400" dirty="0"/>
              <a:t>nro_cli → nome_cli, end_cli </a:t>
            </a:r>
          </a:p>
          <a:p>
            <a:pPr lvl="1"/>
            <a:r>
              <a:rPr lang="pt-BR" sz="1400" dirty="0"/>
              <a:t>(nro_vend , nro_cli) → data_atend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Observações adicionais: </a:t>
            </a:r>
          </a:p>
          <a:p>
            <a:pPr marL="0" indent="0">
              <a:buNone/>
            </a:pPr>
            <a:r>
              <a:rPr lang="pt-BR" sz="1800" dirty="0"/>
              <a:t>  Um vendedor pode atender diversos clientes, e um cliente pode ser atendido por diversos vendedores </a:t>
            </a:r>
            <a:endParaRPr lang="pt-BR" sz="11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41670584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1556792"/>
            <a:ext cx="110610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3. Normalize o esquema abaixo para 3FN: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aluno ( nro_aluno (pk), cod_depto, nome_depto, sigla_depto, cod_orient, nome_orient, fone_orient, cod_curso 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As seguintes dependências funcionais devem ser garantidas na normalização: </a:t>
            </a:r>
          </a:p>
          <a:p>
            <a:pPr lvl="1"/>
            <a:r>
              <a:rPr lang="pt-BR" sz="1400" dirty="0"/>
              <a:t>cod_depto → nome_depto, sigla_depto</a:t>
            </a:r>
          </a:p>
          <a:p>
            <a:pPr lvl="1"/>
            <a:r>
              <a:rPr lang="pt-BR" sz="1400" dirty="0"/>
              <a:t>cod_orient → nome_orient, fone_orient</a:t>
            </a:r>
          </a:p>
          <a:p>
            <a:pPr lvl="1"/>
            <a:r>
              <a:rPr lang="pt-BR" sz="1400" dirty="0"/>
              <a:t>nro_aluno → cod_depto, cod_orient, cod_curso</a:t>
            </a:r>
          </a:p>
          <a:p>
            <a:pPr marL="457200" lvl="1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800" dirty="0"/>
              <a:t>Observações adicionais:</a:t>
            </a:r>
          </a:p>
          <a:p>
            <a:pPr lvl="1"/>
            <a:r>
              <a:rPr lang="pt-BR" sz="1400" dirty="0"/>
              <a:t>um aluno somente pode estar associado a um departamento</a:t>
            </a:r>
          </a:p>
          <a:p>
            <a:pPr lvl="1"/>
            <a:r>
              <a:rPr lang="pt-BR" sz="1400" dirty="0"/>
              <a:t>um aluno cursa apenas um único curso</a:t>
            </a:r>
          </a:p>
          <a:p>
            <a:pPr lvl="1"/>
            <a:r>
              <a:rPr lang="pt-BR" sz="1400" dirty="0"/>
              <a:t>um aluno somente pode ser orientado por um único orientador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1892206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1556792"/>
            <a:ext cx="110610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4. Considere a seguinte Tabela:</a:t>
            </a:r>
          </a:p>
          <a:p>
            <a:pPr marL="0" indent="0">
              <a:buNone/>
            </a:pPr>
            <a:r>
              <a:rPr lang="pt-BR" sz="1800" dirty="0"/>
              <a:t>TProduto (nProduto, descriçãoProduto, nProductManager, nomeProductManager, preço)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Considere as seguintes dependências funcionais:</a:t>
            </a:r>
            <a:endParaRPr lang="pt-BR" dirty="0"/>
          </a:p>
          <a:p>
            <a:pPr lvl="1"/>
            <a:r>
              <a:rPr lang="pt-BR" sz="1400" dirty="0"/>
              <a:t>nProduto → descriçãoProduto, nProductManager, preço </a:t>
            </a:r>
          </a:p>
          <a:p>
            <a:pPr lvl="1"/>
            <a:r>
              <a:rPr lang="pt-BR" sz="1400" dirty="0"/>
              <a:t>nProductManager → nomeProductManager </a:t>
            </a:r>
          </a:p>
          <a:p>
            <a:pPr marL="457200" lvl="1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800" dirty="0"/>
              <a:t>a) Especifique em que forma normal está esta tabela; </a:t>
            </a:r>
          </a:p>
          <a:p>
            <a:pPr marL="0" indent="0">
              <a:buNone/>
            </a:pPr>
            <a:r>
              <a:rPr lang="pt-BR" sz="1800" dirty="0"/>
              <a:t>b) Caso a tabela não esteja na 3FN, normalize-a até aquela forma;</a:t>
            </a:r>
          </a:p>
          <a:p>
            <a:pPr marL="0" indent="0">
              <a:buNone/>
            </a:pPr>
            <a:r>
              <a:rPr lang="pt-BR" dirty="0"/>
              <a:t> </a:t>
            </a:r>
            <a:endParaRPr lang="pt-BR" sz="1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13696860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1556792"/>
            <a:ext cx="110610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5. Analisando a tabela a seguir é possível aplicar quais Formas Normais e aplique-as:</a:t>
            </a:r>
          </a:p>
          <a:p>
            <a:pPr marL="0" indent="0">
              <a:buNone/>
            </a:pPr>
            <a:r>
              <a:rPr lang="pt-BR" sz="1800" b="1" dirty="0"/>
              <a:t>Venda </a:t>
            </a:r>
            <a:r>
              <a:rPr lang="pt-BR" sz="1800" dirty="0"/>
              <a:t>(Codvenda (pk), Codproduto (pk), Codcliente, Codcidade, Quantidade, Valortotal)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Considere as seguintes dependências funcionais:</a:t>
            </a:r>
            <a:endParaRPr lang="pt-BR" sz="2800" dirty="0"/>
          </a:p>
          <a:p>
            <a:pPr lvl="1"/>
            <a:r>
              <a:rPr lang="pt-BR" sz="1400" dirty="0"/>
              <a:t>Codvenda → Codcliente </a:t>
            </a:r>
          </a:p>
          <a:p>
            <a:pPr lvl="1"/>
            <a:r>
              <a:rPr lang="pt-BR" sz="1400" dirty="0"/>
              <a:t>Codcliente → Codcidade </a:t>
            </a:r>
          </a:p>
          <a:p>
            <a:pPr lvl="1"/>
            <a:r>
              <a:rPr lang="pt-BR" sz="1400" dirty="0"/>
              <a:t>Codvenda, Codproduto → Quantidade, Valortotal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8119666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1196753"/>
            <a:ext cx="11467492" cy="5159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6. Examine a tabela a seguir: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Considere as seguintes dependências funcionais:</a:t>
            </a:r>
          </a:p>
          <a:p>
            <a:pPr lvl="1"/>
            <a:r>
              <a:rPr lang="pt-BR" sz="1800" dirty="0"/>
              <a:t>numFilial -&gt; enderecoFilial, telefones, numGerente </a:t>
            </a:r>
          </a:p>
          <a:p>
            <a:pPr lvl="1"/>
            <a:r>
              <a:rPr lang="pt-BR" sz="1800" dirty="0"/>
              <a:t>numGerente -&gt; nomeGerentea </a:t>
            </a:r>
          </a:p>
          <a:p>
            <a:pPr marL="0" indent="0">
              <a:buNone/>
            </a:pPr>
            <a:r>
              <a:rPr lang="pt-BR" sz="1800" dirty="0"/>
              <a:t>a) Porque a tabela não está na 3FN? </a:t>
            </a:r>
          </a:p>
          <a:p>
            <a:pPr marL="0" indent="0">
              <a:buNone/>
            </a:pPr>
            <a:r>
              <a:rPr lang="pt-BR" sz="1800" dirty="0"/>
              <a:t>b) Demonstre o processo de normalização dos dados mostrados na tabela para a 3FN.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00BFA4-B897-40F6-82A6-E0E46AE4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34" y="1582114"/>
            <a:ext cx="8408934" cy="28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2321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8" y="42409"/>
            <a:ext cx="5656064" cy="365125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620688"/>
            <a:ext cx="53848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7. Análise o documento a seguir e crie um modelo relacional de banco de dados que obedeça a 3FN: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0F4DF-94BC-41A6-9897-04EDD1B1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97" y="32229"/>
            <a:ext cx="5656064" cy="650568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Apresentação - 01/02/2014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D6E5A2-EC83-451F-A719-9AC1370DD5CF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77871690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27384"/>
            <a:ext cx="8077200" cy="288032"/>
          </a:xfrm>
        </p:spPr>
        <p:txBody>
          <a:bodyPr>
            <a:noAutofit/>
          </a:bodyPr>
          <a:lstStyle/>
          <a:p>
            <a:r>
              <a:rPr lang="pt-BR" sz="1600" dirty="0"/>
              <a:t>Exercício 8 - Estudo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88640"/>
            <a:ext cx="80772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Elaborar o modelo de dados para um sistema de controle de uma Locadora de Veículos que atenda as condições descritas abaixo.</a:t>
            </a:r>
          </a:p>
          <a:p>
            <a:pPr marL="0" indent="0">
              <a:buNone/>
            </a:pPr>
            <a:r>
              <a:rPr lang="pt-BR" sz="1400" dirty="0"/>
              <a:t>Construir o modelo de dados relacional, em 3a Forma Normal, detalhando os atributos de cada Tabela, indicando sua chave primaria (PK) e construindo o diagrama representando as tabelas e os relacionamentos entre elas.  São as seguintes as características  da Locadora de Veículos:</a:t>
            </a:r>
          </a:p>
          <a:p>
            <a:pPr marL="0" indent="0">
              <a:buNone/>
            </a:pPr>
            <a:endParaRPr lang="pt-BR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Possui 30 lojas. Cada loja esta em um local diferente e tem um código, um nome e vários telefones de atendimento.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Ha um telefone  central 0800 de atendimento que no momento esta sendo atendido pela loja 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Possui 500 veículos, sendo 450 automóveis e 50 ônibus.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Além das informações básicas de cada veiculo como marca, modelo, ano, placa, chassi, etc.  Os automóveis também possuem  informações do numero de portas, ar condicionado e direção hidráulica.  E para os ônibus, numero de lugares e DVD.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Para cada veiculo são registradas a quilometragem atual e a data e quilometragem da última revisão.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veículos são agrupados por tipo, que são os veículos que tem mesmo preço de aluguel.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clientes podem ser pessoas ou empresas. Para cada cliente são registradas as suas informações de identificação.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A locação e de um veiculo e para um cliente. No caso de empresa, tem que ser identificado o motorista responsável.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 contrato se liquida na devolução do veículo , quando se apura a quilometragem rodada para fazer a cobrança. Os contratos liquidados são mantidos por 5 anos, para efeitos legais.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veículos não alugados e que estão disponíveis, ou seja, que não estão na oficina para reparos ou revisão ficam sempre em alguma loja.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Quando um cliente solicita em uma loja o aluguel de um veiculo de um tipo não disponível naquela loja, o gerente da loja verifica as lojas próximas e se for o caso, solicita um veiculo de uma dessas lojas. O gerente não pode solicitar veiculo de qualquer loja, mas somente dessas que são consideradas próximas.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24354603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9576" y="44624"/>
            <a:ext cx="8077200" cy="288032"/>
          </a:xfrm>
        </p:spPr>
        <p:txBody>
          <a:bodyPr>
            <a:noAutofit/>
          </a:bodyPr>
          <a:lstStyle/>
          <a:p>
            <a:r>
              <a:rPr lang="pt-BR" sz="1600" dirty="0"/>
              <a:t>Exercício 9 - Cinema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63552" y="396382"/>
            <a:ext cx="2880320" cy="5048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200" dirty="0"/>
              <a:t>Um cinema possui várias salas que exibem filmes</a:t>
            </a:r>
          </a:p>
          <a:p>
            <a:pPr marL="0" indent="0">
              <a:buNone/>
            </a:pPr>
            <a:r>
              <a:rPr lang="pt-BR" sz="1200" dirty="0"/>
              <a:t>em horários diversos. </a:t>
            </a:r>
          </a:p>
          <a:p>
            <a:pPr marL="0" indent="0">
              <a:buNone/>
            </a:pPr>
            <a:r>
              <a:rPr lang="pt-BR" sz="1200" dirty="0"/>
              <a:t>O cinema tem interesse em controlar quais filmes estão em cartaz, em que salas e em que horários.</a:t>
            </a:r>
          </a:p>
          <a:p>
            <a:pPr marL="0" indent="0">
              <a:buNone/>
            </a:pPr>
            <a:r>
              <a:rPr lang="pt-BR" sz="1200" dirty="0"/>
              <a:t>Cada sala possui um nome (único) e capacidade (número de lugares). </a:t>
            </a:r>
          </a:p>
          <a:p>
            <a:pPr marL="0" indent="0">
              <a:buNone/>
            </a:pPr>
            <a:r>
              <a:rPr lang="pt-BR" sz="1200" dirty="0"/>
              <a:t>Os filmes são caracterizados por seu nome em português, nome na língua original (se estrangeiro), diretor, ano de lançamento, gênero, atores, 3D ou não e sinopse.</a:t>
            </a:r>
          </a:p>
          <a:p>
            <a:pPr marL="0" indent="0">
              <a:buNone/>
            </a:pPr>
            <a:r>
              <a:rPr lang="pt-BR" sz="1200" dirty="0"/>
              <a:t>Podem existir para o filme premiações ou indicações para premiação.</a:t>
            </a:r>
          </a:p>
          <a:p>
            <a:pPr marL="0" indent="0">
              <a:buNone/>
            </a:pPr>
            <a:r>
              <a:rPr lang="pt-BR" sz="1200" dirty="0"/>
              <a:t>Uma exibição de filme ocorre em uma dada sala e horário. Um mesmo filme pode ser exibido na mesma sala, em vários horários. Para filmes muito procurados, o cinema pode ter exibição simultâneas em várias salas</a:t>
            </a:r>
          </a:p>
          <a:p>
            <a:pPr marL="0" indent="0">
              <a:buNone/>
            </a:pPr>
            <a:r>
              <a:rPr lang="pt-BR" sz="1200" dirty="0"/>
              <a:t>Em cada horário está vinculado um conjunto de</a:t>
            </a:r>
          </a:p>
          <a:p>
            <a:pPr marL="0" indent="0">
              <a:buNone/>
            </a:pPr>
            <a:r>
              <a:rPr lang="pt-BR" sz="1200" dirty="0"/>
              <a:t>funcionários responsáveis pelo bom andamento das atividades  do cinema naquele horário, e que desempenham uma função</a:t>
            </a:r>
          </a:p>
          <a:p>
            <a:pPr marL="0" indent="0">
              <a:buNone/>
            </a:pPr>
            <a:r>
              <a:rPr lang="pt-BR" sz="1200" dirty="0"/>
              <a:t>(</a:t>
            </a:r>
            <a:r>
              <a:rPr lang="pt-BR" sz="1200" dirty="0" err="1"/>
              <a:t>ex</a:t>
            </a:r>
            <a:r>
              <a:rPr lang="pt-BR" sz="1200" dirty="0"/>
              <a:t>: caixa, balas, lanterninha, bilheteiro). </a:t>
            </a:r>
          </a:p>
          <a:p>
            <a:pPr marL="0" indent="0">
              <a:buNone/>
            </a:pPr>
            <a:r>
              <a:rPr lang="pt-BR" sz="1200" dirty="0"/>
              <a:t>Cada funcionário é caracterizado pelo número da carteira da trabalho (único), nome, data de admissão e salário. </a:t>
            </a:r>
          </a:p>
          <a:p>
            <a:pPr marL="0" indent="0">
              <a:buNone/>
            </a:pPr>
            <a:r>
              <a:rPr lang="pt-BR" sz="1200" dirty="0"/>
              <a:t>Existe um rodízio das funções  dos funcionários conforme o horário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268256"/>
            <a:ext cx="5796136" cy="518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063552" y="5580960"/>
            <a:ext cx="8496944" cy="872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/>
              <a:t>Para aumentar a renda do cinema, em cada sessão são exibidas propagandas. </a:t>
            </a:r>
          </a:p>
          <a:p>
            <a:pPr marL="0" indent="0">
              <a:buNone/>
            </a:pPr>
            <a:r>
              <a:rPr lang="pt-BR" sz="1100" dirty="0"/>
              <a:t>Uma propaganda é identificada por um código, e caracterizada por um nome, agência, e faixa etária apropriada, e pode ser exibida em várias sessões. </a:t>
            </a:r>
          </a:p>
          <a:p>
            <a:pPr marL="0" indent="0">
              <a:buNone/>
            </a:pPr>
            <a:r>
              <a:rPr lang="pt-BR" sz="1100" dirty="0"/>
              <a:t>Cada sessão possui sua própria programação de propagandas.</a:t>
            </a:r>
          </a:p>
        </p:txBody>
      </p:sp>
    </p:spTree>
    <p:extLst>
      <p:ext uri="{BB962C8B-B14F-4D97-AF65-F5344CB8AC3E}">
        <p14:creationId xmlns:p14="http://schemas.microsoft.com/office/powerpoint/2010/main" val="418744920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9" ma:contentTypeDescription="Crie um novo documento." ma:contentTypeScope="" ma:versionID="b2ecbad21af20399f8a09f1338a3eb5d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cffc10c54e6c0f2e05c4b181056be91c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ABC3D9-F5B9-4664-AE5E-B10D2F3B09E5}"/>
</file>

<file path=customXml/itemProps2.xml><?xml version="1.0" encoding="utf-8"?>
<ds:datastoreItem xmlns:ds="http://schemas.openxmlformats.org/officeDocument/2006/customXml" ds:itemID="{D03DEC6D-C1A1-4105-8094-653FDF18659C}"/>
</file>

<file path=customXml/itemProps3.xml><?xml version="1.0" encoding="utf-8"?>
<ds:datastoreItem xmlns:ds="http://schemas.openxmlformats.org/officeDocument/2006/customXml" ds:itemID="{428FC248-9B15-4BF9-98E3-9685D0E7707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Treinamento</vt:lpstr>
      <vt:lpstr>Exercícios Normalização</vt:lpstr>
      <vt:lpstr>Exercícios Normalização</vt:lpstr>
      <vt:lpstr>Exercícios Normalização</vt:lpstr>
      <vt:lpstr>Exercícios Normalização</vt:lpstr>
      <vt:lpstr>Exercícios Normalização</vt:lpstr>
      <vt:lpstr>Exercícios Normalização</vt:lpstr>
      <vt:lpstr>Exercícios Normalização</vt:lpstr>
      <vt:lpstr>Exercício 8 - Estudo de Caso</vt:lpstr>
      <vt:lpstr>Exercício 9 - Cinema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2020-07-02T17:06:09Z</dcterms:created>
  <dcterms:modified xsi:type="dcterms:W3CDTF">2021-10-20T23:22:23Z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