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13" r:id="rId2"/>
    <p:sldId id="414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9CC93D-E52E-4D84-901B-11D7331DD495}">
          <p14:sldIdLst/>
        </p14:section>
        <p14:section name="Visão Geral e Objetivos" id="{ABA716BF-3A5C-4ADB-94C9-CFEF84EBA240}">
          <p14:sldIdLst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27" autoAdjust="0"/>
    <p:restoredTop sz="91681" autoAdjust="0"/>
  </p:normalViewPr>
  <p:slideViewPr>
    <p:cSldViewPr>
      <p:cViewPr varScale="1">
        <p:scale>
          <a:sx n="62" d="100"/>
          <a:sy n="62" d="100"/>
        </p:scale>
        <p:origin x="125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20/10/2021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946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rPr lang="pt-BR"/>
              <a:pPr/>
              <a:t>20/10/2021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3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 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hf hdr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-27384"/>
            <a:ext cx="8077200" cy="288032"/>
          </a:xfrm>
        </p:spPr>
        <p:txBody>
          <a:bodyPr>
            <a:noAutofit/>
          </a:bodyPr>
          <a:lstStyle/>
          <a:p>
            <a:r>
              <a:rPr lang="pt-BR" sz="1600" dirty="0"/>
              <a:t>Exercício 8 - Estudo de Caso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88640"/>
            <a:ext cx="8077200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/>
              <a:t>Elaborar o modelo de dados para um sistema de controle de uma Locadora de Veículos que atenda as condições descritas abaixo.</a:t>
            </a:r>
          </a:p>
          <a:p>
            <a:pPr marL="0" indent="0">
              <a:buNone/>
            </a:pPr>
            <a:r>
              <a:rPr lang="pt-BR" sz="1400" dirty="0"/>
              <a:t>Construir o modelo de dados relacional, em 3a Forma Normal, detalhando os atributos de cada Tabela, indicando sua chave primaria (PK) e construindo o diagrama representando as tabelas e os relacionamentos entre elas.  São as seguintes as características  da Locadora de Veículos:</a:t>
            </a:r>
          </a:p>
          <a:p>
            <a:pPr marL="0" indent="0">
              <a:buNone/>
            </a:pPr>
            <a:endParaRPr lang="pt-BR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Possui 30 lojas. Cada loja esta em um local diferente e tem um código, um nome e vários telefones de atendimento.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Ha um telefone  central 0800 de atendimento que no momento esta sendo atendido pela loja 4.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Possui 500 veículos, sendo 450 automóveis e 50 ônibus.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Além das informações básicas de cada veiculo como marca, modelo, ano, placa, chassi, etc.  Os automóveis também possuem  informações do numero de portas, ar condicionado e direção hidráulica.  E para os ônibus, numero de lugares e DVD.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Para cada veiculo são registradas a quilometragem atual e a data e quilometragem da última revisão.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Os veículos são agrupados por tipo, que são os veículos que tem mesmo preço de aluguel.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Os clientes podem ser pessoas ou empresas. Para cada cliente são registradas as suas informações de identificação.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A locação e de um veiculo e para um cliente. No caso de empresa, tem que ser identificado o motorista responsável.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O contrato se liquida na devolução do veículo , quando se apura a quilometragem rodada para fazer a cobrança. Os contratos liquidados são mantidos por 5 anos, para efeitos legais.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Os veículos não alugados e que estão disponíveis, ou seja, que não estão na oficina para reparos ou revisão ficam sempre em alguma loja.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Quando um cliente solicita em uma loja o aluguel de um veiculo de um tipo não disponível naquela loja, o gerente da loja verifica as lojas próximas e se for o caso, solicita um veiculo de uma dessas lojas. O gerente não pode solicitar veiculo de qualquer loja, mas somente dessas que são consideradas próximas.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243546030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9576" y="44624"/>
            <a:ext cx="8077200" cy="288032"/>
          </a:xfrm>
        </p:spPr>
        <p:txBody>
          <a:bodyPr>
            <a:noAutofit/>
          </a:bodyPr>
          <a:lstStyle/>
          <a:p>
            <a:r>
              <a:rPr lang="pt-BR" sz="1600" dirty="0"/>
              <a:t>Exercício 9 - Cinema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63552" y="396382"/>
            <a:ext cx="2880320" cy="50488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200" dirty="0"/>
              <a:t>Um cinema possui várias salas que exibem filmes</a:t>
            </a:r>
          </a:p>
          <a:p>
            <a:pPr marL="0" indent="0">
              <a:buNone/>
            </a:pPr>
            <a:r>
              <a:rPr lang="pt-BR" sz="1200" dirty="0"/>
              <a:t>em horários diversos. </a:t>
            </a:r>
          </a:p>
          <a:p>
            <a:pPr marL="0" indent="0">
              <a:buNone/>
            </a:pPr>
            <a:r>
              <a:rPr lang="pt-BR" sz="1200" dirty="0"/>
              <a:t>O cinema tem interesse em controlar quais filmes estão em cartaz, em que salas e em que horários.</a:t>
            </a:r>
          </a:p>
          <a:p>
            <a:pPr marL="0" indent="0">
              <a:buNone/>
            </a:pPr>
            <a:r>
              <a:rPr lang="pt-BR" sz="1200" dirty="0"/>
              <a:t>Cada sala possui um nome (único) e capacidade (número de lugares). </a:t>
            </a:r>
          </a:p>
          <a:p>
            <a:pPr marL="0" indent="0">
              <a:buNone/>
            </a:pPr>
            <a:r>
              <a:rPr lang="pt-BR" sz="1200" dirty="0"/>
              <a:t>Os filmes são caracterizados por seu nome em português, nome na língua original (se estrangeiro), diretor, ano de lançamento, gênero, atores, 3D ou não e sinopse.</a:t>
            </a:r>
          </a:p>
          <a:p>
            <a:pPr marL="0" indent="0">
              <a:buNone/>
            </a:pPr>
            <a:r>
              <a:rPr lang="pt-BR" sz="1200" dirty="0"/>
              <a:t>Podem existir para o filme premiações ou indicações para premiação.</a:t>
            </a:r>
          </a:p>
          <a:p>
            <a:pPr marL="0" indent="0">
              <a:buNone/>
            </a:pPr>
            <a:r>
              <a:rPr lang="pt-BR" sz="1200" dirty="0"/>
              <a:t>Uma exibição de filme ocorre em uma dada sala e horário. Um mesmo filme pode ser exibido na mesma sala, em vários horários. Para filmes muito procurados, o cinema pode ter exibição simultâneas em várias salas</a:t>
            </a:r>
          </a:p>
          <a:p>
            <a:pPr marL="0" indent="0">
              <a:buNone/>
            </a:pPr>
            <a:r>
              <a:rPr lang="pt-BR" sz="1200" dirty="0"/>
              <a:t>Em cada horário está vinculado um conjunto de</a:t>
            </a:r>
          </a:p>
          <a:p>
            <a:pPr marL="0" indent="0">
              <a:buNone/>
            </a:pPr>
            <a:r>
              <a:rPr lang="pt-BR" sz="1200" dirty="0"/>
              <a:t>funcionários responsáveis pelo bom andamento das atividades  do cinema naquele horário, e que desempenham uma função</a:t>
            </a:r>
          </a:p>
          <a:p>
            <a:pPr marL="0" indent="0">
              <a:buNone/>
            </a:pPr>
            <a:r>
              <a:rPr lang="pt-BR" sz="1200" dirty="0"/>
              <a:t>(</a:t>
            </a:r>
            <a:r>
              <a:rPr lang="pt-BR" sz="1200" dirty="0" err="1"/>
              <a:t>ex</a:t>
            </a:r>
            <a:r>
              <a:rPr lang="pt-BR" sz="1200" dirty="0"/>
              <a:t>: caixa, balas, lanterninha, bilheteiro). </a:t>
            </a:r>
          </a:p>
          <a:p>
            <a:pPr marL="0" indent="0">
              <a:buNone/>
            </a:pPr>
            <a:r>
              <a:rPr lang="pt-BR" sz="1200" dirty="0"/>
              <a:t>Cada funcionário é caracterizado pelo número da carteira da trabalho (único), nome, data de admissão e salário. </a:t>
            </a:r>
          </a:p>
          <a:p>
            <a:pPr marL="0" indent="0">
              <a:buNone/>
            </a:pPr>
            <a:r>
              <a:rPr lang="pt-BR" sz="1200" dirty="0"/>
              <a:t>Existe um rodízio das funções  dos funcionários conforme o horário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</a:t>
            </a:fld>
            <a:endParaRPr kumimoji="0"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268256"/>
            <a:ext cx="5796136" cy="518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063552" y="5580960"/>
            <a:ext cx="8496944" cy="872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100" dirty="0"/>
              <a:t>Para aumentar a renda do cinema, em cada sessão são exibidas propagandas. </a:t>
            </a:r>
          </a:p>
          <a:p>
            <a:pPr marL="0" indent="0">
              <a:buNone/>
            </a:pPr>
            <a:r>
              <a:rPr lang="pt-BR" sz="1100" dirty="0"/>
              <a:t>Uma propaganda é identificada por um código, e caracterizada por um nome, agência, e faixa etária apropriada, e pode ser exibida em várias sessões. </a:t>
            </a:r>
          </a:p>
          <a:p>
            <a:pPr marL="0" indent="0">
              <a:buNone/>
            </a:pPr>
            <a:r>
              <a:rPr lang="pt-BR" sz="1100" dirty="0"/>
              <a:t>Cada sessão possui sua própria programação de propagandas.</a:t>
            </a:r>
          </a:p>
        </p:txBody>
      </p:sp>
    </p:spTree>
    <p:extLst>
      <p:ext uri="{BB962C8B-B14F-4D97-AF65-F5344CB8AC3E}">
        <p14:creationId xmlns:p14="http://schemas.microsoft.com/office/powerpoint/2010/main" val="4187449205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AEFF39B9F99468665713A901B7768" ma:contentTypeVersion="9" ma:contentTypeDescription="Crie um novo documento." ma:contentTypeScope="" ma:versionID="b2ecbad21af20399f8a09f1338a3eb5d">
  <xsd:schema xmlns:xsd="http://www.w3.org/2001/XMLSchema" xmlns:xs="http://www.w3.org/2001/XMLSchema" xmlns:p="http://schemas.microsoft.com/office/2006/metadata/properties" xmlns:ns2="6a80cb15-7465-47aa-a63c-7a59dfae59a1" xmlns:ns3="87752c31-c457-46b4-b29d-2800d9f628fb" targetNamespace="http://schemas.microsoft.com/office/2006/metadata/properties" ma:root="true" ma:fieldsID="cffc10c54e6c0f2e05c4b181056be91c" ns2:_="" ns3:_="">
    <xsd:import namespace="6a80cb15-7465-47aa-a63c-7a59dfae59a1"/>
    <xsd:import namespace="87752c31-c457-46b4-b29d-2800d9f628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0cb15-7465-47aa-a63c-7a59dfae5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52c31-c457-46b4-b29d-2800d9f628f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bdeb8af-2351-4d98-9a3a-9c3e330ce810}" ma:internalName="TaxCatchAll" ma:showField="CatchAllData" ma:web="87752c31-c457-46b4-b29d-2800d9f628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7752c31-c457-46b4-b29d-2800d9f628fb" xsi:nil="true"/>
    <lcf76f155ced4ddcb4097134ff3c332f xmlns="6a80cb15-7465-47aa-a63c-7a59dfae59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48B0D5C-E0BA-4E25-94BC-FEA9B74FEA16}"/>
</file>

<file path=customXml/itemProps2.xml><?xml version="1.0" encoding="utf-8"?>
<ds:datastoreItem xmlns:ds="http://schemas.openxmlformats.org/officeDocument/2006/customXml" ds:itemID="{467F87CA-276C-4300-9285-5250F33B40F7}"/>
</file>

<file path=customXml/itemProps3.xml><?xml version="1.0" encoding="utf-8"?>
<ds:datastoreItem xmlns:ds="http://schemas.openxmlformats.org/officeDocument/2006/customXml" ds:itemID="{914064E3-9549-4074-9E14-58192A28DD1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Georgia</vt:lpstr>
      <vt:lpstr>Wingdings</vt:lpstr>
      <vt:lpstr>Treinamento</vt:lpstr>
      <vt:lpstr>Exercício 8 - Estudo de Caso</vt:lpstr>
      <vt:lpstr>Exercício 9 - Cinema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2020-07-02T17:06:09Z</dcterms:created>
  <dcterms:modified xsi:type="dcterms:W3CDTF">2021-10-20T23:25:58Z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0x0101002A2AEFF39B9F99468665713A901B7768</vt:lpwstr>
  </property>
</Properties>
</file>