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339" r:id="rId3"/>
    <p:sldId id="370" r:id="rId4"/>
    <p:sldId id="372" r:id="rId5"/>
    <p:sldId id="373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2" r:id="rId14"/>
    <p:sldId id="381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5" r:id="rId25"/>
    <p:sldId id="392" r:id="rId26"/>
    <p:sldId id="393" r:id="rId27"/>
    <p:sldId id="394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13" r:id="rId41"/>
    <p:sldId id="414" r:id="rId42"/>
    <p:sldId id="415" r:id="rId43"/>
    <p:sldId id="416" r:id="rId44"/>
    <p:sldId id="417" r:id="rId45"/>
    <p:sldId id="418" r:id="rId46"/>
    <p:sldId id="408" r:id="rId47"/>
    <p:sldId id="409" r:id="rId48"/>
    <p:sldId id="410" r:id="rId49"/>
    <p:sldId id="411" r:id="rId50"/>
    <p:sldId id="412" r:id="rId51"/>
    <p:sldId id="419" r:id="rId52"/>
    <p:sldId id="420" r:id="rId53"/>
    <p:sldId id="303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339"/>
          </p14:sldIdLst>
        </p14:section>
        <p14:section name="Tópico 1" id="{6D9936A3-3945-4757-BC8B-B5C252D8E036}">
          <p14:sldIdLst>
            <p14:sldId id="370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2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5"/>
            <p14:sldId id="392"/>
            <p14:sldId id="393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13"/>
            <p14:sldId id="414"/>
            <p14:sldId id="415"/>
            <p14:sldId id="416"/>
            <p14:sldId id="417"/>
            <p14:sldId id="418"/>
            <p14:sldId id="408"/>
            <p14:sldId id="409"/>
            <p14:sldId id="410"/>
            <p14:sldId id="411"/>
            <p14:sldId id="412"/>
            <p14:sldId id="419"/>
            <p14:sldId id="42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7" autoAdjust="0"/>
    <p:restoredTop sz="91681" autoAdjust="0"/>
  </p:normalViewPr>
  <p:slideViewPr>
    <p:cSldViewPr>
      <p:cViewPr varScale="1">
        <p:scale>
          <a:sx n="66" d="100"/>
          <a:sy n="66" d="100"/>
        </p:scale>
        <p:origin x="11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Sistema de Gerência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1ABC4906-D33F-45DE-8A26-B9FCE2537E43}">
      <dgm:prSet phldrT="[Texto]" custT="1"/>
      <dgm:spPr/>
      <dgm:t>
        <a:bodyPr/>
        <a:lstStyle/>
        <a:p>
          <a:endParaRPr lang="pt-BR" sz="2000" dirty="0"/>
        </a:p>
      </dgm:t>
    </dgm:pt>
    <dgm:pt modelId="{A3899435-1ED3-4DAA-B01A-F69305AE5BB7}" type="parTrans" cxnId="{689C457E-0D65-440F-87A1-56DEECE43FEB}">
      <dgm:prSet/>
      <dgm:spPr/>
      <dgm:t>
        <a:bodyPr/>
        <a:lstStyle/>
        <a:p>
          <a:endParaRPr lang="pt-BR"/>
        </a:p>
      </dgm:t>
    </dgm:pt>
    <dgm:pt modelId="{F9B20060-84EA-47CE-B5C8-1F8B4419B197}" type="sibTrans" cxnId="{689C457E-0D65-440F-87A1-56DEECE43FEB}">
      <dgm:prSet/>
      <dgm:spPr/>
      <dgm:t>
        <a:bodyPr/>
        <a:lstStyle/>
        <a:p>
          <a:endParaRPr lang="pt-BR"/>
        </a:p>
      </dgm:t>
    </dgm:pt>
    <dgm:pt modelId="{E4A78E5E-E9D8-4DA3-913E-A48BDA5126F1}">
      <dgm:prSet phldrT="[Texto]" custT="1"/>
      <dgm:spPr/>
      <dgm:t>
        <a:bodyPr/>
        <a:lstStyle/>
        <a:p>
          <a:endParaRPr lang="pt-BR" sz="2000" dirty="0"/>
        </a:p>
      </dgm:t>
    </dgm:pt>
    <dgm:pt modelId="{75F38922-5EE8-42C1-ABBA-A039F5DF9C39}" type="sibTrans" cxnId="{86E8AAAB-A088-42E4-88AE-A7C7F9C792AE}">
      <dgm:prSet/>
      <dgm:spPr/>
      <dgm:t>
        <a:bodyPr/>
        <a:lstStyle/>
        <a:p>
          <a:endParaRPr lang="pt-BR"/>
        </a:p>
      </dgm:t>
    </dgm:pt>
    <dgm:pt modelId="{A127F95F-690E-4A16-BB2D-48C7550B28D7}" type="parTrans" cxnId="{86E8AAAB-A088-42E4-88AE-A7C7F9C792AE}">
      <dgm:prSet/>
      <dgm:spPr/>
      <dgm:t>
        <a:bodyPr/>
        <a:lstStyle/>
        <a:p>
          <a:endParaRPr lang="pt-BR"/>
        </a:p>
      </dgm:t>
    </dgm:pt>
    <dgm:pt modelId="{D4A1DD96-D775-46F6-812E-6BD63572F76B}">
      <dgm:prSet phldrT="[Texto]" custT="1"/>
      <dgm:spPr/>
      <dgm:t>
        <a:bodyPr/>
        <a:lstStyle/>
        <a:p>
          <a:r>
            <a:rPr lang="pt-BR" sz="2000" dirty="0"/>
            <a:t>Modelagem de Dados</a:t>
          </a:r>
        </a:p>
      </dgm:t>
    </dgm:pt>
    <dgm:pt modelId="{23F5312F-3843-4A34-8331-A48F338DAEE0}" type="sibTrans" cxnId="{43AC49E8-F44C-4C2E-8827-B8F6AAE1714F}">
      <dgm:prSet/>
      <dgm:spPr/>
      <dgm:t>
        <a:bodyPr/>
        <a:lstStyle/>
        <a:p>
          <a:endParaRPr lang="pt-BR"/>
        </a:p>
      </dgm:t>
    </dgm:pt>
    <dgm:pt modelId="{E883B650-6821-40D4-B521-C1BA5B39C3D7}" type="parTrans" cxnId="{43AC49E8-F44C-4C2E-8827-B8F6AAE1714F}">
      <dgm:prSet/>
      <dgm:spPr/>
      <dgm:t>
        <a:bodyPr/>
        <a:lstStyle/>
        <a:p>
          <a:endParaRPr lang="pt-BR"/>
        </a:p>
      </dgm:t>
    </dgm:pt>
    <dgm:pt modelId="{2B263B8B-C7DD-4B3E-BF71-2ABC35D7D2D9}">
      <dgm:prSet phldrT="[Texto]" custT="1"/>
      <dgm:spPr/>
      <dgm:t>
        <a:bodyPr/>
        <a:lstStyle/>
        <a:p>
          <a:endParaRPr lang="pt-BR" sz="2000" dirty="0"/>
        </a:p>
      </dgm:t>
    </dgm:pt>
    <dgm:pt modelId="{CBBD0351-149A-4A64-A7AE-A42CFF7D38C0}" type="parTrans" cxnId="{1BE8FCED-42A7-449F-929C-583448E733F3}">
      <dgm:prSet/>
      <dgm:spPr/>
    </dgm:pt>
    <dgm:pt modelId="{2909121E-1702-4A06-B1B8-A2B4A58C92B3}" type="sibTrans" cxnId="{1BE8FCED-42A7-449F-929C-583448E733F3}">
      <dgm:prSet/>
      <dgm:spPr/>
    </dgm:pt>
    <dgm:pt modelId="{4EA5494C-FAEB-42FE-9FC9-9A55E6AE8B9D}">
      <dgm:prSet phldrT="[Texto]" custT="1"/>
      <dgm:spPr/>
      <dgm:t>
        <a:bodyPr/>
        <a:lstStyle/>
        <a:p>
          <a:r>
            <a:rPr lang="pt-BR" sz="2000" dirty="0"/>
            <a:t>Modelo Lógico de Dados - Modelo Relacional</a:t>
          </a:r>
        </a:p>
      </dgm:t>
    </dgm:pt>
    <dgm:pt modelId="{299B8336-AFA3-4D76-9B68-B6F52865BD3D}" type="parTrans" cxnId="{7E27B5AB-3E08-401B-8D0F-7F5ECD2B01BB}">
      <dgm:prSet/>
      <dgm:spPr/>
    </dgm:pt>
    <dgm:pt modelId="{06856565-4F3E-4311-9F99-AFC941B16FAA}" type="sibTrans" cxnId="{7E27B5AB-3E08-401B-8D0F-7F5ECD2B01BB}">
      <dgm:prSet/>
      <dgm:spPr/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49A8E76-431D-404C-9E9A-3FCE21FC82DA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B4B2318-A630-4AD2-9065-8DA1326B66F0}" type="presOf" srcId="{007CB7E9-A752-4A00-9646-1FA55F900EF6}" destId="{D5F06709-8E47-48F2-8F97-44FA8DD30974}" srcOrd="0" destOrd="0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0C3DFB1A-42E9-4328-9A06-A259849457C4}" type="presOf" srcId="{4EA5494C-FAEB-42FE-9FC9-9A55E6AE8B9D}" destId="{F49A8E76-431D-404C-9E9A-3FCE21FC82DA}" srcOrd="0" destOrd="3" presId="urn:microsoft.com/office/officeart/2005/8/layout/vList5"/>
    <dgm:cxn modelId="{05DB3930-F89A-4763-B0F6-593407D07851}" type="presOf" srcId="{1B33298D-BE61-4E9E-B281-B0B00B7503F9}" destId="{D337328E-ACFF-492A-90EE-47F424114AFB}" srcOrd="0" destOrd="0" presId="urn:microsoft.com/office/officeart/2005/8/layout/vList5"/>
    <dgm:cxn modelId="{84F9313F-0048-4238-A032-FB9FD1460FE5}" type="presOf" srcId="{E4A78E5E-E9D8-4DA3-913E-A48BDA5126F1}" destId="{F49A8E76-431D-404C-9E9A-3FCE21FC82DA}" srcOrd="0" destOrd="4" presId="urn:microsoft.com/office/officeart/2005/8/layout/vList5"/>
    <dgm:cxn modelId="{54922069-42F9-4C7D-8C5E-4BD17E39D68B}" type="presOf" srcId="{2B263B8B-C7DD-4B3E-BF71-2ABC35D7D2D9}" destId="{F49A8E76-431D-404C-9E9A-3FCE21FC82DA}" srcOrd="0" destOrd="1" presId="urn:microsoft.com/office/officeart/2005/8/layout/vList5"/>
    <dgm:cxn modelId="{7069A577-768C-44DF-9203-174488D3D8E6}" type="presOf" srcId="{D4A1DD96-D775-46F6-812E-6BD63572F76B}" destId="{F49A8E76-431D-404C-9E9A-3FCE21FC82DA}" srcOrd="0" destOrd="2" presId="urn:microsoft.com/office/officeart/2005/8/layout/vList5"/>
    <dgm:cxn modelId="{689C457E-0D65-440F-87A1-56DEECE43FEB}" srcId="{007CB7E9-A752-4A00-9646-1FA55F900EF6}" destId="{1ABC4906-D33F-45DE-8A26-B9FCE2537E43}" srcOrd="0" destOrd="0" parTransId="{A3899435-1ED3-4DAA-B01A-F69305AE5BB7}" sibTransId="{F9B20060-84EA-47CE-B5C8-1F8B4419B197}"/>
    <dgm:cxn modelId="{86E8AAAB-A088-42E4-88AE-A7C7F9C792AE}" srcId="{007CB7E9-A752-4A00-9646-1FA55F900EF6}" destId="{E4A78E5E-E9D8-4DA3-913E-A48BDA5126F1}" srcOrd="3" destOrd="0" parTransId="{A127F95F-690E-4A16-BB2D-48C7550B28D7}" sibTransId="{75F38922-5EE8-42C1-ABBA-A039F5DF9C39}"/>
    <dgm:cxn modelId="{7E27B5AB-3E08-401B-8D0F-7F5ECD2B01BB}" srcId="{D4A1DD96-D775-46F6-812E-6BD63572F76B}" destId="{4EA5494C-FAEB-42FE-9FC9-9A55E6AE8B9D}" srcOrd="0" destOrd="0" parTransId="{299B8336-AFA3-4D76-9B68-B6F52865BD3D}" sibTransId="{06856565-4F3E-4311-9F99-AFC941B16FAA}"/>
    <dgm:cxn modelId="{9892D7B2-F65E-4E09-A913-A6563A125D23}" type="presOf" srcId="{1ABC4906-D33F-45DE-8A26-B9FCE2537E43}" destId="{F49A8E76-431D-404C-9E9A-3FCE21FC82DA}" srcOrd="0" destOrd="0" presId="urn:microsoft.com/office/officeart/2005/8/layout/vList5"/>
    <dgm:cxn modelId="{43AC49E8-F44C-4C2E-8827-B8F6AAE1714F}" srcId="{007CB7E9-A752-4A00-9646-1FA55F900EF6}" destId="{D4A1DD96-D775-46F6-812E-6BD63572F76B}" srcOrd="2" destOrd="0" parTransId="{E883B650-6821-40D4-B521-C1BA5B39C3D7}" sibTransId="{23F5312F-3843-4A34-8331-A48F338DAEE0}"/>
    <dgm:cxn modelId="{1BE8FCED-42A7-449F-929C-583448E733F3}" srcId="{007CB7E9-A752-4A00-9646-1FA55F900EF6}" destId="{2B263B8B-C7DD-4B3E-BF71-2ABC35D7D2D9}" srcOrd="1" destOrd="0" parTransId="{CBBD0351-149A-4A64-A7AE-A42CFF7D38C0}" sibTransId="{2909121E-1702-4A06-B1B8-A2B4A58C92B3}"/>
    <dgm:cxn modelId="{20B9F985-8240-4EF0-82C4-B0A8D2FA53CB}" type="presParOf" srcId="{D337328E-ACFF-492A-90EE-47F424114AFB}" destId="{244BCD6C-6ADE-4102-812B-33E007C58627}" srcOrd="0" destOrd="0" presId="urn:microsoft.com/office/officeart/2005/8/layout/vList5"/>
    <dgm:cxn modelId="{FC027179-6509-44D2-9531-05C03B4B9B73}" type="presParOf" srcId="{244BCD6C-6ADE-4102-812B-33E007C58627}" destId="{D5F06709-8E47-48F2-8F97-44FA8DD30974}" srcOrd="0" destOrd="0" presId="urn:microsoft.com/office/officeart/2005/8/layout/vList5"/>
    <dgm:cxn modelId="{B1A170A0-38FF-4CB5-A735-3662AFE198DA}" type="presParOf" srcId="{244BCD6C-6ADE-4102-812B-33E007C58627}" destId="{F49A8E76-431D-404C-9E9A-3FCE21FC82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A8E76-431D-404C-9E9A-3FCE21FC82DA}">
      <dsp:nvSpPr>
        <dsp:cNvPr id="0" name=""/>
        <dsp:cNvSpPr/>
      </dsp:nvSpPr>
      <dsp:spPr>
        <a:xfrm rot="5400000">
          <a:off x="3815874" y="-533612"/>
          <a:ext cx="3238579" cy="5115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Modelagem de Dados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Modelo Lógico de Dados - Modelo Relacional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 rot="-5400000">
        <a:off x="2877440" y="562916"/>
        <a:ext cx="4957354" cy="2922391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2877439" cy="404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Sistema de Gerência de Banco de Dados</a:t>
          </a:r>
        </a:p>
      </dsp:txBody>
      <dsp:txXfrm>
        <a:off x="140465" y="140465"/>
        <a:ext cx="2596509" cy="376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07/05/2020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07/05/2020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8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/>
              <a:t>Microsoft </a:t>
            </a:r>
            <a:r>
              <a:rPr lang="pt-BR" b="1" dirty="0"/>
              <a:t>Excelência em Engenharia</a:t>
            </a:r>
            <a:endParaRPr lang="pt-BR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Exemplo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Aluno (RA, Nome, CPF, </a:t>
            </a:r>
            <a:r>
              <a:rPr lang="pt-BR" sz="2400" dirty="0" err="1"/>
              <a:t>Data_Nascimento</a:t>
            </a:r>
            <a:r>
              <a:rPr lang="pt-BR" sz="2400" dirty="0"/>
              <a:t>, RG, </a:t>
            </a:r>
            <a:r>
              <a:rPr lang="pt-BR" sz="2400" dirty="0" err="1"/>
              <a:t>Emissor_RG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Chaves Candidatas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RA</a:t>
            </a:r>
          </a:p>
          <a:p>
            <a:pPr marL="0" indent="0">
              <a:buNone/>
            </a:pPr>
            <a:r>
              <a:rPr lang="pt-BR" sz="2400" dirty="0"/>
              <a:t>	CPF</a:t>
            </a:r>
          </a:p>
          <a:p>
            <a:pPr marL="0" indent="0">
              <a:buNone/>
            </a:pPr>
            <a:r>
              <a:rPr lang="pt-BR" sz="2400" dirty="0"/>
              <a:t>	(RG, </a:t>
            </a:r>
            <a:r>
              <a:rPr lang="pt-BR" sz="2400" dirty="0" err="1"/>
              <a:t>Emissor_RG</a:t>
            </a:r>
            <a:r>
              <a:rPr lang="pt-BR" sz="2400" dirty="0"/>
              <a:t>) – mínimo, precisa do par de valores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1801482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Exige-se que seja mínima (quando todas as suas colunas forem efetivamente necessárias para garantir o requisito de unicidade de valores chave)</a:t>
            </a:r>
          </a:p>
          <a:p>
            <a:pPr lvl="1"/>
            <a:r>
              <a:rPr lang="pt-BR" dirty="0"/>
              <a:t>Uma tabela sempre tem ao menos uma chave candidata e pode ter mais do que uma</a:t>
            </a:r>
          </a:p>
          <a:p>
            <a:pPr lvl="1"/>
            <a:r>
              <a:rPr lang="pt-BR" dirty="0"/>
              <a:t>Não existe uma classificação para as chaves candidatas. Todas possuem a mesma relevância na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79458004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Uma das chaves candidatas da Tabela deve ser escolhida com usa </a:t>
            </a:r>
            <a:r>
              <a:rPr lang="pt-BR" b="1" dirty="0">
                <a:solidFill>
                  <a:srgbClr val="FF0000"/>
                </a:solidFill>
              </a:rPr>
              <a:t>Chave Primária</a:t>
            </a:r>
          </a:p>
          <a:p>
            <a:r>
              <a:rPr lang="pt-BR" dirty="0"/>
              <a:t>Não existe regra para decidir qual das chaves candidatas deve ser escolhida</a:t>
            </a:r>
          </a:p>
          <a:p>
            <a:r>
              <a:rPr lang="pt-BR" dirty="0"/>
              <a:t>Na escolha deve ser considerada a existência de referências a esta chave primária em outras tabelas (chave estrangeira)</a:t>
            </a:r>
          </a:p>
          <a:p>
            <a:pPr lvl="1"/>
            <a:r>
              <a:rPr lang="pt-BR" dirty="0"/>
              <a:t>Ao definir uma chave primária está se definindo uma restrição de integridade e não um caminho de acesso (índice)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299380410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b="1" dirty="0"/>
              <a:t>coluna</a:t>
            </a:r>
            <a:r>
              <a:rPr lang="pt-BR" dirty="0"/>
              <a:t> ou </a:t>
            </a:r>
            <a:r>
              <a:rPr lang="pt-BR" b="1" dirty="0"/>
              <a:t>combinação de colunas</a:t>
            </a:r>
            <a:r>
              <a:rPr lang="pt-BR" dirty="0"/>
              <a:t>, cujos valores aparecem necessariamente na chave primária de uma tabela</a:t>
            </a:r>
          </a:p>
          <a:p>
            <a:r>
              <a:rPr lang="pt-BR" dirty="0"/>
              <a:t>Usada para implementar </a:t>
            </a:r>
            <a:r>
              <a:rPr lang="pt-BR" b="1" dirty="0"/>
              <a:t>relacionamento</a:t>
            </a:r>
            <a:r>
              <a:rPr lang="pt-BR" dirty="0"/>
              <a:t> em um banco de dados relacional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95342" y="980730"/>
            <a:ext cx="3049046" cy="50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Exemplo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52748"/>
              </p:ext>
            </p:extLst>
          </p:nvPr>
        </p:nvGraphicFramePr>
        <p:xfrm>
          <a:off x="2279576" y="3837629"/>
          <a:ext cx="5616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CodigoFunc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NomeFuncionario</a:t>
                      </a:r>
                      <a:endParaRPr lang="pt-BR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CodDepto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132465790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879654231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Godoi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765432190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55698"/>
              </p:ext>
            </p:extLst>
          </p:nvPr>
        </p:nvGraphicFramePr>
        <p:xfrm>
          <a:off x="8112224" y="1529496"/>
          <a:ext cx="2411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CodDepto</a:t>
                      </a:r>
                      <a:endParaRPr lang="pt-BR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NomeDepto</a:t>
                      </a:r>
                      <a:endParaRPr lang="pt-BR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Engenharia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207569" y="3429000"/>
            <a:ext cx="202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FUNCIONARIO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184233" y="1124744"/>
            <a:ext cx="202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DEPARTAMENTO</a:t>
            </a:r>
          </a:p>
        </p:txBody>
      </p:sp>
      <p:cxnSp>
        <p:nvCxnSpPr>
          <p:cNvPr id="58" name="Conector angulado 57"/>
          <p:cNvCxnSpPr/>
          <p:nvPr/>
        </p:nvCxnSpPr>
        <p:spPr>
          <a:xfrm rot="5400000" flipH="1" flipV="1">
            <a:off x="6145360" y="2459302"/>
            <a:ext cx="2169532" cy="540060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7500156" y="1628800"/>
            <a:ext cx="540060" cy="157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04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No exemplo anterior, a coluna </a:t>
            </a:r>
            <a:r>
              <a:rPr lang="pt-BR" b="1" dirty="0" err="1"/>
              <a:t>CodDepto</a:t>
            </a:r>
            <a:r>
              <a:rPr lang="pt-BR" dirty="0"/>
              <a:t> da tabela  </a:t>
            </a:r>
            <a:r>
              <a:rPr lang="pt-BR" b="1" dirty="0" err="1"/>
              <a:t>Funcionario</a:t>
            </a:r>
            <a:r>
              <a:rPr lang="pt-BR" dirty="0"/>
              <a:t> é uma </a:t>
            </a:r>
            <a:r>
              <a:rPr lang="pt-BR" b="1" dirty="0"/>
              <a:t>chave estrangeira em relação à chave primária da tabela </a:t>
            </a:r>
            <a:r>
              <a:rPr lang="pt-BR" b="1" dirty="0" err="1"/>
              <a:t>Deptartamento</a:t>
            </a:r>
            <a:endParaRPr lang="pt-BR" b="1" dirty="0"/>
          </a:p>
          <a:p>
            <a:pPr lvl="1"/>
            <a:r>
              <a:rPr lang="pt-BR" dirty="0"/>
              <a:t>Na tabela </a:t>
            </a:r>
            <a:r>
              <a:rPr lang="pt-BR" dirty="0" err="1"/>
              <a:t>Funcionario</a:t>
            </a:r>
            <a:r>
              <a:rPr lang="pt-BR" dirty="0"/>
              <a:t>, os valores do  campo </a:t>
            </a:r>
            <a:r>
              <a:rPr lang="pt-BR" b="1" dirty="0" err="1"/>
              <a:t>CodDepto</a:t>
            </a:r>
            <a:r>
              <a:rPr lang="pt-BR" dirty="0"/>
              <a:t> de todas as linhas devem aparecer na coluna </a:t>
            </a:r>
            <a:r>
              <a:rPr lang="pt-BR" b="1" dirty="0" err="1"/>
              <a:t>CodDepto</a:t>
            </a:r>
            <a:r>
              <a:rPr lang="pt-BR" dirty="0"/>
              <a:t> da tabela Departamento</a:t>
            </a:r>
          </a:p>
          <a:p>
            <a:pPr lvl="1"/>
            <a:r>
              <a:rPr lang="pt-BR" dirty="0"/>
              <a:t>A existência de uma chave estrangeira </a:t>
            </a:r>
            <a:r>
              <a:rPr lang="pt-BR" b="1" dirty="0"/>
              <a:t>impõe restrições</a:t>
            </a:r>
            <a:r>
              <a:rPr lang="pt-BR" dirty="0"/>
              <a:t> que devem ser garantidas ao executar as diversas operações e alterações do banco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24745"/>
            <a:ext cx="8077200" cy="2376264"/>
          </a:xfrm>
        </p:spPr>
        <p:txBody>
          <a:bodyPr>
            <a:normAutofit/>
          </a:bodyPr>
          <a:lstStyle/>
          <a:p>
            <a:r>
              <a:rPr lang="pt-BR" dirty="0"/>
              <a:t>Um modelo conceitual construído utilizando o Modelo Entidade-Relacionamento pode ser mapeado para um modelo lógico Relacional</a:t>
            </a:r>
          </a:p>
          <a:p>
            <a:pPr lvl="1"/>
            <a:r>
              <a:rPr lang="pt-BR" dirty="0"/>
              <a:t>A equivalência mais direta 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do Modelo Conceitual para o Modelo Relacional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55641" y="3529816"/>
          <a:ext cx="607079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Modelo Conceitual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Modelo 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Entidade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Ocorrência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5560" y="980729"/>
            <a:ext cx="3888432" cy="51845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Para cada Entidade deve ser criada uma relação – Tabela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cada atributo simples incluir uma coluna na tabela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No caso de atributo composto  incluir somente os atributos simples que o compõe (Endereço)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Entidades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6312025" y="1043444"/>
            <a:ext cx="4409856" cy="2241540"/>
            <a:chOff x="5220072" y="908720"/>
            <a:chExt cx="3718165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60140" y="2492896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452320" y="2204864"/>
              <a:ext cx="1485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 nascimento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312024" y="4501569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CodEmp</a:t>
            </a:r>
            <a:r>
              <a:rPr lang="pt-BR" sz="2000" dirty="0"/>
              <a:t>, Nome,  </a:t>
            </a:r>
            <a:r>
              <a:rPr lang="pt-BR" sz="2000" dirty="0" err="1"/>
              <a:t>DtNasc</a:t>
            </a:r>
            <a:r>
              <a:rPr lang="pt-BR" sz="2000" dirty="0"/>
              <a:t>, 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312024" y="41090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Empregado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2024" y="486160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TipoLogradouro</a:t>
            </a:r>
            <a:r>
              <a:rPr lang="pt-BR" sz="2000" dirty="0"/>
              <a:t>, Logradouro, Numero, Bairro, Cidade, Estado)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nome do atributo (modelo conceitual) pode ser diferente do nome do campo da tabela (coluna)</a:t>
            </a:r>
          </a:p>
          <a:p>
            <a:r>
              <a:rPr lang="pt-BR" dirty="0"/>
              <a:t>Objetivo</a:t>
            </a:r>
          </a:p>
          <a:p>
            <a:pPr lvl="1"/>
            <a:r>
              <a:rPr lang="pt-BR" dirty="0"/>
              <a:t>Facilidade de programação como o uso de nomes curtos</a:t>
            </a:r>
          </a:p>
          <a:p>
            <a:pPr lvl="1"/>
            <a:r>
              <a:rPr lang="pt-BR" dirty="0"/>
              <a:t>Evitar nomes iguais</a:t>
            </a:r>
          </a:p>
          <a:p>
            <a:pPr lvl="2"/>
            <a:r>
              <a:rPr lang="pt-BR" dirty="0"/>
              <a:t>Todas entidades com o atributo nome</a:t>
            </a:r>
          </a:p>
          <a:p>
            <a:pPr lvl="1"/>
            <a:r>
              <a:rPr lang="pt-BR" dirty="0"/>
              <a:t>Evitar espaços no nome da coluna, pois geralmente são proibidos nos Bancos de Dados Relacionais</a:t>
            </a:r>
          </a:p>
          <a:p>
            <a:r>
              <a:rPr lang="pt-BR" dirty="0"/>
              <a:t>Dica</a:t>
            </a:r>
          </a:p>
          <a:p>
            <a:pPr lvl="1"/>
            <a:r>
              <a:rPr lang="pt-BR" dirty="0"/>
              <a:t>Defina um padrão para converter o nome dos atributos, principalmente dos nomes compostos que necessitam abreviação.</a:t>
            </a:r>
          </a:p>
          <a:p>
            <a:r>
              <a:rPr lang="pt-BR" dirty="0"/>
              <a:t>Exemplo</a:t>
            </a:r>
          </a:p>
          <a:p>
            <a:pPr lvl="1">
              <a:buNone/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/>
              <a:t> do </a:t>
            </a:r>
            <a:r>
              <a:rPr lang="pt-BR" dirty="0">
                <a:solidFill>
                  <a:srgbClr val="FF0000"/>
                </a:solidFill>
              </a:rPr>
              <a:t>Responsável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 err="1">
                <a:solidFill>
                  <a:srgbClr val="FF0000"/>
                </a:solidFill>
              </a:rPr>
              <a:t>Resp</a:t>
            </a:r>
            <a:r>
              <a:rPr lang="pt-BR" dirty="0"/>
              <a:t>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Nome das Colunas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5560" y="980729"/>
            <a:ext cx="3888432" cy="5184575"/>
          </a:xfrm>
        </p:spPr>
        <p:txBody>
          <a:bodyPr>
            <a:normAutofit/>
          </a:bodyPr>
          <a:lstStyle/>
          <a:p>
            <a:pPr marL="514350" indent="-514350"/>
            <a:r>
              <a:rPr lang="pt-BR" sz="2400" dirty="0"/>
              <a:t>É uma boa prática compor o nome da chave primária com uma identificação da tabela a qual ela pertence</a:t>
            </a:r>
          </a:p>
          <a:p>
            <a:pPr marL="514350" indent="-514350"/>
            <a:r>
              <a:rPr lang="pt-BR" sz="2400" dirty="0"/>
              <a:t>Como geralmente, elas se tornam chaves estrangeiras de outras tabela, esta prática facilita a programação e compreensão dos campos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Nome para a chave primária</a:t>
            </a:r>
          </a:p>
        </p:txBody>
      </p:sp>
      <p:grpSp>
        <p:nvGrpSpPr>
          <p:cNvPr id="2" name="Grupo 21"/>
          <p:cNvGrpSpPr/>
          <p:nvPr/>
        </p:nvGrpSpPr>
        <p:grpSpPr>
          <a:xfrm>
            <a:off x="6312025" y="1043444"/>
            <a:ext cx="4409856" cy="2241540"/>
            <a:chOff x="5220072" y="908720"/>
            <a:chExt cx="3718165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60140" y="2492896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452320" y="2204864"/>
              <a:ext cx="1485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 nascimento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312024" y="4213538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Empregado</a:t>
            </a:r>
            <a:r>
              <a:rPr lang="pt-BR" sz="2000" dirty="0"/>
              <a:t> (</a:t>
            </a:r>
            <a:r>
              <a:rPr lang="pt-BR" sz="2000" u="sng" dirty="0" err="1">
                <a:solidFill>
                  <a:schemeClr val="tx2"/>
                </a:solidFill>
              </a:rPr>
              <a:t>CodEmp</a:t>
            </a:r>
            <a:r>
              <a:rPr lang="pt-BR" sz="2000" dirty="0"/>
              <a:t>, Nome,  </a:t>
            </a:r>
            <a:r>
              <a:rPr lang="pt-BR" sz="2000" dirty="0" err="1"/>
              <a:t>DtNasc</a:t>
            </a:r>
            <a:r>
              <a:rPr lang="pt-BR" sz="2000" dirty="0"/>
              <a:t>, </a:t>
            </a:r>
            <a:r>
              <a:rPr lang="pt-BR" sz="2000" dirty="0" err="1"/>
              <a:t>TipoLogradouro</a:t>
            </a:r>
            <a:r>
              <a:rPr lang="pt-BR" sz="2000" dirty="0"/>
              <a:t>, Logradouro, Numero, Bairro, Cidade, Estado, </a:t>
            </a:r>
            <a:r>
              <a:rPr lang="pt-BR" sz="2000" dirty="0" err="1"/>
              <a:t>DataNasc</a:t>
            </a:r>
            <a:r>
              <a:rPr lang="pt-BR" sz="2000" dirty="0"/>
              <a:t>)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672064" y="3212976"/>
            <a:ext cx="1224136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6266316"/>
              </p:ext>
            </p:extLst>
          </p:nvPr>
        </p:nvGraphicFramePr>
        <p:xfrm>
          <a:off x="2351584" y="1412776"/>
          <a:ext cx="799288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3856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63552" y="980729"/>
            <a:ext cx="3528392" cy="5184575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pt-BR" sz="2400" dirty="0"/>
              <a:t>Para cada atributo multivalorado deve ser criada uma tabela formada pela chave primária da Tabela/Entidade e pelo atributo multivalorado</a:t>
            </a:r>
          </a:p>
          <a:p>
            <a:pPr marL="514350" indent="-514350"/>
            <a:r>
              <a:rPr lang="pt-BR" sz="2400" dirty="0"/>
              <a:t>A chave primária da nova tabela será o par de atributos</a:t>
            </a:r>
          </a:p>
          <a:p>
            <a:pPr marL="514350" indent="-514350"/>
            <a:r>
              <a:rPr lang="pt-BR" sz="2400" dirty="0"/>
              <a:t>Se o atributo multivalorado </a:t>
            </a:r>
            <a:r>
              <a:rPr lang="pt-BR" sz="2400"/>
              <a:t>for compor. </a:t>
            </a:r>
            <a:r>
              <a:rPr lang="pt-BR" sz="2400" dirty="0"/>
              <a:t>Exemplo: Ingrediente formado por Nome do ingrediente e quantidade, todo o grupo vai para a nova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Atributos Multivalorados</a:t>
            </a:r>
          </a:p>
        </p:txBody>
      </p:sp>
      <p:grpSp>
        <p:nvGrpSpPr>
          <p:cNvPr id="2" name="Grupo 21"/>
          <p:cNvGrpSpPr/>
          <p:nvPr/>
        </p:nvGrpSpPr>
        <p:grpSpPr>
          <a:xfrm>
            <a:off x="6312028" y="1043444"/>
            <a:ext cx="3961787" cy="2241540"/>
            <a:chOff x="5220072" y="908720"/>
            <a:chExt cx="3340376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Receita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66492" y="2430180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19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Modo de </a:t>
              </a:r>
            </a:p>
            <a:p>
              <a:r>
                <a:rPr lang="pt-BR" dirty="0"/>
                <a:t>preparo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271807" y="2204864"/>
              <a:ext cx="128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Ingrediente(n)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023992" y="4213537"/>
            <a:ext cx="460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Receita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CodReceita</a:t>
            </a:r>
            <a:r>
              <a:rPr lang="pt-BR" sz="2000" dirty="0"/>
              <a:t>, Nome,  </a:t>
            </a:r>
            <a:r>
              <a:rPr lang="pt-BR" sz="2000" dirty="0" err="1"/>
              <a:t>ModoPreparo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000" b="1" dirty="0" err="1">
                <a:solidFill>
                  <a:srgbClr val="FF0000"/>
                </a:solidFill>
              </a:rPr>
              <a:t>IngredienteReceita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CodReceita</a:t>
            </a:r>
            <a:r>
              <a:rPr lang="pt-BR" sz="2000" dirty="0"/>
              <a:t>, </a:t>
            </a:r>
            <a:r>
              <a:rPr lang="pt-BR" sz="2000" u="sng" dirty="0">
                <a:solidFill>
                  <a:schemeClr val="accent1">
                    <a:lumMod val="50000"/>
                  </a:schemeClr>
                </a:solidFill>
              </a:rPr>
              <a:t>Ingrediente</a:t>
            </a:r>
            <a:r>
              <a:rPr lang="pt-BR" sz="2000" dirty="0"/>
              <a:t>)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Um relacionamento pode ser transformado em</a:t>
            </a:r>
          </a:p>
          <a:p>
            <a:pPr lvl="1"/>
            <a:r>
              <a:rPr lang="pt-BR" dirty="0"/>
              <a:t>Uma tabela</a:t>
            </a:r>
          </a:p>
          <a:p>
            <a:pPr lvl="1"/>
            <a:r>
              <a:rPr lang="pt-BR" dirty="0"/>
              <a:t>Uma coluna de uma das tabelas envolvidas</a:t>
            </a:r>
          </a:p>
          <a:p>
            <a:pPr lvl="1"/>
            <a:r>
              <a:rPr lang="pt-BR" dirty="0"/>
              <a:t>Fusão de duas tabelas</a:t>
            </a:r>
          </a:p>
          <a:p>
            <a:r>
              <a:rPr lang="pt-BR" dirty="0"/>
              <a:t>Esta decisão depende da cardinalidade mínima máxima dos relacionamentos</a:t>
            </a:r>
          </a:p>
          <a:p>
            <a:r>
              <a:rPr lang="pt-BR" dirty="0"/>
              <a:t>No caso da fusão devemos considerar também outros relacionamentos da entidade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0246943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1143000"/>
          </a:xfrm>
        </p:spPr>
        <p:txBody>
          <a:bodyPr/>
          <a:lstStyle/>
          <a:p>
            <a:r>
              <a:rPr lang="pt-BR" dirty="0"/>
              <a:t>Entidades Fracas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08721"/>
            <a:ext cx="8077200" cy="3312368"/>
          </a:xfrm>
        </p:spPr>
        <p:txBody>
          <a:bodyPr>
            <a:normAutofit/>
          </a:bodyPr>
          <a:lstStyle/>
          <a:p>
            <a:r>
              <a:rPr lang="pt-BR" sz="2400" dirty="0"/>
              <a:t>Criar uma tabela para cada entidade fraca</a:t>
            </a:r>
          </a:p>
          <a:p>
            <a:r>
              <a:rPr lang="pt-BR" sz="2400" dirty="0"/>
              <a:t>Nessa tabela incluir como chave estrangeira a chave primária da tabela que representa a entidade possuidora/identificadora</a:t>
            </a:r>
          </a:p>
          <a:p>
            <a:r>
              <a:rPr lang="pt-BR" sz="2400" dirty="0"/>
              <a:t>As entidades fracas têm chave primária formada por duas partes:</a:t>
            </a:r>
          </a:p>
          <a:p>
            <a:pPr lvl="1"/>
            <a:r>
              <a:rPr lang="pt-BR" sz="2000" dirty="0"/>
              <a:t>A chave primária da tabela (entidade) possuidora</a:t>
            </a:r>
          </a:p>
          <a:p>
            <a:pPr lvl="1"/>
            <a:r>
              <a:rPr lang="pt-BR" sz="2000" dirty="0"/>
              <a:t>A chave parcial da tabela (entidade) fraca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  <p:grpSp>
        <p:nvGrpSpPr>
          <p:cNvPr id="7" name="Grupo 21"/>
          <p:cNvGrpSpPr/>
          <p:nvPr/>
        </p:nvGrpSpPr>
        <p:grpSpPr>
          <a:xfrm>
            <a:off x="2036122" y="4391764"/>
            <a:ext cx="2225855" cy="1293822"/>
            <a:chOff x="5273795" y="908720"/>
            <a:chExt cx="2682580" cy="2535731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79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73795" y="2780927"/>
              <a:ext cx="900895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9" y="2220281"/>
              <a:ext cx="804067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</p:grpSp>
      <p:grpSp>
        <p:nvGrpSpPr>
          <p:cNvPr id="21" name="Grupo 21"/>
          <p:cNvGrpSpPr/>
          <p:nvPr/>
        </p:nvGrpSpPr>
        <p:grpSpPr>
          <a:xfrm>
            <a:off x="8218056" y="4391764"/>
            <a:ext cx="2270432" cy="1293822"/>
            <a:chOff x="5220072" y="908720"/>
            <a:chExt cx="2736304" cy="2535731"/>
          </a:xfrm>
        </p:grpSpPr>
        <p:sp>
          <p:nvSpPr>
            <p:cNvPr id="22" name="Retângulo 21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Dependente</a:t>
              </a: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6407173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Conector 25"/>
            <p:cNvSpPr/>
            <p:nvPr/>
          </p:nvSpPr>
          <p:spPr>
            <a:xfrm>
              <a:off x="6335172" y="2112405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220072" y="2780927"/>
              <a:ext cx="900895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B050"/>
                  </a:solidFill>
                </a:rPr>
                <a:t>código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47141" y="2220281"/>
              <a:ext cx="804067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</p:grpSp>
      <p:sp>
        <p:nvSpPr>
          <p:cNvPr id="29" name="Losango 28"/>
          <p:cNvSpPr/>
          <p:nvPr/>
        </p:nvSpPr>
        <p:spPr>
          <a:xfrm>
            <a:off x="4727850" y="4293097"/>
            <a:ext cx="2952327" cy="5223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Dependência</a:t>
            </a:r>
          </a:p>
        </p:txBody>
      </p:sp>
      <p:cxnSp>
        <p:nvCxnSpPr>
          <p:cNvPr id="31" name="Conector reto 30"/>
          <p:cNvCxnSpPr>
            <a:stCxn id="8" idx="3"/>
            <a:endCxn id="29" idx="1"/>
          </p:cNvCxnSpPr>
          <p:nvPr/>
        </p:nvCxnSpPr>
        <p:spPr>
          <a:xfrm flipV="1">
            <a:off x="4261975" y="4554249"/>
            <a:ext cx="465874" cy="2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9" idx="3"/>
            <a:endCxn id="22" idx="1"/>
          </p:cNvCxnSpPr>
          <p:nvPr/>
        </p:nvCxnSpPr>
        <p:spPr>
          <a:xfrm>
            <a:off x="7680177" y="4554249"/>
            <a:ext cx="717125" cy="2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9904028" y="4716200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9844287" y="4999686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CaixaDeTexto 35"/>
          <p:cNvSpPr txBox="1"/>
          <p:nvPr/>
        </p:nvSpPr>
        <p:spPr>
          <a:xfrm>
            <a:off x="9313773" y="5054729"/>
            <a:ext cx="115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Data</a:t>
            </a:r>
          </a:p>
          <a:p>
            <a:pPr algn="ctr"/>
            <a:r>
              <a:rPr lang="pt-BR" sz="1600" dirty="0"/>
              <a:t>nascimento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07569" y="6011996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Empregado (</a:t>
            </a:r>
            <a:r>
              <a:rPr lang="pt-BR" b="1" u="sng" dirty="0" err="1">
                <a:solidFill>
                  <a:srgbClr val="009ED6"/>
                </a:solidFill>
              </a:rPr>
              <a:t>CodEmp</a:t>
            </a:r>
            <a:r>
              <a:rPr lang="pt-BR" b="1" dirty="0"/>
              <a:t>, Nome)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663953" y="6011996"/>
            <a:ext cx="464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Dependente(</a:t>
            </a:r>
            <a:r>
              <a:rPr lang="pt-BR" b="1" u="sng" dirty="0" err="1">
                <a:solidFill>
                  <a:srgbClr val="009ED6"/>
                </a:solidFill>
              </a:rPr>
              <a:t>CodEmp</a:t>
            </a:r>
            <a:r>
              <a:rPr lang="pt-BR" b="1" dirty="0"/>
              <a:t>, </a:t>
            </a:r>
            <a:r>
              <a:rPr lang="pt-BR" b="1" u="sng" dirty="0" err="1">
                <a:solidFill>
                  <a:srgbClr val="00B050"/>
                </a:solidFill>
              </a:rPr>
              <a:t>CodDep</a:t>
            </a:r>
            <a:r>
              <a:rPr lang="pt-BR" b="1" dirty="0"/>
              <a:t>, Nome, </a:t>
            </a:r>
            <a:r>
              <a:rPr lang="pt-BR" b="1" dirty="0" err="1"/>
              <a:t>DtNasc</a:t>
            </a:r>
            <a:r>
              <a:rPr lang="pt-BR" b="1" dirty="0"/>
              <a:t>)</a:t>
            </a:r>
          </a:p>
        </p:txBody>
      </p:sp>
      <p:cxnSp>
        <p:nvCxnSpPr>
          <p:cNvPr id="45" name="Conector angulado 44"/>
          <p:cNvCxnSpPr/>
          <p:nvPr/>
        </p:nvCxnSpPr>
        <p:spPr>
          <a:xfrm flipV="1">
            <a:off x="4007770" y="5846232"/>
            <a:ext cx="3312367" cy="237772"/>
          </a:xfrm>
          <a:prstGeom prst="bentConnector3">
            <a:avLst>
              <a:gd name="adj1" fmla="val -4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7320136" y="5846232"/>
            <a:ext cx="0" cy="237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7" idx="2"/>
          </p:cNvCxnSpPr>
          <p:nvPr/>
        </p:nvCxnSpPr>
        <p:spPr>
          <a:xfrm flipH="1">
            <a:off x="8393188" y="5685586"/>
            <a:ext cx="198624" cy="32641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15" idx="2"/>
            <a:endCxn id="37" idx="0"/>
          </p:cNvCxnSpPr>
          <p:nvPr/>
        </p:nvCxnSpPr>
        <p:spPr>
          <a:xfrm>
            <a:off x="2409878" y="5685586"/>
            <a:ext cx="1271749" cy="326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71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999128"/>
          </a:xfrm>
        </p:spPr>
        <p:txBody>
          <a:bodyPr>
            <a:normAutofit/>
          </a:bodyPr>
          <a:lstStyle/>
          <a:p>
            <a:r>
              <a:rPr lang="pt-BR" sz="3600" dirty="0"/>
              <a:t>Implementação de Relacionamentos 1:1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66045"/>
              </p:ext>
            </p:extLst>
          </p:nvPr>
        </p:nvGraphicFramePr>
        <p:xfrm>
          <a:off x="2135562" y="908720"/>
          <a:ext cx="8064897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6173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43" y="2515429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5963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47" y="3601457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11" y="3394857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980" y="34707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84" y="43895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2207569" y="5546750"/>
            <a:ext cx="2751083" cy="609600"/>
            <a:chOff x="683568" y="5373216"/>
            <a:chExt cx="2751083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623964" y="5465788"/>
            <a:ext cx="2344244" cy="771525"/>
            <a:chOff x="3805678" y="5292253"/>
            <a:chExt cx="2344244" cy="771525"/>
          </a:xfrm>
        </p:grpSpPr>
        <p:pic>
          <p:nvPicPr>
            <p:cNvPr id="3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678" y="5292253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aixaDeTexto 33"/>
            <p:cNvSpPr txBox="1"/>
            <p:nvPr/>
          </p:nvSpPr>
          <p:spPr>
            <a:xfrm>
              <a:off x="4523066" y="5493350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Pode ser usada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577102" y="5635972"/>
            <a:ext cx="1623354" cy="478920"/>
            <a:chOff x="6785004" y="5462438"/>
            <a:chExt cx="162335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474893" y="2533662"/>
            <a:ext cx="2483758" cy="672329"/>
            <a:chOff x="950893" y="2533661"/>
            <a:chExt cx="2483758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2495600" y="3429001"/>
            <a:ext cx="2483758" cy="672329"/>
            <a:chOff x="950893" y="2533661"/>
            <a:chExt cx="2483758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2491646" y="4340848"/>
            <a:ext cx="2483758" cy="672329"/>
            <a:chOff x="950893" y="2533661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64691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Adição de colunas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31905" y="4551509"/>
            <a:ext cx="534736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Mulher (</a:t>
            </a:r>
            <a:r>
              <a:rPr lang="pt-BR" sz="2000" b="1" u="sng" dirty="0" err="1">
                <a:solidFill>
                  <a:schemeClr val="bg1"/>
                </a:solidFill>
              </a:rPr>
              <a:t>IdentM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NomeM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IdentH</a:t>
            </a:r>
            <a:r>
              <a:rPr lang="pt-BR" sz="2000" b="1" dirty="0">
                <a:solidFill>
                  <a:schemeClr val="bg1"/>
                </a:solidFill>
              </a:rPr>
              <a:t>, Data, Regime)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86902" y="4551508"/>
            <a:ext cx="290098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Homem (</a:t>
            </a:r>
            <a:r>
              <a:rPr lang="pt-BR" sz="2000" b="1" u="sng" dirty="0" err="1">
                <a:solidFill>
                  <a:schemeClr val="bg1"/>
                </a:solidFill>
              </a:rPr>
              <a:t>IdentH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NomeH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057348" y="5616023"/>
            <a:ext cx="303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IdentH</a:t>
            </a:r>
            <a:r>
              <a:rPr lang="pt-BR" sz="2000" b="1" dirty="0"/>
              <a:t> referencia Homem</a:t>
            </a:r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7536161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6439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Tabela própria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104112" y="4551510"/>
            <a:ext cx="3517630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Mulher (</a:t>
            </a:r>
            <a:r>
              <a:rPr lang="pt-BR" sz="2400" b="1" u="sng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35561" y="4551509"/>
            <a:ext cx="34422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Homem (</a:t>
            </a:r>
            <a:r>
              <a:rPr lang="pt-BR" sz="2400" b="1" u="sng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NomeH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791744" y="5487616"/>
            <a:ext cx="561121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Casamento(</a:t>
            </a:r>
            <a:r>
              <a:rPr lang="pt-BR" sz="2400" b="1" u="sng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Data, Regime)</a:t>
            </a:r>
          </a:p>
        </p:txBody>
      </p:sp>
    </p:spTree>
    <p:extLst>
      <p:ext uri="{BB962C8B-B14F-4D97-AF65-F5344CB8AC3E}">
        <p14:creationId xmlns:p14="http://schemas.microsoft.com/office/powerpoint/2010/main" val="43689544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Fusão de tabelas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75301" y="4653137"/>
            <a:ext cx="821318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Casamento(</a:t>
            </a:r>
            <a:r>
              <a:rPr lang="pt-BR" sz="2400" b="1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Data, Regime,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73759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Ambas entidades têm participação opcional</a:t>
            </a:r>
          </a:p>
          <a:p>
            <a:r>
              <a:rPr lang="pt-BR" dirty="0">
                <a:solidFill>
                  <a:srgbClr val="FF0000"/>
                </a:solidFill>
              </a:rPr>
              <a:t>Solução por fusão de tabelas é inviável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Chave primária artificial (já que não pode estar completa)</a:t>
            </a:r>
          </a:p>
          <a:p>
            <a:r>
              <a:rPr lang="pt-BR" b="1" dirty="0">
                <a:solidFill>
                  <a:srgbClr val="00B050"/>
                </a:solidFill>
              </a:rPr>
              <a:t>Solução por adição de colunas melhor</a:t>
            </a:r>
          </a:p>
          <a:p>
            <a:pPr lvl="2"/>
            <a:r>
              <a:rPr lang="pt-BR" b="1" dirty="0">
                <a:solidFill>
                  <a:srgbClr val="00B050"/>
                </a:solidFill>
              </a:rPr>
              <a:t>Menor número de junções</a:t>
            </a:r>
          </a:p>
          <a:p>
            <a:pPr lvl="2"/>
            <a:r>
              <a:rPr lang="pt-BR" b="1" dirty="0">
                <a:solidFill>
                  <a:srgbClr val="00B050"/>
                </a:solidFill>
              </a:rPr>
              <a:t>Menor número de chaves</a:t>
            </a:r>
          </a:p>
          <a:p>
            <a:r>
              <a:rPr lang="pt-BR" dirty="0">
                <a:solidFill>
                  <a:srgbClr val="009ED6"/>
                </a:solidFill>
              </a:rPr>
              <a:t>Solução por tabela própria aceitável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1:1</a:t>
            </a:r>
          </a:p>
        </p:txBody>
      </p:sp>
    </p:spTree>
    <p:extLst>
      <p:ext uri="{BB962C8B-B14F-4D97-AF65-F5344CB8AC3E}">
        <p14:creationId xmlns:p14="http://schemas.microsoft.com/office/powerpoint/2010/main" val="2103510586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Cartão</a:t>
                </a:r>
              </a:p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Magnético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Correntista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10293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Data </a:t>
              </a:r>
            </a:p>
            <a:p>
              <a:pPr algn="ctr"/>
              <a:r>
                <a:rPr lang="pt-BR" sz="1600" dirty="0"/>
                <a:t>Expedição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Participação opcional/obrigatória</a:t>
            </a:r>
          </a:p>
          <a:p>
            <a:pPr lvl="1"/>
            <a:r>
              <a:rPr lang="pt-BR" sz="2400" dirty="0"/>
              <a:t>Fusão de tabelas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650975" y="4551509"/>
            <a:ext cx="694081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Correntista (</a:t>
            </a:r>
            <a:r>
              <a:rPr lang="pt-BR" sz="2400" b="1" u="sng" dirty="0" err="1">
                <a:solidFill>
                  <a:schemeClr val="bg1"/>
                </a:solidFill>
              </a:rPr>
              <a:t>CodCorrent</a:t>
            </a:r>
            <a:r>
              <a:rPr lang="pt-BR" sz="2400" b="1" dirty="0">
                <a:solidFill>
                  <a:schemeClr val="bg1"/>
                </a:solidFill>
              </a:rPr>
              <a:t>, Nome, </a:t>
            </a:r>
            <a:r>
              <a:rPr lang="pt-BR" sz="2400" b="1" dirty="0" err="1">
                <a:solidFill>
                  <a:schemeClr val="bg1"/>
                </a:solidFill>
              </a:rPr>
              <a:t>CodCartao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DataExp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888495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Cartão</a:t>
                </a:r>
              </a:p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Magnético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Correntista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10293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Data </a:t>
              </a:r>
            </a:p>
            <a:p>
              <a:pPr algn="ctr"/>
              <a:r>
                <a:rPr lang="pt-BR" sz="1600" dirty="0"/>
                <a:t>Expedição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Participação opcional/obrigatória</a:t>
            </a:r>
          </a:p>
          <a:p>
            <a:pPr lvl="1"/>
            <a:r>
              <a:rPr lang="pt-BR" sz="2400" dirty="0"/>
              <a:t>Adição de colunas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64022" y="4551508"/>
            <a:ext cx="357193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Correntista (</a:t>
            </a:r>
            <a:r>
              <a:rPr lang="pt-BR" sz="2000" b="1" u="sng" dirty="0" err="1">
                <a:solidFill>
                  <a:schemeClr val="bg1"/>
                </a:solidFill>
              </a:rPr>
              <a:t>CodCorrent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08471" y="4551507"/>
            <a:ext cx="456599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Cartão (</a:t>
            </a:r>
            <a:r>
              <a:rPr lang="pt-BR" sz="2000" b="1" u="sng" dirty="0" err="1">
                <a:solidFill>
                  <a:schemeClr val="bg1"/>
                </a:solidFill>
              </a:rPr>
              <a:t>CodCartao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DataExp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CodCorrent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4112" y="5616023"/>
            <a:ext cx="281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CodCorrent</a:t>
            </a:r>
            <a:r>
              <a:rPr lang="pt-BR" sz="2000" b="1" dirty="0"/>
              <a:t> referencia Correntista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8346848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5427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95600" y="1700808"/>
            <a:ext cx="8015448" cy="2151112"/>
          </a:xfrm>
        </p:spPr>
        <p:txBody>
          <a:bodyPr>
            <a:normAutofit/>
          </a:bodyPr>
          <a:lstStyle/>
          <a:p>
            <a:r>
              <a:rPr lang="pt-BR" dirty="0"/>
              <a:t>Modelagem de Dados</a:t>
            </a:r>
            <a:br>
              <a:rPr lang="pt-BR" dirty="0"/>
            </a:br>
            <a:r>
              <a:rPr lang="pt-BR" dirty="0"/>
              <a:t>Modelo Lógico de Dados</a:t>
            </a:r>
            <a:br>
              <a:rPr lang="pt-BR" dirty="0"/>
            </a:br>
            <a:r>
              <a:rPr lang="pt-BR" dirty="0"/>
              <a:t>Modelo Relacional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815265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Adição de colunas X Fusão de Tabelas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Fusão de tabelas é melhor um termos de número de junções e número de chaves</a:t>
            </a:r>
            <a:endParaRPr lang="pt-BR" b="1" dirty="0">
              <a:solidFill>
                <a:srgbClr val="00B050"/>
              </a:solidFill>
            </a:endParaRPr>
          </a:p>
          <a:p>
            <a:pPr lvl="1"/>
            <a:r>
              <a:rPr lang="pt-BR" dirty="0">
                <a:solidFill>
                  <a:srgbClr val="009ED6"/>
                </a:solidFill>
              </a:rPr>
              <a:t>Adição de colunas é melhor em termos de campos opcionais</a:t>
            </a:r>
          </a:p>
          <a:p>
            <a:pPr lvl="1"/>
            <a:r>
              <a:rPr lang="pt-BR" dirty="0"/>
              <a:t>Fusão de tabelas é considerada a melhor e a adição de colunas é aceitável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1:1</a:t>
            </a:r>
          </a:p>
        </p:txBody>
      </p:sp>
    </p:spTree>
    <p:extLst>
      <p:ext uri="{BB962C8B-B14F-4D97-AF65-F5344CB8AC3E}">
        <p14:creationId xmlns:p14="http://schemas.microsoft.com/office/powerpoint/2010/main" val="183905014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264" y="8399"/>
            <a:ext cx="8077200" cy="639088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31</a:t>
            </a:fld>
            <a:endParaRPr kumimoji="0" lang="pt-BR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86811"/>
              </p:ext>
            </p:extLst>
          </p:nvPr>
        </p:nvGraphicFramePr>
        <p:xfrm>
          <a:off x="2135562" y="548680"/>
          <a:ext cx="8064897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30169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1" y="2155389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236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416022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2207569" y="5834782"/>
            <a:ext cx="2751083" cy="609600"/>
            <a:chOff x="683568" y="5546750"/>
            <a:chExt cx="2751083" cy="609600"/>
          </a:xfrm>
        </p:grpSpPr>
        <p:pic>
          <p:nvPicPr>
            <p:cNvPr id="18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5467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1259632" y="5690766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5623964" y="5753820"/>
            <a:ext cx="2344244" cy="771525"/>
            <a:chOff x="4099964" y="5465787"/>
            <a:chExt cx="2344244" cy="771525"/>
          </a:xfrm>
        </p:grpSpPr>
        <p:pic>
          <p:nvPicPr>
            <p:cNvPr id="2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964" y="5465787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4817352" y="5666884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Pode ser usada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8577102" y="5924004"/>
            <a:ext cx="1623354" cy="478920"/>
            <a:chOff x="7053102" y="5635972"/>
            <a:chExt cx="1623354" cy="478920"/>
          </a:xfrm>
        </p:grpSpPr>
        <p:pic>
          <p:nvPicPr>
            <p:cNvPr id="24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02" y="5635972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7638993" y="5666883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sp>
        <p:nvSpPr>
          <p:cNvPr id="27" name="Losango 26"/>
          <p:cNvSpPr/>
          <p:nvPr/>
        </p:nvSpPr>
        <p:spPr>
          <a:xfrm>
            <a:off x="3071664" y="2301690"/>
            <a:ext cx="1224136" cy="544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474894" y="21736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295800" y="217362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30" name="Conector reto 29"/>
          <p:cNvCxnSpPr>
            <a:stCxn id="27" idx="1"/>
          </p:cNvCxnSpPr>
          <p:nvPr/>
        </p:nvCxnSpPr>
        <p:spPr>
          <a:xfrm flipH="1">
            <a:off x="2474894" y="2573820"/>
            <a:ext cx="5967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7" idx="3"/>
          </p:cNvCxnSpPr>
          <p:nvPr/>
        </p:nvCxnSpPr>
        <p:spPr>
          <a:xfrm>
            <a:off x="4295801" y="2573820"/>
            <a:ext cx="662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092371" y="3197029"/>
            <a:ext cx="1224136" cy="544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2495601" y="30689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316507" y="30689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2495601" y="3469159"/>
            <a:ext cx="5967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3"/>
          </p:cNvCxnSpPr>
          <p:nvPr/>
        </p:nvCxnSpPr>
        <p:spPr>
          <a:xfrm>
            <a:off x="4316508" y="3469159"/>
            <a:ext cx="662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2491646" y="3980808"/>
            <a:ext cx="2483758" cy="672329"/>
            <a:chOff x="967646" y="3980807"/>
            <a:chExt cx="2483758" cy="672329"/>
          </a:xfrm>
        </p:grpSpPr>
        <p:sp>
          <p:nvSpPr>
            <p:cNvPr id="39" name="Losango 38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67646" y="3980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788553" y="398080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cxnSp>
          <p:nvCxnSpPr>
            <p:cNvPr id="42" name="Conector reto 41"/>
            <p:cNvCxnSpPr>
              <a:stCxn id="39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9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05" y="5040082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2495600" y="4860670"/>
            <a:ext cx="2483758" cy="672329"/>
            <a:chOff x="967646" y="3980807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646" y="3980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88553" y="398080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1107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0332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90763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229699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24" y="4148502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078" y="5028364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9" y="3068961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9462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 Binários – 1:n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temos duas tabelas, uma para cada conjunto de entidades que participam do relacionamento</a:t>
            </a:r>
          </a:p>
          <a:p>
            <a:r>
              <a:rPr lang="pt-BR" dirty="0"/>
              <a:t>Incluir como chave estrangeira, na tabela do “lado muitos” (o “lado N”), a chave primária da tabela do “lado um”</a:t>
            </a:r>
          </a:p>
          <a:p>
            <a:r>
              <a:rPr lang="pt-BR" dirty="0"/>
              <a:t>Incluir também colunas com os atributos do relacionamento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576667933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33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Departamento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Lotação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08520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nome</a:t>
              </a: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084867" y="4551508"/>
            <a:ext cx="37302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Departamento(</a:t>
            </a:r>
            <a:r>
              <a:rPr lang="pt-BR" sz="2000" b="1" u="sng" dirty="0" err="1">
                <a:solidFill>
                  <a:schemeClr val="bg1"/>
                </a:solidFill>
              </a:rPr>
              <a:t>CodDepto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64452" y="4551507"/>
            <a:ext cx="445404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Empregado(</a:t>
            </a:r>
            <a:r>
              <a:rPr lang="pt-BR" sz="2000" b="1" u="sng" dirty="0" err="1">
                <a:solidFill>
                  <a:schemeClr val="bg1"/>
                </a:solidFill>
              </a:rPr>
              <a:t>CodEmp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CodDepto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DtLota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4112" y="5616023"/>
            <a:ext cx="281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CodDepto</a:t>
            </a:r>
            <a:r>
              <a:rPr lang="pt-BR" sz="2000" b="1" dirty="0"/>
              <a:t> referencia Departamento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8346848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7149854" y="3068968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7090113" y="3352454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/>
          <p:cNvSpPr txBox="1"/>
          <p:nvPr/>
        </p:nvSpPr>
        <p:spPr>
          <a:xfrm>
            <a:off x="6760807" y="3407496"/>
            <a:ext cx="120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data lotação</a:t>
            </a:r>
          </a:p>
        </p:txBody>
      </p:sp>
    </p:spTree>
    <p:extLst>
      <p:ext uri="{BB962C8B-B14F-4D97-AF65-F5344CB8AC3E}">
        <p14:creationId xmlns:p14="http://schemas.microsoft.com/office/powerpoint/2010/main" val="318139307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999128"/>
          </a:xfrm>
        </p:spPr>
        <p:txBody>
          <a:bodyPr>
            <a:normAutofit/>
          </a:bodyPr>
          <a:lstStyle/>
          <a:p>
            <a:r>
              <a:rPr lang="pt-BR" sz="3600" dirty="0"/>
              <a:t>Relacionamentos Binários – n:n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36578"/>
              </p:ext>
            </p:extLst>
          </p:nvPr>
        </p:nvGraphicFramePr>
        <p:xfrm>
          <a:off x="2135562" y="908720"/>
          <a:ext cx="8064897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34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6173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2" y="25963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601457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2" y="34707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24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16" y="43895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2207569" y="5546750"/>
            <a:ext cx="2751083" cy="609600"/>
            <a:chOff x="683568" y="5373216"/>
            <a:chExt cx="2751083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577102" y="5635972"/>
            <a:ext cx="1623354" cy="478920"/>
            <a:chOff x="6785004" y="5462438"/>
            <a:chExt cx="162335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474893" y="2533662"/>
            <a:ext cx="2483758" cy="672329"/>
            <a:chOff x="950893" y="2533661"/>
            <a:chExt cx="2483758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2495600" y="3429001"/>
            <a:ext cx="2483758" cy="672329"/>
            <a:chOff x="950893" y="2533661"/>
            <a:chExt cx="2483758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2491646" y="4340848"/>
            <a:ext cx="2483758" cy="672329"/>
            <a:chOff x="950893" y="2533661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2677388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3617115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194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Já temos duas tabelas, uma para cada conjunto de entidades que participa do relacionamento</a:t>
            </a:r>
          </a:p>
          <a:p>
            <a:r>
              <a:rPr lang="pt-BR" dirty="0"/>
              <a:t>Criar uma nova tabela contendo, como chaves estrangeiras, as chaves primárias dessas duas tabelas</a:t>
            </a:r>
          </a:p>
          <a:p>
            <a:pPr lvl="1"/>
            <a:r>
              <a:rPr lang="pt-BR" dirty="0"/>
              <a:t>A combinação dessas chaves estrangeiras forma a chave primária da nova tabela</a:t>
            </a:r>
          </a:p>
          <a:p>
            <a:pPr lvl="1"/>
            <a:r>
              <a:rPr lang="pt-BR" dirty="0"/>
              <a:t>Incluir também colunas com os atributos do relacionamento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n:n</a:t>
            </a:r>
          </a:p>
        </p:txBody>
      </p:sp>
    </p:spTree>
    <p:extLst>
      <p:ext uri="{BB962C8B-B14F-4D97-AF65-F5344CB8AC3E}">
        <p14:creationId xmlns:p14="http://schemas.microsoft.com/office/powerpoint/2010/main" val="566198427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36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1484784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Projeto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Engenheiro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Atuação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08520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nome</a:t>
              </a: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361510" y="3543396"/>
            <a:ext cx="317696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Engenheiro (</a:t>
            </a:r>
            <a:r>
              <a:rPr lang="pt-BR" sz="2000" b="1" u="sng" dirty="0" err="1">
                <a:solidFill>
                  <a:schemeClr val="bg1"/>
                </a:solidFill>
              </a:rPr>
              <a:t>CodEng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638862" y="3543395"/>
            <a:ext cx="279025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Projeto (</a:t>
            </a:r>
            <a:r>
              <a:rPr lang="pt-BR" sz="2000" b="1" u="sng" dirty="0" err="1">
                <a:solidFill>
                  <a:schemeClr val="bg1"/>
                </a:solidFill>
              </a:rPr>
              <a:t>CodProj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cxnSp>
        <p:nvCxnSpPr>
          <p:cNvPr id="38" name="Conector reto 37"/>
          <p:cNvCxnSpPr/>
          <p:nvPr/>
        </p:nvCxnSpPr>
        <p:spPr>
          <a:xfrm>
            <a:off x="7149854" y="2060856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7090113" y="2344342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/>
          <p:cNvSpPr txBox="1"/>
          <p:nvPr/>
        </p:nvSpPr>
        <p:spPr>
          <a:xfrm>
            <a:off x="6988979" y="2399384"/>
            <a:ext cx="75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função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507548" y="4149080"/>
            <a:ext cx="3964716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Atuacao</a:t>
            </a:r>
            <a:r>
              <a:rPr lang="pt-BR" sz="2000" b="1" dirty="0">
                <a:solidFill>
                  <a:schemeClr val="bg1"/>
                </a:solidFill>
              </a:rPr>
              <a:t> (</a:t>
            </a:r>
            <a:r>
              <a:rPr lang="pt-BR" sz="2000" b="1" u="sng" dirty="0" err="1">
                <a:solidFill>
                  <a:schemeClr val="bg1"/>
                </a:solidFill>
              </a:rPr>
              <a:t>CodEng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u="sng" dirty="0" err="1">
                <a:solidFill>
                  <a:schemeClr val="bg1"/>
                </a:solidFill>
              </a:rPr>
              <a:t>CodProj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Funcao</a:t>
            </a:r>
            <a:r>
              <a:rPr lang="pt-BR" sz="2000" b="1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473102" y="4653136"/>
            <a:ext cx="505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CodEng</a:t>
            </a:r>
            <a:r>
              <a:rPr lang="pt-BR" sz="2000" b="1" dirty="0"/>
              <a:t> referencia Engenheiro</a:t>
            </a:r>
          </a:p>
          <a:p>
            <a:r>
              <a:rPr lang="pt-BR" sz="2000" b="1" dirty="0" err="1"/>
              <a:t>CodProj</a:t>
            </a:r>
            <a:r>
              <a:rPr lang="pt-BR" sz="2000" b="1" dirty="0"/>
              <a:t> referencia Projeto</a:t>
            </a:r>
          </a:p>
        </p:txBody>
      </p:sp>
    </p:spTree>
    <p:extLst>
      <p:ext uri="{BB962C8B-B14F-4D97-AF65-F5344CB8AC3E}">
        <p14:creationId xmlns:p14="http://schemas.microsoft.com/office/powerpoint/2010/main" val="3673880326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1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37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6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1 Tabela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dirty="0"/>
              <a:t>Empregado ( </a:t>
            </a:r>
            <a:r>
              <a:rPr lang="pt-BR" u="sng" dirty="0"/>
              <a:t>CPF</a:t>
            </a:r>
            <a:r>
              <a:rPr lang="pt-BR" dirty="0"/>
              <a:t>, Nome, Endereço, 	</a:t>
            </a:r>
            <a:r>
              <a:rPr lang="pt-BR" dirty="0" err="1"/>
              <a:t>CustoHora</a:t>
            </a:r>
            <a:r>
              <a:rPr lang="pt-BR" dirty="0"/>
              <a:t>, </a:t>
            </a:r>
            <a:r>
              <a:rPr lang="pt-BR" dirty="0" err="1"/>
              <a:t>HoraTrabalhada</a:t>
            </a:r>
            <a:r>
              <a:rPr lang="pt-BR" dirty="0"/>
              <a:t>, 	Salario, 	Tipo)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276873"/>
            <a:ext cx="4562393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Chave primária referente a entidade genérica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uma coluna </a:t>
            </a:r>
            <a:r>
              <a:rPr lang="pt-BR" dirty="0">
                <a:solidFill>
                  <a:srgbClr val="FFFF00"/>
                </a:solidFill>
              </a:rPr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coluna para cada atributo da entidade genérica e das especializações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colunas referentes aos relacionamentos envolvendo as entidades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950112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Minimiza a quantidade de junções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Menor número de chaves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atributos opcionais</a:t>
            </a:r>
          </a:p>
        </p:txBody>
      </p:sp>
    </p:spTree>
    <p:extLst>
      <p:ext uri="{BB962C8B-B14F-4D97-AF65-F5344CB8AC3E}">
        <p14:creationId xmlns:p14="http://schemas.microsoft.com/office/powerpoint/2010/main" val="3813124664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2 Tabelas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38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6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2 Tabelas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dirty="0"/>
              <a:t>Horista( </a:t>
            </a:r>
            <a:r>
              <a:rPr lang="pt-BR" u="sng" dirty="0"/>
              <a:t>CPF</a:t>
            </a:r>
            <a:r>
              <a:rPr lang="pt-BR" dirty="0"/>
              <a:t>, Nome, Endereço, </a:t>
            </a:r>
            <a:r>
              <a:rPr lang="pt-BR" dirty="0" err="1"/>
              <a:t>CustoHora</a:t>
            </a:r>
            <a:r>
              <a:rPr lang="pt-BR" dirty="0"/>
              <a:t>, 	</a:t>
            </a:r>
            <a:r>
              <a:rPr lang="pt-BR" dirty="0" err="1"/>
              <a:t>HoraTrabalho</a:t>
            </a:r>
            <a:r>
              <a:rPr lang="pt-BR" dirty="0"/>
              <a:t>)</a:t>
            </a:r>
          </a:p>
          <a:p>
            <a:r>
              <a:rPr lang="pt-BR" dirty="0"/>
              <a:t>Mensalista( </a:t>
            </a:r>
            <a:r>
              <a:rPr lang="pt-BR" u="sng" dirty="0"/>
              <a:t>CPF</a:t>
            </a:r>
            <a:r>
              <a:rPr lang="pt-BR" dirty="0"/>
              <a:t>, Nome, Endereço, Salario)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276872"/>
            <a:ext cx="456239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de uma tabela para cada entidade especializada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Chave primária referente a entidade genérica para cada uma tabelas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158024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Unicidade da chave primária não pode ser garantida de forma declarativa pelo SGDB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Necessário programação procedural</a:t>
            </a:r>
          </a:p>
        </p:txBody>
      </p:sp>
    </p:spTree>
    <p:extLst>
      <p:ext uri="{BB962C8B-B14F-4D97-AF65-F5344CB8AC3E}">
        <p14:creationId xmlns:p14="http://schemas.microsoft.com/office/powerpoint/2010/main" val="813236939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3 Tabelas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39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7"/>
            <a:ext cx="456239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3 Tabelas</a:t>
            </a:r>
          </a:p>
          <a:p>
            <a:r>
              <a:rPr lang="pt-BR" dirty="0"/>
              <a:t>Empregado( </a:t>
            </a:r>
            <a:r>
              <a:rPr lang="pt-BR" u="sng" dirty="0"/>
              <a:t>CPF</a:t>
            </a:r>
            <a:r>
              <a:rPr lang="pt-BR" dirty="0"/>
              <a:t>, Nome, Endereço, Tipo)</a:t>
            </a:r>
          </a:p>
          <a:p>
            <a:r>
              <a:rPr lang="pt-BR" dirty="0"/>
              <a:t>Horista( </a:t>
            </a:r>
            <a:r>
              <a:rPr lang="pt-BR" u="sng" dirty="0"/>
              <a:t>CPF</a:t>
            </a:r>
            <a:r>
              <a:rPr lang="pt-BR" dirty="0"/>
              <a:t>,  </a:t>
            </a:r>
            <a:r>
              <a:rPr lang="pt-BR" dirty="0" err="1"/>
              <a:t>CustoHora</a:t>
            </a:r>
            <a:r>
              <a:rPr lang="pt-BR" dirty="0"/>
              <a:t>, </a:t>
            </a:r>
            <a:r>
              <a:rPr lang="pt-BR" dirty="0" err="1"/>
              <a:t>HoraTrabalho</a:t>
            </a:r>
            <a:r>
              <a:rPr lang="pt-BR" dirty="0"/>
              <a:t>)</a:t>
            </a:r>
          </a:p>
          <a:p>
            <a:r>
              <a:rPr lang="pt-BR" dirty="0"/>
              <a:t>Mensalista( </a:t>
            </a:r>
            <a:r>
              <a:rPr lang="pt-BR" u="sng" dirty="0"/>
              <a:t>CPF</a:t>
            </a:r>
            <a:r>
              <a:rPr lang="pt-BR" dirty="0"/>
              <a:t>, Salario)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060848"/>
            <a:ext cx="456239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Incluir a chave primária da tabela genérica em cada uma das tabelas especializadas como chave estrangeira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o atributo tipo na tabela genérica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005065"/>
            <a:ext cx="4562393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Redução de atributos opcionais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Ocorrência de uma das 2 tabelas especializadas conforme o valor do atributo Tipo somente pode ser garantida através de programação procedural</a:t>
            </a:r>
          </a:p>
        </p:txBody>
      </p:sp>
    </p:spTree>
    <p:extLst>
      <p:ext uri="{BB962C8B-B14F-4D97-AF65-F5344CB8AC3E}">
        <p14:creationId xmlns:p14="http://schemas.microsoft.com/office/powerpoint/2010/main" val="404380519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sz="2800" dirty="0"/>
              <a:t>É composto  de </a:t>
            </a:r>
            <a:r>
              <a:rPr lang="pt-BR" sz="2800" b="1" dirty="0"/>
              <a:t>tabelas</a:t>
            </a:r>
            <a:r>
              <a:rPr lang="pt-BR" sz="2800" dirty="0"/>
              <a:t> ou </a:t>
            </a:r>
            <a:r>
              <a:rPr lang="pt-BR" sz="2800" b="1" dirty="0"/>
              <a:t>relações</a:t>
            </a:r>
          </a:p>
          <a:p>
            <a:r>
              <a:rPr lang="pt-BR" sz="2800" dirty="0"/>
              <a:t>O termo </a:t>
            </a:r>
            <a:r>
              <a:rPr lang="pt-BR" sz="2800" b="1" dirty="0"/>
              <a:t>tabela</a:t>
            </a:r>
            <a:r>
              <a:rPr lang="pt-BR" sz="2800" dirty="0"/>
              <a:t> é mais comum nos produtos comercias e na prática</a:t>
            </a:r>
          </a:p>
          <a:p>
            <a:r>
              <a:rPr lang="pt-BR" sz="2800" dirty="0"/>
              <a:t>O termo </a:t>
            </a:r>
            <a:r>
              <a:rPr lang="pt-BR" sz="2800" b="1" dirty="0"/>
              <a:t>relação</a:t>
            </a:r>
            <a:r>
              <a:rPr lang="pt-BR" sz="2800" dirty="0"/>
              <a:t> foi utilizada na literatura original sobre a abordagem relacional (daí a denominação “relacional”) e é mais comum na área acadêmica</a:t>
            </a:r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200" dirty="0"/>
              <a:t>Composição de um Banco de Dados Relacional</a:t>
            </a:r>
          </a:p>
        </p:txBody>
      </p:sp>
    </p:spTree>
    <p:extLst>
      <p:ext uri="{BB962C8B-B14F-4D97-AF65-F5344CB8AC3E}">
        <p14:creationId xmlns:p14="http://schemas.microsoft.com/office/powerpoint/2010/main" val="10622843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117719877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Restrição de Integridade</a:t>
            </a:r>
          </a:p>
          <a:p>
            <a:pPr lvl="1"/>
            <a:r>
              <a:rPr lang="pt-BR" dirty="0"/>
              <a:t>Regra de consistência de dados que é garantida pelo próprio SGBD</a:t>
            </a:r>
          </a:p>
          <a:p>
            <a:r>
              <a:rPr lang="pt-BR" dirty="0"/>
              <a:t>Na abordagem relacional as restrições estão classificadas em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domínio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vazio (NULL)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chave</a:t>
            </a:r>
          </a:p>
          <a:p>
            <a:pPr lvl="1"/>
            <a:r>
              <a:rPr lang="pt-BR" dirty="0"/>
              <a:t>Integridade </a:t>
            </a:r>
            <a:r>
              <a:rPr lang="pt-BR" b="1" dirty="0"/>
              <a:t>referencial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279829318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58154891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45681888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732474119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de chave</a:t>
            </a:r>
          </a:p>
          <a:p>
            <a:pPr lvl="1"/>
            <a:r>
              <a:rPr lang="pt-BR" dirty="0"/>
              <a:t>Trata-se da restrição que define os valores da chave primária devem ser únicos</a:t>
            </a:r>
          </a:p>
          <a:p>
            <a:endParaRPr lang="pt-BR" dirty="0"/>
          </a:p>
          <a:p>
            <a:r>
              <a:rPr lang="pt-BR" dirty="0"/>
              <a:t>Integridade referencial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3612609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inclusão de uma linha na tabela que contém uma chave estrangeira</a:t>
            </a:r>
          </a:p>
          <a:p>
            <a:pPr lvl="2"/>
            <a:r>
              <a:rPr lang="pt-BR" dirty="0"/>
              <a:t>Deve ser garantido que o valor da chave estrangeira, exista na coluna da chave primária referenciada </a:t>
            </a:r>
          </a:p>
          <a:p>
            <a:pPr lvl="2"/>
            <a:r>
              <a:rPr lang="pt-BR" dirty="0"/>
              <a:t>Se o Relacionamento não for do tipo obrigatório, a chave estrangeira pode ser nula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novo empregado deve atuar em um departamento já existente no banco de dados – na tabela Departamento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7601575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alteração do valor da chave estrangeira</a:t>
            </a:r>
          </a:p>
          <a:p>
            <a:pPr lvl="2"/>
            <a:r>
              <a:rPr lang="pt-BR" dirty="0"/>
              <a:t>Deve ser garantido que o novo valor da chave estrangeira, se informado, exista na coluna da chave primária referenciada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Se um empregado muda de departamento deve-se garantir que o novo departamento já exista no banco de dados – na tabela Departamento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15635160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exclusão de uma linha da tabela que contém a chave primária referenciada pela chave estrangeira</a:t>
            </a:r>
          </a:p>
          <a:p>
            <a:pPr lvl="2"/>
            <a:r>
              <a:rPr lang="pt-BR" dirty="0"/>
              <a:t>Deve ser garantido que na coluna chave estrangeira não apareça o valor da chave primária que esta sendo excluída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departamento não pode ser excluído, caso exista algum empregado que o referencie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59986506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alteração do valor da chave primária referenciada pela chave estrangeira</a:t>
            </a:r>
          </a:p>
          <a:p>
            <a:pPr lvl="2"/>
            <a:r>
              <a:rPr lang="pt-BR" dirty="0"/>
              <a:t>Deve ser garantido que na coluna chave estrangeira não apareça o antigo valor da chave primária que esta sendo alterada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departamento somente pode ter o seu código alterado, se não for referenciado por nenhum empregado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599865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Tabela é um conjunto não ordenado de linhas (</a:t>
            </a:r>
            <a:r>
              <a:rPr lang="pt-BR" dirty="0" err="1"/>
              <a:t>tuplas</a:t>
            </a:r>
            <a:r>
              <a:rPr lang="pt-BR" dirty="0"/>
              <a:t>, na terminologia acadêmica)</a:t>
            </a:r>
          </a:p>
          <a:p>
            <a:r>
              <a:rPr lang="pt-BR" dirty="0"/>
              <a:t>Cada linha é composta por uma série de campos (valor de atributo na terminologia acadêmica)</a:t>
            </a:r>
          </a:p>
          <a:p>
            <a:r>
              <a:rPr lang="pt-BR" dirty="0"/>
              <a:t>Cada campo é identificado por um nome de campo (nome de atributo, na terminologia acadêmica)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339394378"/>
      </p:ext>
    </p:extLst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864096"/>
          </a:xfrm>
        </p:spPr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7986464" cy="187220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Chave Estrangeira – </a:t>
            </a:r>
            <a:r>
              <a:rPr lang="pt-BR" sz="2800" dirty="0" err="1"/>
              <a:t>auto-relacionameto</a:t>
            </a:r>
            <a:r>
              <a:rPr lang="pt-BR" sz="2800" dirty="0"/>
              <a:t> </a:t>
            </a:r>
          </a:p>
          <a:p>
            <a:pPr lvl="1"/>
            <a:r>
              <a:rPr lang="pt-BR" sz="2400" dirty="0"/>
              <a:t>Pode acontecer de uma chave estrangeira referenciar a chave primária da própria tabela – e não de uma tabela diferente, como no exemplo anterior</a:t>
            </a:r>
          </a:p>
          <a:p>
            <a:pPr lvl="1"/>
            <a:r>
              <a:rPr lang="pt-BR" sz="2400" dirty="0"/>
              <a:t>Exemplo</a:t>
            </a:r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50</a:t>
            </a:fld>
            <a:endParaRPr kumimoji="0"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1784"/>
              </p:ext>
            </p:extLst>
          </p:nvPr>
        </p:nvGraphicFramePr>
        <p:xfrm>
          <a:off x="2834654" y="3608040"/>
          <a:ext cx="635769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CodEmpr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NomeEmpr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CodDepto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CodEmpGerente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783632" y="2852936"/>
            <a:ext cx="1394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Empregado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109392" y="5590982"/>
            <a:ext cx="57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CodEmpGerente</a:t>
            </a:r>
            <a:r>
              <a:rPr lang="pt-BR" dirty="0"/>
              <a:t> é uma chave estrangeira que </a:t>
            </a:r>
          </a:p>
          <a:p>
            <a:r>
              <a:rPr lang="pt-BR" dirty="0"/>
              <a:t>Referencia a chave da própria tabela – </a:t>
            </a:r>
            <a:r>
              <a:rPr lang="pt-BR" dirty="0" err="1"/>
              <a:t>auto-relacionamento</a:t>
            </a:r>
            <a:endParaRPr lang="pt-BR" dirty="0"/>
          </a:p>
        </p:txBody>
      </p:sp>
      <p:cxnSp>
        <p:nvCxnSpPr>
          <p:cNvPr id="21" name="Conector angulado 20"/>
          <p:cNvCxnSpPr/>
          <p:nvPr/>
        </p:nvCxnSpPr>
        <p:spPr>
          <a:xfrm rot="16200000" flipV="1">
            <a:off x="7886584" y="3404086"/>
            <a:ext cx="319970" cy="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8" idx="2"/>
          </p:cNvCxnSpPr>
          <p:nvPr/>
        </p:nvCxnSpPr>
        <p:spPr>
          <a:xfrm flipH="1">
            <a:off x="3480682" y="3253046"/>
            <a:ext cx="456588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2"/>
          </p:cNvCxnSpPr>
          <p:nvPr/>
        </p:nvCxnSpPr>
        <p:spPr>
          <a:xfrm>
            <a:off x="3480682" y="3253046"/>
            <a:ext cx="0" cy="31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05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</a:t>
            </a:r>
          </a:p>
          <a:p>
            <a:pPr lvl="1"/>
            <a:r>
              <a:rPr lang="pt-BR" dirty="0"/>
              <a:t>Integridade de Vazio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823714297"/>
      </p:ext>
    </p:extLst>
  </p:cSld>
  <p:clrMapOvr>
    <a:masterClrMapping/>
  </p:clrMapOvr>
  <p:transition spd="slow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Restrições Semânticas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Existem restrições de integridade que não podem ser definidas de forma declarativa para um SGBD relacional</a:t>
            </a:r>
          </a:p>
          <a:p>
            <a:r>
              <a:rPr lang="pt-BR" dirty="0"/>
              <a:t>São chamadas </a:t>
            </a:r>
            <a:r>
              <a:rPr lang="pt-BR" b="1" i="1" dirty="0"/>
              <a:t>restrições semânticas</a:t>
            </a:r>
          </a:p>
          <a:p>
            <a:r>
              <a:rPr lang="pt-BR" dirty="0"/>
              <a:t>Necessário que seja feita programação “procedural” na aplicação ou no SGBD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Um empregado do departamento de “Finanças” não pode ter a categoria funcional “Engenheiro”</a:t>
            </a:r>
          </a:p>
          <a:p>
            <a:pPr lvl="1"/>
            <a:r>
              <a:rPr lang="pt-BR" dirty="0"/>
              <a:t>Um empregado não pode ter um salário maior que seu superior imediato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775382985"/>
      </p:ext>
    </p:extLst>
  </p:cSld>
  <p:clrMapOvr>
    <a:masterClrMapping/>
  </p:clrMapOvr>
  <p:transition spd="slow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53</a:t>
            </a:fld>
            <a:endParaRPr kumimoji="0"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1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Tabela</a:t>
            </a:r>
            <a:r>
              <a:rPr lang="pt-BR" dirty="0"/>
              <a:t> é um conjunto não ordenado de linhas (</a:t>
            </a:r>
            <a:r>
              <a:rPr lang="pt-BR" dirty="0" err="1"/>
              <a:t>tuplas</a:t>
            </a:r>
            <a:r>
              <a:rPr lang="pt-BR" dirty="0"/>
              <a:t>, na terminologia acadêmica)</a:t>
            </a:r>
          </a:p>
          <a:p>
            <a:r>
              <a:rPr lang="pt-BR" dirty="0"/>
              <a:t>Cada </a:t>
            </a:r>
            <a:r>
              <a:rPr lang="pt-BR" b="1" dirty="0"/>
              <a:t>linha</a:t>
            </a:r>
            <a:r>
              <a:rPr lang="pt-BR" dirty="0"/>
              <a:t> é composta por uma série de campos (valor de atributo na terminologia acadêmica)</a:t>
            </a:r>
          </a:p>
          <a:p>
            <a:r>
              <a:rPr lang="pt-BR" dirty="0"/>
              <a:t>Cada </a:t>
            </a:r>
            <a:r>
              <a:rPr lang="pt-BR" b="1" dirty="0"/>
              <a:t>campo</a:t>
            </a:r>
            <a:r>
              <a:rPr lang="pt-BR" dirty="0"/>
              <a:t> é identificado por um nome de campo (nome de atributo, na terminologia acadêmica)</a:t>
            </a:r>
          </a:p>
          <a:p>
            <a:r>
              <a:rPr lang="pt-BR" dirty="0"/>
              <a:t>O conjunto de campos homônimos de todas as linhas de uma tabela forma uma </a:t>
            </a:r>
            <a:r>
              <a:rPr lang="pt-BR" b="1" dirty="0"/>
              <a:t>coluna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147105739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200" dirty="0"/>
              <a:t>Tabela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35560" y="836712"/>
            <a:ext cx="8208912" cy="129614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pt-BR" sz="3600" dirty="0"/>
          </a:p>
          <a:p>
            <a:pPr marL="457200" lvl="1" indent="0" algn="ctr">
              <a:buNone/>
              <a:defRPr/>
            </a:pPr>
            <a:r>
              <a:rPr lang="pt-BR" sz="2800" dirty="0"/>
              <a:t>Exemplo de Tabela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13439"/>
              </p:ext>
            </p:extLst>
          </p:nvPr>
        </p:nvGraphicFramePr>
        <p:xfrm>
          <a:off x="4295800" y="2938070"/>
          <a:ext cx="5688632" cy="149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46">
                <a:tc>
                  <a:txBody>
                    <a:bodyPr/>
                    <a:lstStyle/>
                    <a:p>
                      <a:r>
                        <a:rPr lang="pt-BR" dirty="0" err="1"/>
                        <a:t>Num_Matricula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Nome_Aluno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Cep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r>
                        <a:rPr lang="pt-BR" dirty="0"/>
                        <a:t>123.456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das Couves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01080-771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r>
                        <a:rPr lang="pt-BR" dirty="0"/>
                        <a:t>321.789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  <a:r>
                        <a:rPr lang="pt-BR" baseline="0" dirty="0"/>
                        <a:t> Antônia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01012-999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r>
                        <a:rPr lang="pt-BR" dirty="0"/>
                        <a:t>021.987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Eduardo Nogueira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04016-000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3935760" y="2884294"/>
            <a:ext cx="633670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1"/>
          </p:cNvCxnSpPr>
          <p:nvPr/>
        </p:nvCxnSpPr>
        <p:spPr>
          <a:xfrm flipH="1">
            <a:off x="3431704" y="3068960"/>
            <a:ext cx="504056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919537" y="2636912"/>
            <a:ext cx="15376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Campo</a:t>
            </a:r>
          </a:p>
          <a:p>
            <a:pPr algn="r"/>
            <a:r>
              <a:rPr lang="pt-BR" dirty="0"/>
              <a:t>Ou Nome da Coluna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80034" y="2339588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ALUNO</a:t>
            </a:r>
          </a:p>
        </p:txBody>
      </p:sp>
      <p:cxnSp>
        <p:nvCxnSpPr>
          <p:cNvPr id="16" name="Conector reto 15"/>
          <p:cNvCxnSpPr/>
          <p:nvPr/>
        </p:nvCxnSpPr>
        <p:spPr>
          <a:xfrm flipH="1">
            <a:off x="5447928" y="2545214"/>
            <a:ext cx="648072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096000" y="2360548"/>
            <a:ext cx="388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Tabela  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46266" y="3399974"/>
            <a:ext cx="6336704" cy="10776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 flipH="1">
            <a:off x="3431704" y="3898068"/>
            <a:ext cx="504057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688344" y="3699780"/>
            <a:ext cx="815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Linhas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6088300" y="2777958"/>
            <a:ext cx="1951917" cy="1875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 flipV="1">
            <a:off x="7114618" y="4653136"/>
            <a:ext cx="0" cy="432048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600056" y="508518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Coluna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83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5" grpId="0" animBg="1"/>
      <p:bldP spid="20" grpId="0"/>
      <p:bldP spid="23" grpId="0" animBg="1"/>
      <p:bldP spid="25" grpId="0"/>
      <p:bldP spid="39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Cada linha apresenta uma </a:t>
            </a:r>
            <a:r>
              <a:rPr lang="pt-BR" dirty="0" err="1"/>
              <a:t>tupla</a:t>
            </a:r>
            <a:endParaRPr lang="pt-BR" dirty="0"/>
          </a:p>
          <a:p>
            <a:pPr lvl="1"/>
            <a:r>
              <a:rPr lang="pt-BR" dirty="0"/>
              <a:t>As linhas de uma tabela </a:t>
            </a:r>
            <a:r>
              <a:rPr lang="pt-BR" b="1" dirty="0">
                <a:solidFill>
                  <a:srgbClr val="FF0000"/>
                </a:solidFill>
              </a:rPr>
              <a:t>não têm ordenação </a:t>
            </a:r>
            <a:r>
              <a:rPr lang="pt-BR" dirty="0"/>
              <a:t>– a ordem de recuperação é  arbitrária, a menos que uma ordenação seja especificada na instrução de consulta</a:t>
            </a:r>
          </a:p>
          <a:p>
            <a:pPr lvl="1"/>
            <a:r>
              <a:rPr lang="pt-BR" dirty="0"/>
              <a:t>Não existem linhas duplicadas</a:t>
            </a:r>
          </a:p>
          <a:p>
            <a:pPr lvl="1"/>
            <a:r>
              <a:rPr lang="pt-BR" dirty="0"/>
              <a:t>Não é possível referenciar linhas de uma tabela por posição</a:t>
            </a:r>
          </a:p>
          <a:p>
            <a:pPr lvl="1"/>
            <a:r>
              <a:rPr lang="pt-BR" dirty="0"/>
              <a:t>Os valores de um campo de uma tabela são </a:t>
            </a:r>
            <a:r>
              <a:rPr lang="pt-BR" b="1" dirty="0">
                <a:solidFill>
                  <a:srgbClr val="FF0000"/>
                </a:solidFill>
              </a:rPr>
              <a:t>atômicos e </a:t>
            </a:r>
            <a:r>
              <a:rPr lang="pt-BR" b="1" dirty="0" err="1">
                <a:solidFill>
                  <a:srgbClr val="FF0000"/>
                </a:solidFill>
              </a:rPr>
              <a:t>monovalorados</a:t>
            </a:r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As consultas podem ser feitas por qualquer  critério envolvendo os campos de uma ou mais linhas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341153512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Colunas ou conjunto de  colunas de uma Tabela que identificam de forma única cada linha de tabela e é mínimo (no caso de conjunto) nessa condição</a:t>
            </a:r>
          </a:p>
          <a:p>
            <a:pPr lvl="1"/>
            <a:r>
              <a:rPr lang="pt-BR" dirty="0"/>
              <a:t>O fato de todas as linhas de uma tabela serem distintas entre si garante a existência de ao menos uma chave candidata na tabela</a:t>
            </a:r>
          </a:p>
          <a:p>
            <a:pPr lvl="1"/>
            <a:r>
              <a:rPr lang="pt-BR" dirty="0"/>
              <a:t>Aluno (RA, Nome, CPF, </a:t>
            </a:r>
            <a:r>
              <a:rPr lang="pt-BR" dirty="0" err="1"/>
              <a:t>Data_Nascimento</a:t>
            </a:r>
            <a:r>
              <a:rPr lang="pt-BR" dirty="0"/>
              <a:t>, RG, </a:t>
            </a:r>
            <a:r>
              <a:rPr lang="pt-BR" dirty="0" err="1"/>
              <a:t>Emissor_RG</a:t>
            </a:r>
            <a:r>
              <a:rPr lang="pt-BR" dirty="0"/>
              <a:t>)</a:t>
            </a:r>
          </a:p>
          <a:p>
            <a:r>
              <a:rPr lang="pt-BR" dirty="0"/>
              <a:t>Chaves Candidatas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99840752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5BF92D-F072-4B94-8821-377A0898A02D}"/>
</file>

<file path=customXml/itemProps2.xml><?xml version="1.0" encoding="utf-8"?>
<ds:datastoreItem xmlns:ds="http://schemas.openxmlformats.org/officeDocument/2006/customXml" ds:itemID="{98B9BC91-ED75-47C2-9E47-F80945137EA5}"/>
</file>

<file path=customXml/itemProps3.xml><?xml version="1.0" encoding="utf-8"?>
<ds:datastoreItem xmlns:ds="http://schemas.openxmlformats.org/officeDocument/2006/customXml" ds:itemID="{35ED1750-5D75-4494-B741-D77364D10A09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3221</Words>
  <Application>Microsoft Office PowerPoint</Application>
  <PresentationFormat>Widescreen</PresentationFormat>
  <Paragraphs>716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Georgia</vt:lpstr>
      <vt:lpstr>Treinamento</vt:lpstr>
      <vt:lpstr>Banco de Dados</vt:lpstr>
      <vt:lpstr>Agenda</vt:lpstr>
      <vt:lpstr>Modelagem de Dados Modelo Lógico de Dados Modelo Relacional</vt:lpstr>
      <vt:lpstr>Composição de um Banco de Dados Relacional</vt:lpstr>
      <vt:lpstr>Tabelas</vt:lpstr>
      <vt:lpstr>Tabelas</vt:lpstr>
      <vt:lpstr>Tabela</vt:lpstr>
      <vt:lpstr>Tabelas</vt:lpstr>
      <vt:lpstr>Chaves Candidatas</vt:lpstr>
      <vt:lpstr>Chaves Candidatas</vt:lpstr>
      <vt:lpstr>Chaves Candidatas</vt:lpstr>
      <vt:lpstr>Chave Primária</vt:lpstr>
      <vt:lpstr>Chave Estrangeira</vt:lpstr>
      <vt:lpstr>Chave Estrangeira</vt:lpstr>
      <vt:lpstr>Chave Estrangeira</vt:lpstr>
      <vt:lpstr>Mapeamento do Modelo Conceitual para o Modelo Relacional</vt:lpstr>
      <vt:lpstr>Mapeamento de Entidades</vt:lpstr>
      <vt:lpstr>Nome das Colunas</vt:lpstr>
      <vt:lpstr>Nome para a chave primária</vt:lpstr>
      <vt:lpstr>Mapeamento de Atributos Multivalorados</vt:lpstr>
      <vt:lpstr>Mapeamento de Relacionamentos</vt:lpstr>
      <vt:lpstr>Entidades Fracas</vt:lpstr>
      <vt:lpstr>Implementação de Relacionamentos 1:1</vt:lpstr>
      <vt:lpstr>Relacionamentos Binários - 1:1</vt:lpstr>
      <vt:lpstr>Relacionamentos Binários - 1:1</vt:lpstr>
      <vt:lpstr>Relacionamentos Binários - 1:1</vt:lpstr>
      <vt:lpstr>Relacionamentos Binários – 1:1</vt:lpstr>
      <vt:lpstr>Relacionamentos Binários - 1:1</vt:lpstr>
      <vt:lpstr>Relacionamentos Binários - 1:1</vt:lpstr>
      <vt:lpstr>Relacionamentos Binários – 1:1</vt:lpstr>
      <vt:lpstr>Relacionamentos Binários – 1:n</vt:lpstr>
      <vt:lpstr>Relacionamentos Binários – 1:n</vt:lpstr>
      <vt:lpstr>Relacionamentos Binários - 1:n</vt:lpstr>
      <vt:lpstr>Relacionamentos Binários – n:n</vt:lpstr>
      <vt:lpstr>Relacionamentos Binários – n:n</vt:lpstr>
      <vt:lpstr>Relacionamentos Binários - 1:n</vt:lpstr>
      <vt:lpstr>Generalização/Especialização – 1 Tabela</vt:lpstr>
      <vt:lpstr>Generalização/Especialização – 2 Tabelas</vt:lpstr>
      <vt:lpstr>Generalização/Especialização – 3 Tabelas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Semânticas de Integridade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2020-05-07T15:08:33Z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