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3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8.xml" ContentType="application/vnd.openxmlformats-officedocument.presentationml.tags+xml"/>
  <Override PartName="/ppt/tags/tag13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4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12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1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9" r:id="rId2"/>
    <p:sldId id="339" r:id="rId3"/>
    <p:sldId id="370" r:id="rId4"/>
    <p:sldId id="372" r:id="rId5"/>
    <p:sldId id="373" r:id="rId6"/>
    <p:sldId id="374" r:id="rId7"/>
    <p:sldId id="376" r:id="rId8"/>
    <p:sldId id="375" r:id="rId9"/>
    <p:sldId id="377" r:id="rId10"/>
    <p:sldId id="378" r:id="rId11"/>
    <p:sldId id="379" r:id="rId12"/>
    <p:sldId id="380" r:id="rId13"/>
    <p:sldId id="382" r:id="rId14"/>
    <p:sldId id="381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5" r:id="rId25"/>
    <p:sldId id="392" r:id="rId26"/>
    <p:sldId id="393" r:id="rId27"/>
    <p:sldId id="394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13" r:id="rId41"/>
    <p:sldId id="414" r:id="rId42"/>
    <p:sldId id="415" r:id="rId43"/>
    <p:sldId id="416" r:id="rId44"/>
    <p:sldId id="417" r:id="rId45"/>
    <p:sldId id="418" r:id="rId46"/>
    <p:sldId id="408" r:id="rId47"/>
    <p:sldId id="409" r:id="rId48"/>
    <p:sldId id="410" r:id="rId49"/>
    <p:sldId id="411" r:id="rId50"/>
    <p:sldId id="412" r:id="rId51"/>
    <p:sldId id="419" r:id="rId52"/>
    <p:sldId id="420" r:id="rId53"/>
    <p:sldId id="303" r:id="rId5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79CC93D-E52E-4D84-901B-11D7331DD495}">
          <p14:sldIdLst>
            <p14:sldId id="259"/>
          </p14:sldIdLst>
        </p14:section>
        <p14:section name="Visão Geral e Objetivos" id="{ABA716BF-3A5C-4ADB-94C9-CFEF84EBA240}">
          <p14:sldIdLst>
            <p14:sldId id="339"/>
          </p14:sldIdLst>
        </p14:section>
        <p14:section name="Tópico 1" id="{6D9936A3-3945-4757-BC8B-B5C252D8E036}">
          <p14:sldIdLst>
            <p14:sldId id="370"/>
            <p14:sldId id="372"/>
            <p14:sldId id="373"/>
            <p14:sldId id="374"/>
            <p14:sldId id="376"/>
            <p14:sldId id="375"/>
            <p14:sldId id="377"/>
            <p14:sldId id="378"/>
            <p14:sldId id="379"/>
            <p14:sldId id="380"/>
            <p14:sldId id="382"/>
            <p14:sldId id="381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5"/>
            <p14:sldId id="392"/>
            <p14:sldId id="393"/>
            <p14:sldId id="394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13"/>
            <p14:sldId id="414"/>
            <p14:sldId id="415"/>
            <p14:sldId id="416"/>
            <p14:sldId id="417"/>
            <p14:sldId id="418"/>
            <p14:sldId id="408"/>
            <p14:sldId id="409"/>
            <p14:sldId id="410"/>
            <p14:sldId id="411"/>
            <p14:sldId id="412"/>
            <p14:sldId id="419"/>
            <p14:sldId id="420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27" autoAdjust="0"/>
    <p:restoredTop sz="91681" autoAdjust="0"/>
  </p:normalViewPr>
  <p:slideViewPr>
    <p:cSldViewPr>
      <p:cViewPr varScale="1">
        <p:scale>
          <a:sx n="66" d="100"/>
          <a:sy n="66" d="100"/>
        </p:scale>
        <p:origin x="117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3298D-BE61-4E9E-B281-B0B00B7503F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07CB7E9-A752-4A00-9646-1FA55F900EF6}">
      <dgm:prSet phldrT="[Texto]" custT="1"/>
      <dgm:spPr/>
      <dgm:t>
        <a:bodyPr/>
        <a:lstStyle/>
        <a:p>
          <a:r>
            <a:rPr lang="pt-BR" sz="3200" dirty="0"/>
            <a:t>Sistema de Gerência de Banco de Dados</a:t>
          </a:r>
        </a:p>
      </dgm:t>
    </dgm:pt>
    <dgm:pt modelId="{BA4B00ED-72EB-4C69-8387-2C08AAB78F91}" type="parTrans" cxnId="{CF514318-7D75-43F7-977A-232DA1659C34}">
      <dgm:prSet/>
      <dgm:spPr/>
      <dgm:t>
        <a:bodyPr/>
        <a:lstStyle/>
        <a:p>
          <a:endParaRPr lang="pt-BR"/>
        </a:p>
      </dgm:t>
    </dgm:pt>
    <dgm:pt modelId="{D9CB252B-58B7-4091-A2EF-8536B800114C}" type="sibTrans" cxnId="{CF514318-7D75-43F7-977A-232DA1659C34}">
      <dgm:prSet/>
      <dgm:spPr/>
      <dgm:t>
        <a:bodyPr/>
        <a:lstStyle/>
        <a:p>
          <a:endParaRPr lang="pt-BR"/>
        </a:p>
      </dgm:t>
    </dgm:pt>
    <dgm:pt modelId="{1ABC4906-D33F-45DE-8A26-B9FCE2537E43}">
      <dgm:prSet phldrT="[Texto]" custT="1"/>
      <dgm:spPr/>
      <dgm:t>
        <a:bodyPr/>
        <a:lstStyle/>
        <a:p>
          <a:endParaRPr lang="pt-BR" sz="2000" dirty="0"/>
        </a:p>
      </dgm:t>
    </dgm:pt>
    <dgm:pt modelId="{A3899435-1ED3-4DAA-B01A-F69305AE5BB7}" type="parTrans" cxnId="{689C457E-0D65-440F-87A1-56DEECE43FEB}">
      <dgm:prSet/>
      <dgm:spPr/>
      <dgm:t>
        <a:bodyPr/>
        <a:lstStyle/>
        <a:p>
          <a:endParaRPr lang="pt-BR"/>
        </a:p>
      </dgm:t>
    </dgm:pt>
    <dgm:pt modelId="{F9B20060-84EA-47CE-B5C8-1F8B4419B197}" type="sibTrans" cxnId="{689C457E-0D65-440F-87A1-56DEECE43FEB}">
      <dgm:prSet/>
      <dgm:spPr/>
      <dgm:t>
        <a:bodyPr/>
        <a:lstStyle/>
        <a:p>
          <a:endParaRPr lang="pt-BR"/>
        </a:p>
      </dgm:t>
    </dgm:pt>
    <dgm:pt modelId="{E4A78E5E-E9D8-4DA3-913E-A48BDA5126F1}">
      <dgm:prSet phldrT="[Texto]" custT="1"/>
      <dgm:spPr/>
      <dgm:t>
        <a:bodyPr/>
        <a:lstStyle/>
        <a:p>
          <a:endParaRPr lang="pt-BR" sz="2000" dirty="0"/>
        </a:p>
      </dgm:t>
    </dgm:pt>
    <dgm:pt modelId="{75F38922-5EE8-42C1-ABBA-A039F5DF9C39}" type="sibTrans" cxnId="{86E8AAAB-A088-42E4-88AE-A7C7F9C792AE}">
      <dgm:prSet/>
      <dgm:spPr/>
      <dgm:t>
        <a:bodyPr/>
        <a:lstStyle/>
        <a:p>
          <a:endParaRPr lang="pt-BR"/>
        </a:p>
      </dgm:t>
    </dgm:pt>
    <dgm:pt modelId="{A127F95F-690E-4A16-BB2D-48C7550B28D7}" type="parTrans" cxnId="{86E8AAAB-A088-42E4-88AE-A7C7F9C792AE}">
      <dgm:prSet/>
      <dgm:spPr/>
      <dgm:t>
        <a:bodyPr/>
        <a:lstStyle/>
        <a:p>
          <a:endParaRPr lang="pt-BR"/>
        </a:p>
      </dgm:t>
    </dgm:pt>
    <dgm:pt modelId="{D4A1DD96-D775-46F6-812E-6BD63572F76B}">
      <dgm:prSet phldrT="[Texto]" custT="1"/>
      <dgm:spPr/>
      <dgm:t>
        <a:bodyPr/>
        <a:lstStyle/>
        <a:p>
          <a:r>
            <a:rPr lang="pt-BR" sz="2000" dirty="0"/>
            <a:t>Modelagem de Dados</a:t>
          </a:r>
        </a:p>
      </dgm:t>
    </dgm:pt>
    <dgm:pt modelId="{23F5312F-3843-4A34-8331-A48F338DAEE0}" type="sibTrans" cxnId="{43AC49E8-F44C-4C2E-8827-B8F6AAE1714F}">
      <dgm:prSet/>
      <dgm:spPr/>
      <dgm:t>
        <a:bodyPr/>
        <a:lstStyle/>
        <a:p>
          <a:endParaRPr lang="pt-BR"/>
        </a:p>
      </dgm:t>
    </dgm:pt>
    <dgm:pt modelId="{E883B650-6821-40D4-B521-C1BA5B39C3D7}" type="parTrans" cxnId="{43AC49E8-F44C-4C2E-8827-B8F6AAE1714F}">
      <dgm:prSet/>
      <dgm:spPr/>
      <dgm:t>
        <a:bodyPr/>
        <a:lstStyle/>
        <a:p>
          <a:endParaRPr lang="pt-BR"/>
        </a:p>
      </dgm:t>
    </dgm:pt>
    <dgm:pt modelId="{2B263B8B-C7DD-4B3E-BF71-2ABC35D7D2D9}">
      <dgm:prSet phldrT="[Texto]" custT="1"/>
      <dgm:spPr/>
      <dgm:t>
        <a:bodyPr/>
        <a:lstStyle/>
        <a:p>
          <a:endParaRPr lang="pt-BR" sz="2000" dirty="0"/>
        </a:p>
      </dgm:t>
    </dgm:pt>
    <dgm:pt modelId="{CBBD0351-149A-4A64-A7AE-A42CFF7D38C0}" type="parTrans" cxnId="{1BE8FCED-42A7-449F-929C-583448E733F3}">
      <dgm:prSet/>
      <dgm:spPr/>
    </dgm:pt>
    <dgm:pt modelId="{2909121E-1702-4A06-B1B8-A2B4A58C92B3}" type="sibTrans" cxnId="{1BE8FCED-42A7-449F-929C-583448E733F3}">
      <dgm:prSet/>
      <dgm:spPr/>
    </dgm:pt>
    <dgm:pt modelId="{4EA5494C-FAEB-42FE-9FC9-9A55E6AE8B9D}">
      <dgm:prSet phldrT="[Texto]" custT="1"/>
      <dgm:spPr/>
      <dgm:t>
        <a:bodyPr/>
        <a:lstStyle/>
        <a:p>
          <a:r>
            <a:rPr lang="pt-BR" sz="2000" dirty="0"/>
            <a:t>Modelo Lógico de Dados - Modelo Relacional</a:t>
          </a:r>
        </a:p>
      </dgm:t>
    </dgm:pt>
    <dgm:pt modelId="{299B8336-AFA3-4D76-9B68-B6F52865BD3D}" type="parTrans" cxnId="{7E27B5AB-3E08-401B-8D0F-7F5ECD2B01BB}">
      <dgm:prSet/>
      <dgm:spPr/>
    </dgm:pt>
    <dgm:pt modelId="{06856565-4F3E-4311-9F99-AFC941B16FAA}" type="sibTrans" cxnId="{7E27B5AB-3E08-401B-8D0F-7F5ECD2B01BB}">
      <dgm:prSet/>
      <dgm:spPr/>
    </dgm:pt>
    <dgm:pt modelId="{D337328E-ACFF-492A-90EE-47F424114AFB}" type="pres">
      <dgm:prSet presAssocID="{1B33298D-BE61-4E9E-B281-B0B00B7503F9}" presName="Name0" presStyleCnt="0">
        <dgm:presLayoutVars>
          <dgm:dir/>
          <dgm:animLvl val="lvl"/>
          <dgm:resizeHandles val="exact"/>
        </dgm:presLayoutVars>
      </dgm:prSet>
      <dgm:spPr/>
    </dgm:pt>
    <dgm:pt modelId="{244BCD6C-6ADE-4102-812B-33E007C58627}" type="pres">
      <dgm:prSet presAssocID="{007CB7E9-A752-4A00-9646-1FA55F900EF6}" presName="linNode" presStyleCnt="0"/>
      <dgm:spPr/>
    </dgm:pt>
    <dgm:pt modelId="{D5F06709-8E47-48F2-8F97-44FA8DD30974}" type="pres">
      <dgm:prSet presAssocID="{007CB7E9-A752-4A00-9646-1FA55F900EF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F49A8E76-431D-404C-9E9A-3FCE21FC82DA}" type="pres">
      <dgm:prSet presAssocID="{007CB7E9-A752-4A00-9646-1FA55F900EF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B4B2318-A630-4AD2-9065-8DA1326B66F0}" type="presOf" srcId="{007CB7E9-A752-4A00-9646-1FA55F900EF6}" destId="{D5F06709-8E47-48F2-8F97-44FA8DD30974}" srcOrd="0" destOrd="0" presId="urn:microsoft.com/office/officeart/2005/8/layout/vList5"/>
    <dgm:cxn modelId="{CF514318-7D75-43F7-977A-232DA1659C34}" srcId="{1B33298D-BE61-4E9E-B281-B0B00B7503F9}" destId="{007CB7E9-A752-4A00-9646-1FA55F900EF6}" srcOrd="0" destOrd="0" parTransId="{BA4B00ED-72EB-4C69-8387-2C08AAB78F91}" sibTransId="{D9CB252B-58B7-4091-A2EF-8536B800114C}"/>
    <dgm:cxn modelId="{0C3DFB1A-42E9-4328-9A06-A259849457C4}" type="presOf" srcId="{4EA5494C-FAEB-42FE-9FC9-9A55E6AE8B9D}" destId="{F49A8E76-431D-404C-9E9A-3FCE21FC82DA}" srcOrd="0" destOrd="3" presId="urn:microsoft.com/office/officeart/2005/8/layout/vList5"/>
    <dgm:cxn modelId="{05DB3930-F89A-4763-B0F6-593407D07851}" type="presOf" srcId="{1B33298D-BE61-4E9E-B281-B0B00B7503F9}" destId="{D337328E-ACFF-492A-90EE-47F424114AFB}" srcOrd="0" destOrd="0" presId="urn:microsoft.com/office/officeart/2005/8/layout/vList5"/>
    <dgm:cxn modelId="{84F9313F-0048-4238-A032-FB9FD1460FE5}" type="presOf" srcId="{E4A78E5E-E9D8-4DA3-913E-A48BDA5126F1}" destId="{F49A8E76-431D-404C-9E9A-3FCE21FC82DA}" srcOrd="0" destOrd="4" presId="urn:microsoft.com/office/officeart/2005/8/layout/vList5"/>
    <dgm:cxn modelId="{54922069-42F9-4C7D-8C5E-4BD17E39D68B}" type="presOf" srcId="{2B263B8B-C7DD-4B3E-BF71-2ABC35D7D2D9}" destId="{F49A8E76-431D-404C-9E9A-3FCE21FC82DA}" srcOrd="0" destOrd="1" presId="urn:microsoft.com/office/officeart/2005/8/layout/vList5"/>
    <dgm:cxn modelId="{7069A577-768C-44DF-9203-174488D3D8E6}" type="presOf" srcId="{D4A1DD96-D775-46F6-812E-6BD63572F76B}" destId="{F49A8E76-431D-404C-9E9A-3FCE21FC82DA}" srcOrd="0" destOrd="2" presId="urn:microsoft.com/office/officeart/2005/8/layout/vList5"/>
    <dgm:cxn modelId="{689C457E-0D65-440F-87A1-56DEECE43FEB}" srcId="{007CB7E9-A752-4A00-9646-1FA55F900EF6}" destId="{1ABC4906-D33F-45DE-8A26-B9FCE2537E43}" srcOrd="0" destOrd="0" parTransId="{A3899435-1ED3-4DAA-B01A-F69305AE5BB7}" sibTransId="{F9B20060-84EA-47CE-B5C8-1F8B4419B197}"/>
    <dgm:cxn modelId="{86E8AAAB-A088-42E4-88AE-A7C7F9C792AE}" srcId="{007CB7E9-A752-4A00-9646-1FA55F900EF6}" destId="{E4A78E5E-E9D8-4DA3-913E-A48BDA5126F1}" srcOrd="3" destOrd="0" parTransId="{A127F95F-690E-4A16-BB2D-48C7550B28D7}" sibTransId="{75F38922-5EE8-42C1-ABBA-A039F5DF9C39}"/>
    <dgm:cxn modelId="{7E27B5AB-3E08-401B-8D0F-7F5ECD2B01BB}" srcId="{D4A1DD96-D775-46F6-812E-6BD63572F76B}" destId="{4EA5494C-FAEB-42FE-9FC9-9A55E6AE8B9D}" srcOrd="0" destOrd="0" parTransId="{299B8336-AFA3-4D76-9B68-B6F52865BD3D}" sibTransId="{06856565-4F3E-4311-9F99-AFC941B16FAA}"/>
    <dgm:cxn modelId="{9892D7B2-F65E-4E09-A913-A6563A125D23}" type="presOf" srcId="{1ABC4906-D33F-45DE-8A26-B9FCE2537E43}" destId="{F49A8E76-431D-404C-9E9A-3FCE21FC82DA}" srcOrd="0" destOrd="0" presId="urn:microsoft.com/office/officeart/2005/8/layout/vList5"/>
    <dgm:cxn modelId="{43AC49E8-F44C-4C2E-8827-B8F6AAE1714F}" srcId="{007CB7E9-A752-4A00-9646-1FA55F900EF6}" destId="{D4A1DD96-D775-46F6-812E-6BD63572F76B}" srcOrd="2" destOrd="0" parTransId="{E883B650-6821-40D4-B521-C1BA5B39C3D7}" sibTransId="{23F5312F-3843-4A34-8331-A48F338DAEE0}"/>
    <dgm:cxn modelId="{1BE8FCED-42A7-449F-929C-583448E733F3}" srcId="{007CB7E9-A752-4A00-9646-1FA55F900EF6}" destId="{2B263B8B-C7DD-4B3E-BF71-2ABC35D7D2D9}" srcOrd="1" destOrd="0" parTransId="{CBBD0351-149A-4A64-A7AE-A42CFF7D38C0}" sibTransId="{2909121E-1702-4A06-B1B8-A2B4A58C92B3}"/>
    <dgm:cxn modelId="{20B9F985-8240-4EF0-82C4-B0A8D2FA53CB}" type="presParOf" srcId="{D337328E-ACFF-492A-90EE-47F424114AFB}" destId="{244BCD6C-6ADE-4102-812B-33E007C58627}" srcOrd="0" destOrd="0" presId="urn:microsoft.com/office/officeart/2005/8/layout/vList5"/>
    <dgm:cxn modelId="{FC027179-6509-44D2-9531-05C03B4B9B73}" type="presParOf" srcId="{244BCD6C-6ADE-4102-812B-33E007C58627}" destId="{D5F06709-8E47-48F2-8F97-44FA8DD30974}" srcOrd="0" destOrd="0" presId="urn:microsoft.com/office/officeart/2005/8/layout/vList5"/>
    <dgm:cxn modelId="{B1A170A0-38FF-4CB5-A735-3662AFE198DA}" type="presParOf" srcId="{244BCD6C-6ADE-4102-812B-33E007C58627}" destId="{F49A8E76-431D-404C-9E9A-3FCE21FC82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A8E76-431D-404C-9E9A-3FCE21FC82DA}">
      <dsp:nvSpPr>
        <dsp:cNvPr id="0" name=""/>
        <dsp:cNvSpPr/>
      </dsp:nvSpPr>
      <dsp:spPr>
        <a:xfrm rot="5400000">
          <a:off x="3815874" y="-533612"/>
          <a:ext cx="3238579" cy="51154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Modelagem de Dados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Modelo Lógico de Dados - Modelo Relacional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</dsp:txBody>
      <dsp:txXfrm rot="-5400000">
        <a:off x="2877440" y="562916"/>
        <a:ext cx="4957354" cy="2922391"/>
      </dsp:txXfrm>
    </dsp:sp>
    <dsp:sp modelId="{D5F06709-8E47-48F2-8F97-44FA8DD30974}">
      <dsp:nvSpPr>
        <dsp:cNvPr id="0" name=""/>
        <dsp:cNvSpPr/>
      </dsp:nvSpPr>
      <dsp:spPr>
        <a:xfrm>
          <a:off x="0" y="0"/>
          <a:ext cx="2877439" cy="4048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Sistema de Gerência de Banco de Dados</a:t>
          </a:r>
        </a:p>
      </dsp:txBody>
      <dsp:txXfrm>
        <a:off x="140465" y="140465"/>
        <a:ext cx="2596509" cy="3767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07/05/2020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946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rPr lang="pt-BR"/>
              <a:pPr/>
              <a:t>07/05/2020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rPr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3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pt-BR"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875" y="503238"/>
            <a:ext cx="4191000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585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dirty="0"/>
              <a:t>Microsoft </a:t>
            </a:r>
            <a:r>
              <a:rPr lang="pt-BR" b="1" dirty="0"/>
              <a:t>Excelência em Engenharia</a:t>
            </a:r>
            <a:endParaRPr lang="pt-BR" dirty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dirty="0"/>
              <a:t>Confidencial da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pt-BR" smtClean="0"/>
              <a:pPr/>
              <a:t>53</a:t>
            </a:fld>
            <a:endParaRPr lang="pt-BR" dirty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450850"/>
            <a:ext cx="6096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 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‹#›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hf hdr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Exemplo</a:t>
            </a:r>
            <a:endParaRPr lang="pt-BR" sz="24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Aluno (RA, Nome, CPF, </a:t>
            </a:r>
            <a:r>
              <a:rPr lang="pt-BR" sz="2400" dirty="0" err="1"/>
              <a:t>Data_Nascimento</a:t>
            </a:r>
            <a:r>
              <a:rPr lang="pt-BR" sz="2400" dirty="0"/>
              <a:t>, RG, </a:t>
            </a:r>
            <a:r>
              <a:rPr lang="pt-BR" sz="2400" dirty="0" err="1"/>
              <a:t>Emissor_RG</a:t>
            </a:r>
            <a:r>
              <a:rPr lang="pt-BR" sz="2400" dirty="0"/>
              <a:t>)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b="1" dirty="0"/>
              <a:t>Chaves Candidatas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	RA</a:t>
            </a:r>
          </a:p>
          <a:p>
            <a:pPr marL="0" indent="0">
              <a:buNone/>
            </a:pPr>
            <a:r>
              <a:rPr lang="pt-BR" sz="2400" dirty="0"/>
              <a:t>	CPF</a:t>
            </a:r>
          </a:p>
          <a:p>
            <a:pPr marL="0" indent="0">
              <a:buNone/>
            </a:pPr>
            <a:r>
              <a:rPr lang="pt-BR" sz="2400" dirty="0"/>
              <a:t>	(RG, </a:t>
            </a:r>
            <a:r>
              <a:rPr lang="pt-BR" sz="2400" dirty="0" err="1"/>
              <a:t>Emissor_RG</a:t>
            </a:r>
            <a:r>
              <a:rPr lang="pt-BR" sz="2400" dirty="0"/>
              <a:t>) – mínimo, precisa do par de valores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10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Chaves Candidatas</a:t>
            </a:r>
          </a:p>
        </p:txBody>
      </p:sp>
    </p:spTree>
    <p:extLst>
      <p:ext uri="{BB962C8B-B14F-4D97-AF65-F5344CB8AC3E}">
        <p14:creationId xmlns:p14="http://schemas.microsoft.com/office/powerpoint/2010/main" val="18014821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Observações</a:t>
            </a:r>
          </a:p>
          <a:p>
            <a:pPr lvl="1"/>
            <a:r>
              <a:rPr lang="pt-BR" dirty="0"/>
              <a:t>Exige-se que seja mínima (quando todas as suas colunas forem efetivamente necessárias para garantir o requisito de unicidade de valores chave)</a:t>
            </a:r>
          </a:p>
          <a:p>
            <a:pPr lvl="1"/>
            <a:r>
              <a:rPr lang="pt-BR" dirty="0"/>
              <a:t>Uma tabela sempre tem ao menos uma chave candidata e pode ter mais do que uma</a:t>
            </a:r>
          </a:p>
          <a:p>
            <a:pPr lvl="1"/>
            <a:r>
              <a:rPr lang="pt-BR" dirty="0"/>
              <a:t>Não existe uma classificação para as chaves candidatas. Todas possuem a mesma relevância na tabela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11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Chaves Candidatas</a:t>
            </a:r>
          </a:p>
        </p:txBody>
      </p:sp>
    </p:spTree>
    <p:extLst>
      <p:ext uri="{BB962C8B-B14F-4D97-AF65-F5344CB8AC3E}">
        <p14:creationId xmlns:p14="http://schemas.microsoft.com/office/powerpoint/2010/main" val="794580049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Uma das chaves candidatas da Tabela deve ser escolhida com usa </a:t>
            </a:r>
            <a:r>
              <a:rPr lang="pt-BR" b="1" dirty="0">
                <a:solidFill>
                  <a:srgbClr val="FF0000"/>
                </a:solidFill>
              </a:rPr>
              <a:t>Chave Primária</a:t>
            </a:r>
          </a:p>
          <a:p>
            <a:r>
              <a:rPr lang="pt-BR" dirty="0"/>
              <a:t>Não existe regra para decidir qual das chaves candidatas deve ser escolhida</a:t>
            </a:r>
          </a:p>
          <a:p>
            <a:r>
              <a:rPr lang="pt-BR" dirty="0"/>
              <a:t>Na escolha deve ser considerada a existência de referências a esta chave primária em outras tabelas (chave estrangeira)</a:t>
            </a:r>
          </a:p>
          <a:p>
            <a:pPr lvl="1"/>
            <a:r>
              <a:rPr lang="pt-BR" dirty="0"/>
              <a:t>Ao definir uma chave primária está se definindo uma restrição de integridade e não um caminho de acesso (índice)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12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Chave Primária</a:t>
            </a:r>
          </a:p>
        </p:txBody>
      </p:sp>
    </p:spTree>
    <p:extLst>
      <p:ext uri="{BB962C8B-B14F-4D97-AF65-F5344CB8AC3E}">
        <p14:creationId xmlns:p14="http://schemas.microsoft.com/office/powerpoint/2010/main" val="2993804103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É uma </a:t>
            </a:r>
            <a:r>
              <a:rPr lang="pt-BR" b="1" dirty="0"/>
              <a:t>coluna</a:t>
            </a:r>
            <a:r>
              <a:rPr lang="pt-BR" dirty="0"/>
              <a:t> ou </a:t>
            </a:r>
            <a:r>
              <a:rPr lang="pt-BR" b="1" dirty="0"/>
              <a:t>combinação de colunas</a:t>
            </a:r>
            <a:r>
              <a:rPr lang="pt-BR" dirty="0"/>
              <a:t>, cujos valores aparecem necessariamente na chave primária de uma tabela</a:t>
            </a:r>
          </a:p>
          <a:p>
            <a:r>
              <a:rPr lang="pt-BR" dirty="0"/>
              <a:t>Usada para implementar </a:t>
            </a:r>
            <a:r>
              <a:rPr lang="pt-BR" b="1" dirty="0"/>
              <a:t>relacionamento</a:t>
            </a:r>
            <a:r>
              <a:rPr lang="pt-BR" dirty="0"/>
              <a:t> em um banco de dados relacional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13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Chave Estrangeira</a:t>
            </a:r>
          </a:p>
        </p:txBody>
      </p:sp>
    </p:spTree>
    <p:extLst>
      <p:ext uri="{BB962C8B-B14F-4D97-AF65-F5344CB8AC3E}">
        <p14:creationId xmlns:p14="http://schemas.microsoft.com/office/powerpoint/2010/main" val="527680880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95342" y="980730"/>
            <a:ext cx="3049046" cy="504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/>
              <a:t>Exemplo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14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Chave Estrangeira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52748"/>
              </p:ext>
            </p:extLst>
          </p:nvPr>
        </p:nvGraphicFramePr>
        <p:xfrm>
          <a:off x="2279576" y="3837629"/>
          <a:ext cx="56166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CodigoFunc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 err="1"/>
                        <a:t>NomeFuncionario</a:t>
                      </a:r>
                      <a:endParaRPr lang="pt-BR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CodDepto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Souza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Santos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987654321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132465790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Soares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879654231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Godoi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765432190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855698"/>
              </p:ext>
            </p:extLst>
          </p:nvPr>
        </p:nvGraphicFramePr>
        <p:xfrm>
          <a:off x="8112224" y="1529496"/>
          <a:ext cx="24117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 err="1"/>
                        <a:t>CodDepto</a:t>
                      </a:r>
                      <a:endParaRPr lang="pt-BR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 err="1"/>
                        <a:t>NomeDepto</a:t>
                      </a:r>
                      <a:endParaRPr lang="pt-BR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Compras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Engenharia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u="none" dirty="0"/>
                        <a:t>Vendas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2207569" y="3429000"/>
            <a:ext cx="202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FUNCIONARIO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8184233" y="1124744"/>
            <a:ext cx="202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DEPARTAMENTO</a:t>
            </a:r>
          </a:p>
        </p:txBody>
      </p:sp>
      <p:cxnSp>
        <p:nvCxnSpPr>
          <p:cNvPr id="58" name="Conector angulado 57"/>
          <p:cNvCxnSpPr/>
          <p:nvPr/>
        </p:nvCxnSpPr>
        <p:spPr>
          <a:xfrm rot="5400000" flipH="1" flipV="1">
            <a:off x="6145360" y="2459302"/>
            <a:ext cx="2169532" cy="540060"/>
          </a:xfrm>
          <a:prstGeom prst="bentConnector3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V="1">
            <a:off x="7500156" y="1628800"/>
            <a:ext cx="540060" cy="1576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041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Observações</a:t>
            </a:r>
          </a:p>
          <a:p>
            <a:pPr lvl="1"/>
            <a:r>
              <a:rPr lang="pt-BR" dirty="0"/>
              <a:t>No exemplo anterior, a coluna </a:t>
            </a:r>
            <a:r>
              <a:rPr lang="pt-BR" b="1" dirty="0" err="1"/>
              <a:t>CodDepto</a:t>
            </a:r>
            <a:r>
              <a:rPr lang="pt-BR" dirty="0"/>
              <a:t> da tabela  </a:t>
            </a:r>
            <a:r>
              <a:rPr lang="pt-BR" b="1" dirty="0" err="1"/>
              <a:t>Funcionario</a:t>
            </a:r>
            <a:r>
              <a:rPr lang="pt-BR" dirty="0"/>
              <a:t> é uma </a:t>
            </a:r>
            <a:r>
              <a:rPr lang="pt-BR" b="1" dirty="0"/>
              <a:t>chave estrangeira em relação à chave primária da tabela </a:t>
            </a:r>
            <a:r>
              <a:rPr lang="pt-BR" b="1" dirty="0" err="1"/>
              <a:t>Deptartamento</a:t>
            </a:r>
            <a:endParaRPr lang="pt-BR" b="1" dirty="0"/>
          </a:p>
          <a:p>
            <a:pPr lvl="1"/>
            <a:r>
              <a:rPr lang="pt-BR" dirty="0"/>
              <a:t>Na tabela </a:t>
            </a:r>
            <a:r>
              <a:rPr lang="pt-BR" dirty="0" err="1"/>
              <a:t>Funcionario</a:t>
            </a:r>
            <a:r>
              <a:rPr lang="pt-BR" dirty="0"/>
              <a:t>, os valores do  campo </a:t>
            </a:r>
            <a:r>
              <a:rPr lang="pt-BR" b="1" dirty="0" err="1"/>
              <a:t>CodDepto</a:t>
            </a:r>
            <a:r>
              <a:rPr lang="pt-BR" dirty="0"/>
              <a:t> de todas as linhas devem aparecer na coluna </a:t>
            </a:r>
            <a:r>
              <a:rPr lang="pt-BR" b="1" dirty="0" err="1"/>
              <a:t>CodDepto</a:t>
            </a:r>
            <a:r>
              <a:rPr lang="pt-BR" dirty="0"/>
              <a:t> da tabela Departamento</a:t>
            </a:r>
          </a:p>
          <a:p>
            <a:pPr lvl="1"/>
            <a:r>
              <a:rPr lang="pt-BR" dirty="0"/>
              <a:t>A existência de uma chave estrangeira </a:t>
            </a:r>
            <a:r>
              <a:rPr lang="pt-BR" b="1" dirty="0"/>
              <a:t>impõe restrições</a:t>
            </a:r>
            <a:r>
              <a:rPr lang="pt-BR" dirty="0"/>
              <a:t> que devem ser garantidas ao executar as diversas operações e alterações do banco de dados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15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Chave Estrangeira</a:t>
            </a:r>
          </a:p>
        </p:txBody>
      </p:sp>
    </p:spTree>
    <p:extLst>
      <p:ext uri="{BB962C8B-B14F-4D97-AF65-F5344CB8AC3E}">
        <p14:creationId xmlns:p14="http://schemas.microsoft.com/office/powerpoint/2010/main" val="527680880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124745"/>
            <a:ext cx="8077200" cy="2376264"/>
          </a:xfrm>
        </p:spPr>
        <p:txBody>
          <a:bodyPr>
            <a:normAutofit/>
          </a:bodyPr>
          <a:lstStyle/>
          <a:p>
            <a:r>
              <a:rPr lang="pt-BR" dirty="0"/>
              <a:t>Um modelo conceitual construído utilizando o Modelo Entidade-Relacionamento pode ser mapeado para um modelo lógico Relacional</a:t>
            </a:r>
          </a:p>
          <a:p>
            <a:pPr lvl="1"/>
            <a:r>
              <a:rPr lang="pt-BR" dirty="0"/>
              <a:t>A equivalência mais direta 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16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Mapeamento do Modelo Conceitual para o Modelo Relacional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855641" y="3529816"/>
          <a:ext cx="607079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2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Modelo Conceitual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Modelo Relacional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Cada Entidade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Uma Tabela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Cada 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Uma Coluna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Cada Ocorrência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Uma Linha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680880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35560" y="980729"/>
            <a:ext cx="3888432" cy="518457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Para cada Entidade deve ser criada uma relação – Tabela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Para cada atributo simples incluir uma coluna na tabela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No caso de atributo composto  incluir somente os atributos simples que o compõe (Endereço)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17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Mapeamento de Entidades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6312025" y="1043444"/>
            <a:ext cx="4409856" cy="2241540"/>
            <a:chOff x="5220072" y="908720"/>
            <a:chExt cx="3718165" cy="2241540"/>
          </a:xfrm>
        </p:grpSpPr>
        <p:sp>
          <p:nvSpPr>
            <p:cNvPr id="8" name="Retângulo 7"/>
            <p:cNvSpPr/>
            <p:nvPr/>
          </p:nvSpPr>
          <p:spPr>
            <a:xfrm>
              <a:off x="5436096" y="908720"/>
              <a:ext cx="2520280" cy="648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Empregado</a:t>
              </a:r>
            </a:p>
          </p:txBody>
        </p:sp>
        <p:cxnSp>
          <p:nvCxnSpPr>
            <p:cNvPr id="9" name="Conector reto 8"/>
            <p:cNvCxnSpPr/>
            <p:nvPr/>
          </p:nvCxnSpPr>
          <p:spPr>
            <a:xfrm>
              <a:off x="5508104" y="1556792"/>
              <a:ext cx="0" cy="10801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uxograma: Conector 9"/>
            <p:cNvSpPr/>
            <p:nvPr/>
          </p:nvSpPr>
          <p:spPr>
            <a:xfrm>
              <a:off x="5431139" y="2636912"/>
              <a:ext cx="144000" cy="144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/>
            <p:nvPr/>
          </p:nvCxnSpPr>
          <p:spPr>
            <a:xfrm>
              <a:off x="6148180" y="1556792"/>
              <a:ext cx="4965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uxograma: Conector 11"/>
            <p:cNvSpPr/>
            <p:nvPr/>
          </p:nvSpPr>
          <p:spPr>
            <a:xfrm>
              <a:off x="6076180" y="2348880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 reto 12"/>
            <p:cNvCxnSpPr/>
            <p:nvPr/>
          </p:nvCxnSpPr>
          <p:spPr>
            <a:xfrm>
              <a:off x="6804240" y="1556808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uxograma: Conector 13"/>
            <p:cNvSpPr/>
            <p:nvPr/>
          </p:nvSpPr>
          <p:spPr>
            <a:xfrm>
              <a:off x="6732240" y="2112406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220072" y="2780928"/>
              <a:ext cx="679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código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860140" y="2492896"/>
              <a:ext cx="61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444208" y="2220282"/>
              <a:ext cx="90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endereço</a:t>
              </a:r>
            </a:p>
          </p:txBody>
        </p:sp>
        <p:cxnSp>
          <p:nvCxnSpPr>
            <p:cNvPr id="18" name="Conector reto 17"/>
            <p:cNvCxnSpPr/>
            <p:nvPr/>
          </p:nvCxnSpPr>
          <p:spPr>
            <a:xfrm>
              <a:off x="7812352" y="1541390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uxograma: Conector 18"/>
            <p:cNvSpPr/>
            <p:nvPr/>
          </p:nvSpPr>
          <p:spPr>
            <a:xfrm>
              <a:off x="7740352" y="2096988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452320" y="2204864"/>
              <a:ext cx="1485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Data nascimento</a:t>
              </a:r>
            </a:p>
          </p:txBody>
        </p:sp>
      </p:grpSp>
      <p:sp>
        <p:nvSpPr>
          <p:cNvPr id="21" name="CaixaDeTexto 20"/>
          <p:cNvSpPr txBox="1"/>
          <p:nvPr/>
        </p:nvSpPr>
        <p:spPr>
          <a:xfrm>
            <a:off x="6312024" y="4501569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(</a:t>
            </a:r>
            <a:r>
              <a:rPr lang="pt-BR" sz="2000" u="sng" dirty="0" err="1">
                <a:solidFill>
                  <a:schemeClr val="tx2"/>
                </a:solidFill>
              </a:rPr>
              <a:t>CodEmp</a:t>
            </a:r>
            <a:r>
              <a:rPr lang="pt-BR" sz="2000" dirty="0"/>
              <a:t>, Nome,  </a:t>
            </a:r>
            <a:r>
              <a:rPr lang="pt-BR" sz="2000" dirty="0" err="1"/>
              <a:t>DtNasc</a:t>
            </a:r>
            <a:r>
              <a:rPr lang="pt-BR" sz="2000" dirty="0"/>
              <a:t>, </a:t>
            </a:r>
          </a:p>
        </p:txBody>
      </p:sp>
      <p:sp>
        <p:nvSpPr>
          <p:cNvPr id="24" name="Seta para baixo 23"/>
          <p:cNvSpPr/>
          <p:nvPr/>
        </p:nvSpPr>
        <p:spPr>
          <a:xfrm>
            <a:off x="7896200" y="3356992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312024" y="4109010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Empregado</a:t>
            </a:r>
            <a:endParaRPr lang="pt-BR" sz="20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312024" y="4861609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TipoLogradouro</a:t>
            </a:r>
            <a:r>
              <a:rPr lang="pt-BR" sz="2000" dirty="0"/>
              <a:t>, Logradouro, Numero, Bairro, Cidade, Estado)</a:t>
            </a:r>
          </a:p>
        </p:txBody>
      </p:sp>
    </p:spTree>
    <p:extLst>
      <p:ext uri="{BB962C8B-B14F-4D97-AF65-F5344CB8AC3E}">
        <p14:creationId xmlns:p14="http://schemas.microsoft.com/office/powerpoint/2010/main" val="5276808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nome do atributo (modelo conceitual) pode ser diferente do nome do campo da tabela (coluna)</a:t>
            </a:r>
          </a:p>
          <a:p>
            <a:r>
              <a:rPr lang="pt-BR" dirty="0"/>
              <a:t>Objetivo</a:t>
            </a:r>
          </a:p>
          <a:p>
            <a:pPr lvl="1"/>
            <a:r>
              <a:rPr lang="pt-BR" dirty="0"/>
              <a:t>Facilidade de programação como o uso de nomes curtos</a:t>
            </a:r>
          </a:p>
          <a:p>
            <a:pPr lvl="1"/>
            <a:r>
              <a:rPr lang="pt-BR" dirty="0"/>
              <a:t>Evitar nomes iguais</a:t>
            </a:r>
          </a:p>
          <a:p>
            <a:pPr lvl="2"/>
            <a:r>
              <a:rPr lang="pt-BR" dirty="0"/>
              <a:t>Todas entidades com o atributo nome</a:t>
            </a:r>
          </a:p>
          <a:p>
            <a:pPr lvl="1"/>
            <a:r>
              <a:rPr lang="pt-BR" dirty="0"/>
              <a:t>Evitar espaços no nome da coluna, pois geralmente são proibidos nos Bancos de Dados Relacionais</a:t>
            </a:r>
          </a:p>
          <a:p>
            <a:r>
              <a:rPr lang="pt-BR" dirty="0"/>
              <a:t>Dica</a:t>
            </a:r>
          </a:p>
          <a:p>
            <a:pPr lvl="1"/>
            <a:r>
              <a:rPr lang="pt-BR" dirty="0"/>
              <a:t>Defina um padrão para converter o nome dos atributos, principalmente dos nomes compostos que necessitam abreviação.</a:t>
            </a:r>
          </a:p>
          <a:p>
            <a:r>
              <a:rPr lang="pt-BR" dirty="0"/>
              <a:t>Exemplo</a:t>
            </a:r>
          </a:p>
          <a:p>
            <a:pPr lvl="1">
              <a:buNone/>
            </a:pP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Nome</a:t>
            </a:r>
            <a:r>
              <a:rPr lang="pt-BR" dirty="0"/>
              <a:t> do </a:t>
            </a:r>
            <a:r>
              <a:rPr lang="pt-BR" dirty="0">
                <a:solidFill>
                  <a:srgbClr val="FF0000"/>
                </a:solidFill>
              </a:rPr>
              <a:t>Responsável</a:t>
            </a:r>
            <a:r>
              <a:rPr lang="pt-BR" dirty="0"/>
              <a:t> </a:t>
            </a:r>
            <a:r>
              <a:rPr lang="pt-BR" dirty="0">
                <a:sym typeface="Wingdings" pitchFamily="2" charset="2"/>
              </a:rPr>
              <a:t>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Nome</a:t>
            </a:r>
            <a:r>
              <a:rPr lang="pt-BR" dirty="0" err="1">
                <a:solidFill>
                  <a:srgbClr val="FF0000"/>
                </a:solidFill>
              </a:rPr>
              <a:t>Resp</a:t>
            </a:r>
            <a:r>
              <a:rPr lang="pt-BR" dirty="0"/>
              <a:t> 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18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Nome das Colunas</a:t>
            </a:r>
          </a:p>
        </p:txBody>
      </p:sp>
    </p:spTree>
    <p:extLst>
      <p:ext uri="{BB962C8B-B14F-4D97-AF65-F5344CB8AC3E}">
        <p14:creationId xmlns:p14="http://schemas.microsoft.com/office/powerpoint/2010/main" val="527680880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35560" y="980729"/>
            <a:ext cx="3888432" cy="5184575"/>
          </a:xfrm>
        </p:spPr>
        <p:txBody>
          <a:bodyPr>
            <a:normAutofit/>
          </a:bodyPr>
          <a:lstStyle/>
          <a:p>
            <a:pPr marL="514350" indent="-514350"/>
            <a:r>
              <a:rPr lang="pt-BR" sz="2400" dirty="0"/>
              <a:t>É uma boa prática compor o nome da chave primária com uma identificação da tabela a qual ela pertence</a:t>
            </a:r>
          </a:p>
          <a:p>
            <a:pPr marL="514350" indent="-514350"/>
            <a:r>
              <a:rPr lang="pt-BR" sz="2400" dirty="0"/>
              <a:t>Como geralmente, elas se tornam chaves estrangeiras de outras tabela, esta prática facilita a programação e compreensão dos campos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19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Nome para a chave primária</a:t>
            </a:r>
          </a:p>
        </p:txBody>
      </p:sp>
      <p:grpSp>
        <p:nvGrpSpPr>
          <p:cNvPr id="2" name="Grupo 21"/>
          <p:cNvGrpSpPr/>
          <p:nvPr/>
        </p:nvGrpSpPr>
        <p:grpSpPr>
          <a:xfrm>
            <a:off x="6312025" y="1043444"/>
            <a:ext cx="4409856" cy="2241540"/>
            <a:chOff x="5220072" y="908720"/>
            <a:chExt cx="3718165" cy="2241540"/>
          </a:xfrm>
        </p:grpSpPr>
        <p:sp>
          <p:nvSpPr>
            <p:cNvPr id="8" name="Retângulo 7"/>
            <p:cNvSpPr/>
            <p:nvPr/>
          </p:nvSpPr>
          <p:spPr>
            <a:xfrm>
              <a:off x="5436096" y="908720"/>
              <a:ext cx="2520280" cy="648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Empregado</a:t>
              </a:r>
            </a:p>
          </p:txBody>
        </p:sp>
        <p:cxnSp>
          <p:nvCxnSpPr>
            <p:cNvPr id="9" name="Conector reto 8"/>
            <p:cNvCxnSpPr/>
            <p:nvPr/>
          </p:nvCxnSpPr>
          <p:spPr>
            <a:xfrm>
              <a:off x="5508104" y="1556792"/>
              <a:ext cx="0" cy="10801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uxograma: Conector 9"/>
            <p:cNvSpPr/>
            <p:nvPr/>
          </p:nvSpPr>
          <p:spPr>
            <a:xfrm>
              <a:off x="5431139" y="2636912"/>
              <a:ext cx="144000" cy="144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/>
            <p:nvPr/>
          </p:nvCxnSpPr>
          <p:spPr>
            <a:xfrm>
              <a:off x="6148180" y="1556792"/>
              <a:ext cx="4965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uxograma: Conector 11"/>
            <p:cNvSpPr/>
            <p:nvPr/>
          </p:nvSpPr>
          <p:spPr>
            <a:xfrm>
              <a:off x="6076180" y="2348880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 reto 12"/>
            <p:cNvCxnSpPr/>
            <p:nvPr/>
          </p:nvCxnSpPr>
          <p:spPr>
            <a:xfrm>
              <a:off x="6804240" y="1556808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uxograma: Conector 13"/>
            <p:cNvSpPr/>
            <p:nvPr/>
          </p:nvSpPr>
          <p:spPr>
            <a:xfrm>
              <a:off x="6732240" y="2112406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220072" y="2780928"/>
              <a:ext cx="679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código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860140" y="2492896"/>
              <a:ext cx="61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444208" y="2220282"/>
              <a:ext cx="90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endereço</a:t>
              </a:r>
            </a:p>
          </p:txBody>
        </p:sp>
        <p:cxnSp>
          <p:nvCxnSpPr>
            <p:cNvPr id="18" name="Conector reto 17"/>
            <p:cNvCxnSpPr/>
            <p:nvPr/>
          </p:nvCxnSpPr>
          <p:spPr>
            <a:xfrm>
              <a:off x="7812352" y="1541390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uxograma: Conector 18"/>
            <p:cNvSpPr/>
            <p:nvPr/>
          </p:nvSpPr>
          <p:spPr>
            <a:xfrm>
              <a:off x="7740352" y="2096988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452320" y="2204864"/>
              <a:ext cx="1485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Data nascimento</a:t>
              </a:r>
            </a:p>
          </p:txBody>
        </p:sp>
      </p:grpSp>
      <p:sp>
        <p:nvSpPr>
          <p:cNvPr id="21" name="CaixaDeTexto 20"/>
          <p:cNvSpPr txBox="1"/>
          <p:nvPr/>
        </p:nvSpPr>
        <p:spPr>
          <a:xfrm>
            <a:off x="6312024" y="4213538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Empregado</a:t>
            </a:r>
            <a:r>
              <a:rPr lang="pt-BR" sz="2000" dirty="0"/>
              <a:t> (</a:t>
            </a:r>
            <a:r>
              <a:rPr lang="pt-BR" sz="2000" u="sng" dirty="0" err="1">
                <a:solidFill>
                  <a:schemeClr val="tx2"/>
                </a:solidFill>
              </a:rPr>
              <a:t>CodEmp</a:t>
            </a:r>
            <a:r>
              <a:rPr lang="pt-BR" sz="2000" dirty="0"/>
              <a:t>, Nome,  </a:t>
            </a:r>
            <a:r>
              <a:rPr lang="pt-BR" sz="2000" dirty="0" err="1"/>
              <a:t>DtNasc</a:t>
            </a:r>
            <a:r>
              <a:rPr lang="pt-BR" sz="2000" dirty="0"/>
              <a:t>, </a:t>
            </a:r>
            <a:r>
              <a:rPr lang="pt-BR" sz="2000" dirty="0" err="1"/>
              <a:t>TipoLogradouro</a:t>
            </a:r>
            <a:r>
              <a:rPr lang="pt-BR" sz="2000" dirty="0"/>
              <a:t>, Logradouro, Numero, Bairro, Cidade, Estado, </a:t>
            </a:r>
            <a:r>
              <a:rPr lang="pt-BR" sz="2000" dirty="0" err="1"/>
              <a:t>DataNasc</a:t>
            </a:r>
            <a:r>
              <a:rPr lang="pt-BR" sz="2000" dirty="0"/>
              <a:t>)</a:t>
            </a:r>
          </a:p>
        </p:txBody>
      </p:sp>
      <p:sp>
        <p:nvSpPr>
          <p:cNvPr id="24" name="Seta para baixo 23"/>
          <p:cNvSpPr/>
          <p:nvPr/>
        </p:nvSpPr>
        <p:spPr>
          <a:xfrm>
            <a:off x="7896200" y="3356992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672064" y="3212976"/>
            <a:ext cx="1224136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808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248" y="53752"/>
            <a:ext cx="8077200" cy="1143000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  <a:endParaRPr kumimoji="0"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</a:t>
            </a:fld>
            <a:endParaRPr kumimoji="0" lang="pt-BR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6266316"/>
              </p:ext>
            </p:extLst>
          </p:nvPr>
        </p:nvGraphicFramePr>
        <p:xfrm>
          <a:off x="2351584" y="1412776"/>
          <a:ext cx="7992888" cy="404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338568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63552" y="980729"/>
            <a:ext cx="3528392" cy="5184575"/>
          </a:xfrm>
        </p:spPr>
        <p:txBody>
          <a:bodyPr>
            <a:normAutofit fontScale="92500" lnSpcReduction="20000"/>
          </a:bodyPr>
          <a:lstStyle/>
          <a:p>
            <a:pPr marL="514350" indent="-514350"/>
            <a:r>
              <a:rPr lang="pt-BR" sz="2400" dirty="0"/>
              <a:t>Para cada atributo multivalorado deve ser criada uma tabela formada pela chave primária da Tabela/Entidade e pelo atributo multivalorado</a:t>
            </a:r>
          </a:p>
          <a:p>
            <a:pPr marL="514350" indent="-514350"/>
            <a:r>
              <a:rPr lang="pt-BR" sz="2400" dirty="0"/>
              <a:t>A chave primária da nova tabela será o par de atributos</a:t>
            </a:r>
          </a:p>
          <a:p>
            <a:pPr marL="514350" indent="-514350"/>
            <a:r>
              <a:rPr lang="pt-BR" sz="2400" dirty="0"/>
              <a:t>Se o atributo multivalorado </a:t>
            </a:r>
            <a:r>
              <a:rPr lang="pt-BR" sz="2400"/>
              <a:t>for compor. </a:t>
            </a:r>
            <a:r>
              <a:rPr lang="pt-BR" sz="2400" dirty="0"/>
              <a:t>Exemplo: Ingrediente formado por Nome do ingrediente e quantidade, todo o grupo vai para a nova tabela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20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Mapeamento de Atributos Multivalorados</a:t>
            </a:r>
          </a:p>
        </p:txBody>
      </p:sp>
      <p:grpSp>
        <p:nvGrpSpPr>
          <p:cNvPr id="2" name="Grupo 21"/>
          <p:cNvGrpSpPr/>
          <p:nvPr/>
        </p:nvGrpSpPr>
        <p:grpSpPr>
          <a:xfrm>
            <a:off x="6312028" y="1043444"/>
            <a:ext cx="3961787" cy="2241540"/>
            <a:chOff x="5220072" y="908720"/>
            <a:chExt cx="3340376" cy="2241540"/>
          </a:xfrm>
        </p:grpSpPr>
        <p:sp>
          <p:nvSpPr>
            <p:cNvPr id="8" name="Retângulo 7"/>
            <p:cNvSpPr/>
            <p:nvPr/>
          </p:nvSpPr>
          <p:spPr>
            <a:xfrm>
              <a:off x="5436096" y="908720"/>
              <a:ext cx="2520280" cy="648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Receita</a:t>
              </a:r>
            </a:p>
          </p:txBody>
        </p:sp>
        <p:cxnSp>
          <p:nvCxnSpPr>
            <p:cNvPr id="9" name="Conector reto 8"/>
            <p:cNvCxnSpPr/>
            <p:nvPr/>
          </p:nvCxnSpPr>
          <p:spPr>
            <a:xfrm>
              <a:off x="5508104" y="1556792"/>
              <a:ext cx="0" cy="10801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uxograma: Conector 9"/>
            <p:cNvSpPr/>
            <p:nvPr/>
          </p:nvSpPr>
          <p:spPr>
            <a:xfrm>
              <a:off x="5431139" y="2636912"/>
              <a:ext cx="144000" cy="144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/>
            <p:nvPr/>
          </p:nvCxnSpPr>
          <p:spPr>
            <a:xfrm>
              <a:off x="6148180" y="1556792"/>
              <a:ext cx="4965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uxograma: Conector 11"/>
            <p:cNvSpPr/>
            <p:nvPr/>
          </p:nvSpPr>
          <p:spPr>
            <a:xfrm>
              <a:off x="6076180" y="2348880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 reto 12"/>
            <p:cNvCxnSpPr/>
            <p:nvPr/>
          </p:nvCxnSpPr>
          <p:spPr>
            <a:xfrm>
              <a:off x="6804240" y="1556808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uxograma: Conector 13"/>
            <p:cNvSpPr/>
            <p:nvPr/>
          </p:nvSpPr>
          <p:spPr>
            <a:xfrm>
              <a:off x="6732240" y="2112406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220072" y="2780928"/>
              <a:ext cx="679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código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766492" y="2430180"/>
              <a:ext cx="61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444208" y="2220282"/>
              <a:ext cx="919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Modo de </a:t>
              </a:r>
            </a:p>
            <a:p>
              <a:r>
                <a:rPr lang="pt-BR" dirty="0"/>
                <a:t>preparo</a:t>
              </a:r>
            </a:p>
          </p:txBody>
        </p:sp>
        <p:cxnSp>
          <p:nvCxnSpPr>
            <p:cNvPr id="18" name="Conector reto 17"/>
            <p:cNvCxnSpPr/>
            <p:nvPr/>
          </p:nvCxnSpPr>
          <p:spPr>
            <a:xfrm>
              <a:off x="7812352" y="1541390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uxograma: Conector 18"/>
            <p:cNvSpPr/>
            <p:nvPr/>
          </p:nvSpPr>
          <p:spPr>
            <a:xfrm>
              <a:off x="7740352" y="2096988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271807" y="2204864"/>
              <a:ext cx="1288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Ingrediente(n)</a:t>
              </a:r>
            </a:p>
          </p:txBody>
        </p:sp>
      </p:grpSp>
      <p:sp>
        <p:nvSpPr>
          <p:cNvPr id="21" name="CaixaDeTexto 20"/>
          <p:cNvSpPr txBox="1"/>
          <p:nvPr/>
        </p:nvSpPr>
        <p:spPr>
          <a:xfrm>
            <a:off x="6023992" y="4213537"/>
            <a:ext cx="4608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Receita</a:t>
            </a:r>
            <a:r>
              <a:rPr lang="pt-BR" sz="2000" dirty="0"/>
              <a:t>(</a:t>
            </a:r>
            <a:r>
              <a:rPr lang="pt-BR" sz="2000" u="sng" dirty="0" err="1">
                <a:solidFill>
                  <a:schemeClr val="tx2"/>
                </a:solidFill>
              </a:rPr>
              <a:t>CodReceita</a:t>
            </a:r>
            <a:r>
              <a:rPr lang="pt-BR" sz="2000" dirty="0"/>
              <a:t>, Nome,  </a:t>
            </a:r>
            <a:r>
              <a:rPr lang="pt-BR" sz="2000" dirty="0" err="1"/>
              <a:t>ModoPreparo</a:t>
            </a:r>
            <a:r>
              <a:rPr lang="pt-BR" sz="2000" dirty="0"/>
              <a:t>)</a:t>
            </a:r>
          </a:p>
          <a:p>
            <a:endParaRPr lang="pt-BR" sz="2000" dirty="0"/>
          </a:p>
          <a:p>
            <a:r>
              <a:rPr lang="pt-BR" sz="2000" b="1" dirty="0" err="1">
                <a:solidFill>
                  <a:srgbClr val="FF0000"/>
                </a:solidFill>
              </a:rPr>
              <a:t>IngredienteReceita</a:t>
            </a:r>
            <a:r>
              <a:rPr lang="pt-BR" sz="2000" dirty="0"/>
              <a:t>(</a:t>
            </a:r>
            <a:r>
              <a:rPr lang="pt-BR" sz="2000" u="sng" dirty="0" err="1">
                <a:solidFill>
                  <a:schemeClr val="tx2"/>
                </a:solidFill>
              </a:rPr>
              <a:t>CodReceita</a:t>
            </a:r>
            <a:r>
              <a:rPr lang="pt-BR" sz="2000" dirty="0"/>
              <a:t>, </a:t>
            </a:r>
            <a:r>
              <a:rPr lang="pt-BR" sz="2000" u="sng" dirty="0">
                <a:solidFill>
                  <a:schemeClr val="accent1">
                    <a:lumMod val="50000"/>
                  </a:schemeClr>
                </a:solidFill>
              </a:rPr>
              <a:t>Ingrediente</a:t>
            </a:r>
            <a:r>
              <a:rPr lang="pt-BR" sz="2000" dirty="0"/>
              <a:t>)</a:t>
            </a:r>
          </a:p>
        </p:txBody>
      </p:sp>
      <p:sp>
        <p:nvSpPr>
          <p:cNvPr id="24" name="Seta para baixo 23"/>
          <p:cNvSpPr/>
          <p:nvPr/>
        </p:nvSpPr>
        <p:spPr>
          <a:xfrm>
            <a:off x="7896200" y="3356992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68088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Um relacionamento pode ser transformado em</a:t>
            </a:r>
          </a:p>
          <a:p>
            <a:pPr lvl="1"/>
            <a:r>
              <a:rPr lang="pt-BR" dirty="0"/>
              <a:t>Uma tabela</a:t>
            </a:r>
          </a:p>
          <a:p>
            <a:pPr lvl="1"/>
            <a:r>
              <a:rPr lang="pt-BR" dirty="0"/>
              <a:t>Uma coluna de uma das tabelas envolvidas</a:t>
            </a:r>
          </a:p>
          <a:p>
            <a:pPr lvl="1"/>
            <a:r>
              <a:rPr lang="pt-BR" dirty="0"/>
              <a:t>Fusão de duas tabelas</a:t>
            </a:r>
          </a:p>
          <a:p>
            <a:r>
              <a:rPr lang="pt-BR" dirty="0"/>
              <a:t>Esta decisão depende da cardinalidade mínima máxima dos relacionamentos</a:t>
            </a:r>
          </a:p>
          <a:p>
            <a:r>
              <a:rPr lang="pt-BR" dirty="0"/>
              <a:t>No caso da fusão devemos considerar também outros relacionamentos da entidade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21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Mapeamento de Relacionamentos</a:t>
            </a:r>
          </a:p>
        </p:txBody>
      </p:sp>
    </p:spTree>
    <p:extLst>
      <p:ext uri="{BB962C8B-B14F-4D97-AF65-F5344CB8AC3E}">
        <p14:creationId xmlns:p14="http://schemas.microsoft.com/office/powerpoint/2010/main" val="102469439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44624"/>
            <a:ext cx="8077200" cy="1143000"/>
          </a:xfrm>
        </p:spPr>
        <p:txBody>
          <a:bodyPr/>
          <a:lstStyle/>
          <a:p>
            <a:r>
              <a:rPr lang="pt-BR" dirty="0"/>
              <a:t>Entidades Fracas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08721"/>
            <a:ext cx="8077200" cy="3312368"/>
          </a:xfrm>
        </p:spPr>
        <p:txBody>
          <a:bodyPr>
            <a:normAutofit/>
          </a:bodyPr>
          <a:lstStyle/>
          <a:p>
            <a:r>
              <a:rPr lang="pt-BR" sz="2400" dirty="0"/>
              <a:t>Criar uma tabela para cada entidade fraca</a:t>
            </a:r>
          </a:p>
          <a:p>
            <a:r>
              <a:rPr lang="pt-BR" sz="2400" dirty="0"/>
              <a:t>Nessa tabela incluir como chave estrangeira a chave primária da tabela que representa a entidade possuidora/identificadora</a:t>
            </a:r>
          </a:p>
          <a:p>
            <a:r>
              <a:rPr lang="pt-BR" sz="2400" dirty="0"/>
              <a:t>As entidades fracas têm chave primária formada por duas partes:</a:t>
            </a:r>
          </a:p>
          <a:p>
            <a:pPr lvl="1"/>
            <a:r>
              <a:rPr lang="pt-BR" sz="2000" dirty="0"/>
              <a:t>A chave primária da tabela (entidade) possuidora</a:t>
            </a:r>
          </a:p>
          <a:p>
            <a:pPr lvl="1"/>
            <a:r>
              <a:rPr lang="pt-BR" sz="2000" dirty="0"/>
              <a:t>A chave parcial da tabela (entidade) fraca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22</a:t>
            </a:fld>
            <a:endParaRPr kumimoji="0" lang="pt-BR"/>
          </a:p>
        </p:txBody>
      </p:sp>
      <p:grpSp>
        <p:nvGrpSpPr>
          <p:cNvPr id="7" name="Grupo 21"/>
          <p:cNvGrpSpPr/>
          <p:nvPr/>
        </p:nvGrpSpPr>
        <p:grpSpPr>
          <a:xfrm>
            <a:off x="2036122" y="4391764"/>
            <a:ext cx="2225855" cy="1293822"/>
            <a:chOff x="5273795" y="908720"/>
            <a:chExt cx="2682580" cy="2535731"/>
          </a:xfrm>
        </p:grpSpPr>
        <p:sp>
          <p:nvSpPr>
            <p:cNvPr id="8" name="Retângulo 7"/>
            <p:cNvSpPr/>
            <p:nvPr/>
          </p:nvSpPr>
          <p:spPr>
            <a:xfrm>
              <a:off x="5436096" y="908720"/>
              <a:ext cx="2520279" cy="648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Empregado</a:t>
              </a:r>
            </a:p>
          </p:txBody>
        </p:sp>
        <p:cxnSp>
          <p:nvCxnSpPr>
            <p:cNvPr id="9" name="Conector reto 8"/>
            <p:cNvCxnSpPr/>
            <p:nvPr/>
          </p:nvCxnSpPr>
          <p:spPr>
            <a:xfrm>
              <a:off x="5508104" y="1556792"/>
              <a:ext cx="0" cy="10801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uxograma: Conector 9"/>
            <p:cNvSpPr/>
            <p:nvPr/>
          </p:nvSpPr>
          <p:spPr>
            <a:xfrm>
              <a:off x="5431139" y="2636912"/>
              <a:ext cx="144000" cy="144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3" name="Conector reto 12"/>
            <p:cNvCxnSpPr/>
            <p:nvPr/>
          </p:nvCxnSpPr>
          <p:spPr>
            <a:xfrm>
              <a:off x="6804240" y="1556808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uxograma: Conector 13"/>
            <p:cNvSpPr/>
            <p:nvPr/>
          </p:nvSpPr>
          <p:spPr>
            <a:xfrm>
              <a:off x="6732240" y="2112406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273795" y="2780927"/>
              <a:ext cx="900895" cy="663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444209" y="2220281"/>
              <a:ext cx="804067" cy="663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</p:grpSp>
      <p:grpSp>
        <p:nvGrpSpPr>
          <p:cNvPr id="21" name="Grupo 21"/>
          <p:cNvGrpSpPr/>
          <p:nvPr/>
        </p:nvGrpSpPr>
        <p:grpSpPr>
          <a:xfrm>
            <a:off x="8218056" y="4391764"/>
            <a:ext cx="2270432" cy="1293822"/>
            <a:chOff x="5220072" y="908720"/>
            <a:chExt cx="2736304" cy="2535731"/>
          </a:xfrm>
        </p:grpSpPr>
        <p:sp>
          <p:nvSpPr>
            <p:cNvPr id="22" name="Retângulo 21"/>
            <p:cNvSpPr/>
            <p:nvPr/>
          </p:nvSpPr>
          <p:spPr>
            <a:xfrm>
              <a:off x="5436096" y="908720"/>
              <a:ext cx="2520280" cy="648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Dependente</a:t>
              </a:r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5508104" y="1556792"/>
              <a:ext cx="0" cy="10801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5431139" y="2636912"/>
              <a:ext cx="144000" cy="144000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6407173" y="1556808"/>
              <a:ext cx="0" cy="5400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uxograma: Conector 25"/>
            <p:cNvSpPr/>
            <p:nvPr/>
          </p:nvSpPr>
          <p:spPr>
            <a:xfrm>
              <a:off x="6335172" y="2112405"/>
              <a:ext cx="144000" cy="1440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5220072" y="2780927"/>
              <a:ext cx="900895" cy="663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B050"/>
                  </a:solidFill>
                </a:rPr>
                <a:t>código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047141" y="2220281"/>
              <a:ext cx="804067" cy="663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</p:grpSp>
      <p:sp>
        <p:nvSpPr>
          <p:cNvPr id="29" name="Losango 28"/>
          <p:cNvSpPr/>
          <p:nvPr/>
        </p:nvSpPr>
        <p:spPr>
          <a:xfrm>
            <a:off x="4727850" y="4293097"/>
            <a:ext cx="2952327" cy="5223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Dependência</a:t>
            </a:r>
          </a:p>
        </p:txBody>
      </p:sp>
      <p:cxnSp>
        <p:nvCxnSpPr>
          <p:cNvPr id="31" name="Conector reto 30"/>
          <p:cNvCxnSpPr>
            <a:stCxn id="8" idx="3"/>
            <a:endCxn id="29" idx="1"/>
          </p:cNvCxnSpPr>
          <p:nvPr/>
        </p:nvCxnSpPr>
        <p:spPr>
          <a:xfrm flipV="1">
            <a:off x="4261975" y="4554249"/>
            <a:ext cx="465874" cy="2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29" idx="3"/>
            <a:endCxn id="22" idx="1"/>
          </p:cNvCxnSpPr>
          <p:nvPr/>
        </p:nvCxnSpPr>
        <p:spPr>
          <a:xfrm>
            <a:off x="7680177" y="4554249"/>
            <a:ext cx="717125" cy="28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9904028" y="4716200"/>
            <a:ext cx="0" cy="2755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xograma: Conector 34"/>
          <p:cNvSpPr/>
          <p:nvPr/>
        </p:nvSpPr>
        <p:spPr>
          <a:xfrm>
            <a:off x="9844287" y="4999686"/>
            <a:ext cx="119483" cy="734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6" name="CaixaDeTexto 35"/>
          <p:cNvSpPr txBox="1"/>
          <p:nvPr/>
        </p:nvSpPr>
        <p:spPr>
          <a:xfrm>
            <a:off x="9313773" y="5054729"/>
            <a:ext cx="1150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Data</a:t>
            </a:r>
          </a:p>
          <a:p>
            <a:pPr algn="ctr"/>
            <a:r>
              <a:rPr lang="pt-BR" sz="1600" dirty="0"/>
              <a:t>nascimento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207569" y="6011996"/>
            <a:ext cx="294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Empregado (</a:t>
            </a:r>
            <a:r>
              <a:rPr lang="pt-BR" b="1" u="sng" dirty="0" err="1">
                <a:solidFill>
                  <a:srgbClr val="009ED6"/>
                </a:solidFill>
              </a:rPr>
              <a:t>CodEmp</a:t>
            </a:r>
            <a:r>
              <a:rPr lang="pt-BR" b="1" dirty="0"/>
              <a:t>, Nome)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663953" y="6011996"/>
            <a:ext cx="464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Dependente(</a:t>
            </a:r>
            <a:r>
              <a:rPr lang="pt-BR" b="1" u="sng" dirty="0" err="1">
                <a:solidFill>
                  <a:srgbClr val="009ED6"/>
                </a:solidFill>
              </a:rPr>
              <a:t>CodEmp</a:t>
            </a:r>
            <a:r>
              <a:rPr lang="pt-BR" b="1" dirty="0"/>
              <a:t>, </a:t>
            </a:r>
            <a:r>
              <a:rPr lang="pt-BR" b="1" u="sng" dirty="0" err="1">
                <a:solidFill>
                  <a:srgbClr val="00B050"/>
                </a:solidFill>
              </a:rPr>
              <a:t>CodDep</a:t>
            </a:r>
            <a:r>
              <a:rPr lang="pt-BR" b="1" dirty="0"/>
              <a:t>, Nome, </a:t>
            </a:r>
            <a:r>
              <a:rPr lang="pt-BR" b="1" dirty="0" err="1"/>
              <a:t>DtNasc</a:t>
            </a:r>
            <a:r>
              <a:rPr lang="pt-BR" b="1" dirty="0"/>
              <a:t>)</a:t>
            </a:r>
          </a:p>
        </p:txBody>
      </p:sp>
      <p:cxnSp>
        <p:nvCxnSpPr>
          <p:cNvPr id="45" name="Conector angulado 44"/>
          <p:cNvCxnSpPr/>
          <p:nvPr/>
        </p:nvCxnSpPr>
        <p:spPr>
          <a:xfrm flipV="1">
            <a:off x="4007770" y="5846232"/>
            <a:ext cx="3312367" cy="237772"/>
          </a:xfrm>
          <a:prstGeom prst="bentConnector3">
            <a:avLst>
              <a:gd name="adj1" fmla="val -4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7320136" y="5846232"/>
            <a:ext cx="0" cy="2377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27" idx="2"/>
          </p:cNvCxnSpPr>
          <p:nvPr/>
        </p:nvCxnSpPr>
        <p:spPr>
          <a:xfrm flipH="1">
            <a:off x="8393188" y="5685586"/>
            <a:ext cx="198624" cy="32641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15" idx="2"/>
            <a:endCxn id="37" idx="0"/>
          </p:cNvCxnSpPr>
          <p:nvPr/>
        </p:nvCxnSpPr>
        <p:spPr>
          <a:xfrm>
            <a:off x="2409878" y="5685586"/>
            <a:ext cx="1271749" cy="3264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1714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  <p:bldP spid="36" grpId="0"/>
      <p:bldP spid="37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44624"/>
            <a:ext cx="8077200" cy="999128"/>
          </a:xfrm>
        </p:spPr>
        <p:txBody>
          <a:bodyPr>
            <a:normAutofit/>
          </a:bodyPr>
          <a:lstStyle/>
          <a:p>
            <a:r>
              <a:rPr lang="pt-BR" sz="3600" dirty="0"/>
              <a:t>Implementação de Relacionamentos 1:1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466045"/>
              </p:ext>
            </p:extLst>
          </p:nvPr>
        </p:nvGraphicFramePr>
        <p:xfrm>
          <a:off x="2135562" y="908720"/>
          <a:ext cx="8064897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8004">
                <a:tc rowSpan="2">
                  <a:txBody>
                    <a:bodyPr/>
                    <a:lstStyle/>
                    <a:p>
                      <a:pPr algn="ctr"/>
                      <a:endParaRPr lang="pt-BR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Tipo de Relacionamento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Regra de Implementação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1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Tabela</a:t>
                      </a:r>
                      <a:r>
                        <a:rPr lang="pt-BR" sz="2400" b="1" baseline="0" dirty="0">
                          <a:solidFill>
                            <a:schemeClr val="bg1"/>
                          </a:solidFill>
                        </a:rPr>
                        <a:t> Própria</a:t>
                      </a:r>
                      <a:endParaRPr lang="pt-B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Adição de Coluna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Fusão de Tabelas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23</a:t>
            </a:fld>
            <a:endParaRPr kumimoji="0" lang="pt-BR"/>
          </a:p>
        </p:txBody>
      </p:sp>
      <p:pic>
        <p:nvPicPr>
          <p:cNvPr id="10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266173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243" y="2515429"/>
            <a:ext cx="6191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259639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47" y="3601457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611" y="3394857"/>
            <a:ext cx="6191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980" y="347077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251" y="452026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784" y="438958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12" y="452026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/>
          <p:cNvGrpSpPr/>
          <p:nvPr/>
        </p:nvGrpSpPr>
        <p:grpSpPr>
          <a:xfrm>
            <a:off x="2207569" y="5546750"/>
            <a:ext cx="2751083" cy="609600"/>
            <a:chOff x="683568" y="5373216"/>
            <a:chExt cx="2751083" cy="609600"/>
          </a:xfrm>
        </p:grpSpPr>
        <p:pic>
          <p:nvPicPr>
            <p:cNvPr id="29" name="Picture 7" descr="C:\Users\Public\Pictures\Sample Pictures\ok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537321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/>
            <p:cNvSpPr txBox="1"/>
            <p:nvPr/>
          </p:nvSpPr>
          <p:spPr>
            <a:xfrm>
              <a:off x="1259632" y="5517232"/>
              <a:ext cx="2175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Alternativa preferida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5623964" y="5465788"/>
            <a:ext cx="2344244" cy="771525"/>
            <a:chOff x="3805678" y="5292253"/>
            <a:chExt cx="2344244" cy="771525"/>
          </a:xfrm>
        </p:grpSpPr>
        <p:pic>
          <p:nvPicPr>
            <p:cNvPr id="31" name="Picture 6" descr="C:\Users\Public\Pictures\Sample Pictures\M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678" y="5292253"/>
              <a:ext cx="619125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aixaDeTexto 33"/>
            <p:cNvSpPr txBox="1"/>
            <p:nvPr/>
          </p:nvSpPr>
          <p:spPr>
            <a:xfrm>
              <a:off x="4523066" y="5493350"/>
              <a:ext cx="1626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Pode ser usada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8577102" y="5635972"/>
            <a:ext cx="1623354" cy="478920"/>
            <a:chOff x="6785004" y="5462438"/>
            <a:chExt cx="1623354" cy="478920"/>
          </a:xfrm>
        </p:grpSpPr>
        <p:pic>
          <p:nvPicPr>
            <p:cNvPr id="30" name="Picture 4" descr="C:\Users\Public\Pictures\Sample Pictures\delete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004" y="5462438"/>
              <a:ext cx="478920" cy="47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aixaDeTexto 35"/>
            <p:cNvSpPr txBox="1"/>
            <p:nvPr/>
          </p:nvSpPr>
          <p:spPr>
            <a:xfrm>
              <a:off x="7370895" y="5493349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Não usar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2474893" y="2533662"/>
            <a:ext cx="2483758" cy="672329"/>
            <a:chOff x="950893" y="2533661"/>
            <a:chExt cx="2483758" cy="672329"/>
          </a:xfrm>
        </p:grpSpPr>
        <p:sp>
          <p:nvSpPr>
            <p:cNvPr id="20" name="Losango 19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950893" y="253366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(0,1)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771800" y="253366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(0,1)</a:t>
              </a:r>
            </a:p>
          </p:txBody>
        </p:sp>
        <p:cxnSp>
          <p:nvCxnSpPr>
            <p:cNvPr id="33" name="Conector reto 32"/>
            <p:cNvCxnSpPr>
              <a:stCxn id="20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20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2495600" y="3429001"/>
            <a:ext cx="2483758" cy="672329"/>
            <a:chOff x="950893" y="2533661"/>
            <a:chExt cx="2483758" cy="672329"/>
          </a:xfrm>
        </p:grpSpPr>
        <p:sp>
          <p:nvSpPr>
            <p:cNvPr id="47" name="Losango 46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950893" y="253366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(0,1)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771800" y="253366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(1,1)</a:t>
              </a:r>
            </a:p>
          </p:txBody>
        </p:sp>
        <p:cxnSp>
          <p:nvCxnSpPr>
            <p:cNvPr id="50" name="Conector reto 49"/>
            <p:cNvCxnSpPr>
              <a:stCxn id="47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47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o 51"/>
          <p:cNvGrpSpPr/>
          <p:nvPr/>
        </p:nvGrpSpPr>
        <p:grpSpPr>
          <a:xfrm>
            <a:off x="2491646" y="4340848"/>
            <a:ext cx="2483758" cy="672329"/>
            <a:chOff x="950893" y="2533661"/>
            <a:chExt cx="2483758" cy="672329"/>
          </a:xfrm>
        </p:grpSpPr>
        <p:sp>
          <p:nvSpPr>
            <p:cNvPr id="53" name="Losango 52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50893" y="253366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(1,1)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771800" y="253366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(1,1)</a:t>
              </a:r>
            </a:p>
          </p:txBody>
        </p:sp>
        <p:cxnSp>
          <p:nvCxnSpPr>
            <p:cNvPr id="56" name="Conector reto 55"/>
            <p:cNvCxnSpPr>
              <a:stCxn id="53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53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646915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69632"/>
            <a:ext cx="8077200" cy="855112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- 1:1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24</a:t>
            </a:fld>
            <a:endParaRPr kumimoji="0"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2207568" y="2492896"/>
            <a:ext cx="8280920" cy="1682794"/>
            <a:chOff x="683568" y="1413214"/>
            <a:chExt cx="8280920" cy="1682794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413214"/>
              <a:ext cx="8280920" cy="720080"/>
              <a:chOff x="755576" y="4221088"/>
              <a:chExt cx="7651001" cy="72008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516216" y="4293096"/>
                <a:ext cx="1890361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Mulher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755576" y="4293096"/>
                <a:ext cx="2520280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Homem</a:t>
                </a:r>
              </a:p>
            </p:txBody>
          </p:sp>
          <p:sp>
            <p:nvSpPr>
              <p:cNvPr id="10" name="Fluxograma: Decisão 9"/>
              <p:cNvSpPr/>
              <p:nvPr/>
            </p:nvSpPr>
            <p:spPr>
              <a:xfrm>
                <a:off x="3707904" y="4310808"/>
                <a:ext cx="2376264" cy="612648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Casamento</a:t>
                </a:r>
              </a:p>
            </p:txBody>
          </p:sp>
          <p:cxnSp>
            <p:nvCxnSpPr>
              <p:cNvPr id="11" name="Conector reto 10"/>
              <p:cNvCxnSpPr>
                <a:stCxn id="9" idx="3"/>
                <a:endCxn id="10" idx="1"/>
              </p:cNvCxnSpPr>
              <p:nvPr/>
            </p:nvCxnSpPr>
            <p:spPr>
              <a:xfrm>
                <a:off x="3275856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>
                <a:stCxn id="10" idx="3"/>
                <a:endCxn id="8" idx="1"/>
              </p:cNvCxnSpPr>
              <p:nvPr/>
            </p:nvCxnSpPr>
            <p:spPr>
              <a:xfrm>
                <a:off x="6084168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261938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883910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</p:grpSp>
        <p:cxnSp>
          <p:nvCxnSpPr>
            <p:cNvPr id="15" name="Conector reto 14"/>
            <p:cNvCxnSpPr/>
            <p:nvPr/>
          </p:nvCxnSpPr>
          <p:spPr>
            <a:xfrm>
              <a:off x="967863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904001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043324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Conector 17"/>
            <p:cNvSpPr/>
            <p:nvPr/>
          </p:nvSpPr>
          <p:spPr>
            <a:xfrm>
              <a:off x="1983582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3446" y="2757454"/>
              <a:ext cx="110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identidade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4459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7127399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7063537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8202860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8143118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2982" y="2757454"/>
              <a:ext cx="110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identidade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904126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4611824" y="1981858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uxograma: Conector 27"/>
            <p:cNvSpPr/>
            <p:nvPr/>
          </p:nvSpPr>
          <p:spPr>
            <a:xfrm>
              <a:off x="4547962" y="2532974"/>
              <a:ext cx="119483" cy="73474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9" name="Conector reto 28"/>
            <p:cNvCxnSpPr/>
            <p:nvPr/>
          </p:nvCxnSpPr>
          <p:spPr>
            <a:xfrm>
              <a:off x="5687285" y="1981866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uxograma: Conector 29"/>
            <p:cNvSpPr/>
            <p:nvPr/>
          </p:nvSpPr>
          <p:spPr>
            <a:xfrm>
              <a:off x="5627543" y="2265352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417407" y="2606456"/>
              <a:ext cx="5638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data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388551" y="2320394"/>
              <a:ext cx="765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regime</a:t>
              </a:r>
            </a:p>
          </p:txBody>
        </p:sp>
      </p:grpSp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2210630" y="1193970"/>
            <a:ext cx="8077200" cy="1154910"/>
          </a:xfrm>
        </p:spPr>
        <p:txBody>
          <a:bodyPr>
            <a:normAutofit/>
          </a:bodyPr>
          <a:lstStyle/>
          <a:p>
            <a:r>
              <a:rPr lang="pt-BR" sz="2800" dirty="0"/>
              <a:t>Ambas entidades têm participação opcional</a:t>
            </a:r>
          </a:p>
          <a:p>
            <a:pPr lvl="1"/>
            <a:r>
              <a:rPr lang="pt-BR" sz="2400" dirty="0"/>
              <a:t>Adição de colunas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231905" y="4551509"/>
            <a:ext cx="5347361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Mulher (</a:t>
            </a:r>
            <a:r>
              <a:rPr lang="pt-BR" sz="2000" b="1" u="sng" dirty="0" err="1">
                <a:solidFill>
                  <a:schemeClr val="bg1"/>
                </a:solidFill>
              </a:rPr>
              <a:t>IdentM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NomeM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IdentH</a:t>
            </a:r>
            <a:r>
              <a:rPr lang="pt-BR" sz="2000" b="1" dirty="0">
                <a:solidFill>
                  <a:schemeClr val="bg1"/>
                </a:solidFill>
              </a:rPr>
              <a:t>, Data, Regime)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186902" y="4551508"/>
            <a:ext cx="290098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Homem (</a:t>
            </a:r>
            <a:r>
              <a:rPr lang="pt-BR" sz="2000" b="1" u="sng" dirty="0" err="1">
                <a:solidFill>
                  <a:schemeClr val="bg1"/>
                </a:solidFill>
              </a:rPr>
              <a:t>IdentH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NomeH</a:t>
            </a:r>
            <a:r>
              <a:rPr lang="pt-BR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057348" y="5616023"/>
            <a:ext cx="303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IdentH</a:t>
            </a:r>
            <a:r>
              <a:rPr lang="pt-BR" sz="2000" b="1" dirty="0"/>
              <a:t> referencia Homem</a:t>
            </a:r>
          </a:p>
        </p:txBody>
      </p:sp>
      <p:cxnSp>
        <p:nvCxnSpPr>
          <p:cNvPr id="39" name="Conector de seta reta 38"/>
          <p:cNvCxnSpPr/>
          <p:nvPr/>
        </p:nvCxnSpPr>
        <p:spPr>
          <a:xfrm flipH="1">
            <a:off x="7536161" y="4951619"/>
            <a:ext cx="839443" cy="6644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26439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69632"/>
            <a:ext cx="8077200" cy="855112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- 1:1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25</a:t>
            </a:fld>
            <a:endParaRPr kumimoji="0"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2207568" y="2492896"/>
            <a:ext cx="8280920" cy="1682794"/>
            <a:chOff x="683568" y="1413214"/>
            <a:chExt cx="8280920" cy="1682794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413214"/>
              <a:ext cx="8280920" cy="720080"/>
              <a:chOff x="755576" y="4221088"/>
              <a:chExt cx="7651001" cy="72008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516216" y="4293096"/>
                <a:ext cx="1890361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Mulher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755576" y="4293096"/>
                <a:ext cx="2520280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Homem</a:t>
                </a:r>
              </a:p>
            </p:txBody>
          </p:sp>
          <p:sp>
            <p:nvSpPr>
              <p:cNvPr id="10" name="Fluxograma: Decisão 9"/>
              <p:cNvSpPr/>
              <p:nvPr/>
            </p:nvSpPr>
            <p:spPr>
              <a:xfrm>
                <a:off x="3707904" y="4310808"/>
                <a:ext cx="2376264" cy="612648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Casamento</a:t>
                </a:r>
              </a:p>
            </p:txBody>
          </p:sp>
          <p:cxnSp>
            <p:nvCxnSpPr>
              <p:cNvPr id="11" name="Conector reto 10"/>
              <p:cNvCxnSpPr>
                <a:stCxn id="9" idx="3"/>
                <a:endCxn id="10" idx="1"/>
              </p:cNvCxnSpPr>
              <p:nvPr/>
            </p:nvCxnSpPr>
            <p:spPr>
              <a:xfrm>
                <a:off x="3275856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>
                <a:stCxn id="10" idx="3"/>
                <a:endCxn id="8" idx="1"/>
              </p:cNvCxnSpPr>
              <p:nvPr/>
            </p:nvCxnSpPr>
            <p:spPr>
              <a:xfrm>
                <a:off x="6084168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261938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883910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</p:grpSp>
        <p:cxnSp>
          <p:nvCxnSpPr>
            <p:cNvPr id="15" name="Conector reto 14"/>
            <p:cNvCxnSpPr/>
            <p:nvPr/>
          </p:nvCxnSpPr>
          <p:spPr>
            <a:xfrm>
              <a:off x="967863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904001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043324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Conector 17"/>
            <p:cNvSpPr/>
            <p:nvPr/>
          </p:nvSpPr>
          <p:spPr>
            <a:xfrm>
              <a:off x="1983582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3446" y="2757454"/>
              <a:ext cx="110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identidade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4459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7127399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7063537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8202860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8143118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2982" y="2757454"/>
              <a:ext cx="110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identidade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904126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4611824" y="1981858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uxograma: Conector 27"/>
            <p:cNvSpPr/>
            <p:nvPr/>
          </p:nvSpPr>
          <p:spPr>
            <a:xfrm>
              <a:off x="4547962" y="2532974"/>
              <a:ext cx="119483" cy="73474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9" name="Conector reto 28"/>
            <p:cNvCxnSpPr/>
            <p:nvPr/>
          </p:nvCxnSpPr>
          <p:spPr>
            <a:xfrm>
              <a:off x="5687285" y="1981866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uxograma: Conector 29"/>
            <p:cNvSpPr/>
            <p:nvPr/>
          </p:nvSpPr>
          <p:spPr>
            <a:xfrm>
              <a:off x="5627543" y="2265352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417407" y="2606456"/>
              <a:ext cx="5638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data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388551" y="2320394"/>
              <a:ext cx="765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regime</a:t>
              </a:r>
            </a:p>
          </p:txBody>
        </p:sp>
      </p:grpSp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2210630" y="1193970"/>
            <a:ext cx="8077200" cy="1154910"/>
          </a:xfrm>
        </p:spPr>
        <p:txBody>
          <a:bodyPr>
            <a:normAutofit/>
          </a:bodyPr>
          <a:lstStyle/>
          <a:p>
            <a:r>
              <a:rPr lang="pt-BR" sz="2800" dirty="0"/>
              <a:t>Ambas entidades têm participação opcional</a:t>
            </a:r>
          </a:p>
          <a:p>
            <a:pPr lvl="1"/>
            <a:r>
              <a:rPr lang="pt-BR" sz="2400" dirty="0"/>
              <a:t>Tabela própria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7104112" y="4551510"/>
            <a:ext cx="3517630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Mulher (</a:t>
            </a:r>
            <a:r>
              <a:rPr lang="pt-BR" sz="2400" b="1" u="sng" dirty="0" err="1">
                <a:solidFill>
                  <a:schemeClr val="bg1"/>
                </a:solidFill>
              </a:rPr>
              <a:t>IdentM</a:t>
            </a:r>
            <a:r>
              <a:rPr lang="pt-BR" sz="2400" b="1" dirty="0">
                <a:solidFill>
                  <a:schemeClr val="bg1"/>
                </a:solidFill>
              </a:rPr>
              <a:t>, </a:t>
            </a:r>
            <a:r>
              <a:rPr lang="pt-BR" sz="2400" b="1" dirty="0" err="1">
                <a:solidFill>
                  <a:schemeClr val="bg1"/>
                </a:solidFill>
              </a:rPr>
              <a:t>NomeM</a:t>
            </a:r>
            <a:r>
              <a:rPr lang="pt-BR" sz="2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135561" y="4551509"/>
            <a:ext cx="344228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Homem (</a:t>
            </a:r>
            <a:r>
              <a:rPr lang="pt-BR" sz="2400" b="1" u="sng" dirty="0" err="1">
                <a:solidFill>
                  <a:schemeClr val="bg1"/>
                </a:solidFill>
              </a:rPr>
              <a:t>IdentH</a:t>
            </a:r>
            <a:r>
              <a:rPr lang="pt-BR" sz="2400" b="1" dirty="0">
                <a:solidFill>
                  <a:schemeClr val="bg1"/>
                </a:solidFill>
              </a:rPr>
              <a:t>, </a:t>
            </a:r>
            <a:r>
              <a:rPr lang="pt-BR" sz="2400" b="1" dirty="0" err="1">
                <a:solidFill>
                  <a:schemeClr val="bg1"/>
                </a:solidFill>
              </a:rPr>
              <a:t>NomeH</a:t>
            </a:r>
            <a:r>
              <a:rPr lang="pt-BR" sz="2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791744" y="5487616"/>
            <a:ext cx="5611216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Casamento(</a:t>
            </a:r>
            <a:r>
              <a:rPr lang="pt-BR" sz="2400" b="1" u="sng" dirty="0" err="1">
                <a:solidFill>
                  <a:schemeClr val="bg1"/>
                </a:solidFill>
              </a:rPr>
              <a:t>IdentM</a:t>
            </a:r>
            <a:r>
              <a:rPr lang="pt-BR" sz="2400" b="1" dirty="0">
                <a:solidFill>
                  <a:schemeClr val="bg1"/>
                </a:solidFill>
              </a:rPr>
              <a:t>, </a:t>
            </a:r>
            <a:r>
              <a:rPr lang="pt-BR" sz="2400" b="1" dirty="0" err="1">
                <a:solidFill>
                  <a:schemeClr val="bg1"/>
                </a:solidFill>
              </a:rPr>
              <a:t>IdentH</a:t>
            </a:r>
            <a:r>
              <a:rPr lang="pt-BR" sz="2400" b="1" dirty="0">
                <a:solidFill>
                  <a:schemeClr val="bg1"/>
                </a:solidFill>
              </a:rPr>
              <a:t>, Data, Regime)</a:t>
            </a:r>
          </a:p>
        </p:txBody>
      </p:sp>
    </p:spTree>
    <p:extLst>
      <p:ext uri="{BB962C8B-B14F-4D97-AF65-F5344CB8AC3E}">
        <p14:creationId xmlns:p14="http://schemas.microsoft.com/office/powerpoint/2010/main" val="436895445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69632"/>
            <a:ext cx="8077200" cy="855112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- 1:1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26</a:t>
            </a:fld>
            <a:endParaRPr kumimoji="0"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2207568" y="2492896"/>
            <a:ext cx="8280920" cy="1682794"/>
            <a:chOff x="683568" y="1413214"/>
            <a:chExt cx="8280920" cy="1682794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413214"/>
              <a:ext cx="8280920" cy="720080"/>
              <a:chOff x="755576" y="4221088"/>
              <a:chExt cx="7651001" cy="72008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516216" y="4293096"/>
                <a:ext cx="1890361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Mulher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755576" y="4293096"/>
                <a:ext cx="2520280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Homem</a:t>
                </a:r>
              </a:p>
            </p:txBody>
          </p:sp>
          <p:sp>
            <p:nvSpPr>
              <p:cNvPr id="10" name="Fluxograma: Decisão 9"/>
              <p:cNvSpPr/>
              <p:nvPr/>
            </p:nvSpPr>
            <p:spPr>
              <a:xfrm>
                <a:off x="3707904" y="4310808"/>
                <a:ext cx="2376264" cy="612648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Casamento</a:t>
                </a:r>
              </a:p>
            </p:txBody>
          </p:sp>
          <p:cxnSp>
            <p:nvCxnSpPr>
              <p:cNvPr id="11" name="Conector reto 10"/>
              <p:cNvCxnSpPr>
                <a:stCxn id="9" idx="3"/>
                <a:endCxn id="10" idx="1"/>
              </p:cNvCxnSpPr>
              <p:nvPr/>
            </p:nvCxnSpPr>
            <p:spPr>
              <a:xfrm>
                <a:off x="3275856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>
                <a:stCxn id="10" idx="3"/>
                <a:endCxn id="8" idx="1"/>
              </p:cNvCxnSpPr>
              <p:nvPr/>
            </p:nvCxnSpPr>
            <p:spPr>
              <a:xfrm>
                <a:off x="6084168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261938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883910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</p:grpSp>
        <p:cxnSp>
          <p:nvCxnSpPr>
            <p:cNvPr id="15" name="Conector reto 14"/>
            <p:cNvCxnSpPr/>
            <p:nvPr/>
          </p:nvCxnSpPr>
          <p:spPr>
            <a:xfrm>
              <a:off x="967863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904001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043324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Conector 17"/>
            <p:cNvSpPr/>
            <p:nvPr/>
          </p:nvSpPr>
          <p:spPr>
            <a:xfrm>
              <a:off x="1983582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3446" y="2757454"/>
              <a:ext cx="110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identidade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4459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7127399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7063537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8202860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8143118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2982" y="2757454"/>
              <a:ext cx="110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identidade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904126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4611824" y="1981858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uxograma: Conector 27"/>
            <p:cNvSpPr/>
            <p:nvPr/>
          </p:nvSpPr>
          <p:spPr>
            <a:xfrm>
              <a:off x="4547962" y="2532974"/>
              <a:ext cx="119483" cy="73474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9" name="Conector reto 28"/>
            <p:cNvCxnSpPr/>
            <p:nvPr/>
          </p:nvCxnSpPr>
          <p:spPr>
            <a:xfrm>
              <a:off x="5687285" y="1981866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uxograma: Conector 29"/>
            <p:cNvSpPr/>
            <p:nvPr/>
          </p:nvSpPr>
          <p:spPr>
            <a:xfrm>
              <a:off x="5627543" y="2265352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417407" y="2606456"/>
              <a:ext cx="5638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data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388551" y="2320394"/>
              <a:ext cx="765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regime</a:t>
              </a:r>
            </a:p>
          </p:txBody>
        </p:sp>
      </p:grpSp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2210630" y="1193970"/>
            <a:ext cx="8077200" cy="1154910"/>
          </a:xfrm>
        </p:spPr>
        <p:txBody>
          <a:bodyPr>
            <a:normAutofit/>
          </a:bodyPr>
          <a:lstStyle/>
          <a:p>
            <a:r>
              <a:rPr lang="pt-BR" sz="2800" dirty="0"/>
              <a:t>Ambas entidades têm participação opcional</a:t>
            </a:r>
          </a:p>
          <a:p>
            <a:pPr lvl="1"/>
            <a:r>
              <a:rPr lang="pt-BR" sz="2400" dirty="0"/>
              <a:t>Fusão de tabelas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275301" y="4653137"/>
            <a:ext cx="8213187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Casamento(</a:t>
            </a:r>
            <a:r>
              <a:rPr lang="pt-BR" sz="2400" b="1" dirty="0" err="1">
                <a:solidFill>
                  <a:schemeClr val="bg1"/>
                </a:solidFill>
              </a:rPr>
              <a:t>IdentM</a:t>
            </a:r>
            <a:r>
              <a:rPr lang="pt-BR" sz="2400" b="1" dirty="0">
                <a:solidFill>
                  <a:schemeClr val="bg1"/>
                </a:solidFill>
              </a:rPr>
              <a:t>, </a:t>
            </a:r>
            <a:r>
              <a:rPr lang="pt-BR" sz="2400" b="1" dirty="0" err="1">
                <a:solidFill>
                  <a:schemeClr val="bg1"/>
                </a:solidFill>
              </a:rPr>
              <a:t>IdentH</a:t>
            </a:r>
            <a:r>
              <a:rPr lang="pt-BR" sz="2400" b="1" dirty="0">
                <a:solidFill>
                  <a:schemeClr val="bg1"/>
                </a:solidFill>
              </a:rPr>
              <a:t>, Data, Regime, </a:t>
            </a:r>
            <a:r>
              <a:rPr lang="pt-BR" sz="2400" b="1" dirty="0" err="1">
                <a:solidFill>
                  <a:schemeClr val="bg1"/>
                </a:solidFill>
              </a:rPr>
              <a:t>NomeM</a:t>
            </a:r>
            <a:r>
              <a:rPr lang="pt-BR" sz="2400" b="1" dirty="0">
                <a:solidFill>
                  <a:schemeClr val="bg1"/>
                </a:solidFill>
              </a:rPr>
              <a:t>, </a:t>
            </a:r>
            <a:r>
              <a:rPr lang="pt-BR" sz="2400" b="1" dirty="0" err="1">
                <a:solidFill>
                  <a:schemeClr val="bg1"/>
                </a:solidFill>
              </a:rPr>
              <a:t>NomeM</a:t>
            </a:r>
            <a:r>
              <a:rPr lang="pt-BR" sz="24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9373759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Ambas entidades têm participação opcional</a:t>
            </a:r>
          </a:p>
          <a:p>
            <a:r>
              <a:rPr lang="pt-BR" dirty="0">
                <a:solidFill>
                  <a:srgbClr val="FF0000"/>
                </a:solidFill>
              </a:rPr>
              <a:t>Solução por fusão de tabelas é inviável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Chave primária artificial (já que não pode estar completa)</a:t>
            </a:r>
          </a:p>
          <a:p>
            <a:r>
              <a:rPr lang="pt-BR" b="1" dirty="0">
                <a:solidFill>
                  <a:srgbClr val="00B050"/>
                </a:solidFill>
              </a:rPr>
              <a:t>Solução por adição de colunas melhor</a:t>
            </a:r>
          </a:p>
          <a:p>
            <a:pPr lvl="2"/>
            <a:r>
              <a:rPr lang="pt-BR" b="1" dirty="0">
                <a:solidFill>
                  <a:srgbClr val="00B050"/>
                </a:solidFill>
              </a:rPr>
              <a:t>Menor número de junções</a:t>
            </a:r>
          </a:p>
          <a:p>
            <a:pPr lvl="2"/>
            <a:r>
              <a:rPr lang="pt-BR" b="1" dirty="0">
                <a:solidFill>
                  <a:srgbClr val="00B050"/>
                </a:solidFill>
              </a:rPr>
              <a:t>Menor número de chaves</a:t>
            </a:r>
          </a:p>
          <a:p>
            <a:r>
              <a:rPr lang="pt-BR" dirty="0">
                <a:solidFill>
                  <a:srgbClr val="009ED6"/>
                </a:solidFill>
              </a:rPr>
              <a:t>Solução por tabela própria aceitável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27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– 1:1</a:t>
            </a:r>
          </a:p>
        </p:txBody>
      </p:sp>
    </p:spTree>
    <p:extLst>
      <p:ext uri="{BB962C8B-B14F-4D97-AF65-F5344CB8AC3E}">
        <p14:creationId xmlns:p14="http://schemas.microsoft.com/office/powerpoint/2010/main" val="2103510586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69632"/>
            <a:ext cx="8077200" cy="855112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- 1:1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28</a:t>
            </a:fld>
            <a:endParaRPr kumimoji="0"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2207568" y="2492896"/>
            <a:ext cx="8280920" cy="1682794"/>
            <a:chOff x="683568" y="1413214"/>
            <a:chExt cx="8280920" cy="1682794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413214"/>
              <a:ext cx="8280920" cy="720080"/>
              <a:chOff x="755576" y="4221088"/>
              <a:chExt cx="7651001" cy="72008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516216" y="4293096"/>
                <a:ext cx="1890361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Cartão</a:t>
                </a:r>
              </a:p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Magnético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755576" y="4293096"/>
                <a:ext cx="2520280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Correntista</a:t>
                </a:r>
                <a:endParaRPr lang="pt-BR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luxograma: Decisão 9"/>
              <p:cNvSpPr/>
              <p:nvPr/>
            </p:nvSpPr>
            <p:spPr>
              <a:xfrm>
                <a:off x="3707904" y="4310808"/>
                <a:ext cx="2376264" cy="612648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Conector reto 10"/>
              <p:cNvCxnSpPr>
                <a:stCxn id="9" idx="3"/>
                <a:endCxn id="10" idx="1"/>
              </p:cNvCxnSpPr>
              <p:nvPr/>
            </p:nvCxnSpPr>
            <p:spPr>
              <a:xfrm>
                <a:off x="3275856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>
                <a:stCxn id="10" idx="3"/>
                <a:endCxn id="8" idx="1"/>
              </p:cNvCxnSpPr>
              <p:nvPr/>
            </p:nvCxnSpPr>
            <p:spPr>
              <a:xfrm>
                <a:off x="6084168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261938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(1,1)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883910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</p:grpSp>
        <p:cxnSp>
          <p:nvCxnSpPr>
            <p:cNvPr id="15" name="Conector reto 14"/>
            <p:cNvCxnSpPr/>
            <p:nvPr/>
          </p:nvCxnSpPr>
          <p:spPr>
            <a:xfrm>
              <a:off x="967863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904001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043324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Conector 17"/>
            <p:cNvSpPr/>
            <p:nvPr/>
          </p:nvSpPr>
          <p:spPr>
            <a:xfrm>
              <a:off x="1983582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3446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4459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7127399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7063537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8202860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8143118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2982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904126" y="2471392"/>
              <a:ext cx="10293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Data </a:t>
              </a:r>
            </a:p>
            <a:p>
              <a:pPr algn="ctr"/>
              <a:r>
                <a:rPr lang="pt-BR" sz="1600" dirty="0"/>
                <a:t>Expedição</a:t>
              </a:r>
            </a:p>
          </p:txBody>
        </p:sp>
      </p:grpSp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2210630" y="1193970"/>
            <a:ext cx="8077200" cy="1154910"/>
          </a:xfrm>
        </p:spPr>
        <p:txBody>
          <a:bodyPr>
            <a:normAutofit/>
          </a:bodyPr>
          <a:lstStyle/>
          <a:p>
            <a:r>
              <a:rPr lang="pt-BR" sz="2800" dirty="0"/>
              <a:t>Participação opcional/obrigatória</a:t>
            </a:r>
          </a:p>
          <a:p>
            <a:pPr lvl="1"/>
            <a:r>
              <a:rPr lang="pt-BR" sz="2400" dirty="0"/>
              <a:t>Fusão de tabelas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650975" y="4551509"/>
            <a:ext cx="6940811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Correntista (</a:t>
            </a:r>
            <a:r>
              <a:rPr lang="pt-BR" sz="2400" b="1" u="sng" dirty="0" err="1">
                <a:solidFill>
                  <a:schemeClr val="bg1"/>
                </a:solidFill>
              </a:rPr>
              <a:t>CodCorrent</a:t>
            </a:r>
            <a:r>
              <a:rPr lang="pt-BR" sz="2400" b="1" dirty="0">
                <a:solidFill>
                  <a:schemeClr val="bg1"/>
                </a:solidFill>
              </a:rPr>
              <a:t>, Nome, </a:t>
            </a:r>
            <a:r>
              <a:rPr lang="pt-BR" sz="2400" b="1" dirty="0" err="1">
                <a:solidFill>
                  <a:schemeClr val="bg1"/>
                </a:solidFill>
              </a:rPr>
              <a:t>CodCartao</a:t>
            </a:r>
            <a:r>
              <a:rPr lang="pt-BR" sz="2400" b="1" dirty="0">
                <a:solidFill>
                  <a:schemeClr val="bg1"/>
                </a:solidFill>
              </a:rPr>
              <a:t>, </a:t>
            </a:r>
            <a:r>
              <a:rPr lang="pt-BR" sz="2400" b="1" dirty="0" err="1">
                <a:solidFill>
                  <a:schemeClr val="bg1"/>
                </a:solidFill>
              </a:rPr>
              <a:t>DataExp</a:t>
            </a:r>
            <a:r>
              <a:rPr lang="pt-BR" sz="24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0888495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69632"/>
            <a:ext cx="8077200" cy="855112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- 1:1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29</a:t>
            </a:fld>
            <a:endParaRPr kumimoji="0"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2207568" y="2492896"/>
            <a:ext cx="8280920" cy="1682794"/>
            <a:chOff x="683568" y="1413214"/>
            <a:chExt cx="8280920" cy="1682794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413214"/>
              <a:ext cx="8280920" cy="720080"/>
              <a:chOff x="755576" y="4221088"/>
              <a:chExt cx="7651001" cy="72008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516216" y="4293096"/>
                <a:ext cx="1890361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Cartão</a:t>
                </a:r>
              </a:p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Magnético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755576" y="4293096"/>
                <a:ext cx="2520280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Correntista</a:t>
                </a:r>
                <a:endParaRPr lang="pt-BR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luxograma: Decisão 9"/>
              <p:cNvSpPr/>
              <p:nvPr/>
            </p:nvSpPr>
            <p:spPr>
              <a:xfrm>
                <a:off x="3707904" y="4310808"/>
                <a:ext cx="2376264" cy="612648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Conector reto 10"/>
              <p:cNvCxnSpPr>
                <a:stCxn id="9" idx="3"/>
                <a:endCxn id="10" idx="1"/>
              </p:cNvCxnSpPr>
              <p:nvPr/>
            </p:nvCxnSpPr>
            <p:spPr>
              <a:xfrm>
                <a:off x="3275856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>
                <a:stCxn id="10" idx="3"/>
                <a:endCxn id="8" idx="1"/>
              </p:cNvCxnSpPr>
              <p:nvPr/>
            </p:nvCxnSpPr>
            <p:spPr>
              <a:xfrm>
                <a:off x="6084168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261938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(1,1)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883910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(0,1)</a:t>
                </a:r>
              </a:p>
            </p:txBody>
          </p:sp>
        </p:grpSp>
        <p:cxnSp>
          <p:nvCxnSpPr>
            <p:cNvPr id="15" name="Conector reto 14"/>
            <p:cNvCxnSpPr/>
            <p:nvPr/>
          </p:nvCxnSpPr>
          <p:spPr>
            <a:xfrm>
              <a:off x="967863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904001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043324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Conector 17"/>
            <p:cNvSpPr/>
            <p:nvPr/>
          </p:nvSpPr>
          <p:spPr>
            <a:xfrm>
              <a:off x="1983582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3446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4459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7127399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7063537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8202860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8143118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2982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904126" y="2471392"/>
              <a:ext cx="10293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Data </a:t>
              </a:r>
            </a:p>
            <a:p>
              <a:pPr algn="ctr"/>
              <a:r>
                <a:rPr lang="pt-BR" sz="1600" dirty="0"/>
                <a:t>Expedição</a:t>
              </a:r>
            </a:p>
          </p:txBody>
        </p:sp>
      </p:grpSp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2210630" y="1193970"/>
            <a:ext cx="8077200" cy="1154910"/>
          </a:xfrm>
        </p:spPr>
        <p:txBody>
          <a:bodyPr>
            <a:normAutofit/>
          </a:bodyPr>
          <a:lstStyle/>
          <a:p>
            <a:r>
              <a:rPr lang="pt-BR" sz="2800" dirty="0"/>
              <a:t>Participação opcional/obrigatória</a:t>
            </a:r>
          </a:p>
          <a:p>
            <a:pPr lvl="1"/>
            <a:r>
              <a:rPr lang="pt-BR" sz="2400" dirty="0"/>
              <a:t>Adição de colunas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164022" y="4551508"/>
            <a:ext cx="357193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Correntista (</a:t>
            </a:r>
            <a:r>
              <a:rPr lang="pt-BR" sz="2000" b="1" u="sng" dirty="0" err="1">
                <a:solidFill>
                  <a:schemeClr val="bg1"/>
                </a:solidFill>
              </a:rPr>
              <a:t>CodCorrent</a:t>
            </a:r>
            <a:r>
              <a:rPr lang="pt-BR" sz="2000" b="1" dirty="0">
                <a:solidFill>
                  <a:schemeClr val="bg1"/>
                </a:solidFill>
              </a:rPr>
              <a:t>, Nome)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08471" y="4551507"/>
            <a:ext cx="4565994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Cartão (</a:t>
            </a:r>
            <a:r>
              <a:rPr lang="pt-BR" sz="2000" b="1" u="sng" dirty="0" err="1">
                <a:solidFill>
                  <a:schemeClr val="bg1"/>
                </a:solidFill>
              </a:rPr>
              <a:t>CodCartao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DataExp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CodCorrent</a:t>
            </a:r>
            <a:r>
              <a:rPr lang="pt-BR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104112" y="5616023"/>
            <a:ext cx="2812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CodCorrent</a:t>
            </a:r>
            <a:r>
              <a:rPr lang="pt-BR" sz="2000" b="1" dirty="0"/>
              <a:t> referencia Correntista</a:t>
            </a:r>
          </a:p>
        </p:txBody>
      </p:sp>
      <p:cxnSp>
        <p:nvCxnSpPr>
          <p:cNvPr id="31" name="Conector de seta reta 30"/>
          <p:cNvCxnSpPr/>
          <p:nvPr/>
        </p:nvCxnSpPr>
        <p:spPr>
          <a:xfrm flipH="1">
            <a:off x="8346848" y="4951619"/>
            <a:ext cx="839443" cy="6644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15427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95600" y="1700808"/>
            <a:ext cx="8015448" cy="2151112"/>
          </a:xfrm>
        </p:spPr>
        <p:txBody>
          <a:bodyPr>
            <a:normAutofit/>
          </a:bodyPr>
          <a:lstStyle/>
          <a:p>
            <a:r>
              <a:rPr lang="pt-BR" dirty="0"/>
              <a:t>Modelagem de Dados</a:t>
            </a:r>
            <a:br>
              <a:rPr lang="pt-BR" dirty="0"/>
            </a:br>
            <a:r>
              <a:rPr lang="pt-BR" dirty="0"/>
              <a:t>Modelo Lógico de Dados</a:t>
            </a:r>
            <a:br>
              <a:rPr lang="pt-BR" dirty="0"/>
            </a:br>
            <a:r>
              <a:rPr lang="pt-BR" dirty="0"/>
              <a:t>Modelo Relacional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815265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Adição de colunas X Fusão de Tabelas</a:t>
            </a:r>
          </a:p>
          <a:p>
            <a:pPr lvl="1"/>
            <a:r>
              <a:rPr lang="pt-BR" dirty="0">
                <a:solidFill>
                  <a:srgbClr val="00B050"/>
                </a:solidFill>
              </a:rPr>
              <a:t>Fusão de tabelas é melhor um termos de número de junções e número de chaves</a:t>
            </a:r>
            <a:endParaRPr lang="pt-BR" b="1" dirty="0">
              <a:solidFill>
                <a:srgbClr val="00B050"/>
              </a:solidFill>
            </a:endParaRPr>
          </a:p>
          <a:p>
            <a:pPr lvl="1"/>
            <a:r>
              <a:rPr lang="pt-BR" dirty="0">
                <a:solidFill>
                  <a:srgbClr val="009ED6"/>
                </a:solidFill>
              </a:rPr>
              <a:t>Adição de colunas é melhor em termos de campos opcionais</a:t>
            </a:r>
          </a:p>
          <a:p>
            <a:pPr lvl="1"/>
            <a:r>
              <a:rPr lang="pt-BR" dirty="0"/>
              <a:t>Fusão de tabelas é considerada a melhor e a adição de colunas é aceitável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30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– 1:1</a:t>
            </a:r>
          </a:p>
        </p:txBody>
      </p:sp>
    </p:spTree>
    <p:extLst>
      <p:ext uri="{BB962C8B-B14F-4D97-AF65-F5344CB8AC3E}">
        <p14:creationId xmlns:p14="http://schemas.microsoft.com/office/powerpoint/2010/main" val="1839050140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5264" y="8399"/>
            <a:ext cx="8077200" cy="639088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– 1:n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31</a:t>
            </a:fld>
            <a:endParaRPr kumimoji="0" lang="pt-BR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786811"/>
              </p:ext>
            </p:extLst>
          </p:nvPr>
        </p:nvGraphicFramePr>
        <p:xfrm>
          <a:off x="2135562" y="548680"/>
          <a:ext cx="8064897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8004">
                <a:tc rowSpan="2">
                  <a:txBody>
                    <a:bodyPr/>
                    <a:lstStyle/>
                    <a:p>
                      <a:pPr algn="ctr"/>
                      <a:endParaRPr lang="pt-BR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Tipo de Relacionamento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Regra de Implementação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1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Tabela</a:t>
                      </a:r>
                      <a:r>
                        <a:rPr lang="pt-BR" sz="2400" b="1" baseline="0" dirty="0">
                          <a:solidFill>
                            <a:schemeClr val="bg1"/>
                          </a:solidFill>
                        </a:rPr>
                        <a:t> Própria</a:t>
                      </a:r>
                      <a:endParaRPr lang="pt-B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Adição de Coluna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Fusão de Tabelas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230169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41" y="2155389"/>
            <a:ext cx="6191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22363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251" y="416022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upo 44"/>
          <p:cNvGrpSpPr/>
          <p:nvPr/>
        </p:nvGrpSpPr>
        <p:grpSpPr>
          <a:xfrm>
            <a:off x="2207569" y="5834782"/>
            <a:ext cx="2751083" cy="609600"/>
            <a:chOff x="683568" y="5546750"/>
            <a:chExt cx="2751083" cy="609600"/>
          </a:xfrm>
        </p:grpSpPr>
        <p:pic>
          <p:nvPicPr>
            <p:cNvPr id="18" name="Picture 7" descr="C:\Users\Public\Pictures\Sample Pictures\ok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554675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aixaDeTexto 18"/>
            <p:cNvSpPr txBox="1"/>
            <p:nvPr/>
          </p:nvSpPr>
          <p:spPr>
            <a:xfrm>
              <a:off x="1259632" y="5690766"/>
              <a:ext cx="2175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Alternativa preferida</a:t>
              </a: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5623964" y="5753820"/>
            <a:ext cx="2344244" cy="771525"/>
            <a:chOff x="4099964" y="5465787"/>
            <a:chExt cx="2344244" cy="771525"/>
          </a:xfrm>
        </p:grpSpPr>
        <p:pic>
          <p:nvPicPr>
            <p:cNvPr id="21" name="Picture 6" descr="C:\Users\Public\Pictures\Sample Pictures\M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9964" y="5465787"/>
              <a:ext cx="619125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/>
            <p:cNvSpPr txBox="1"/>
            <p:nvPr/>
          </p:nvSpPr>
          <p:spPr>
            <a:xfrm>
              <a:off x="4817352" y="5666884"/>
              <a:ext cx="1626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Pode ser usada</a:t>
              </a: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8577102" y="5924004"/>
            <a:ext cx="1623354" cy="478920"/>
            <a:chOff x="7053102" y="5635972"/>
            <a:chExt cx="1623354" cy="478920"/>
          </a:xfrm>
        </p:grpSpPr>
        <p:pic>
          <p:nvPicPr>
            <p:cNvPr id="24" name="Picture 4" descr="C:\Users\Public\Pictures\Sample Pictures\delete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102" y="5635972"/>
              <a:ext cx="478920" cy="47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aixaDeTexto 24"/>
            <p:cNvSpPr txBox="1"/>
            <p:nvPr/>
          </p:nvSpPr>
          <p:spPr>
            <a:xfrm>
              <a:off x="7638993" y="5666883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Não usar</a:t>
              </a:r>
            </a:p>
          </p:txBody>
        </p:sp>
      </p:grpSp>
      <p:sp>
        <p:nvSpPr>
          <p:cNvPr id="27" name="Losango 26"/>
          <p:cNvSpPr/>
          <p:nvPr/>
        </p:nvSpPr>
        <p:spPr>
          <a:xfrm>
            <a:off x="3071664" y="2301690"/>
            <a:ext cx="1224136" cy="5442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2474894" y="217362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(0,1)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295800" y="217362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(0,n)</a:t>
            </a:r>
          </a:p>
        </p:txBody>
      </p:sp>
      <p:cxnSp>
        <p:nvCxnSpPr>
          <p:cNvPr id="30" name="Conector reto 29"/>
          <p:cNvCxnSpPr>
            <a:stCxn id="27" idx="1"/>
          </p:cNvCxnSpPr>
          <p:nvPr/>
        </p:nvCxnSpPr>
        <p:spPr>
          <a:xfrm flipH="1">
            <a:off x="2474894" y="2573820"/>
            <a:ext cx="5967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7" idx="3"/>
          </p:cNvCxnSpPr>
          <p:nvPr/>
        </p:nvCxnSpPr>
        <p:spPr>
          <a:xfrm>
            <a:off x="4295801" y="2573820"/>
            <a:ext cx="6628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osango 32"/>
          <p:cNvSpPr/>
          <p:nvPr/>
        </p:nvSpPr>
        <p:spPr>
          <a:xfrm>
            <a:off x="3092371" y="3197029"/>
            <a:ext cx="1224136" cy="5442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2495601" y="30689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(0,1)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316507" y="306896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(1,n)</a:t>
            </a:r>
          </a:p>
        </p:txBody>
      </p:sp>
      <p:cxnSp>
        <p:nvCxnSpPr>
          <p:cNvPr id="36" name="Conector reto 35"/>
          <p:cNvCxnSpPr>
            <a:stCxn id="33" idx="1"/>
          </p:cNvCxnSpPr>
          <p:nvPr/>
        </p:nvCxnSpPr>
        <p:spPr>
          <a:xfrm flipH="1">
            <a:off x="2495601" y="3469159"/>
            <a:ext cx="5967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33" idx="3"/>
          </p:cNvCxnSpPr>
          <p:nvPr/>
        </p:nvCxnSpPr>
        <p:spPr>
          <a:xfrm>
            <a:off x="4316508" y="3469159"/>
            <a:ext cx="6628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o 47"/>
          <p:cNvGrpSpPr/>
          <p:nvPr/>
        </p:nvGrpSpPr>
        <p:grpSpPr>
          <a:xfrm>
            <a:off x="2491646" y="3980808"/>
            <a:ext cx="2483758" cy="672329"/>
            <a:chOff x="967646" y="3980807"/>
            <a:chExt cx="2483758" cy="672329"/>
          </a:xfrm>
        </p:grpSpPr>
        <p:sp>
          <p:nvSpPr>
            <p:cNvPr id="39" name="Losango 38"/>
            <p:cNvSpPr/>
            <p:nvPr/>
          </p:nvSpPr>
          <p:spPr>
            <a:xfrm>
              <a:off x="1564417" y="4108876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967646" y="3980807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(1,1)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2788553" y="3980807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(0,n)</a:t>
              </a:r>
            </a:p>
          </p:txBody>
        </p:sp>
        <p:cxnSp>
          <p:nvCxnSpPr>
            <p:cNvPr id="42" name="Conector reto 41"/>
            <p:cNvCxnSpPr>
              <a:stCxn id="39" idx="1"/>
            </p:cNvCxnSpPr>
            <p:nvPr/>
          </p:nvCxnSpPr>
          <p:spPr>
            <a:xfrm flipH="1">
              <a:off x="967646" y="4381006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39" idx="3"/>
            </p:cNvCxnSpPr>
            <p:nvPr/>
          </p:nvCxnSpPr>
          <p:spPr>
            <a:xfrm>
              <a:off x="2788553" y="4381006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205" y="5040082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upo 51"/>
          <p:cNvGrpSpPr/>
          <p:nvPr/>
        </p:nvGrpSpPr>
        <p:grpSpPr>
          <a:xfrm>
            <a:off x="2495600" y="4860670"/>
            <a:ext cx="2483758" cy="672329"/>
            <a:chOff x="967646" y="3980807"/>
            <a:chExt cx="2483758" cy="672329"/>
          </a:xfrm>
        </p:grpSpPr>
        <p:sp>
          <p:nvSpPr>
            <p:cNvPr id="53" name="Losango 52"/>
            <p:cNvSpPr/>
            <p:nvPr/>
          </p:nvSpPr>
          <p:spPr>
            <a:xfrm>
              <a:off x="1564417" y="4108876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67646" y="3980807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(1,1)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788553" y="3980807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(1,n)</a:t>
              </a:r>
            </a:p>
          </p:txBody>
        </p:sp>
        <p:cxnSp>
          <p:nvCxnSpPr>
            <p:cNvPr id="56" name="Conector reto 55"/>
            <p:cNvCxnSpPr>
              <a:stCxn id="53" idx="1"/>
            </p:cNvCxnSpPr>
            <p:nvPr/>
          </p:nvCxnSpPr>
          <p:spPr>
            <a:xfrm flipH="1">
              <a:off x="967646" y="4381006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53" idx="3"/>
            </p:cNvCxnSpPr>
            <p:nvPr/>
          </p:nvCxnSpPr>
          <p:spPr>
            <a:xfrm>
              <a:off x="2788553" y="4381006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311073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40332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490763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3229699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124" y="4148502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078" y="5028364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C:\Users\Public\Pictures\Sample Pictures\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19" y="3068961"/>
            <a:ext cx="6191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459462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Relacionamentos Binários – 1:n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Já temos duas tabelas, uma para cada conjunto de entidades que participam do relacionamento</a:t>
            </a:r>
          </a:p>
          <a:p>
            <a:r>
              <a:rPr lang="pt-BR" dirty="0"/>
              <a:t>Incluir como chave estrangeira, na tabela do “lado muitos” (o “lado N”), a chave primária da tabela do “lado um”</a:t>
            </a:r>
          </a:p>
          <a:p>
            <a:r>
              <a:rPr lang="pt-BR" dirty="0"/>
              <a:t>Incluir também colunas com os atributos do relacionamento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576667933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69632"/>
            <a:ext cx="8077200" cy="855112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- 1:n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33</a:t>
            </a:fld>
            <a:endParaRPr kumimoji="0"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2207568" y="2492896"/>
            <a:ext cx="8280920" cy="1682794"/>
            <a:chOff x="683568" y="1413214"/>
            <a:chExt cx="8280920" cy="1682794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413214"/>
              <a:ext cx="8280920" cy="720080"/>
              <a:chOff x="755576" y="4221088"/>
              <a:chExt cx="7651001" cy="72008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516216" y="4293096"/>
                <a:ext cx="1890361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Empregado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755576" y="4293096"/>
                <a:ext cx="2520280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Departamento</a:t>
                </a:r>
                <a:endParaRPr lang="pt-BR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luxograma: Decisão 9"/>
              <p:cNvSpPr/>
              <p:nvPr/>
            </p:nvSpPr>
            <p:spPr>
              <a:xfrm>
                <a:off x="3707904" y="4310808"/>
                <a:ext cx="2376264" cy="612648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Lotação</a:t>
                </a:r>
              </a:p>
            </p:txBody>
          </p:sp>
          <p:cxnSp>
            <p:nvCxnSpPr>
              <p:cNvPr id="11" name="Conector reto 10"/>
              <p:cNvCxnSpPr>
                <a:stCxn id="9" idx="3"/>
                <a:endCxn id="10" idx="1"/>
              </p:cNvCxnSpPr>
              <p:nvPr/>
            </p:nvCxnSpPr>
            <p:spPr>
              <a:xfrm>
                <a:off x="3275856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>
                <a:stCxn id="10" idx="3"/>
                <a:endCxn id="8" idx="1"/>
              </p:cNvCxnSpPr>
              <p:nvPr/>
            </p:nvCxnSpPr>
            <p:spPr>
              <a:xfrm>
                <a:off x="6084168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261938" y="4221088"/>
                <a:ext cx="57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(1,1)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883910" y="4221088"/>
                <a:ext cx="574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(0,n)</a:t>
                </a:r>
              </a:p>
            </p:txBody>
          </p:sp>
        </p:grpSp>
        <p:cxnSp>
          <p:nvCxnSpPr>
            <p:cNvPr id="15" name="Conector reto 14"/>
            <p:cNvCxnSpPr/>
            <p:nvPr/>
          </p:nvCxnSpPr>
          <p:spPr>
            <a:xfrm>
              <a:off x="967863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904001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043324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Conector 17"/>
            <p:cNvSpPr/>
            <p:nvPr/>
          </p:nvSpPr>
          <p:spPr>
            <a:xfrm>
              <a:off x="1983582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3446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4459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7127399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7063537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8202860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8143118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2982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808520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nome</a:t>
              </a:r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2084867" y="4551508"/>
            <a:ext cx="373025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Departamento(</a:t>
            </a:r>
            <a:r>
              <a:rPr lang="pt-BR" sz="2000" b="1" u="sng" dirty="0" err="1">
                <a:solidFill>
                  <a:schemeClr val="bg1"/>
                </a:solidFill>
              </a:rPr>
              <a:t>CodDepto</a:t>
            </a:r>
            <a:r>
              <a:rPr lang="pt-BR" sz="2000" b="1" dirty="0">
                <a:solidFill>
                  <a:schemeClr val="bg1"/>
                </a:solidFill>
              </a:rPr>
              <a:t>, Nome)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64452" y="4551507"/>
            <a:ext cx="4454040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Empregado(</a:t>
            </a:r>
            <a:r>
              <a:rPr lang="pt-BR" sz="2000" b="1" u="sng" dirty="0" err="1">
                <a:solidFill>
                  <a:schemeClr val="bg1"/>
                </a:solidFill>
              </a:rPr>
              <a:t>CodEmp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CodDepto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DtLota</a:t>
            </a:r>
            <a:r>
              <a:rPr lang="pt-BR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104112" y="5616023"/>
            <a:ext cx="2812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CodDepto</a:t>
            </a:r>
            <a:r>
              <a:rPr lang="pt-BR" sz="2000" b="1" dirty="0"/>
              <a:t> referencia Departamento</a:t>
            </a:r>
          </a:p>
        </p:txBody>
      </p:sp>
      <p:cxnSp>
        <p:nvCxnSpPr>
          <p:cNvPr id="31" name="Conector de seta reta 30"/>
          <p:cNvCxnSpPr/>
          <p:nvPr/>
        </p:nvCxnSpPr>
        <p:spPr>
          <a:xfrm flipH="1">
            <a:off x="8346848" y="4951619"/>
            <a:ext cx="839443" cy="6644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7149854" y="3068968"/>
            <a:ext cx="0" cy="2755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Conector 38"/>
          <p:cNvSpPr/>
          <p:nvPr/>
        </p:nvSpPr>
        <p:spPr>
          <a:xfrm>
            <a:off x="7090113" y="3352454"/>
            <a:ext cx="119483" cy="734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1" name="CaixaDeTexto 40"/>
          <p:cNvSpPr txBox="1"/>
          <p:nvPr/>
        </p:nvSpPr>
        <p:spPr>
          <a:xfrm>
            <a:off x="6760807" y="3407496"/>
            <a:ext cx="1209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data lotação</a:t>
            </a:r>
          </a:p>
        </p:txBody>
      </p:sp>
    </p:spTree>
    <p:extLst>
      <p:ext uri="{BB962C8B-B14F-4D97-AF65-F5344CB8AC3E}">
        <p14:creationId xmlns:p14="http://schemas.microsoft.com/office/powerpoint/2010/main" val="3181393077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44624"/>
            <a:ext cx="8077200" cy="999128"/>
          </a:xfrm>
        </p:spPr>
        <p:txBody>
          <a:bodyPr>
            <a:normAutofit/>
          </a:bodyPr>
          <a:lstStyle/>
          <a:p>
            <a:r>
              <a:rPr lang="pt-BR" sz="3600" dirty="0"/>
              <a:t>Relacionamentos Binários – n:n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736578"/>
              </p:ext>
            </p:extLst>
          </p:nvPr>
        </p:nvGraphicFramePr>
        <p:xfrm>
          <a:off x="2135562" y="908720"/>
          <a:ext cx="8064897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8004">
                <a:tc rowSpan="2">
                  <a:txBody>
                    <a:bodyPr/>
                    <a:lstStyle/>
                    <a:p>
                      <a:pPr algn="ctr"/>
                      <a:endParaRPr lang="pt-BR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Tipo de Relacionamento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Regra de Implementação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1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Tabela</a:t>
                      </a:r>
                      <a:r>
                        <a:rPr lang="pt-BR" sz="2400" b="1" baseline="0" dirty="0">
                          <a:solidFill>
                            <a:schemeClr val="bg1"/>
                          </a:solidFill>
                        </a:rPr>
                        <a:t> Própria</a:t>
                      </a:r>
                      <a:endParaRPr lang="pt-BR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Adição de Coluna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bg1"/>
                          </a:solidFill>
                        </a:rPr>
                        <a:t>Fusão de Tabelas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34</a:t>
            </a:fld>
            <a:endParaRPr kumimoji="0" lang="pt-BR"/>
          </a:p>
        </p:txBody>
      </p:sp>
      <p:pic>
        <p:nvPicPr>
          <p:cNvPr id="10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266173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12" y="259639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3601457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12" y="347077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124" y="452026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Public\Pictures\Sample Pictures\ok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416" y="438958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12" y="4520260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/>
          <p:cNvGrpSpPr/>
          <p:nvPr/>
        </p:nvGrpSpPr>
        <p:grpSpPr>
          <a:xfrm>
            <a:off x="2207569" y="5546750"/>
            <a:ext cx="2751083" cy="609600"/>
            <a:chOff x="683568" y="5373216"/>
            <a:chExt cx="2751083" cy="609600"/>
          </a:xfrm>
        </p:grpSpPr>
        <p:pic>
          <p:nvPicPr>
            <p:cNvPr id="29" name="Picture 7" descr="C:\Users\Public\Pictures\Sample Pictures\ok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537321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/>
            <p:cNvSpPr txBox="1"/>
            <p:nvPr/>
          </p:nvSpPr>
          <p:spPr>
            <a:xfrm>
              <a:off x="1259632" y="5517232"/>
              <a:ext cx="2175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Alternativa preferida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8577102" y="5635972"/>
            <a:ext cx="1623354" cy="478920"/>
            <a:chOff x="6785004" y="5462438"/>
            <a:chExt cx="1623354" cy="478920"/>
          </a:xfrm>
        </p:grpSpPr>
        <p:pic>
          <p:nvPicPr>
            <p:cNvPr id="30" name="Picture 4" descr="C:\Users\Public\Pictures\Sample Pictures\delete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004" y="5462438"/>
              <a:ext cx="478920" cy="47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aixaDeTexto 35"/>
            <p:cNvSpPr txBox="1"/>
            <p:nvPr/>
          </p:nvSpPr>
          <p:spPr>
            <a:xfrm>
              <a:off x="7370895" y="5493349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Não usar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2474893" y="2533662"/>
            <a:ext cx="2483758" cy="672329"/>
            <a:chOff x="950893" y="2533661"/>
            <a:chExt cx="2483758" cy="672329"/>
          </a:xfrm>
        </p:grpSpPr>
        <p:sp>
          <p:nvSpPr>
            <p:cNvPr id="20" name="Losango 19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950893" y="253366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(0,n)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771800" y="253366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(0,n)</a:t>
              </a:r>
            </a:p>
          </p:txBody>
        </p:sp>
        <p:cxnSp>
          <p:nvCxnSpPr>
            <p:cNvPr id="33" name="Conector reto 32"/>
            <p:cNvCxnSpPr>
              <a:stCxn id="20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20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/>
          <p:cNvGrpSpPr/>
          <p:nvPr/>
        </p:nvGrpSpPr>
        <p:grpSpPr>
          <a:xfrm>
            <a:off x="2495600" y="3429001"/>
            <a:ext cx="2483758" cy="672329"/>
            <a:chOff x="950893" y="2533661"/>
            <a:chExt cx="2483758" cy="672329"/>
          </a:xfrm>
        </p:grpSpPr>
        <p:sp>
          <p:nvSpPr>
            <p:cNvPr id="47" name="Losango 46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950893" y="253366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(0,n)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771800" y="253366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(1,n)</a:t>
              </a:r>
            </a:p>
          </p:txBody>
        </p:sp>
        <p:cxnSp>
          <p:nvCxnSpPr>
            <p:cNvPr id="50" name="Conector reto 49"/>
            <p:cNvCxnSpPr>
              <a:stCxn id="47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47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o 51"/>
          <p:cNvGrpSpPr/>
          <p:nvPr/>
        </p:nvGrpSpPr>
        <p:grpSpPr>
          <a:xfrm>
            <a:off x="2491646" y="4340848"/>
            <a:ext cx="2483758" cy="672329"/>
            <a:chOff x="950893" y="2533661"/>
            <a:chExt cx="2483758" cy="672329"/>
          </a:xfrm>
        </p:grpSpPr>
        <p:sp>
          <p:nvSpPr>
            <p:cNvPr id="53" name="Losango 52"/>
            <p:cNvSpPr/>
            <p:nvPr/>
          </p:nvSpPr>
          <p:spPr>
            <a:xfrm>
              <a:off x="1547664" y="2661730"/>
              <a:ext cx="1224136" cy="54426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50893" y="253366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(1,n)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771800" y="2533661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(1,n)</a:t>
              </a:r>
            </a:p>
          </p:txBody>
        </p:sp>
        <p:cxnSp>
          <p:nvCxnSpPr>
            <p:cNvPr id="56" name="Conector reto 55"/>
            <p:cNvCxnSpPr>
              <a:stCxn id="53" idx="1"/>
            </p:cNvCxnSpPr>
            <p:nvPr/>
          </p:nvCxnSpPr>
          <p:spPr>
            <a:xfrm flipH="1">
              <a:off x="950893" y="2933860"/>
              <a:ext cx="5967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53" idx="3"/>
            </p:cNvCxnSpPr>
            <p:nvPr/>
          </p:nvCxnSpPr>
          <p:spPr>
            <a:xfrm>
              <a:off x="2771800" y="2933860"/>
              <a:ext cx="66285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12" y="2677388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Users\Public\Pictures\Sample Pictures\dele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12" y="3617115"/>
            <a:ext cx="478920" cy="47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261944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Já temos duas tabelas, uma para cada conjunto de entidades que participa do relacionamento</a:t>
            </a:r>
          </a:p>
          <a:p>
            <a:r>
              <a:rPr lang="pt-BR" dirty="0"/>
              <a:t>Criar uma nova tabela contendo, como chaves estrangeiras, as chaves primárias dessas duas tabelas</a:t>
            </a:r>
          </a:p>
          <a:p>
            <a:pPr lvl="1"/>
            <a:r>
              <a:rPr lang="pt-BR" dirty="0"/>
              <a:t>A combinação dessas chaves estrangeiras forma a chave primária da nova tabela</a:t>
            </a:r>
          </a:p>
          <a:p>
            <a:pPr lvl="1"/>
            <a:r>
              <a:rPr lang="pt-BR" dirty="0"/>
              <a:t>Incluir também colunas com os atributos do relacionamento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35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– n:n</a:t>
            </a:r>
          </a:p>
        </p:txBody>
      </p:sp>
    </p:spTree>
    <p:extLst>
      <p:ext uri="{BB962C8B-B14F-4D97-AF65-F5344CB8AC3E}">
        <p14:creationId xmlns:p14="http://schemas.microsoft.com/office/powerpoint/2010/main" val="566198427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69632"/>
            <a:ext cx="8077200" cy="855112"/>
          </a:xfrm>
        </p:spPr>
        <p:txBody>
          <a:bodyPr>
            <a:noAutofit/>
          </a:bodyPr>
          <a:lstStyle/>
          <a:p>
            <a:r>
              <a:rPr lang="pt-BR" sz="3600" dirty="0"/>
              <a:t>Relacionamentos Binários - 1:n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36</a:t>
            </a:fld>
            <a:endParaRPr kumimoji="0" lang="pt-BR"/>
          </a:p>
        </p:txBody>
      </p:sp>
      <p:grpSp>
        <p:nvGrpSpPr>
          <p:cNvPr id="33" name="Grupo 32"/>
          <p:cNvGrpSpPr/>
          <p:nvPr/>
        </p:nvGrpSpPr>
        <p:grpSpPr>
          <a:xfrm>
            <a:off x="2207568" y="1484784"/>
            <a:ext cx="8280920" cy="1682794"/>
            <a:chOff x="683568" y="1413214"/>
            <a:chExt cx="8280920" cy="1682794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413214"/>
              <a:ext cx="8280920" cy="720080"/>
              <a:chOff x="755576" y="4221088"/>
              <a:chExt cx="7651001" cy="72008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516216" y="4293096"/>
                <a:ext cx="1890361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Projeto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755576" y="4293096"/>
                <a:ext cx="2520280" cy="648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solidFill>
                      <a:schemeClr val="tx1"/>
                    </a:solidFill>
                  </a:rPr>
                  <a:t>Engenheiro</a:t>
                </a:r>
                <a:endParaRPr lang="pt-BR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luxograma: Decisão 9"/>
              <p:cNvSpPr/>
              <p:nvPr/>
            </p:nvSpPr>
            <p:spPr>
              <a:xfrm>
                <a:off x="3707904" y="4310808"/>
                <a:ext cx="2376264" cy="612648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Atuação</a:t>
                </a:r>
              </a:p>
            </p:txBody>
          </p:sp>
          <p:cxnSp>
            <p:nvCxnSpPr>
              <p:cNvPr id="11" name="Conector reto 10"/>
              <p:cNvCxnSpPr>
                <a:stCxn id="9" idx="3"/>
                <a:endCxn id="10" idx="1"/>
              </p:cNvCxnSpPr>
              <p:nvPr/>
            </p:nvCxnSpPr>
            <p:spPr>
              <a:xfrm>
                <a:off x="3275856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>
                <a:stCxn id="10" idx="3"/>
                <a:endCxn id="8" idx="1"/>
              </p:cNvCxnSpPr>
              <p:nvPr/>
            </p:nvCxnSpPr>
            <p:spPr>
              <a:xfrm>
                <a:off x="6084168" y="4617132"/>
                <a:ext cx="43204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/>
              <p:cNvSpPr txBox="1"/>
              <p:nvPr/>
            </p:nvSpPr>
            <p:spPr>
              <a:xfrm>
                <a:off x="3261938" y="4221088"/>
                <a:ext cx="574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(0,n)</a:t>
                </a: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5883910" y="4221088"/>
                <a:ext cx="574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(0,n)</a:t>
                </a:r>
              </a:p>
            </p:txBody>
          </p:sp>
        </p:grpSp>
        <p:cxnSp>
          <p:nvCxnSpPr>
            <p:cNvPr id="15" name="Conector reto 14"/>
            <p:cNvCxnSpPr/>
            <p:nvPr/>
          </p:nvCxnSpPr>
          <p:spPr>
            <a:xfrm>
              <a:off x="967863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xograma: Conector 15"/>
            <p:cNvSpPr/>
            <p:nvPr/>
          </p:nvSpPr>
          <p:spPr>
            <a:xfrm>
              <a:off x="904001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043324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Conector 17"/>
            <p:cNvSpPr/>
            <p:nvPr/>
          </p:nvSpPr>
          <p:spPr>
            <a:xfrm>
              <a:off x="1983582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73446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4459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nome</a:t>
              </a:r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7127399" y="2132856"/>
              <a:ext cx="0" cy="551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uxograma: Conector 21"/>
            <p:cNvSpPr/>
            <p:nvPr/>
          </p:nvSpPr>
          <p:spPr>
            <a:xfrm>
              <a:off x="7063537" y="2683972"/>
              <a:ext cx="119483" cy="73474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8202860" y="2132864"/>
              <a:ext cx="0" cy="275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/>
            <p:cNvSpPr/>
            <p:nvPr/>
          </p:nvSpPr>
          <p:spPr>
            <a:xfrm>
              <a:off x="8143118" y="2416350"/>
              <a:ext cx="119483" cy="734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2982" y="2757454"/>
              <a:ext cx="747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009ED6"/>
                  </a:solidFill>
                </a:rPr>
                <a:t>código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8085200" y="2471392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nome</a:t>
              </a:r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2361510" y="3543396"/>
            <a:ext cx="317696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Engenheiro (</a:t>
            </a:r>
            <a:r>
              <a:rPr lang="pt-BR" sz="2000" b="1" u="sng" dirty="0" err="1">
                <a:solidFill>
                  <a:schemeClr val="bg1"/>
                </a:solidFill>
              </a:rPr>
              <a:t>CodEng</a:t>
            </a:r>
            <a:r>
              <a:rPr lang="pt-BR" sz="2000" b="1" dirty="0">
                <a:solidFill>
                  <a:schemeClr val="bg1"/>
                </a:solidFill>
              </a:rPr>
              <a:t>, Nome)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638862" y="3543395"/>
            <a:ext cx="2790251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Projeto (</a:t>
            </a:r>
            <a:r>
              <a:rPr lang="pt-BR" sz="2000" b="1" u="sng" dirty="0" err="1">
                <a:solidFill>
                  <a:schemeClr val="bg1"/>
                </a:solidFill>
              </a:rPr>
              <a:t>CodProj</a:t>
            </a:r>
            <a:r>
              <a:rPr lang="pt-BR" sz="2000" b="1" dirty="0">
                <a:solidFill>
                  <a:schemeClr val="bg1"/>
                </a:solidFill>
              </a:rPr>
              <a:t>, Nome)</a:t>
            </a:r>
          </a:p>
        </p:txBody>
      </p:sp>
      <p:cxnSp>
        <p:nvCxnSpPr>
          <p:cNvPr id="38" name="Conector reto 37"/>
          <p:cNvCxnSpPr/>
          <p:nvPr/>
        </p:nvCxnSpPr>
        <p:spPr>
          <a:xfrm>
            <a:off x="7149854" y="2060856"/>
            <a:ext cx="0" cy="2755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Conector 38"/>
          <p:cNvSpPr/>
          <p:nvPr/>
        </p:nvSpPr>
        <p:spPr>
          <a:xfrm>
            <a:off x="7090113" y="2344342"/>
            <a:ext cx="119483" cy="7347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1" name="CaixaDeTexto 40"/>
          <p:cNvSpPr txBox="1"/>
          <p:nvPr/>
        </p:nvSpPr>
        <p:spPr>
          <a:xfrm>
            <a:off x="6988979" y="2399384"/>
            <a:ext cx="753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função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4507548" y="4149080"/>
            <a:ext cx="3964716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</a:rPr>
              <a:t>Atuacao</a:t>
            </a:r>
            <a:r>
              <a:rPr lang="pt-BR" sz="2000" b="1" dirty="0">
                <a:solidFill>
                  <a:schemeClr val="bg1"/>
                </a:solidFill>
              </a:rPr>
              <a:t> (</a:t>
            </a:r>
            <a:r>
              <a:rPr lang="pt-BR" sz="2000" b="1" u="sng" dirty="0" err="1">
                <a:solidFill>
                  <a:schemeClr val="bg1"/>
                </a:solidFill>
              </a:rPr>
              <a:t>CodEng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u="sng" dirty="0" err="1">
                <a:solidFill>
                  <a:schemeClr val="bg1"/>
                </a:solidFill>
              </a:rPr>
              <a:t>CodProj</a:t>
            </a:r>
            <a:r>
              <a:rPr lang="pt-BR" sz="2000" b="1" dirty="0">
                <a:solidFill>
                  <a:schemeClr val="bg1"/>
                </a:solidFill>
              </a:rPr>
              <a:t>, </a:t>
            </a:r>
            <a:r>
              <a:rPr lang="pt-BR" sz="2000" b="1" dirty="0" err="1">
                <a:solidFill>
                  <a:schemeClr val="bg1"/>
                </a:solidFill>
              </a:rPr>
              <a:t>Funcao</a:t>
            </a:r>
            <a:r>
              <a:rPr lang="pt-BR" sz="2000" b="1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473102" y="4653136"/>
            <a:ext cx="5055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CodEng</a:t>
            </a:r>
            <a:r>
              <a:rPr lang="pt-BR" sz="2000" b="1" dirty="0"/>
              <a:t> referencia Engenheiro</a:t>
            </a:r>
          </a:p>
          <a:p>
            <a:r>
              <a:rPr lang="pt-BR" sz="2000" b="1" dirty="0" err="1"/>
              <a:t>CodProj</a:t>
            </a:r>
            <a:r>
              <a:rPr lang="pt-BR" sz="2000" b="1" dirty="0"/>
              <a:t> referencia Projeto</a:t>
            </a:r>
          </a:p>
        </p:txBody>
      </p:sp>
    </p:spTree>
    <p:extLst>
      <p:ext uri="{BB962C8B-B14F-4D97-AF65-F5344CB8AC3E}">
        <p14:creationId xmlns:p14="http://schemas.microsoft.com/office/powerpoint/2010/main" val="3673880326"/>
      </p:ext>
    </p:extLst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-99392"/>
            <a:ext cx="8077200" cy="783104"/>
          </a:xfrm>
        </p:spPr>
        <p:txBody>
          <a:bodyPr>
            <a:normAutofit/>
          </a:bodyPr>
          <a:lstStyle/>
          <a:p>
            <a:r>
              <a:rPr lang="pt-BR" sz="3600" dirty="0"/>
              <a:t>Generalização/Especialização – 1 Tabela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37</a:t>
            </a:fld>
            <a:endParaRPr kumimoji="0" lang="pt-BR"/>
          </a:p>
        </p:txBody>
      </p:sp>
      <p:grpSp>
        <p:nvGrpSpPr>
          <p:cNvPr id="38" name="Grupo 37"/>
          <p:cNvGrpSpPr/>
          <p:nvPr/>
        </p:nvGrpSpPr>
        <p:grpSpPr>
          <a:xfrm>
            <a:off x="2063553" y="764705"/>
            <a:ext cx="4042668" cy="4546693"/>
            <a:chOff x="539552" y="1412776"/>
            <a:chExt cx="4545119" cy="4546693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539943"/>
              <a:ext cx="3456384" cy="3291556"/>
              <a:chOff x="1331640" y="2163740"/>
              <a:chExt cx="3357333" cy="270542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2057255" y="2163740"/>
                <a:ext cx="1592105" cy="55708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Empregado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331640" y="4345604"/>
                <a:ext cx="1404553" cy="5235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Horista</a:t>
                </a:r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048884" y="4345604"/>
                <a:ext cx="1640089" cy="5235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Mensalista</a:t>
                </a:r>
              </a:p>
            </p:txBody>
          </p:sp>
          <p:sp>
            <p:nvSpPr>
              <p:cNvPr id="11" name="Triângulo isósceles 10"/>
              <p:cNvSpPr/>
              <p:nvPr/>
            </p:nvSpPr>
            <p:spPr>
              <a:xfrm>
                <a:off x="2116718" y="3197720"/>
                <a:ext cx="1472366" cy="554360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Conector reto 11"/>
              <p:cNvCxnSpPr>
                <a:stCxn id="8" idx="2"/>
                <a:endCxn id="11" idx="0"/>
              </p:cNvCxnSpPr>
              <p:nvPr/>
            </p:nvCxnSpPr>
            <p:spPr>
              <a:xfrm flipH="1">
                <a:off x="2852901" y="2720828"/>
                <a:ext cx="407" cy="47689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 flipH="1">
                <a:off x="2120568" y="3761543"/>
                <a:ext cx="379825" cy="58406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3275856" y="3752080"/>
                <a:ext cx="319781" cy="59352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ector reto 15"/>
            <p:cNvCxnSpPr/>
            <p:nvPr/>
          </p:nvCxnSpPr>
          <p:spPr>
            <a:xfrm flipH="1">
              <a:off x="3086674" y="1598771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uxograma: Conector 16"/>
            <p:cNvSpPr/>
            <p:nvPr/>
          </p:nvSpPr>
          <p:spPr>
            <a:xfrm>
              <a:off x="3842303" y="1535306"/>
              <a:ext cx="140000" cy="135473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998288" y="1412776"/>
              <a:ext cx="5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CPF</a:t>
              </a:r>
            </a:p>
          </p:txBody>
        </p:sp>
        <p:cxnSp>
          <p:nvCxnSpPr>
            <p:cNvPr id="19" name="Conector reto 18"/>
            <p:cNvCxnSpPr/>
            <p:nvPr/>
          </p:nvCxnSpPr>
          <p:spPr>
            <a:xfrm flipH="1">
              <a:off x="3086674" y="1848449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uxograma: Conector 19"/>
            <p:cNvSpPr/>
            <p:nvPr/>
          </p:nvSpPr>
          <p:spPr>
            <a:xfrm>
              <a:off x="3842303" y="178498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998288" y="1662454"/>
              <a:ext cx="786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Nome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 flipH="1">
              <a:off x="3073476" y="2139296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uxograma: Conector 22"/>
            <p:cNvSpPr/>
            <p:nvPr/>
          </p:nvSpPr>
          <p:spPr>
            <a:xfrm>
              <a:off x="3829105" y="2075831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985090" y="1953301"/>
              <a:ext cx="1099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Endereço</a:t>
              </a:r>
            </a:p>
          </p:txBody>
        </p:sp>
        <p:cxnSp>
          <p:nvCxnSpPr>
            <p:cNvPr id="26" name="Conector reto 25"/>
            <p:cNvCxnSpPr/>
            <p:nvPr/>
          </p:nvCxnSpPr>
          <p:spPr>
            <a:xfrm flipV="1">
              <a:off x="3660264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uxograma: Conector 26"/>
            <p:cNvSpPr/>
            <p:nvPr/>
          </p:nvSpPr>
          <p:spPr>
            <a:xfrm>
              <a:off x="3590264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371793" y="5620915"/>
              <a:ext cx="863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Salário</a:t>
              </a:r>
            </a:p>
          </p:txBody>
        </p:sp>
        <p:cxnSp>
          <p:nvCxnSpPr>
            <p:cNvPr id="32" name="Conector reto 31"/>
            <p:cNvCxnSpPr/>
            <p:nvPr/>
          </p:nvCxnSpPr>
          <p:spPr>
            <a:xfrm flipV="1">
              <a:off x="1979758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uxograma: Conector 32"/>
            <p:cNvSpPr/>
            <p:nvPr/>
          </p:nvSpPr>
          <p:spPr>
            <a:xfrm>
              <a:off x="1909758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632197" y="5620915"/>
              <a:ext cx="1605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horas trabalho</a:t>
              </a:r>
            </a:p>
          </p:txBody>
        </p:sp>
        <p:cxnSp>
          <p:nvCxnSpPr>
            <p:cNvPr id="35" name="Conector reto 34"/>
            <p:cNvCxnSpPr/>
            <p:nvPr/>
          </p:nvCxnSpPr>
          <p:spPr>
            <a:xfrm flipV="1">
              <a:off x="926875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uxograma: Conector 35"/>
            <p:cNvSpPr/>
            <p:nvPr/>
          </p:nvSpPr>
          <p:spPr>
            <a:xfrm>
              <a:off x="856875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539552" y="5620915"/>
              <a:ext cx="12124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custo hora</a:t>
              </a:r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6045402" y="692696"/>
            <a:ext cx="4562393" cy="1477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Alternativa – Criação de 1 Tabela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dirty="0"/>
              <a:t>Empregado ( </a:t>
            </a:r>
            <a:r>
              <a:rPr lang="pt-BR" u="sng" dirty="0"/>
              <a:t>CPF</a:t>
            </a:r>
            <a:r>
              <a:rPr lang="pt-BR" dirty="0"/>
              <a:t>, Nome, Endereço, 	</a:t>
            </a:r>
            <a:r>
              <a:rPr lang="pt-BR" dirty="0" err="1"/>
              <a:t>CustoHora</a:t>
            </a:r>
            <a:r>
              <a:rPr lang="pt-BR" dirty="0"/>
              <a:t>, </a:t>
            </a:r>
            <a:r>
              <a:rPr lang="pt-BR" dirty="0" err="1"/>
              <a:t>HoraTrabalhada</a:t>
            </a:r>
            <a:r>
              <a:rPr lang="pt-BR" dirty="0"/>
              <a:t>, 	Salario, 	Tipo)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047012" y="2276873"/>
            <a:ext cx="4562393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Regras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Chave primária referente a entidade genérica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Adicionar uma coluna </a:t>
            </a:r>
            <a:r>
              <a:rPr lang="pt-BR" dirty="0">
                <a:solidFill>
                  <a:srgbClr val="FFFF00"/>
                </a:solidFill>
              </a:rPr>
              <a:t>Tipo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coluna para cada atributo da entidade genérica e das especializações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Possíveis colunas referentes aos relacionamentos envolvendo as entidades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057720" y="4950112"/>
            <a:ext cx="4562393" cy="1477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Observações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Minimiza a quantidade de junções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Menor número de chaves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Muitos atributos opcionais</a:t>
            </a:r>
          </a:p>
        </p:txBody>
      </p:sp>
    </p:spTree>
    <p:extLst>
      <p:ext uri="{BB962C8B-B14F-4D97-AF65-F5344CB8AC3E}">
        <p14:creationId xmlns:p14="http://schemas.microsoft.com/office/powerpoint/2010/main" val="3813124664"/>
      </p:ext>
    </p:extLst>
  </p:cSld>
  <p:clrMapOvr>
    <a:masterClrMapping/>
  </p:clrMapOvr>
  <p:transition spd="slow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-99392"/>
            <a:ext cx="8077200" cy="783104"/>
          </a:xfrm>
        </p:spPr>
        <p:txBody>
          <a:bodyPr>
            <a:normAutofit/>
          </a:bodyPr>
          <a:lstStyle/>
          <a:p>
            <a:r>
              <a:rPr lang="pt-BR" sz="3600" dirty="0"/>
              <a:t>Generalização/Especialização – 2 Tabelas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38</a:t>
            </a:fld>
            <a:endParaRPr kumimoji="0" lang="pt-BR"/>
          </a:p>
        </p:txBody>
      </p:sp>
      <p:grpSp>
        <p:nvGrpSpPr>
          <p:cNvPr id="38" name="Grupo 37"/>
          <p:cNvGrpSpPr/>
          <p:nvPr/>
        </p:nvGrpSpPr>
        <p:grpSpPr>
          <a:xfrm>
            <a:off x="2063553" y="764705"/>
            <a:ext cx="4042668" cy="4546693"/>
            <a:chOff x="539552" y="1412776"/>
            <a:chExt cx="4545119" cy="4546693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539943"/>
              <a:ext cx="3456384" cy="3291556"/>
              <a:chOff x="1331640" y="2163740"/>
              <a:chExt cx="3357333" cy="270542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2057255" y="2163740"/>
                <a:ext cx="1592105" cy="55708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Empregado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331640" y="4345604"/>
                <a:ext cx="1404553" cy="5235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Horista</a:t>
                </a:r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048884" y="4345604"/>
                <a:ext cx="1640089" cy="5235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Mensalista</a:t>
                </a:r>
              </a:p>
            </p:txBody>
          </p:sp>
          <p:sp>
            <p:nvSpPr>
              <p:cNvPr id="11" name="Triângulo isósceles 10"/>
              <p:cNvSpPr/>
              <p:nvPr/>
            </p:nvSpPr>
            <p:spPr>
              <a:xfrm>
                <a:off x="2116718" y="3197720"/>
                <a:ext cx="1472366" cy="554360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Conector reto 11"/>
              <p:cNvCxnSpPr>
                <a:stCxn id="8" idx="2"/>
                <a:endCxn id="11" idx="0"/>
              </p:cNvCxnSpPr>
              <p:nvPr/>
            </p:nvCxnSpPr>
            <p:spPr>
              <a:xfrm flipH="1">
                <a:off x="2852901" y="2720828"/>
                <a:ext cx="407" cy="47689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 flipH="1">
                <a:off x="2120568" y="3761543"/>
                <a:ext cx="379825" cy="58406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3275856" y="3752080"/>
                <a:ext cx="319781" cy="59352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ector reto 15"/>
            <p:cNvCxnSpPr/>
            <p:nvPr/>
          </p:nvCxnSpPr>
          <p:spPr>
            <a:xfrm flipH="1">
              <a:off x="3086674" y="1598771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uxograma: Conector 16"/>
            <p:cNvSpPr/>
            <p:nvPr/>
          </p:nvSpPr>
          <p:spPr>
            <a:xfrm>
              <a:off x="3842303" y="1535306"/>
              <a:ext cx="140000" cy="135473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998288" y="1412776"/>
              <a:ext cx="5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CPF</a:t>
              </a:r>
            </a:p>
          </p:txBody>
        </p:sp>
        <p:cxnSp>
          <p:nvCxnSpPr>
            <p:cNvPr id="19" name="Conector reto 18"/>
            <p:cNvCxnSpPr/>
            <p:nvPr/>
          </p:nvCxnSpPr>
          <p:spPr>
            <a:xfrm flipH="1">
              <a:off x="3086674" y="1848449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uxograma: Conector 19"/>
            <p:cNvSpPr/>
            <p:nvPr/>
          </p:nvSpPr>
          <p:spPr>
            <a:xfrm>
              <a:off x="3842303" y="178498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998288" y="1662454"/>
              <a:ext cx="786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Nome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 flipH="1">
              <a:off x="3073476" y="2139296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uxograma: Conector 22"/>
            <p:cNvSpPr/>
            <p:nvPr/>
          </p:nvSpPr>
          <p:spPr>
            <a:xfrm>
              <a:off x="3829105" y="2075831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985090" y="1953301"/>
              <a:ext cx="1099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Endereço</a:t>
              </a:r>
            </a:p>
          </p:txBody>
        </p:sp>
        <p:cxnSp>
          <p:nvCxnSpPr>
            <p:cNvPr id="26" name="Conector reto 25"/>
            <p:cNvCxnSpPr/>
            <p:nvPr/>
          </p:nvCxnSpPr>
          <p:spPr>
            <a:xfrm flipV="1">
              <a:off x="3660264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uxograma: Conector 26"/>
            <p:cNvSpPr/>
            <p:nvPr/>
          </p:nvSpPr>
          <p:spPr>
            <a:xfrm>
              <a:off x="3590264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371793" y="5620915"/>
              <a:ext cx="863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Salário</a:t>
              </a:r>
            </a:p>
          </p:txBody>
        </p:sp>
        <p:cxnSp>
          <p:nvCxnSpPr>
            <p:cNvPr id="32" name="Conector reto 31"/>
            <p:cNvCxnSpPr/>
            <p:nvPr/>
          </p:nvCxnSpPr>
          <p:spPr>
            <a:xfrm flipV="1">
              <a:off x="1979758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uxograma: Conector 32"/>
            <p:cNvSpPr/>
            <p:nvPr/>
          </p:nvSpPr>
          <p:spPr>
            <a:xfrm>
              <a:off x="1909758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632197" y="5620915"/>
              <a:ext cx="1605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horas trabalho</a:t>
              </a:r>
            </a:p>
          </p:txBody>
        </p:sp>
        <p:cxnSp>
          <p:nvCxnSpPr>
            <p:cNvPr id="35" name="Conector reto 34"/>
            <p:cNvCxnSpPr/>
            <p:nvPr/>
          </p:nvCxnSpPr>
          <p:spPr>
            <a:xfrm flipV="1">
              <a:off x="926875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uxograma: Conector 35"/>
            <p:cNvSpPr/>
            <p:nvPr/>
          </p:nvSpPr>
          <p:spPr>
            <a:xfrm>
              <a:off x="856875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539552" y="5620915"/>
              <a:ext cx="12124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custo hora</a:t>
              </a:r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6045402" y="692696"/>
            <a:ext cx="4562393" cy="1477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Alternativa – Criação de 2 Tabelas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dirty="0"/>
              <a:t>Horista( </a:t>
            </a:r>
            <a:r>
              <a:rPr lang="pt-BR" u="sng" dirty="0"/>
              <a:t>CPF</a:t>
            </a:r>
            <a:r>
              <a:rPr lang="pt-BR" dirty="0"/>
              <a:t>, Nome, Endereço, </a:t>
            </a:r>
            <a:r>
              <a:rPr lang="pt-BR" dirty="0" err="1"/>
              <a:t>CustoHora</a:t>
            </a:r>
            <a:r>
              <a:rPr lang="pt-BR" dirty="0"/>
              <a:t>, 	</a:t>
            </a:r>
            <a:r>
              <a:rPr lang="pt-BR" dirty="0" err="1"/>
              <a:t>HoraTrabalho</a:t>
            </a:r>
            <a:r>
              <a:rPr lang="pt-BR" dirty="0"/>
              <a:t>)</a:t>
            </a:r>
          </a:p>
          <a:p>
            <a:r>
              <a:rPr lang="pt-BR" dirty="0"/>
              <a:t>Mensalista( </a:t>
            </a:r>
            <a:r>
              <a:rPr lang="pt-BR" u="sng" dirty="0"/>
              <a:t>CPF</a:t>
            </a:r>
            <a:r>
              <a:rPr lang="pt-BR" dirty="0"/>
              <a:t>, Nome, Endereço, Salario)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047012" y="2276872"/>
            <a:ext cx="4562393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Regras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Criação de uma tabela para cada entidade especializada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Chave primária referente a entidade genérica para cada uma tabelas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057720" y="4158024"/>
            <a:ext cx="4562393" cy="1477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Observações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Unicidade da chave primária não pode ser garantida de forma declarativa pelo SGDB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Necessário programação procedural</a:t>
            </a:r>
          </a:p>
        </p:txBody>
      </p:sp>
    </p:spTree>
    <p:extLst>
      <p:ext uri="{BB962C8B-B14F-4D97-AF65-F5344CB8AC3E}">
        <p14:creationId xmlns:p14="http://schemas.microsoft.com/office/powerpoint/2010/main" val="813236939"/>
      </p:ext>
    </p:extLst>
  </p:cSld>
  <p:clrMapOvr>
    <a:masterClrMapping/>
  </p:clrMapOvr>
  <p:transition spd="slow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-99392"/>
            <a:ext cx="8077200" cy="783104"/>
          </a:xfrm>
        </p:spPr>
        <p:txBody>
          <a:bodyPr>
            <a:normAutofit/>
          </a:bodyPr>
          <a:lstStyle/>
          <a:p>
            <a:r>
              <a:rPr lang="pt-BR" sz="3600" dirty="0"/>
              <a:t>Generalização/Especialização – 3 Tabelas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39</a:t>
            </a:fld>
            <a:endParaRPr kumimoji="0" lang="pt-BR"/>
          </a:p>
        </p:txBody>
      </p:sp>
      <p:grpSp>
        <p:nvGrpSpPr>
          <p:cNvPr id="38" name="Grupo 37"/>
          <p:cNvGrpSpPr/>
          <p:nvPr/>
        </p:nvGrpSpPr>
        <p:grpSpPr>
          <a:xfrm>
            <a:off x="2063553" y="764705"/>
            <a:ext cx="4042668" cy="4546693"/>
            <a:chOff x="539552" y="1412776"/>
            <a:chExt cx="4545119" cy="4546693"/>
          </a:xfrm>
        </p:grpSpPr>
        <p:grpSp>
          <p:nvGrpSpPr>
            <p:cNvPr id="7" name="Grupo 6"/>
            <p:cNvGrpSpPr/>
            <p:nvPr/>
          </p:nvGrpSpPr>
          <p:grpSpPr>
            <a:xfrm>
              <a:off x="683568" y="1539943"/>
              <a:ext cx="3456384" cy="3291556"/>
              <a:chOff x="1331640" y="2163740"/>
              <a:chExt cx="3357333" cy="2705420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2057255" y="2163740"/>
                <a:ext cx="1592105" cy="55708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Empregado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331640" y="4345604"/>
                <a:ext cx="1404553" cy="5235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Horista</a:t>
                </a:r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048884" y="4345604"/>
                <a:ext cx="1640089" cy="5235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solidFill>
                      <a:schemeClr val="tx1"/>
                    </a:solidFill>
                  </a:rPr>
                  <a:t>Mensalista</a:t>
                </a:r>
              </a:p>
            </p:txBody>
          </p:sp>
          <p:sp>
            <p:nvSpPr>
              <p:cNvPr id="11" name="Triângulo isósceles 10"/>
              <p:cNvSpPr/>
              <p:nvPr/>
            </p:nvSpPr>
            <p:spPr>
              <a:xfrm>
                <a:off x="2116718" y="3197720"/>
                <a:ext cx="1472366" cy="554360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Conector reto 11"/>
              <p:cNvCxnSpPr>
                <a:stCxn id="8" idx="2"/>
                <a:endCxn id="11" idx="0"/>
              </p:cNvCxnSpPr>
              <p:nvPr/>
            </p:nvCxnSpPr>
            <p:spPr>
              <a:xfrm flipH="1">
                <a:off x="2852901" y="2720828"/>
                <a:ext cx="407" cy="47689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 flipH="1">
                <a:off x="2120568" y="3761543"/>
                <a:ext cx="379825" cy="58406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3275856" y="3752080"/>
                <a:ext cx="319781" cy="59352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ector reto 15"/>
            <p:cNvCxnSpPr/>
            <p:nvPr/>
          </p:nvCxnSpPr>
          <p:spPr>
            <a:xfrm flipH="1">
              <a:off x="3086674" y="1598771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uxograma: Conector 16"/>
            <p:cNvSpPr/>
            <p:nvPr/>
          </p:nvSpPr>
          <p:spPr>
            <a:xfrm>
              <a:off x="3842303" y="1535306"/>
              <a:ext cx="140000" cy="135473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998288" y="1412776"/>
              <a:ext cx="5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CPF</a:t>
              </a:r>
            </a:p>
          </p:txBody>
        </p:sp>
        <p:cxnSp>
          <p:nvCxnSpPr>
            <p:cNvPr id="19" name="Conector reto 18"/>
            <p:cNvCxnSpPr/>
            <p:nvPr/>
          </p:nvCxnSpPr>
          <p:spPr>
            <a:xfrm flipH="1">
              <a:off x="3086674" y="1848449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uxograma: Conector 19"/>
            <p:cNvSpPr/>
            <p:nvPr/>
          </p:nvSpPr>
          <p:spPr>
            <a:xfrm>
              <a:off x="3842303" y="178498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998288" y="1662454"/>
              <a:ext cx="786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Nome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 flipH="1">
              <a:off x="3073476" y="2139296"/>
              <a:ext cx="7797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uxograma: Conector 22"/>
            <p:cNvSpPr/>
            <p:nvPr/>
          </p:nvSpPr>
          <p:spPr>
            <a:xfrm>
              <a:off x="3829105" y="2075831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985090" y="1953301"/>
              <a:ext cx="1099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Endereço</a:t>
              </a:r>
            </a:p>
          </p:txBody>
        </p:sp>
        <p:cxnSp>
          <p:nvCxnSpPr>
            <p:cNvPr id="26" name="Conector reto 25"/>
            <p:cNvCxnSpPr/>
            <p:nvPr/>
          </p:nvCxnSpPr>
          <p:spPr>
            <a:xfrm flipV="1">
              <a:off x="3660264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uxograma: Conector 26"/>
            <p:cNvSpPr/>
            <p:nvPr/>
          </p:nvSpPr>
          <p:spPr>
            <a:xfrm>
              <a:off x="3590264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371793" y="5620915"/>
              <a:ext cx="863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Salário</a:t>
              </a:r>
            </a:p>
          </p:txBody>
        </p:sp>
        <p:cxnSp>
          <p:nvCxnSpPr>
            <p:cNvPr id="32" name="Conector reto 31"/>
            <p:cNvCxnSpPr/>
            <p:nvPr/>
          </p:nvCxnSpPr>
          <p:spPr>
            <a:xfrm flipV="1">
              <a:off x="1979758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uxograma: Conector 32"/>
            <p:cNvSpPr/>
            <p:nvPr/>
          </p:nvSpPr>
          <p:spPr>
            <a:xfrm>
              <a:off x="1909758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632197" y="5620915"/>
              <a:ext cx="1605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horas trabalho</a:t>
              </a:r>
            </a:p>
          </p:txBody>
        </p:sp>
        <p:cxnSp>
          <p:nvCxnSpPr>
            <p:cNvPr id="35" name="Conector reto 34"/>
            <p:cNvCxnSpPr/>
            <p:nvPr/>
          </p:nvCxnSpPr>
          <p:spPr>
            <a:xfrm flipV="1">
              <a:off x="926875" y="4831500"/>
              <a:ext cx="0" cy="5922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uxograma: Conector 35"/>
            <p:cNvSpPr/>
            <p:nvPr/>
          </p:nvSpPr>
          <p:spPr>
            <a:xfrm>
              <a:off x="856875" y="5445224"/>
              <a:ext cx="140000" cy="13547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539552" y="5620915"/>
              <a:ext cx="12124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custo hora</a:t>
              </a:r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6045402" y="692697"/>
            <a:ext cx="4562393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Alternativa – Criação de 3 Tabelas</a:t>
            </a:r>
          </a:p>
          <a:p>
            <a:r>
              <a:rPr lang="pt-BR" dirty="0"/>
              <a:t>Empregado( </a:t>
            </a:r>
            <a:r>
              <a:rPr lang="pt-BR" u="sng" dirty="0"/>
              <a:t>CPF</a:t>
            </a:r>
            <a:r>
              <a:rPr lang="pt-BR" dirty="0"/>
              <a:t>, Nome, Endereço, Tipo)</a:t>
            </a:r>
          </a:p>
          <a:p>
            <a:r>
              <a:rPr lang="pt-BR" dirty="0"/>
              <a:t>Horista( </a:t>
            </a:r>
            <a:r>
              <a:rPr lang="pt-BR" u="sng" dirty="0"/>
              <a:t>CPF</a:t>
            </a:r>
            <a:r>
              <a:rPr lang="pt-BR" dirty="0"/>
              <a:t>,  </a:t>
            </a:r>
            <a:r>
              <a:rPr lang="pt-BR" dirty="0" err="1"/>
              <a:t>CustoHora</a:t>
            </a:r>
            <a:r>
              <a:rPr lang="pt-BR" dirty="0"/>
              <a:t>, </a:t>
            </a:r>
            <a:r>
              <a:rPr lang="pt-BR" dirty="0" err="1"/>
              <a:t>HoraTrabalho</a:t>
            </a:r>
            <a:r>
              <a:rPr lang="pt-BR" dirty="0"/>
              <a:t>)</a:t>
            </a:r>
          </a:p>
          <a:p>
            <a:r>
              <a:rPr lang="pt-BR" dirty="0"/>
              <a:t>Mensalista( </a:t>
            </a:r>
            <a:r>
              <a:rPr lang="pt-BR" u="sng" dirty="0"/>
              <a:t>CPF</a:t>
            </a:r>
            <a:r>
              <a:rPr lang="pt-BR" dirty="0"/>
              <a:t>, Salario)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047012" y="2060848"/>
            <a:ext cx="4562393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Regras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Incluir a chave primária da tabela genérica em cada uma das tabelas especializadas como chave estrangeira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Adicionar o atributo tipo na tabela genérica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057720" y="4005065"/>
            <a:ext cx="4562393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Observações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Redução de atributos opcionais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Ocorrência de uma das 2 tabelas especializadas conforme o valor do atributo Tipo somente pode ser garantida através de programação procedural</a:t>
            </a:r>
          </a:p>
        </p:txBody>
      </p:sp>
    </p:spTree>
    <p:extLst>
      <p:ext uri="{BB962C8B-B14F-4D97-AF65-F5344CB8AC3E}">
        <p14:creationId xmlns:p14="http://schemas.microsoft.com/office/powerpoint/2010/main" val="4043805191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sz="2800" dirty="0"/>
              <a:t>É composto  de </a:t>
            </a:r>
            <a:r>
              <a:rPr lang="pt-BR" sz="2800" b="1" dirty="0"/>
              <a:t>tabelas</a:t>
            </a:r>
            <a:r>
              <a:rPr lang="pt-BR" sz="2800" dirty="0"/>
              <a:t> ou </a:t>
            </a:r>
            <a:r>
              <a:rPr lang="pt-BR" sz="2800" b="1" dirty="0"/>
              <a:t>relações</a:t>
            </a:r>
          </a:p>
          <a:p>
            <a:r>
              <a:rPr lang="pt-BR" sz="2800" dirty="0"/>
              <a:t>O termo </a:t>
            </a:r>
            <a:r>
              <a:rPr lang="pt-BR" sz="2800" b="1" dirty="0"/>
              <a:t>tabela</a:t>
            </a:r>
            <a:r>
              <a:rPr lang="pt-BR" sz="2800" dirty="0"/>
              <a:t> é mais comum nos produtos comercias e na prática</a:t>
            </a:r>
          </a:p>
          <a:p>
            <a:r>
              <a:rPr lang="pt-BR" sz="2800" dirty="0"/>
              <a:t>O termo </a:t>
            </a:r>
            <a:r>
              <a:rPr lang="pt-BR" sz="2800" b="1" dirty="0"/>
              <a:t>relação</a:t>
            </a:r>
            <a:r>
              <a:rPr lang="pt-BR" sz="2800" dirty="0"/>
              <a:t> foi utilizada na literatura original sobre a abordagem relacional (daí a denominação “relacional”) e é mais comum na área acadêmica</a:t>
            </a:r>
          </a:p>
          <a:p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200" dirty="0"/>
              <a:t>Composição de um Banco de Dados Relacional</a:t>
            </a:r>
          </a:p>
        </p:txBody>
      </p:sp>
    </p:spTree>
    <p:extLst>
      <p:ext uri="{BB962C8B-B14F-4D97-AF65-F5344CB8AC3E}">
        <p14:creationId xmlns:p14="http://schemas.microsoft.com/office/powerpoint/2010/main" val="10622843"/>
      </p:ext>
    </p:extLst>
  </p:cSld>
  <p:clrMapOvr>
    <a:masterClrMapping/>
  </p:clrMapOvr>
  <p:transition spd="slow"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Banco de dados Integro</a:t>
            </a:r>
          </a:p>
          <a:p>
            <a:pPr lvl="1"/>
            <a:r>
              <a:rPr lang="pt-BR" dirty="0"/>
              <a:t>Reflete corretamente a realidade representada pelo banco de dados e os dados são consistentes entre si</a:t>
            </a:r>
          </a:p>
          <a:p>
            <a:pPr lvl="1"/>
            <a:r>
              <a:rPr lang="pt-BR" dirty="0"/>
              <a:t>Um SGBD deve garantir a </a:t>
            </a:r>
            <a:r>
              <a:rPr lang="pt-BR" b="1" dirty="0"/>
              <a:t>integridade dos dados</a:t>
            </a:r>
            <a:r>
              <a:rPr lang="pt-BR" dirty="0"/>
              <a:t> através de mecanismos de </a:t>
            </a:r>
            <a:r>
              <a:rPr lang="pt-BR" b="1" dirty="0"/>
              <a:t>restrição de integridade</a:t>
            </a:r>
          </a:p>
          <a:p>
            <a:pPr marL="457200" lvl="1" indent="0">
              <a:buNone/>
            </a:pPr>
            <a:endParaRPr lang="pt-BR"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40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117719877"/>
      </p:ext>
    </p:extLst>
  </p:cSld>
  <p:clrMapOvr>
    <a:masterClrMapping/>
  </p:clrMapOvr>
  <p:transition spd="slow"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Restrição de Integridade</a:t>
            </a:r>
          </a:p>
          <a:p>
            <a:pPr lvl="1"/>
            <a:r>
              <a:rPr lang="pt-BR" dirty="0"/>
              <a:t>Regra de consistência de dados que é garantida pelo próprio SGBD</a:t>
            </a:r>
          </a:p>
          <a:p>
            <a:r>
              <a:rPr lang="pt-BR" dirty="0"/>
              <a:t>Na abordagem relacional as restrições estão classificadas em</a:t>
            </a:r>
          </a:p>
          <a:p>
            <a:pPr lvl="1"/>
            <a:r>
              <a:rPr lang="pt-BR" dirty="0"/>
              <a:t>Integridade de </a:t>
            </a:r>
            <a:r>
              <a:rPr lang="pt-BR" b="1" dirty="0"/>
              <a:t>domínio</a:t>
            </a:r>
          </a:p>
          <a:p>
            <a:pPr lvl="1"/>
            <a:r>
              <a:rPr lang="pt-BR" dirty="0"/>
              <a:t>Integridade de </a:t>
            </a:r>
            <a:r>
              <a:rPr lang="pt-BR" b="1" dirty="0"/>
              <a:t>vazio (NULL)</a:t>
            </a:r>
          </a:p>
          <a:p>
            <a:pPr lvl="1"/>
            <a:r>
              <a:rPr lang="pt-BR" dirty="0"/>
              <a:t>Integridade de </a:t>
            </a:r>
            <a:r>
              <a:rPr lang="pt-BR" b="1" dirty="0"/>
              <a:t>chave</a:t>
            </a:r>
          </a:p>
          <a:p>
            <a:pPr lvl="1"/>
            <a:r>
              <a:rPr lang="pt-BR" dirty="0"/>
              <a:t>Integridade </a:t>
            </a:r>
            <a:r>
              <a:rPr lang="pt-BR" b="1" dirty="0"/>
              <a:t>referencial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41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4279829318"/>
      </p:ext>
    </p:extLst>
  </p:cSld>
  <p:clrMapOvr>
    <a:masterClrMapping/>
  </p:clrMapOvr>
  <p:transition spd="slow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Domínio</a:t>
            </a:r>
          </a:p>
          <a:p>
            <a:pPr lvl="1"/>
            <a:r>
              <a:rPr lang="pt-BR" dirty="0"/>
              <a:t>É um </a:t>
            </a:r>
            <a:r>
              <a:rPr lang="pt-BR" b="1" i="1" dirty="0"/>
              <a:t>conjunto de valores </a:t>
            </a:r>
            <a:r>
              <a:rPr lang="pt-BR" dirty="0"/>
              <a:t>(alfanumérico, numérico...) que um campo de uma tabela pode assumir</a:t>
            </a:r>
          </a:p>
          <a:p>
            <a:pPr lvl="1"/>
            <a:r>
              <a:rPr lang="pt-BR" dirty="0"/>
              <a:t>É chamado de </a:t>
            </a:r>
            <a:r>
              <a:rPr lang="pt-BR" b="1" i="1" dirty="0"/>
              <a:t>domínio da coluna</a:t>
            </a:r>
            <a:r>
              <a:rPr lang="pt-BR" dirty="0"/>
              <a:t> ou </a:t>
            </a:r>
            <a:r>
              <a:rPr lang="pt-BR" b="1" i="1" dirty="0"/>
              <a:t>domínio do campo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258154891"/>
      </p:ext>
    </p:extLst>
  </p:cSld>
  <p:clrMapOvr>
    <a:masterClrMapping/>
  </p:clrMapOvr>
  <p:transition spd="slow"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Integridade de domínio</a:t>
            </a:r>
          </a:p>
          <a:p>
            <a:pPr lvl="1"/>
            <a:r>
              <a:rPr lang="pt-BR" dirty="0"/>
              <a:t>Especifica que o valor de um campo deve obedecer a definição de valores admitidos para a coluna – o domínio da coluna</a:t>
            </a:r>
          </a:p>
          <a:p>
            <a:pPr lvl="1"/>
            <a:r>
              <a:rPr lang="pt-BR" dirty="0"/>
              <a:t>Nos </a:t>
            </a:r>
            <a:r>
              <a:rPr lang="pt-BR" dirty="0" err="1"/>
              <a:t>SGBDs</a:t>
            </a:r>
            <a:r>
              <a:rPr lang="pt-BR" dirty="0"/>
              <a:t> relacionais é possível usar domínios pré-definidos (número inteiro, número real, alfanumérico de tamanho definido, data...)</a:t>
            </a:r>
          </a:p>
          <a:p>
            <a:pPr lvl="1"/>
            <a:r>
              <a:rPr lang="pt-BR" dirty="0"/>
              <a:t>É possível usar um conjunto finito de valores</a:t>
            </a:r>
          </a:p>
          <a:p>
            <a:pPr lvl="2"/>
            <a:r>
              <a:rPr lang="pt-BR" dirty="0"/>
              <a:t>(masculino, feminino), (sim, não), (1, 2, 5, 7, 11, 13)</a:t>
            </a:r>
          </a:p>
          <a:p>
            <a:pPr lvl="1"/>
            <a:r>
              <a:rPr lang="pt-BR" dirty="0"/>
              <a:t>É possível usar uma fórmula: &gt; 0 e &lt; 1000 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43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45681888"/>
      </p:ext>
    </p:extLst>
  </p:cSld>
  <p:clrMapOvr>
    <a:masterClrMapping/>
  </p:clrMapOvr>
  <p:transition spd="slow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Valores vazios - NULL</a:t>
            </a:r>
          </a:p>
          <a:p>
            <a:pPr lvl="1"/>
            <a:r>
              <a:rPr lang="pt-BR" dirty="0"/>
              <a:t>Deve-se especificar se o conteúdo de uma coluna pode estar vazio (NULL)</a:t>
            </a:r>
          </a:p>
          <a:p>
            <a:pPr lvl="1"/>
            <a:r>
              <a:rPr lang="pt-BR" dirty="0"/>
              <a:t>Estar vazio significa que o </a:t>
            </a:r>
            <a:r>
              <a:rPr lang="pt-BR" b="1" i="1" dirty="0"/>
              <a:t>campo não recebeu nenhum valor</a:t>
            </a:r>
            <a:r>
              <a:rPr lang="pt-BR" dirty="0"/>
              <a:t> de seu domínio</a:t>
            </a:r>
          </a:p>
          <a:p>
            <a:pPr lvl="1"/>
            <a:r>
              <a:rPr lang="pt-BR" dirty="0"/>
              <a:t>As colunas que podem conter valores vazios(NULL), são as colunas </a:t>
            </a:r>
            <a:r>
              <a:rPr lang="pt-BR" b="1" i="1" dirty="0"/>
              <a:t>opcionais</a:t>
            </a:r>
          </a:p>
          <a:p>
            <a:pPr lvl="1"/>
            <a:r>
              <a:rPr lang="pt-BR" dirty="0"/>
              <a:t>As colunas que não podem conter valores vazios são as colunas </a:t>
            </a:r>
            <a:r>
              <a:rPr lang="pt-BR" b="1" i="1" dirty="0"/>
              <a:t>obrigatórias</a:t>
            </a:r>
          </a:p>
          <a:p>
            <a:r>
              <a:rPr lang="pt-BR" dirty="0"/>
              <a:t>Integridade de vazio - NULL</a:t>
            </a:r>
          </a:p>
          <a:p>
            <a:pPr lvl="1"/>
            <a:r>
              <a:rPr lang="pt-BR" dirty="0"/>
              <a:t>Colunas que compõem a chave primária não podem ser vazios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44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732474119"/>
      </p:ext>
    </p:extLst>
  </p:cSld>
  <p:clrMapOvr>
    <a:masterClrMapping/>
  </p:clrMapOvr>
  <p:transition spd="slow"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Integridade de chave</a:t>
            </a:r>
          </a:p>
          <a:p>
            <a:pPr lvl="1"/>
            <a:r>
              <a:rPr lang="pt-BR" dirty="0"/>
              <a:t>Trata-se da restrição que define os valores da chave primária devem ser únicos</a:t>
            </a:r>
          </a:p>
          <a:p>
            <a:endParaRPr lang="pt-BR" dirty="0"/>
          </a:p>
          <a:p>
            <a:r>
              <a:rPr lang="pt-BR" dirty="0"/>
              <a:t>Integridade referencial</a:t>
            </a:r>
          </a:p>
          <a:p>
            <a:pPr lvl="1"/>
            <a:r>
              <a:rPr lang="pt-BR" dirty="0"/>
              <a:t>Define que os valores dos campos que aparecem em uma chave estrangeira devem aparecer na chave primária da tabela referenciada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45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343612609"/>
      </p:ext>
    </p:extLst>
  </p:cSld>
  <p:clrMapOvr>
    <a:masterClrMapping/>
  </p:clrMapOvr>
  <p:transition spd="slow"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412777"/>
            <a:ext cx="8077200" cy="4896544"/>
          </a:xfrm>
        </p:spPr>
        <p:txBody>
          <a:bodyPr>
            <a:normAutofit/>
          </a:bodyPr>
          <a:lstStyle/>
          <a:p>
            <a:r>
              <a:rPr lang="pt-BR" dirty="0"/>
              <a:t>Chave Estrangeira – Restrições impostas</a:t>
            </a:r>
          </a:p>
          <a:p>
            <a:pPr lvl="1"/>
            <a:r>
              <a:rPr lang="pt-BR" dirty="0"/>
              <a:t>Quando da inclusão de uma linha na tabela que contém uma chave estrangeira</a:t>
            </a:r>
          </a:p>
          <a:p>
            <a:pPr lvl="2"/>
            <a:r>
              <a:rPr lang="pt-BR" dirty="0"/>
              <a:t>Deve ser garantido que o valor da chave estrangeira, exista na coluna da chave primária referenciada </a:t>
            </a:r>
          </a:p>
          <a:p>
            <a:pPr lvl="2"/>
            <a:r>
              <a:rPr lang="pt-BR" dirty="0"/>
              <a:t>Se o Relacionamento não for do tipo obrigatório, a chave estrangeira pode ser nula</a:t>
            </a:r>
          </a:p>
          <a:p>
            <a:pPr lvl="1"/>
            <a:r>
              <a:rPr lang="pt-BR" dirty="0"/>
              <a:t>Exemplo</a:t>
            </a:r>
          </a:p>
          <a:p>
            <a:pPr lvl="2"/>
            <a:r>
              <a:rPr lang="pt-BR" dirty="0"/>
              <a:t>Um novo empregado deve atuar em um departamento já existente no banco de dados – na tabela Departamento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46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07601575"/>
      </p:ext>
    </p:extLst>
  </p:cSld>
  <p:clrMapOvr>
    <a:masterClrMapping/>
  </p:clrMapOvr>
  <p:transition spd="slow"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412777"/>
            <a:ext cx="8077200" cy="4896544"/>
          </a:xfrm>
        </p:spPr>
        <p:txBody>
          <a:bodyPr>
            <a:normAutofit/>
          </a:bodyPr>
          <a:lstStyle/>
          <a:p>
            <a:r>
              <a:rPr lang="pt-BR" dirty="0"/>
              <a:t>Chave Estrangeira – Restrições impostas</a:t>
            </a:r>
          </a:p>
          <a:p>
            <a:pPr lvl="1"/>
            <a:r>
              <a:rPr lang="pt-BR" dirty="0"/>
              <a:t>Quando da alteração do valor da chave estrangeira</a:t>
            </a:r>
          </a:p>
          <a:p>
            <a:pPr lvl="2"/>
            <a:r>
              <a:rPr lang="pt-BR" dirty="0"/>
              <a:t>Deve ser garantido que o novo valor da chave estrangeira, se informado, exista na coluna da chave primária referenciada</a:t>
            </a:r>
          </a:p>
          <a:p>
            <a:pPr lvl="1"/>
            <a:r>
              <a:rPr lang="pt-BR" dirty="0"/>
              <a:t>Exemplo</a:t>
            </a:r>
          </a:p>
          <a:p>
            <a:pPr lvl="2"/>
            <a:r>
              <a:rPr lang="pt-BR" dirty="0"/>
              <a:t>Se um empregado muda de departamento deve-se garantir que o novo departamento já exista no banco de dados – na tabela Departamento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47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315635160"/>
      </p:ext>
    </p:extLst>
  </p:cSld>
  <p:clrMapOvr>
    <a:masterClrMapping/>
  </p:clrMapOvr>
  <p:transition spd="slow"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412777"/>
            <a:ext cx="8077200" cy="4896544"/>
          </a:xfrm>
        </p:spPr>
        <p:txBody>
          <a:bodyPr>
            <a:normAutofit/>
          </a:bodyPr>
          <a:lstStyle/>
          <a:p>
            <a:r>
              <a:rPr lang="pt-BR" dirty="0"/>
              <a:t>Chave Estrangeira – Restrições impostas</a:t>
            </a:r>
          </a:p>
          <a:p>
            <a:pPr lvl="1"/>
            <a:r>
              <a:rPr lang="pt-BR" dirty="0"/>
              <a:t>Quando da exclusão de uma linha da tabela que contém a chave primária referenciada pela chave estrangeira</a:t>
            </a:r>
          </a:p>
          <a:p>
            <a:pPr lvl="2"/>
            <a:r>
              <a:rPr lang="pt-BR" dirty="0"/>
              <a:t>Deve ser garantido que na coluna chave estrangeira não apareça o valor da chave primária que esta sendo excluída</a:t>
            </a:r>
          </a:p>
          <a:p>
            <a:pPr lvl="1"/>
            <a:r>
              <a:rPr lang="pt-BR" dirty="0"/>
              <a:t>Exemplo</a:t>
            </a:r>
          </a:p>
          <a:p>
            <a:pPr lvl="2"/>
            <a:r>
              <a:rPr lang="pt-BR" dirty="0"/>
              <a:t>Um departamento não pode ser excluído, caso exista algum empregado que o referencie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48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59986506"/>
      </p:ext>
    </p:extLst>
  </p:cSld>
  <p:clrMapOvr>
    <a:masterClrMapping/>
  </p:clrMapOvr>
  <p:transition spd="slow">
    <p:wipe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412777"/>
            <a:ext cx="8077200" cy="4896544"/>
          </a:xfrm>
        </p:spPr>
        <p:txBody>
          <a:bodyPr>
            <a:normAutofit/>
          </a:bodyPr>
          <a:lstStyle/>
          <a:p>
            <a:r>
              <a:rPr lang="pt-BR" dirty="0"/>
              <a:t>Chave Estrangeira – Restrições impostas</a:t>
            </a:r>
          </a:p>
          <a:p>
            <a:pPr lvl="1"/>
            <a:r>
              <a:rPr lang="pt-BR" dirty="0"/>
              <a:t>Quando da alteração do valor da chave primária referenciada pela chave estrangeira</a:t>
            </a:r>
          </a:p>
          <a:p>
            <a:pPr lvl="2"/>
            <a:r>
              <a:rPr lang="pt-BR" dirty="0"/>
              <a:t>Deve ser garantido que na coluna chave estrangeira não apareça o antigo valor da chave primária que esta sendo alterada</a:t>
            </a:r>
          </a:p>
          <a:p>
            <a:pPr lvl="1"/>
            <a:r>
              <a:rPr lang="pt-BR" dirty="0"/>
              <a:t>Exemplo</a:t>
            </a:r>
          </a:p>
          <a:p>
            <a:pPr lvl="2"/>
            <a:r>
              <a:rPr lang="pt-BR" dirty="0"/>
              <a:t>Um departamento somente pode ter o seu código alterado, se não for referenciado por nenhum empregado</a:t>
            </a:r>
          </a:p>
          <a:p>
            <a:pPr lvl="2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49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5998650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Tabela é um conjunto não ordenado de linhas (</a:t>
            </a:r>
            <a:r>
              <a:rPr lang="pt-BR" dirty="0" err="1"/>
              <a:t>tuplas</a:t>
            </a:r>
            <a:r>
              <a:rPr lang="pt-BR" dirty="0"/>
              <a:t>, na terminologia acadêmica)</a:t>
            </a:r>
          </a:p>
          <a:p>
            <a:r>
              <a:rPr lang="pt-BR" dirty="0"/>
              <a:t>Cada linha é composta por uma série de campos (valor de atributo na terminologia acadêmica)</a:t>
            </a:r>
          </a:p>
          <a:p>
            <a:r>
              <a:rPr lang="pt-BR" dirty="0"/>
              <a:t>Cada campo é identificado por um nome de campo (nome de atributo, na terminologia acadêmica)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Tabelas</a:t>
            </a:r>
          </a:p>
        </p:txBody>
      </p:sp>
    </p:spTree>
    <p:extLst>
      <p:ext uri="{BB962C8B-B14F-4D97-AF65-F5344CB8AC3E}">
        <p14:creationId xmlns:p14="http://schemas.microsoft.com/office/powerpoint/2010/main" val="2339394378"/>
      </p:ext>
    </p:extLst>
  </p:cSld>
  <p:clrMapOvr>
    <a:masterClrMapping/>
  </p:clrMapOvr>
  <p:transition spd="slow"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864096"/>
          </a:xfrm>
        </p:spPr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7986464" cy="1872207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Chave Estrangeira – </a:t>
            </a:r>
            <a:r>
              <a:rPr lang="pt-BR" sz="2800" dirty="0" err="1"/>
              <a:t>auto-relacionameto</a:t>
            </a:r>
            <a:r>
              <a:rPr lang="pt-BR" sz="2800" dirty="0"/>
              <a:t> </a:t>
            </a:r>
          </a:p>
          <a:p>
            <a:pPr lvl="1"/>
            <a:r>
              <a:rPr lang="pt-BR" sz="2400" dirty="0"/>
              <a:t>Pode acontecer de uma chave estrangeira referenciar a chave primária da própria tabela – e não de uma tabela diferente, como no exemplo anterior</a:t>
            </a:r>
          </a:p>
          <a:p>
            <a:pPr lvl="1"/>
            <a:r>
              <a:rPr lang="pt-BR" sz="2400" dirty="0"/>
              <a:t>Exemplo</a:t>
            </a:r>
          </a:p>
          <a:p>
            <a:pPr marL="457200" lvl="1" indent="0">
              <a:buNone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50</a:t>
            </a:fld>
            <a:endParaRPr kumimoji="0"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51784"/>
              </p:ext>
            </p:extLst>
          </p:nvPr>
        </p:nvGraphicFramePr>
        <p:xfrm>
          <a:off x="2834654" y="3608040"/>
          <a:ext cx="635769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8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98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CodEmpr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NomeEmpr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CodDepto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CodEmpGerente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8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José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8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João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8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98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2783632" y="2852936"/>
            <a:ext cx="1394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Empregado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109392" y="5590982"/>
            <a:ext cx="579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CodEmpGerente</a:t>
            </a:r>
            <a:r>
              <a:rPr lang="pt-BR" dirty="0"/>
              <a:t> é uma chave estrangeira que </a:t>
            </a:r>
          </a:p>
          <a:p>
            <a:r>
              <a:rPr lang="pt-BR" dirty="0"/>
              <a:t>Referencia a chave da própria tabela – </a:t>
            </a:r>
            <a:r>
              <a:rPr lang="pt-BR" dirty="0" err="1"/>
              <a:t>auto-relacionamento</a:t>
            </a:r>
            <a:endParaRPr lang="pt-BR" dirty="0"/>
          </a:p>
        </p:txBody>
      </p:sp>
      <p:cxnSp>
        <p:nvCxnSpPr>
          <p:cNvPr id="21" name="Conector angulado 20"/>
          <p:cNvCxnSpPr/>
          <p:nvPr/>
        </p:nvCxnSpPr>
        <p:spPr>
          <a:xfrm rot="16200000" flipV="1">
            <a:off x="7886584" y="3404086"/>
            <a:ext cx="319970" cy="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endCxn id="8" idx="2"/>
          </p:cNvCxnSpPr>
          <p:nvPr/>
        </p:nvCxnSpPr>
        <p:spPr>
          <a:xfrm flipH="1">
            <a:off x="3480682" y="3253046"/>
            <a:ext cx="456588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8" idx="2"/>
          </p:cNvCxnSpPr>
          <p:nvPr/>
        </p:nvCxnSpPr>
        <p:spPr>
          <a:xfrm>
            <a:off x="3480682" y="3253046"/>
            <a:ext cx="0" cy="31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1050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Integridade Declarativa</a:t>
            </a:r>
          </a:p>
          <a:p>
            <a:pPr lvl="1"/>
            <a:r>
              <a:rPr lang="pt-BR" dirty="0"/>
              <a:t>Devem ser garantidas automaticamente por um SGBD relacional a partir da sua declaração na definição das tabelas, não sendo necessária nenhuma programação para garanti-las explicitamente</a:t>
            </a:r>
          </a:p>
          <a:p>
            <a:pPr lvl="1"/>
            <a:r>
              <a:rPr lang="pt-BR" dirty="0"/>
              <a:t>Chave Primária</a:t>
            </a:r>
          </a:p>
          <a:p>
            <a:pPr lvl="1"/>
            <a:r>
              <a:rPr lang="pt-BR" dirty="0"/>
              <a:t>Unicidade – chaves candidatas</a:t>
            </a:r>
          </a:p>
          <a:p>
            <a:pPr lvl="1"/>
            <a:r>
              <a:rPr lang="pt-BR" dirty="0"/>
              <a:t>Integridade Referencial – chave estrangeira</a:t>
            </a:r>
          </a:p>
          <a:p>
            <a:pPr lvl="1"/>
            <a:r>
              <a:rPr lang="pt-BR" dirty="0"/>
              <a:t>Integridade de Domínio</a:t>
            </a:r>
          </a:p>
          <a:p>
            <a:pPr lvl="1"/>
            <a:r>
              <a:rPr lang="pt-BR" dirty="0"/>
              <a:t>Integridade de Vazio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51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2823714297"/>
      </p:ext>
    </p:extLst>
  </p:cSld>
  <p:clrMapOvr>
    <a:masterClrMapping/>
  </p:clrMapOvr>
  <p:transition spd="slow">
    <p:wipe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Restrições Semânticas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Existem restrições de integridade que não podem ser definidas de forma declarativa para um SGBD relacional</a:t>
            </a:r>
          </a:p>
          <a:p>
            <a:r>
              <a:rPr lang="pt-BR" dirty="0"/>
              <a:t>São chamadas </a:t>
            </a:r>
            <a:r>
              <a:rPr lang="pt-BR" b="1" i="1" dirty="0"/>
              <a:t>restrições semânticas</a:t>
            </a:r>
          </a:p>
          <a:p>
            <a:r>
              <a:rPr lang="pt-BR" dirty="0"/>
              <a:t>Necessário que seja feita programação “procedural” na aplicação ou no SGBD</a:t>
            </a:r>
          </a:p>
          <a:p>
            <a:r>
              <a:rPr lang="pt-BR" dirty="0"/>
              <a:t>Exemplos</a:t>
            </a:r>
          </a:p>
          <a:p>
            <a:pPr lvl="1"/>
            <a:r>
              <a:rPr lang="pt-BR" dirty="0"/>
              <a:t>Um empregado do departamento de “Finanças” não pode ter a categoria funcional “Engenheiro”</a:t>
            </a:r>
          </a:p>
          <a:p>
            <a:pPr lvl="1"/>
            <a:r>
              <a:rPr lang="pt-BR" dirty="0"/>
              <a:t>Um empregado não pode ter um salário maior que seu superior imediato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2775382985"/>
      </p:ext>
    </p:extLst>
  </p:cSld>
  <p:clrMapOvr>
    <a:masterClrMapping/>
  </p:clrMapOvr>
  <p:transition spd="slow">
    <p:wipe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pt-BR"/>
            </a:pPr>
            <a:r>
              <a:rPr lang="pt-BR"/>
              <a:t>Perguntas?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/>
              <a:t>Banco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53</a:t>
            </a:fld>
            <a:endParaRPr kumimoji="0"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519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Tabela</a:t>
            </a:r>
            <a:r>
              <a:rPr lang="pt-BR" dirty="0"/>
              <a:t> é um conjunto não ordenado de linhas (</a:t>
            </a:r>
            <a:r>
              <a:rPr lang="pt-BR" dirty="0" err="1"/>
              <a:t>tuplas</a:t>
            </a:r>
            <a:r>
              <a:rPr lang="pt-BR" dirty="0"/>
              <a:t>, na terminologia acadêmica)</a:t>
            </a:r>
          </a:p>
          <a:p>
            <a:r>
              <a:rPr lang="pt-BR" dirty="0"/>
              <a:t>Cada </a:t>
            </a:r>
            <a:r>
              <a:rPr lang="pt-BR" b="1" dirty="0"/>
              <a:t>linha</a:t>
            </a:r>
            <a:r>
              <a:rPr lang="pt-BR" dirty="0"/>
              <a:t> é composta por uma série de campos (valor de atributo na terminologia acadêmica)</a:t>
            </a:r>
          </a:p>
          <a:p>
            <a:r>
              <a:rPr lang="pt-BR" dirty="0"/>
              <a:t>Cada </a:t>
            </a:r>
            <a:r>
              <a:rPr lang="pt-BR" b="1" dirty="0"/>
              <a:t>campo</a:t>
            </a:r>
            <a:r>
              <a:rPr lang="pt-BR" dirty="0"/>
              <a:t> é identificado por um nome de campo (nome de atributo, na terminologia acadêmica)</a:t>
            </a:r>
          </a:p>
          <a:p>
            <a:r>
              <a:rPr lang="pt-BR" dirty="0"/>
              <a:t>O conjunto de campos homônimos de todas as linhas de uma tabela forma uma </a:t>
            </a:r>
            <a:r>
              <a:rPr lang="pt-BR" b="1" dirty="0"/>
              <a:t>coluna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6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Tabelas</a:t>
            </a:r>
          </a:p>
        </p:txBody>
      </p:sp>
    </p:spTree>
    <p:extLst>
      <p:ext uri="{BB962C8B-B14F-4D97-AF65-F5344CB8AC3E}">
        <p14:creationId xmlns:p14="http://schemas.microsoft.com/office/powerpoint/2010/main" val="1471057398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35560" y="44624"/>
            <a:ext cx="8424936" cy="936104"/>
          </a:xfrm>
        </p:spPr>
        <p:txBody>
          <a:bodyPr>
            <a:noAutofit/>
          </a:bodyPr>
          <a:lstStyle/>
          <a:p>
            <a:r>
              <a:rPr lang="pt-BR" sz="3200" dirty="0"/>
              <a:t>Tabela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/>
              <a:t>Banco de Dados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7</a:t>
            </a:fld>
            <a:endParaRPr kumimoji="0" lang="pt-BR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135560" y="836712"/>
            <a:ext cx="8208912" cy="1296144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endParaRPr lang="pt-BR" sz="3600" dirty="0"/>
          </a:p>
          <a:p>
            <a:pPr marL="457200" lvl="1" indent="0" algn="ctr">
              <a:buNone/>
              <a:defRPr/>
            </a:pPr>
            <a:r>
              <a:rPr lang="pt-BR" sz="2800" dirty="0"/>
              <a:t>Exemplo de Tabela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13439"/>
              </p:ext>
            </p:extLst>
          </p:nvPr>
        </p:nvGraphicFramePr>
        <p:xfrm>
          <a:off x="4295800" y="2938070"/>
          <a:ext cx="5688632" cy="1499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246">
                <a:tc>
                  <a:txBody>
                    <a:bodyPr/>
                    <a:lstStyle/>
                    <a:p>
                      <a:r>
                        <a:rPr lang="pt-BR" dirty="0" err="1"/>
                        <a:t>Num_Matricula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Nome_Aluno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Cep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13">
                <a:tc>
                  <a:txBody>
                    <a:bodyPr/>
                    <a:lstStyle/>
                    <a:p>
                      <a:r>
                        <a:rPr lang="pt-BR" dirty="0"/>
                        <a:t>123.456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José</a:t>
                      </a:r>
                      <a:r>
                        <a:rPr lang="pt-BR" baseline="0" dirty="0"/>
                        <a:t> das Couves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01080-771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13">
                <a:tc>
                  <a:txBody>
                    <a:bodyPr/>
                    <a:lstStyle/>
                    <a:p>
                      <a:r>
                        <a:rPr lang="pt-BR" dirty="0"/>
                        <a:t>321.789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Maria</a:t>
                      </a:r>
                      <a:r>
                        <a:rPr lang="pt-BR" baseline="0" dirty="0"/>
                        <a:t> Antônia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01012-999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171">
                <a:tc>
                  <a:txBody>
                    <a:bodyPr/>
                    <a:lstStyle/>
                    <a:p>
                      <a:r>
                        <a:rPr lang="pt-BR" dirty="0"/>
                        <a:t>021.987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Eduardo Nogueira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04016-000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tângulo de cantos arredondados 3"/>
          <p:cNvSpPr/>
          <p:nvPr/>
        </p:nvSpPr>
        <p:spPr>
          <a:xfrm>
            <a:off x="3935760" y="2884294"/>
            <a:ext cx="633670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>
            <a:stCxn id="4" idx="1"/>
          </p:cNvCxnSpPr>
          <p:nvPr/>
        </p:nvCxnSpPr>
        <p:spPr>
          <a:xfrm flipH="1">
            <a:off x="3431704" y="3068960"/>
            <a:ext cx="504056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919537" y="2636912"/>
            <a:ext cx="153761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Campo</a:t>
            </a:r>
          </a:p>
          <a:p>
            <a:pPr algn="r"/>
            <a:r>
              <a:rPr lang="pt-BR" dirty="0"/>
              <a:t>Ou Nome da Coluna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280034" y="2339588"/>
            <a:ext cx="115212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ALUNO</a:t>
            </a:r>
          </a:p>
        </p:txBody>
      </p:sp>
      <p:cxnSp>
        <p:nvCxnSpPr>
          <p:cNvPr id="16" name="Conector reto 15"/>
          <p:cNvCxnSpPr/>
          <p:nvPr/>
        </p:nvCxnSpPr>
        <p:spPr>
          <a:xfrm flipH="1">
            <a:off x="5447928" y="2545214"/>
            <a:ext cx="648072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096000" y="2360548"/>
            <a:ext cx="38884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Tabela  </a:t>
            </a: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946266" y="3399974"/>
            <a:ext cx="6336704" cy="10776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/>
          <p:cNvCxnSpPr/>
          <p:nvPr/>
        </p:nvCxnSpPr>
        <p:spPr>
          <a:xfrm flipH="1">
            <a:off x="3431704" y="3898068"/>
            <a:ext cx="504057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688344" y="3699780"/>
            <a:ext cx="8153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Linhas</a:t>
            </a:r>
          </a:p>
        </p:txBody>
      </p:sp>
      <p:sp>
        <p:nvSpPr>
          <p:cNvPr id="39" name="Retângulo de cantos arredondados 38"/>
          <p:cNvSpPr/>
          <p:nvPr/>
        </p:nvSpPr>
        <p:spPr>
          <a:xfrm>
            <a:off x="6088300" y="2777958"/>
            <a:ext cx="1951917" cy="1875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/>
          <p:cNvCxnSpPr/>
          <p:nvPr/>
        </p:nvCxnSpPr>
        <p:spPr>
          <a:xfrm flipV="1">
            <a:off x="7114618" y="4653136"/>
            <a:ext cx="0" cy="432048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6600056" y="5085184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Coluna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8344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5" grpId="0" animBg="1"/>
      <p:bldP spid="20" grpId="0"/>
      <p:bldP spid="23" grpId="0" animBg="1"/>
      <p:bldP spid="25" grpId="0"/>
      <p:bldP spid="39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Observações</a:t>
            </a:r>
          </a:p>
          <a:p>
            <a:pPr lvl="1"/>
            <a:r>
              <a:rPr lang="pt-BR" dirty="0"/>
              <a:t>Cada linha apresenta uma </a:t>
            </a:r>
            <a:r>
              <a:rPr lang="pt-BR" dirty="0" err="1"/>
              <a:t>tupla</a:t>
            </a:r>
            <a:endParaRPr lang="pt-BR" dirty="0"/>
          </a:p>
          <a:p>
            <a:pPr lvl="1"/>
            <a:r>
              <a:rPr lang="pt-BR" dirty="0"/>
              <a:t>As linhas de uma tabela </a:t>
            </a:r>
            <a:r>
              <a:rPr lang="pt-BR" b="1" dirty="0">
                <a:solidFill>
                  <a:srgbClr val="FF0000"/>
                </a:solidFill>
              </a:rPr>
              <a:t>não têm ordenação </a:t>
            </a:r>
            <a:r>
              <a:rPr lang="pt-BR" dirty="0"/>
              <a:t>– a ordem de recuperação é  arbitrária, a menos que uma ordenação seja especificada na instrução de consulta</a:t>
            </a:r>
          </a:p>
          <a:p>
            <a:pPr lvl="1"/>
            <a:r>
              <a:rPr lang="pt-BR" dirty="0"/>
              <a:t>Não existem linhas duplicadas</a:t>
            </a:r>
          </a:p>
          <a:p>
            <a:pPr lvl="1"/>
            <a:r>
              <a:rPr lang="pt-BR" dirty="0"/>
              <a:t>Não é possível referenciar linhas de uma tabela por posição</a:t>
            </a:r>
          </a:p>
          <a:p>
            <a:pPr lvl="1"/>
            <a:r>
              <a:rPr lang="pt-BR" dirty="0"/>
              <a:t>Os valores de um campo de uma tabela são </a:t>
            </a:r>
            <a:r>
              <a:rPr lang="pt-BR" b="1" dirty="0">
                <a:solidFill>
                  <a:srgbClr val="FF0000"/>
                </a:solidFill>
              </a:rPr>
              <a:t>atômicos e </a:t>
            </a:r>
            <a:r>
              <a:rPr lang="pt-BR" b="1" dirty="0" err="1">
                <a:solidFill>
                  <a:srgbClr val="FF0000"/>
                </a:solidFill>
              </a:rPr>
              <a:t>monovalorados</a:t>
            </a:r>
            <a:endParaRPr lang="pt-BR" b="1" dirty="0">
              <a:solidFill>
                <a:srgbClr val="FF0000"/>
              </a:solidFill>
            </a:endParaRPr>
          </a:p>
          <a:p>
            <a:pPr lvl="1"/>
            <a:r>
              <a:rPr lang="pt-BR" dirty="0"/>
              <a:t>As consultas podem ser feitas por qualquer  critério envolvendo os campos de uma ou mais linhas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8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Tabelas</a:t>
            </a:r>
          </a:p>
        </p:txBody>
      </p:sp>
    </p:spTree>
    <p:extLst>
      <p:ext uri="{BB962C8B-B14F-4D97-AF65-F5344CB8AC3E}">
        <p14:creationId xmlns:p14="http://schemas.microsoft.com/office/powerpoint/2010/main" val="3411535122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980729"/>
            <a:ext cx="8077200" cy="5184575"/>
          </a:xfrm>
        </p:spPr>
        <p:txBody>
          <a:bodyPr>
            <a:normAutofit/>
          </a:bodyPr>
          <a:lstStyle/>
          <a:p>
            <a:r>
              <a:rPr lang="pt-BR" dirty="0"/>
              <a:t>Colunas ou conjunto de  colunas de uma Tabela que identificam de forma única cada linha de tabela e é mínimo (no caso de conjunto) nessa condição</a:t>
            </a:r>
          </a:p>
          <a:p>
            <a:pPr lvl="1"/>
            <a:r>
              <a:rPr lang="pt-BR" dirty="0"/>
              <a:t>O fato de todas as linhas de uma tabela serem distintas entre si garante a existência de ao menos uma chave candidata na tabela</a:t>
            </a:r>
          </a:p>
          <a:p>
            <a:pPr lvl="1"/>
            <a:r>
              <a:rPr lang="pt-BR" dirty="0"/>
              <a:t>Aluno (RA, Nome, CPF, </a:t>
            </a:r>
            <a:r>
              <a:rPr lang="pt-BR" dirty="0" err="1"/>
              <a:t>Data_Nascimento</a:t>
            </a:r>
            <a:r>
              <a:rPr lang="pt-BR" dirty="0"/>
              <a:t>, RG, </a:t>
            </a:r>
            <a:r>
              <a:rPr lang="pt-BR" dirty="0" err="1"/>
              <a:t>Emissor_RG</a:t>
            </a:r>
            <a:r>
              <a:rPr lang="pt-BR" dirty="0"/>
              <a:t>)</a:t>
            </a:r>
          </a:p>
          <a:p>
            <a:r>
              <a:rPr lang="pt-BR" dirty="0"/>
              <a:t>Chaves Candidatas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9</a:t>
            </a:fld>
            <a:endParaRPr kumimoji="0" lang="pt-BR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44624"/>
            <a:ext cx="8077200" cy="864096"/>
          </a:xfrm>
        </p:spPr>
        <p:txBody>
          <a:bodyPr>
            <a:noAutofit/>
          </a:bodyPr>
          <a:lstStyle/>
          <a:p>
            <a:r>
              <a:rPr lang="pt-BR" sz="3600" dirty="0"/>
              <a:t>Chaves Candidatas</a:t>
            </a:r>
          </a:p>
        </p:txBody>
      </p:sp>
    </p:spTree>
    <p:extLst>
      <p:ext uri="{BB962C8B-B14F-4D97-AF65-F5344CB8AC3E}">
        <p14:creationId xmlns:p14="http://schemas.microsoft.com/office/powerpoint/2010/main" val="998407526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2AEFF39B9F99468665713A901B7768" ma:contentTypeVersion="8" ma:contentTypeDescription="Crie um novo documento." ma:contentTypeScope="" ma:versionID="feda359ecf40ab9f78a21ef1b44974f8">
  <xsd:schema xmlns:xsd="http://www.w3.org/2001/XMLSchema" xmlns:xs="http://www.w3.org/2001/XMLSchema" xmlns:p="http://schemas.microsoft.com/office/2006/metadata/properties" xmlns:ns2="6a80cb15-7465-47aa-a63c-7a59dfae59a1" xmlns:ns3="87752c31-c457-46b4-b29d-2800d9f628fb" targetNamespace="http://schemas.microsoft.com/office/2006/metadata/properties" ma:root="true" ma:fieldsID="526da16609a585ab5bbd6dd518c0c460" ns2:_="" ns3:_="">
    <xsd:import namespace="6a80cb15-7465-47aa-a63c-7a59dfae59a1"/>
    <xsd:import namespace="87752c31-c457-46b4-b29d-2800d9f628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0cb15-7465-47aa-a63c-7a59dfae5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52c31-c457-46b4-b29d-2800d9f628f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bdeb8af-2351-4d98-9a3a-9c3e330ce810}" ma:internalName="TaxCatchAll" ma:showField="CatchAllData" ma:web="87752c31-c457-46b4-b29d-2800d9f628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7752c31-c457-46b4-b29d-2800d9f628fb" xsi:nil="true"/>
    <lcf76f155ced4ddcb4097134ff3c332f xmlns="6a80cb15-7465-47aa-a63c-7a59dfae59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2109D28-6FE8-4D05-B0BB-6B1AED32C8B1}"/>
</file>

<file path=customXml/itemProps2.xml><?xml version="1.0" encoding="utf-8"?>
<ds:datastoreItem xmlns:ds="http://schemas.openxmlformats.org/officeDocument/2006/customXml" ds:itemID="{7EBB9A2C-3FB8-4731-8E38-920412F0CF32}"/>
</file>

<file path=customXml/itemProps3.xml><?xml version="1.0" encoding="utf-8"?>
<ds:datastoreItem xmlns:ds="http://schemas.openxmlformats.org/officeDocument/2006/customXml" ds:itemID="{E44040F9-6BCD-4051-9F89-62958D923504}"/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3221</Words>
  <Application>Microsoft Office PowerPoint</Application>
  <PresentationFormat>Widescreen</PresentationFormat>
  <Paragraphs>716</Paragraphs>
  <Slides>53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Georgia</vt:lpstr>
      <vt:lpstr>Treinamento</vt:lpstr>
      <vt:lpstr>Banco de Dados</vt:lpstr>
      <vt:lpstr>Agenda</vt:lpstr>
      <vt:lpstr>Modelagem de Dados Modelo Lógico de Dados Modelo Relacional</vt:lpstr>
      <vt:lpstr>Composição de um Banco de Dados Relacional</vt:lpstr>
      <vt:lpstr>Tabelas</vt:lpstr>
      <vt:lpstr>Tabelas</vt:lpstr>
      <vt:lpstr>Tabela</vt:lpstr>
      <vt:lpstr>Tabelas</vt:lpstr>
      <vt:lpstr>Chaves Candidatas</vt:lpstr>
      <vt:lpstr>Chaves Candidatas</vt:lpstr>
      <vt:lpstr>Chaves Candidatas</vt:lpstr>
      <vt:lpstr>Chave Primária</vt:lpstr>
      <vt:lpstr>Chave Estrangeira</vt:lpstr>
      <vt:lpstr>Chave Estrangeira</vt:lpstr>
      <vt:lpstr>Chave Estrangeira</vt:lpstr>
      <vt:lpstr>Mapeamento do Modelo Conceitual para o Modelo Relacional</vt:lpstr>
      <vt:lpstr>Mapeamento de Entidades</vt:lpstr>
      <vt:lpstr>Nome das Colunas</vt:lpstr>
      <vt:lpstr>Nome para a chave primária</vt:lpstr>
      <vt:lpstr>Mapeamento de Atributos Multivalorados</vt:lpstr>
      <vt:lpstr>Mapeamento de Relacionamentos</vt:lpstr>
      <vt:lpstr>Entidades Fracas</vt:lpstr>
      <vt:lpstr>Implementação de Relacionamentos 1:1</vt:lpstr>
      <vt:lpstr>Relacionamentos Binários - 1:1</vt:lpstr>
      <vt:lpstr>Relacionamentos Binários - 1:1</vt:lpstr>
      <vt:lpstr>Relacionamentos Binários - 1:1</vt:lpstr>
      <vt:lpstr>Relacionamentos Binários – 1:1</vt:lpstr>
      <vt:lpstr>Relacionamentos Binários - 1:1</vt:lpstr>
      <vt:lpstr>Relacionamentos Binários - 1:1</vt:lpstr>
      <vt:lpstr>Relacionamentos Binários – 1:1</vt:lpstr>
      <vt:lpstr>Relacionamentos Binários – 1:n</vt:lpstr>
      <vt:lpstr>Relacionamentos Binários – 1:n</vt:lpstr>
      <vt:lpstr>Relacionamentos Binários - 1:n</vt:lpstr>
      <vt:lpstr>Relacionamentos Binários – n:n</vt:lpstr>
      <vt:lpstr>Relacionamentos Binários – n:n</vt:lpstr>
      <vt:lpstr>Relacionamentos Binários - 1:n</vt:lpstr>
      <vt:lpstr>Generalização/Especialização – 1 Tabela</vt:lpstr>
      <vt:lpstr>Generalização/Especialização – 2 Tabelas</vt:lpstr>
      <vt:lpstr>Generalização/Especialização – 3 Tabelas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Restrições Semânticas de Integridade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2013-08-10T11:58:17Z</dcterms:created>
  <dcterms:modified xsi:type="dcterms:W3CDTF">2020-05-07T15:08:33Z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0x0101002A2AEFF39B9F99468665713A901B7768</vt:lpwstr>
  </property>
</Properties>
</file>