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391" r:id="rId5"/>
    <p:sldId id="399" r:id="rId6"/>
    <p:sldId id="402" r:id="rId7"/>
    <p:sldId id="259" r:id="rId8"/>
    <p:sldId id="403" r:id="rId9"/>
    <p:sldId id="261" r:id="rId10"/>
    <p:sldId id="263" r:id="rId11"/>
    <p:sldId id="260" r:id="rId12"/>
    <p:sldId id="265" r:id="rId13"/>
    <p:sldId id="266" r:id="rId14"/>
    <p:sldId id="267" r:id="rId15"/>
    <p:sldId id="268" r:id="rId16"/>
    <p:sldId id="269" r:id="rId17"/>
    <p:sldId id="264" r:id="rId18"/>
    <p:sldId id="270" r:id="rId19"/>
    <p:sldId id="272" r:id="rId20"/>
    <p:sldId id="274" r:id="rId21"/>
    <p:sldId id="25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0364" autoAdjust="0"/>
  </p:normalViewPr>
  <p:slideViewPr>
    <p:cSldViewPr>
      <p:cViewPr varScale="1">
        <p:scale>
          <a:sx n="99" d="100"/>
          <a:sy n="99" d="100"/>
        </p:scale>
        <p:origin x="11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E9DA-0DDD-4C91-A8C3-3CA2CC1CB611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B7CA-7AFD-4087-B8F6-CB25B9C1A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31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DB7CA-7AFD-4087-B8F6-CB25B9C1A4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0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2DF2-599F-4364-91CC-6553E33C93CF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B9D6-3E63-4994-903C-03AE17C6D39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0" y="890718"/>
            <a:ext cx="6057900" cy="749346"/>
          </a:xfrm>
        </p:spPr>
        <p:txBody>
          <a:bodyPr>
            <a:normAutofit/>
          </a:bodyPr>
          <a:lstStyle/>
          <a:p>
            <a:r>
              <a:rPr lang="pt-BR" sz="2700" dirty="0"/>
              <a:t>Implementação de Relacionamentos 1:1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3125673" y="1538790"/>
          <a:ext cx="6048673" cy="318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85354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33" y="2743822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28045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85" y="355834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59" y="3403393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35" y="34603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8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88" y="41494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3179677" y="5017316"/>
            <a:ext cx="2107828" cy="457200"/>
            <a:chOff x="683568" y="5373212"/>
            <a:chExt cx="2810437" cy="609599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2"/>
              <a:ext cx="609600" cy="60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741974" y="4956590"/>
            <a:ext cx="1801913" cy="578644"/>
            <a:chOff x="3805678" y="5292252"/>
            <a:chExt cx="2402551" cy="771525"/>
          </a:xfrm>
        </p:grpSpPr>
        <p:pic>
          <p:nvPicPr>
            <p:cNvPr id="3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678" y="5292252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aixaDeTexto 33"/>
            <p:cNvSpPr txBox="1"/>
            <p:nvPr/>
          </p:nvSpPr>
          <p:spPr>
            <a:xfrm>
              <a:off x="4523066" y="5493350"/>
              <a:ext cx="16851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Pode ser usada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956829" y="5084226"/>
            <a:ext cx="1262081" cy="359190"/>
            <a:chOff x="6785002" y="5462433"/>
            <a:chExt cx="168277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2" y="5462433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380171" y="2757498"/>
            <a:ext cx="1875757" cy="1033612"/>
            <a:chOff x="950894" y="1900247"/>
            <a:chExt cx="2501011" cy="1033612"/>
          </a:xfrm>
        </p:grpSpPr>
        <p:sp>
          <p:nvSpPr>
            <p:cNvPr id="20" name="Losango 19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395701" y="3429002"/>
            <a:ext cx="1875757" cy="1033612"/>
            <a:chOff x="950894" y="1900247"/>
            <a:chExt cx="2501011" cy="1033612"/>
          </a:xfrm>
        </p:grpSpPr>
        <p:sp>
          <p:nvSpPr>
            <p:cNvPr id="47" name="Losango 46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(0,1)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3392735" y="4112887"/>
            <a:ext cx="1875757" cy="1033612"/>
            <a:chOff x="950894" y="1900247"/>
            <a:chExt cx="2501011" cy="1033612"/>
          </a:xfrm>
        </p:grpSpPr>
        <p:sp>
          <p:nvSpPr>
            <p:cNvPr id="53" name="Losango 52"/>
            <p:cNvSpPr/>
            <p:nvPr/>
          </p:nvSpPr>
          <p:spPr>
            <a:xfrm>
              <a:off x="1547665" y="1996299"/>
              <a:ext cx="1224137" cy="408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4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3" y="1900247"/>
              <a:ext cx="68010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4" y="220039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799" y="2933859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646915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5.6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2653479" y="1412776"/>
            <a:ext cx="6885042" cy="1488214"/>
            <a:chOff x="1412436" y="4325128"/>
            <a:chExt cx="7704856" cy="118060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Comissão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Edificío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Organização</a:t>
              </a:r>
            </a:p>
          </p:txBody>
        </p:sp>
        <p:cxnSp>
          <p:nvCxnSpPr>
            <p:cNvPr id="88" name="Conector reto 87"/>
            <p:cNvCxnSpPr>
              <a:cxnSpLocks/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6232" cy="2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(1,n)</a:t>
              </a:r>
            </a:p>
          </p:txBody>
        </p:sp>
        <p:cxnSp>
          <p:nvCxnSpPr>
            <p:cNvPr id="75" name="Conector reto 74"/>
            <p:cNvCxnSpPr>
              <a:cxnSpLocks/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500850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Área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0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</p:grpSp>
      <p:cxnSp>
        <p:nvCxnSpPr>
          <p:cNvPr id="29" name="Conector reto 70">
            <a:extLst>
              <a:ext uri="{FF2B5EF4-FFF2-40B4-BE49-F238E27FC236}">
                <a16:creationId xmlns:a16="http://schemas.microsoft.com/office/drawing/2014/main" id="{25CEA76E-D326-4CD3-A5A5-2187BBE1155B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857250" y="2129313"/>
            <a:ext cx="0" cy="6060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71">
            <a:extLst>
              <a:ext uri="{FF2B5EF4-FFF2-40B4-BE49-F238E27FC236}">
                <a16:creationId xmlns:a16="http://schemas.microsoft.com/office/drawing/2014/main" id="{DB2DCF47-51F1-492F-B789-91DA768BE3E9}"/>
              </a:ext>
            </a:extLst>
          </p:cNvPr>
          <p:cNvSpPr/>
          <p:nvPr/>
        </p:nvSpPr>
        <p:spPr>
          <a:xfrm>
            <a:off x="8803110" y="2735356"/>
            <a:ext cx="108283" cy="1218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32" name="CaixaDeTexto 72">
            <a:extLst>
              <a:ext uri="{FF2B5EF4-FFF2-40B4-BE49-F238E27FC236}">
                <a16:creationId xmlns:a16="http://schemas.microsoft.com/office/drawing/2014/main" id="{6CD0A34E-6415-444B-9669-6D9409AAEA24}"/>
              </a:ext>
            </a:extLst>
          </p:cNvPr>
          <p:cNvSpPr txBox="1"/>
          <p:nvPr/>
        </p:nvSpPr>
        <p:spPr>
          <a:xfrm>
            <a:off x="8911562" y="2625168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Número</a:t>
            </a:r>
          </a:p>
        </p:txBody>
      </p:sp>
    </p:spTree>
    <p:extLst>
      <p:ext uri="{BB962C8B-B14F-4D97-AF65-F5344CB8AC3E}">
        <p14:creationId xmlns:p14="http://schemas.microsoft.com/office/powerpoint/2010/main" val="662032534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5.7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F9A210-E8B5-4DC6-8CC1-AC77ABEE868D}"/>
              </a:ext>
            </a:extLst>
          </p:cNvPr>
          <p:cNvGrpSpPr/>
          <p:nvPr/>
        </p:nvGrpSpPr>
        <p:grpSpPr>
          <a:xfrm>
            <a:off x="2653479" y="1412777"/>
            <a:ext cx="6970913" cy="1567803"/>
            <a:chOff x="1129478" y="1412776"/>
            <a:chExt cx="6970913" cy="15678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00D493-AE8B-47D0-A361-ED292AA47C30}"/>
                </a:ext>
              </a:extLst>
            </p:cNvPr>
            <p:cNvGrpSpPr/>
            <p:nvPr/>
          </p:nvGrpSpPr>
          <p:grpSpPr>
            <a:xfrm>
              <a:off x="1129478" y="1412776"/>
              <a:ext cx="6970913" cy="1567803"/>
              <a:chOff x="1412436" y="4325128"/>
              <a:chExt cx="7704856" cy="1168398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7137529" y="4356361"/>
                <a:ext cx="1979763" cy="5498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Venda</a:t>
                </a:r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412436" y="4363254"/>
                <a:ext cx="1979763" cy="5498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Financeira</a:t>
                </a:r>
              </a:p>
            </p:txBody>
          </p:sp>
          <p:sp>
            <p:nvSpPr>
              <p:cNvPr id="85" name="Fluxograma: Decisão 84"/>
              <p:cNvSpPr/>
              <p:nvPr/>
            </p:nvSpPr>
            <p:spPr>
              <a:xfrm>
                <a:off x="4387388" y="4397374"/>
                <a:ext cx="1979763" cy="46777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solidFill>
                      <a:schemeClr val="tx1"/>
                    </a:solidFill>
                  </a:rPr>
                  <a:t>Organização</a:t>
                </a:r>
              </a:p>
            </p:txBody>
          </p:sp>
          <p:cxnSp>
            <p:nvCxnSpPr>
              <p:cNvPr id="90" name="Conector reto 89"/>
              <p:cNvCxnSpPr>
                <a:cxnSpLocks/>
                <a:stCxn id="85" idx="1"/>
                <a:endCxn id="31" idx="3"/>
              </p:cNvCxnSpPr>
              <p:nvPr/>
            </p:nvCxnSpPr>
            <p:spPr>
              <a:xfrm flipH="1">
                <a:off x="3392199" y="4631262"/>
                <a:ext cx="995189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CaixaDeTexto 92"/>
              <p:cNvSpPr txBox="1"/>
              <p:nvPr/>
            </p:nvSpPr>
            <p:spPr>
              <a:xfrm>
                <a:off x="6655640" y="4341292"/>
                <a:ext cx="535432" cy="194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(0, n)</a:t>
                </a:r>
              </a:p>
            </p:txBody>
          </p:sp>
          <p:cxnSp>
            <p:nvCxnSpPr>
              <p:cNvPr id="75" name="Conector reto 74"/>
              <p:cNvCxnSpPr>
                <a:cxnSpLocks/>
                <a:stCxn id="78" idx="0"/>
              </p:cNvCxnSpPr>
              <p:nvPr/>
            </p:nvCxnSpPr>
            <p:spPr>
              <a:xfrm flipV="1">
                <a:off x="7272412" y="4906165"/>
                <a:ext cx="0" cy="42009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luxograma: Conector 77"/>
              <p:cNvSpPr/>
              <p:nvPr/>
            </p:nvSpPr>
            <p:spPr>
              <a:xfrm>
                <a:off x="7211824" y="5326263"/>
                <a:ext cx="121176" cy="96644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7333190" y="5238852"/>
                <a:ext cx="494680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Área</a:t>
                </a:r>
              </a:p>
            </p:txBody>
          </p:sp>
          <p:sp>
            <p:nvSpPr>
              <p:cNvPr id="91" name="CaixaDeTexto 92">
                <a:extLst>
                  <a:ext uri="{FF2B5EF4-FFF2-40B4-BE49-F238E27FC236}">
                    <a16:creationId xmlns:a16="http://schemas.microsoft.com/office/drawing/2014/main" id="{50A86F24-88AA-4B39-9509-C5EDFC982062}"/>
                  </a:ext>
                </a:extLst>
              </p:cNvPr>
              <p:cNvSpPr txBox="1"/>
              <p:nvPr/>
            </p:nvSpPr>
            <p:spPr>
              <a:xfrm>
                <a:off x="3638074" y="4325128"/>
                <a:ext cx="524503" cy="19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(0,1)</a:t>
                </a:r>
              </a:p>
            </p:txBody>
          </p:sp>
          <p:cxnSp>
            <p:nvCxnSpPr>
              <p:cNvPr id="102" name="Conector reto 70">
                <a:extLst>
                  <a:ext uri="{FF2B5EF4-FFF2-40B4-BE49-F238E27FC236}">
                    <a16:creationId xmlns:a16="http://schemas.microsoft.com/office/drawing/2014/main" id="{434A8C54-73A4-4EAC-8231-2444988DE697}"/>
                  </a:ext>
                </a:extLst>
              </p:cNvPr>
              <p:cNvCxnSpPr>
                <a:cxnSpLocks/>
                <a:stCxn id="103" idx="0"/>
              </p:cNvCxnSpPr>
              <p:nvPr/>
            </p:nvCxnSpPr>
            <p:spPr>
              <a:xfrm flipV="1">
                <a:off x="2684484" y="4910934"/>
                <a:ext cx="0" cy="4807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uxograma: Conector 71">
                <a:extLst>
                  <a:ext uri="{FF2B5EF4-FFF2-40B4-BE49-F238E27FC236}">
                    <a16:creationId xmlns:a16="http://schemas.microsoft.com/office/drawing/2014/main" id="{7A415133-74FE-48C2-9384-211C89D6683C}"/>
                  </a:ext>
                </a:extLst>
              </p:cNvPr>
              <p:cNvSpPr/>
              <p:nvPr/>
            </p:nvSpPr>
            <p:spPr>
              <a:xfrm>
                <a:off x="2623896" y="5391707"/>
                <a:ext cx="121176" cy="9664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4" name="CaixaDeTexto 72">
                <a:extLst>
                  <a:ext uri="{FF2B5EF4-FFF2-40B4-BE49-F238E27FC236}">
                    <a16:creationId xmlns:a16="http://schemas.microsoft.com/office/drawing/2014/main" id="{4B3DCD41-81BC-409E-A072-7D48E4A18031}"/>
                  </a:ext>
                </a:extLst>
              </p:cNvPr>
              <p:cNvSpPr txBox="1"/>
              <p:nvPr/>
            </p:nvSpPr>
            <p:spPr>
              <a:xfrm>
                <a:off x="2745263" y="5304296"/>
                <a:ext cx="629336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Código</a:t>
                </a:r>
              </a:p>
            </p:txBody>
          </p:sp>
          <p:cxnSp>
            <p:nvCxnSpPr>
              <p:cNvPr id="105" name="Conector reto 74">
                <a:extLst>
                  <a:ext uri="{FF2B5EF4-FFF2-40B4-BE49-F238E27FC236}">
                    <a16:creationId xmlns:a16="http://schemas.microsoft.com/office/drawing/2014/main" id="{C3D3CB31-0601-4830-BA8C-B7DF92107E30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1734677" y="4906963"/>
                <a:ext cx="0" cy="42009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luxograma: Conector 77">
                <a:extLst>
                  <a:ext uri="{FF2B5EF4-FFF2-40B4-BE49-F238E27FC236}">
                    <a16:creationId xmlns:a16="http://schemas.microsoft.com/office/drawing/2014/main" id="{A2FD7072-FD95-48F0-8AB2-0AFF7DDEBC2B}"/>
                  </a:ext>
                </a:extLst>
              </p:cNvPr>
              <p:cNvSpPr/>
              <p:nvPr/>
            </p:nvSpPr>
            <p:spPr>
              <a:xfrm>
                <a:off x="1674089" y="5327061"/>
                <a:ext cx="121176" cy="96644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07" name="CaixaDeTexto 79">
                <a:extLst>
                  <a:ext uri="{FF2B5EF4-FFF2-40B4-BE49-F238E27FC236}">
                    <a16:creationId xmlns:a16="http://schemas.microsoft.com/office/drawing/2014/main" id="{5524308D-AA55-44DD-B243-067AC6CA6027}"/>
                  </a:ext>
                </a:extLst>
              </p:cNvPr>
              <p:cNvSpPr txBox="1"/>
              <p:nvPr/>
            </p:nvSpPr>
            <p:spPr>
              <a:xfrm>
                <a:off x="1795455" y="5239650"/>
                <a:ext cx="576183" cy="1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b="1" dirty="0"/>
                  <a:t>Nome</a:t>
                </a:r>
              </a:p>
            </p:txBody>
          </p:sp>
        </p:grpSp>
        <p:cxnSp>
          <p:nvCxnSpPr>
            <p:cNvPr id="29" name="Conector reto 70">
              <a:extLst>
                <a:ext uri="{FF2B5EF4-FFF2-40B4-BE49-F238E27FC236}">
                  <a16:creationId xmlns:a16="http://schemas.microsoft.com/office/drawing/2014/main" id="{25CEA76E-D326-4CD3-A5A5-2187BBE1155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333926" y="2198834"/>
              <a:ext cx="0" cy="5365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71">
              <a:extLst>
                <a:ext uri="{FF2B5EF4-FFF2-40B4-BE49-F238E27FC236}">
                  <a16:creationId xmlns:a16="http://schemas.microsoft.com/office/drawing/2014/main" id="{DB2DCF47-51F1-492F-B789-91DA768BE3E9}"/>
                </a:ext>
              </a:extLst>
            </p:cNvPr>
            <p:cNvSpPr/>
            <p:nvPr/>
          </p:nvSpPr>
          <p:spPr>
            <a:xfrm>
              <a:off x="7279109" y="2735355"/>
              <a:ext cx="109634" cy="12968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32" name="CaixaDeTexto 72">
              <a:extLst>
                <a:ext uri="{FF2B5EF4-FFF2-40B4-BE49-F238E27FC236}">
                  <a16:creationId xmlns:a16="http://schemas.microsoft.com/office/drawing/2014/main" id="{6CD0A34E-6415-444B-9669-6D9409AAEA24}"/>
                </a:ext>
              </a:extLst>
            </p:cNvPr>
            <p:cNvSpPr txBox="1"/>
            <p:nvPr/>
          </p:nvSpPr>
          <p:spPr>
            <a:xfrm>
              <a:off x="7387561" y="2625167"/>
              <a:ext cx="295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Id</a:t>
              </a:r>
            </a:p>
          </p:txBody>
        </p:sp>
        <p:cxnSp>
          <p:nvCxnSpPr>
            <p:cNvPr id="23" name="Conector reto 74">
              <a:extLst>
                <a:ext uri="{FF2B5EF4-FFF2-40B4-BE49-F238E27FC236}">
                  <a16:creationId xmlns:a16="http://schemas.microsoft.com/office/drawing/2014/main" id="{40374233-5562-4E5D-A992-575359F81BF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951548" y="1832810"/>
              <a:ext cx="0" cy="5883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uxograma: Conector 77">
              <a:extLst>
                <a:ext uri="{FF2B5EF4-FFF2-40B4-BE49-F238E27FC236}">
                  <a16:creationId xmlns:a16="http://schemas.microsoft.com/office/drawing/2014/main" id="{94C73A02-8AF4-4613-9305-B1DC247CFD05}"/>
                </a:ext>
              </a:extLst>
            </p:cNvPr>
            <p:cNvSpPr/>
            <p:nvPr/>
          </p:nvSpPr>
          <p:spPr>
            <a:xfrm>
              <a:off x="3896731" y="2421175"/>
              <a:ext cx="109634" cy="1296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26" name="CaixaDeTexto 79">
              <a:extLst>
                <a:ext uri="{FF2B5EF4-FFF2-40B4-BE49-F238E27FC236}">
                  <a16:creationId xmlns:a16="http://schemas.microsoft.com/office/drawing/2014/main" id="{66BED8AD-2AF6-4CCB-B405-37BB8B8958B0}"/>
                </a:ext>
              </a:extLst>
            </p:cNvPr>
            <p:cNvSpPr txBox="1"/>
            <p:nvPr/>
          </p:nvSpPr>
          <p:spPr>
            <a:xfrm>
              <a:off x="3966640" y="2348806"/>
              <a:ext cx="9384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Taxa de juros</a:t>
              </a:r>
            </a:p>
          </p:txBody>
        </p:sp>
        <p:cxnSp>
          <p:nvCxnSpPr>
            <p:cNvPr id="27" name="Conector reto 74">
              <a:extLst>
                <a:ext uri="{FF2B5EF4-FFF2-40B4-BE49-F238E27FC236}">
                  <a16:creationId xmlns:a16="http://schemas.microsoft.com/office/drawing/2014/main" id="{2A93CEA6-139F-4801-8B3B-0CE14D597E1C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5062103" y="2037018"/>
              <a:ext cx="0" cy="4931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77">
              <a:extLst>
                <a:ext uri="{FF2B5EF4-FFF2-40B4-BE49-F238E27FC236}">
                  <a16:creationId xmlns:a16="http://schemas.microsoft.com/office/drawing/2014/main" id="{F5EFA8D7-6EF8-4D7B-BD31-AECE930DA541}"/>
                </a:ext>
              </a:extLst>
            </p:cNvPr>
            <p:cNvSpPr/>
            <p:nvPr/>
          </p:nvSpPr>
          <p:spPr>
            <a:xfrm>
              <a:off x="5007286" y="2530127"/>
              <a:ext cx="109634" cy="12968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33" name="CaixaDeTexto 79">
              <a:extLst>
                <a:ext uri="{FF2B5EF4-FFF2-40B4-BE49-F238E27FC236}">
                  <a16:creationId xmlns:a16="http://schemas.microsoft.com/office/drawing/2014/main" id="{9C8C032C-D2BB-4F59-8A5F-5B200C1FFBF2}"/>
                </a:ext>
              </a:extLst>
            </p:cNvPr>
            <p:cNvSpPr txBox="1"/>
            <p:nvPr/>
          </p:nvSpPr>
          <p:spPr>
            <a:xfrm>
              <a:off x="5077195" y="2457758"/>
              <a:ext cx="860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/>
                <a:t>Nr. parcelas</a:t>
              </a:r>
            </a:p>
          </p:txBody>
        </p:sp>
        <p:cxnSp>
          <p:nvCxnSpPr>
            <p:cNvPr id="34" name="Conector reto 89">
              <a:extLst>
                <a:ext uri="{FF2B5EF4-FFF2-40B4-BE49-F238E27FC236}">
                  <a16:creationId xmlns:a16="http://schemas.microsoft.com/office/drawing/2014/main" id="{BD95B7B3-CBB5-4F8E-91C0-521FD43AA5D3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5530785" y="1798676"/>
              <a:ext cx="778430" cy="2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351902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487252" y="47007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5.8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960AC6B-9AB2-4637-B7D8-21C408AC9A3C}"/>
              </a:ext>
            </a:extLst>
          </p:cNvPr>
          <p:cNvGrpSpPr/>
          <p:nvPr/>
        </p:nvGrpSpPr>
        <p:grpSpPr>
          <a:xfrm>
            <a:off x="767409" y="980729"/>
            <a:ext cx="6192688" cy="3204898"/>
            <a:chOff x="611560" y="908720"/>
            <a:chExt cx="6491355" cy="3743738"/>
          </a:xfrm>
        </p:grpSpPr>
        <p:sp>
          <p:nvSpPr>
            <p:cNvPr id="31" name="Retângulo 30"/>
            <p:cNvSpPr/>
            <p:nvPr/>
          </p:nvSpPr>
          <p:spPr>
            <a:xfrm>
              <a:off x="611560" y="908720"/>
              <a:ext cx="1791176" cy="3456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Cidade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2731142" y="1931284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2485011" y="1315089"/>
              <a:ext cx="47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2436" y="1240686"/>
              <a:ext cx="0" cy="436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1707620" y="1693099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1826247" y="1625857"/>
              <a:ext cx="5693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105" y="1235357"/>
              <a:ext cx="0" cy="3278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848288" y="1547319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998147" y="1429526"/>
              <a:ext cx="5212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cxnSp>
          <p:nvCxnSpPr>
            <p:cNvPr id="36" name="Conector reto 87">
              <a:extLst>
                <a:ext uri="{FF2B5EF4-FFF2-40B4-BE49-F238E27FC236}">
                  <a16:creationId xmlns:a16="http://schemas.microsoft.com/office/drawing/2014/main" id="{9AE6EF42-CE21-45A2-8130-1718C3C3B2E1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2114491" y="1257000"/>
              <a:ext cx="1059341" cy="6742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0">
              <a:extLst>
                <a:ext uri="{FF2B5EF4-FFF2-40B4-BE49-F238E27FC236}">
                  <a16:creationId xmlns:a16="http://schemas.microsoft.com/office/drawing/2014/main" id="{DA47CC49-E26D-49EC-A518-85C8EF2C0A7A}"/>
                </a:ext>
              </a:extLst>
            </p:cNvPr>
            <p:cNvSpPr/>
            <p:nvPr/>
          </p:nvSpPr>
          <p:spPr>
            <a:xfrm>
              <a:off x="4755737" y="954034"/>
              <a:ext cx="1791176" cy="3456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Distribuidor</a:t>
              </a:r>
            </a:p>
          </p:txBody>
        </p:sp>
        <p:sp>
          <p:nvSpPr>
            <p:cNvPr id="38" name="Retângulo 30">
              <a:extLst>
                <a:ext uri="{FF2B5EF4-FFF2-40B4-BE49-F238E27FC236}">
                  <a16:creationId xmlns:a16="http://schemas.microsoft.com/office/drawing/2014/main" id="{6410E116-3CB7-46A9-8BD1-264641AE182B}"/>
                </a:ext>
              </a:extLst>
            </p:cNvPr>
            <p:cNvSpPr/>
            <p:nvPr/>
          </p:nvSpPr>
          <p:spPr>
            <a:xfrm>
              <a:off x="3173831" y="2778072"/>
              <a:ext cx="1791176" cy="361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Distribuição</a:t>
              </a:r>
            </a:p>
          </p:txBody>
        </p:sp>
        <p:sp>
          <p:nvSpPr>
            <p:cNvPr id="40" name="Retângulo 30">
              <a:extLst>
                <a:ext uri="{FF2B5EF4-FFF2-40B4-BE49-F238E27FC236}">
                  <a16:creationId xmlns:a16="http://schemas.microsoft.com/office/drawing/2014/main" id="{D0CA85C9-83EC-4B46-B562-8C1A8DB14972}"/>
                </a:ext>
              </a:extLst>
            </p:cNvPr>
            <p:cNvSpPr/>
            <p:nvPr/>
          </p:nvSpPr>
          <p:spPr>
            <a:xfrm>
              <a:off x="3173831" y="4175152"/>
              <a:ext cx="1791176" cy="361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Produto</a:t>
              </a:r>
            </a:p>
          </p:txBody>
        </p:sp>
        <p:sp>
          <p:nvSpPr>
            <p:cNvPr id="42" name="Fluxograma: Decisão 84">
              <a:extLst>
                <a:ext uri="{FF2B5EF4-FFF2-40B4-BE49-F238E27FC236}">
                  <a16:creationId xmlns:a16="http://schemas.microsoft.com/office/drawing/2014/main" id="{5D932BF6-16EE-4757-B88A-B0C0DE2F8925}"/>
                </a:ext>
              </a:extLst>
            </p:cNvPr>
            <p:cNvSpPr/>
            <p:nvPr/>
          </p:nvSpPr>
          <p:spPr>
            <a:xfrm>
              <a:off x="4437707" y="1935181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reto 87">
              <a:extLst>
                <a:ext uri="{FF2B5EF4-FFF2-40B4-BE49-F238E27FC236}">
                  <a16:creationId xmlns:a16="http://schemas.microsoft.com/office/drawing/2014/main" id="{07C601B4-9DBB-498C-ACDA-4207303D7BEF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4880397" y="1299719"/>
              <a:ext cx="770928" cy="635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87">
              <a:extLst>
                <a:ext uri="{FF2B5EF4-FFF2-40B4-BE49-F238E27FC236}">
                  <a16:creationId xmlns:a16="http://schemas.microsoft.com/office/drawing/2014/main" id="{C024F97B-08A3-4A07-9104-457A5AC662E7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>
              <a:off x="3173832" y="2292682"/>
              <a:ext cx="385464" cy="48149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uxograma: Decisão 84">
              <a:extLst>
                <a:ext uri="{FF2B5EF4-FFF2-40B4-BE49-F238E27FC236}">
                  <a16:creationId xmlns:a16="http://schemas.microsoft.com/office/drawing/2014/main" id="{63B98406-51FD-4EA6-A759-CA92E71DD6CB}"/>
                </a:ext>
              </a:extLst>
            </p:cNvPr>
            <p:cNvSpPr/>
            <p:nvPr/>
          </p:nvSpPr>
          <p:spPr>
            <a:xfrm>
              <a:off x="3626729" y="3440264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Conector reto 87">
              <a:extLst>
                <a:ext uri="{FF2B5EF4-FFF2-40B4-BE49-F238E27FC236}">
                  <a16:creationId xmlns:a16="http://schemas.microsoft.com/office/drawing/2014/main" id="{EE994C4D-0E3E-48D2-A153-756004203F06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4512108" y="2296579"/>
              <a:ext cx="368289" cy="4775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87">
              <a:extLst>
                <a:ext uri="{FF2B5EF4-FFF2-40B4-BE49-F238E27FC236}">
                  <a16:creationId xmlns:a16="http://schemas.microsoft.com/office/drawing/2014/main" id="{271E034D-AC0C-4770-8533-0D1E6B87A0FC}"/>
                </a:ext>
              </a:extLst>
            </p:cNvPr>
            <p:cNvCxnSpPr>
              <a:cxnSpLocks/>
              <a:stCxn id="38" idx="2"/>
              <a:endCxn id="55" idx="0"/>
            </p:cNvCxnSpPr>
            <p:nvPr/>
          </p:nvCxnSpPr>
          <p:spPr>
            <a:xfrm>
              <a:off x="4069419" y="3139470"/>
              <a:ext cx="0" cy="30079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87">
              <a:extLst>
                <a:ext uri="{FF2B5EF4-FFF2-40B4-BE49-F238E27FC236}">
                  <a16:creationId xmlns:a16="http://schemas.microsoft.com/office/drawing/2014/main" id="{69577BA1-0D7F-4C07-B2EE-5290578BD104}"/>
                </a:ext>
              </a:extLst>
            </p:cNvPr>
            <p:cNvCxnSpPr>
              <a:cxnSpLocks/>
              <a:stCxn id="40" idx="0"/>
              <a:endCxn id="55" idx="2"/>
            </p:cNvCxnSpPr>
            <p:nvPr/>
          </p:nvCxnSpPr>
          <p:spPr>
            <a:xfrm flipV="1">
              <a:off x="4069419" y="3801662"/>
              <a:ext cx="0" cy="3734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92">
              <a:extLst>
                <a:ext uri="{FF2B5EF4-FFF2-40B4-BE49-F238E27FC236}">
                  <a16:creationId xmlns:a16="http://schemas.microsoft.com/office/drawing/2014/main" id="{4394086D-BE79-43F6-9021-2BEB59461BD8}"/>
                </a:ext>
              </a:extLst>
            </p:cNvPr>
            <p:cNvSpPr txBox="1"/>
            <p:nvPr/>
          </p:nvSpPr>
          <p:spPr>
            <a:xfrm>
              <a:off x="4843383" y="1396797"/>
              <a:ext cx="47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sp>
          <p:nvSpPr>
            <p:cNvPr id="70" name="CaixaDeTexto 92">
              <a:extLst>
                <a:ext uri="{FF2B5EF4-FFF2-40B4-BE49-F238E27FC236}">
                  <a16:creationId xmlns:a16="http://schemas.microsoft.com/office/drawing/2014/main" id="{3048A368-BF8D-48DC-81C3-C2F23DE5A791}"/>
                </a:ext>
              </a:extLst>
            </p:cNvPr>
            <p:cNvSpPr txBox="1"/>
            <p:nvPr/>
          </p:nvSpPr>
          <p:spPr>
            <a:xfrm>
              <a:off x="3322026" y="2307030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1" name="CaixaDeTexto 92">
              <a:extLst>
                <a:ext uri="{FF2B5EF4-FFF2-40B4-BE49-F238E27FC236}">
                  <a16:creationId xmlns:a16="http://schemas.microsoft.com/office/drawing/2014/main" id="{B5A53426-BBB1-4710-A288-C9907DEC9AA3}"/>
                </a:ext>
              </a:extLst>
            </p:cNvPr>
            <p:cNvSpPr txBox="1"/>
            <p:nvPr/>
          </p:nvSpPr>
          <p:spPr>
            <a:xfrm>
              <a:off x="4239705" y="2292682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2" name="CaixaDeTexto 92">
              <a:extLst>
                <a:ext uri="{FF2B5EF4-FFF2-40B4-BE49-F238E27FC236}">
                  <a16:creationId xmlns:a16="http://schemas.microsoft.com/office/drawing/2014/main" id="{F3A41CB0-2A5B-4EA1-B3D2-67E0A0AD45A0}"/>
                </a:ext>
              </a:extLst>
            </p:cNvPr>
            <p:cNvSpPr txBox="1"/>
            <p:nvPr/>
          </p:nvSpPr>
          <p:spPr>
            <a:xfrm>
              <a:off x="4078051" y="3195410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3" name="CaixaDeTexto 92">
              <a:extLst>
                <a:ext uri="{FF2B5EF4-FFF2-40B4-BE49-F238E27FC236}">
                  <a16:creationId xmlns:a16="http://schemas.microsoft.com/office/drawing/2014/main" id="{507CE179-3430-427E-B3E6-CA685517CDE2}"/>
                </a:ext>
              </a:extLst>
            </p:cNvPr>
            <p:cNvSpPr txBox="1"/>
            <p:nvPr/>
          </p:nvSpPr>
          <p:spPr>
            <a:xfrm>
              <a:off x="4098797" y="3811787"/>
              <a:ext cx="474540" cy="305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74" name="Conector reto 70">
              <a:extLst>
                <a:ext uri="{FF2B5EF4-FFF2-40B4-BE49-F238E27FC236}">
                  <a16:creationId xmlns:a16="http://schemas.microsoft.com/office/drawing/2014/main" id="{CBC07D91-A6D6-4429-9190-577019060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717" y="1302464"/>
              <a:ext cx="0" cy="436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2">
              <a:extLst>
                <a:ext uri="{FF2B5EF4-FFF2-40B4-BE49-F238E27FC236}">
                  <a16:creationId xmlns:a16="http://schemas.microsoft.com/office/drawing/2014/main" id="{745095DA-0A2C-4A35-A1FB-09101E2440C1}"/>
                </a:ext>
              </a:extLst>
            </p:cNvPr>
            <p:cNvSpPr txBox="1"/>
            <p:nvPr/>
          </p:nvSpPr>
          <p:spPr>
            <a:xfrm>
              <a:off x="6533528" y="1687635"/>
              <a:ext cx="5693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sp>
          <p:nvSpPr>
            <p:cNvPr id="77" name="Fluxograma: Conector 77">
              <a:extLst>
                <a:ext uri="{FF2B5EF4-FFF2-40B4-BE49-F238E27FC236}">
                  <a16:creationId xmlns:a16="http://schemas.microsoft.com/office/drawing/2014/main" id="{917D9E71-E744-4C75-9C2F-A5073E9C9493}"/>
                </a:ext>
              </a:extLst>
            </p:cNvPr>
            <p:cNvSpPr/>
            <p:nvPr/>
          </p:nvSpPr>
          <p:spPr>
            <a:xfrm>
              <a:off x="5653206" y="1609097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9" name="CaixaDeTexto 79">
              <a:extLst>
                <a:ext uri="{FF2B5EF4-FFF2-40B4-BE49-F238E27FC236}">
                  <a16:creationId xmlns:a16="http://schemas.microsoft.com/office/drawing/2014/main" id="{A9139C63-BA40-4F31-B439-5120F2CA06F2}"/>
                </a:ext>
              </a:extLst>
            </p:cNvPr>
            <p:cNvSpPr txBox="1"/>
            <p:nvPr/>
          </p:nvSpPr>
          <p:spPr>
            <a:xfrm>
              <a:off x="5705428" y="1491304"/>
              <a:ext cx="5212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sp>
          <p:nvSpPr>
            <p:cNvPr id="81" name="Fluxograma: Conector 71">
              <a:extLst>
                <a:ext uri="{FF2B5EF4-FFF2-40B4-BE49-F238E27FC236}">
                  <a16:creationId xmlns:a16="http://schemas.microsoft.com/office/drawing/2014/main" id="{A3284D55-E787-406D-9A89-540E8736E34C}"/>
                </a:ext>
              </a:extLst>
            </p:cNvPr>
            <p:cNvSpPr/>
            <p:nvPr/>
          </p:nvSpPr>
          <p:spPr>
            <a:xfrm>
              <a:off x="6423895" y="1738778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83" name="Conector reto 74">
              <a:extLst>
                <a:ext uri="{FF2B5EF4-FFF2-40B4-BE49-F238E27FC236}">
                  <a16:creationId xmlns:a16="http://schemas.microsoft.com/office/drawing/2014/main" id="{611AFB65-61A4-46B2-91B3-C43F65682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503" y="1299719"/>
              <a:ext cx="0" cy="3278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74">
              <a:extLst>
                <a:ext uri="{FF2B5EF4-FFF2-40B4-BE49-F238E27FC236}">
                  <a16:creationId xmlns:a16="http://schemas.microsoft.com/office/drawing/2014/main" id="{7656BAF6-7382-4C49-8532-E1211BA4877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2829946" y="2958771"/>
              <a:ext cx="343885" cy="81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uxograma: Conector 77">
              <a:extLst>
                <a:ext uri="{FF2B5EF4-FFF2-40B4-BE49-F238E27FC236}">
                  <a16:creationId xmlns:a16="http://schemas.microsoft.com/office/drawing/2014/main" id="{07EBE54F-604D-4324-941E-F83CB23FA350}"/>
                </a:ext>
              </a:extLst>
            </p:cNvPr>
            <p:cNvSpPr/>
            <p:nvPr/>
          </p:nvSpPr>
          <p:spPr>
            <a:xfrm>
              <a:off x="2704278" y="290212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7" name="CaixaDeTexto 72">
              <a:extLst>
                <a:ext uri="{FF2B5EF4-FFF2-40B4-BE49-F238E27FC236}">
                  <a16:creationId xmlns:a16="http://schemas.microsoft.com/office/drawing/2014/main" id="{98D78BAC-E42C-49B6-9B22-9D0BBEAB6F41}"/>
                </a:ext>
              </a:extLst>
            </p:cNvPr>
            <p:cNvSpPr txBox="1"/>
            <p:nvPr/>
          </p:nvSpPr>
          <p:spPr>
            <a:xfrm>
              <a:off x="2138233" y="2702926"/>
              <a:ext cx="7793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início</a:t>
              </a:r>
            </a:p>
          </p:txBody>
        </p:sp>
        <p:cxnSp>
          <p:nvCxnSpPr>
            <p:cNvPr id="88" name="Conector reto 74">
              <a:extLst>
                <a:ext uri="{FF2B5EF4-FFF2-40B4-BE49-F238E27FC236}">
                  <a16:creationId xmlns:a16="http://schemas.microsoft.com/office/drawing/2014/main" id="{3E3566BA-457D-4085-80AC-DB7C95AE67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9946" y="4521774"/>
              <a:ext cx="343885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uxograma: Conector 77">
              <a:extLst>
                <a:ext uri="{FF2B5EF4-FFF2-40B4-BE49-F238E27FC236}">
                  <a16:creationId xmlns:a16="http://schemas.microsoft.com/office/drawing/2014/main" id="{ADC35D69-9239-4D63-BECD-A8D8D178B4DA}"/>
                </a:ext>
              </a:extLst>
            </p:cNvPr>
            <p:cNvSpPr/>
            <p:nvPr/>
          </p:nvSpPr>
          <p:spPr>
            <a:xfrm>
              <a:off x="2713156" y="4438790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92" name="CaixaDeTexto 72">
              <a:extLst>
                <a:ext uri="{FF2B5EF4-FFF2-40B4-BE49-F238E27FC236}">
                  <a16:creationId xmlns:a16="http://schemas.microsoft.com/office/drawing/2014/main" id="{8973B2C0-24FD-41FF-BB7B-FF6B7A2B2CA5}"/>
                </a:ext>
              </a:extLst>
            </p:cNvPr>
            <p:cNvSpPr txBox="1"/>
            <p:nvPr/>
          </p:nvSpPr>
          <p:spPr>
            <a:xfrm>
              <a:off x="2107987" y="4355851"/>
              <a:ext cx="546439" cy="296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sp>
          <p:nvSpPr>
            <p:cNvPr id="94" name="CaixaDeTexto 72">
              <a:extLst>
                <a:ext uri="{FF2B5EF4-FFF2-40B4-BE49-F238E27FC236}">
                  <a16:creationId xmlns:a16="http://schemas.microsoft.com/office/drawing/2014/main" id="{E254C086-798B-4FB6-91EE-0370FD250D89}"/>
                </a:ext>
              </a:extLst>
            </p:cNvPr>
            <p:cNvSpPr txBox="1"/>
            <p:nvPr/>
          </p:nvSpPr>
          <p:spPr>
            <a:xfrm>
              <a:off x="2037433" y="4115664"/>
              <a:ext cx="5693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sp>
          <p:nvSpPr>
            <p:cNvPr id="95" name="Fluxograma: Conector 71">
              <a:extLst>
                <a:ext uri="{FF2B5EF4-FFF2-40B4-BE49-F238E27FC236}">
                  <a16:creationId xmlns:a16="http://schemas.microsoft.com/office/drawing/2014/main" id="{A9017A83-681D-478F-B607-47DA091E7BB8}"/>
                </a:ext>
              </a:extLst>
            </p:cNvPr>
            <p:cNvSpPr/>
            <p:nvPr/>
          </p:nvSpPr>
          <p:spPr>
            <a:xfrm>
              <a:off x="2527923" y="4176281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96" name="Conector reto 74">
              <a:extLst>
                <a:ext uri="{FF2B5EF4-FFF2-40B4-BE49-F238E27FC236}">
                  <a16:creationId xmlns:a16="http://schemas.microsoft.com/office/drawing/2014/main" id="{691107AD-3BA1-4969-A4CE-B03F86639769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2637556" y="4241122"/>
              <a:ext cx="563267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17503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5.9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A19682-57BA-4FA8-9EB4-496627E0F4AA}"/>
              </a:ext>
            </a:extLst>
          </p:cNvPr>
          <p:cNvGrpSpPr/>
          <p:nvPr/>
        </p:nvGrpSpPr>
        <p:grpSpPr>
          <a:xfrm>
            <a:off x="2999657" y="1340768"/>
            <a:ext cx="6573659" cy="2527626"/>
            <a:chOff x="1988591" y="2628452"/>
            <a:chExt cx="6573659" cy="2527626"/>
          </a:xfrm>
        </p:grpSpPr>
        <p:sp>
          <p:nvSpPr>
            <p:cNvPr id="37" name="Retângulo 30">
              <a:extLst>
                <a:ext uri="{FF2B5EF4-FFF2-40B4-BE49-F238E27FC236}">
                  <a16:creationId xmlns:a16="http://schemas.microsoft.com/office/drawing/2014/main" id="{DA47CC49-E26D-49EC-A518-85C8EF2C0A7A}"/>
                </a:ext>
              </a:extLst>
            </p:cNvPr>
            <p:cNvSpPr/>
            <p:nvPr/>
          </p:nvSpPr>
          <p:spPr>
            <a:xfrm>
              <a:off x="6478711" y="2782414"/>
              <a:ext cx="1791176" cy="3456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Pessoa Física</a:t>
              </a:r>
            </a:p>
          </p:txBody>
        </p:sp>
        <p:sp>
          <p:nvSpPr>
            <p:cNvPr id="38" name="Retângulo 30">
              <a:extLst>
                <a:ext uri="{FF2B5EF4-FFF2-40B4-BE49-F238E27FC236}">
                  <a16:creationId xmlns:a16="http://schemas.microsoft.com/office/drawing/2014/main" id="{6410E116-3CB7-46A9-8BD1-264641AE182B}"/>
                </a:ext>
              </a:extLst>
            </p:cNvPr>
            <p:cNvSpPr/>
            <p:nvPr/>
          </p:nvSpPr>
          <p:spPr>
            <a:xfrm>
              <a:off x="3173831" y="2778072"/>
              <a:ext cx="1791176" cy="361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Venda</a:t>
              </a:r>
            </a:p>
          </p:txBody>
        </p:sp>
        <p:sp>
          <p:nvSpPr>
            <p:cNvPr id="40" name="Retângulo 30">
              <a:extLst>
                <a:ext uri="{FF2B5EF4-FFF2-40B4-BE49-F238E27FC236}">
                  <a16:creationId xmlns:a16="http://schemas.microsoft.com/office/drawing/2014/main" id="{D0CA85C9-83EC-4B46-B562-8C1A8DB14972}"/>
                </a:ext>
              </a:extLst>
            </p:cNvPr>
            <p:cNvSpPr/>
            <p:nvPr/>
          </p:nvSpPr>
          <p:spPr>
            <a:xfrm>
              <a:off x="3173831" y="4175152"/>
              <a:ext cx="1791176" cy="361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Pessoa Juridica</a:t>
              </a:r>
            </a:p>
          </p:txBody>
        </p:sp>
        <p:sp>
          <p:nvSpPr>
            <p:cNvPr id="42" name="Fluxograma: Decisão 84">
              <a:extLst>
                <a:ext uri="{FF2B5EF4-FFF2-40B4-BE49-F238E27FC236}">
                  <a16:creationId xmlns:a16="http://schemas.microsoft.com/office/drawing/2014/main" id="{5D932BF6-16EE-4757-B88A-B0C0DE2F8925}"/>
                </a:ext>
              </a:extLst>
            </p:cNvPr>
            <p:cNvSpPr/>
            <p:nvPr/>
          </p:nvSpPr>
          <p:spPr>
            <a:xfrm>
              <a:off x="5308892" y="2786266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reto 87">
              <a:extLst>
                <a:ext uri="{FF2B5EF4-FFF2-40B4-BE49-F238E27FC236}">
                  <a16:creationId xmlns:a16="http://schemas.microsoft.com/office/drawing/2014/main" id="{07C601B4-9DBB-498C-ACDA-4207303D7BEF}"/>
                </a:ext>
              </a:extLst>
            </p:cNvPr>
            <p:cNvCxnSpPr>
              <a:cxnSpLocks/>
              <a:stCxn id="37" idx="1"/>
              <a:endCxn id="42" idx="3"/>
            </p:cNvCxnSpPr>
            <p:nvPr/>
          </p:nvCxnSpPr>
          <p:spPr>
            <a:xfrm flipH="1">
              <a:off x="6194271" y="2955257"/>
              <a:ext cx="284440" cy="117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uxograma: Decisão 84">
              <a:extLst>
                <a:ext uri="{FF2B5EF4-FFF2-40B4-BE49-F238E27FC236}">
                  <a16:creationId xmlns:a16="http://schemas.microsoft.com/office/drawing/2014/main" id="{63B98406-51FD-4EA6-A759-CA92E71DD6CB}"/>
                </a:ext>
              </a:extLst>
            </p:cNvPr>
            <p:cNvSpPr/>
            <p:nvPr/>
          </p:nvSpPr>
          <p:spPr>
            <a:xfrm>
              <a:off x="3626729" y="3440264"/>
              <a:ext cx="885379" cy="361398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87">
              <a:extLst>
                <a:ext uri="{FF2B5EF4-FFF2-40B4-BE49-F238E27FC236}">
                  <a16:creationId xmlns:a16="http://schemas.microsoft.com/office/drawing/2014/main" id="{69577BA1-0D7F-4C07-B2EE-5290578BD104}"/>
                </a:ext>
              </a:extLst>
            </p:cNvPr>
            <p:cNvCxnSpPr>
              <a:cxnSpLocks/>
              <a:stCxn id="40" idx="0"/>
              <a:endCxn id="55" idx="2"/>
            </p:cNvCxnSpPr>
            <p:nvPr/>
          </p:nvCxnSpPr>
          <p:spPr>
            <a:xfrm flipV="1">
              <a:off x="4069419" y="3801662"/>
              <a:ext cx="0" cy="3734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92">
              <a:extLst>
                <a:ext uri="{FF2B5EF4-FFF2-40B4-BE49-F238E27FC236}">
                  <a16:creationId xmlns:a16="http://schemas.microsoft.com/office/drawing/2014/main" id="{4394086D-BE79-43F6-9021-2BEB59461BD8}"/>
                </a:ext>
              </a:extLst>
            </p:cNvPr>
            <p:cNvSpPr txBox="1"/>
            <p:nvPr/>
          </p:nvSpPr>
          <p:spPr>
            <a:xfrm>
              <a:off x="6058988" y="2649139"/>
              <a:ext cx="47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(0,1)</a:t>
              </a:r>
            </a:p>
          </p:txBody>
        </p:sp>
        <p:sp>
          <p:nvSpPr>
            <p:cNvPr id="71" name="CaixaDeTexto 92">
              <a:extLst>
                <a:ext uri="{FF2B5EF4-FFF2-40B4-BE49-F238E27FC236}">
                  <a16:creationId xmlns:a16="http://schemas.microsoft.com/office/drawing/2014/main" id="{B5A53426-BBB1-4710-A288-C9907DEC9AA3}"/>
                </a:ext>
              </a:extLst>
            </p:cNvPr>
            <p:cNvSpPr txBox="1"/>
            <p:nvPr/>
          </p:nvSpPr>
          <p:spPr>
            <a:xfrm>
              <a:off x="4965007" y="2628452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2" name="CaixaDeTexto 92">
              <a:extLst>
                <a:ext uri="{FF2B5EF4-FFF2-40B4-BE49-F238E27FC236}">
                  <a16:creationId xmlns:a16="http://schemas.microsoft.com/office/drawing/2014/main" id="{F3A41CB0-2A5B-4EA1-B3D2-67E0A0AD45A0}"/>
                </a:ext>
              </a:extLst>
            </p:cNvPr>
            <p:cNvSpPr txBox="1"/>
            <p:nvPr/>
          </p:nvSpPr>
          <p:spPr>
            <a:xfrm>
              <a:off x="4078051" y="3195410"/>
              <a:ext cx="516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 n)</a:t>
              </a:r>
            </a:p>
          </p:txBody>
        </p:sp>
        <p:sp>
          <p:nvSpPr>
            <p:cNvPr id="73" name="CaixaDeTexto 92">
              <a:extLst>
                <a:ext uri="{FF2B5EF4-FFF2-40B4-BE49-F238E27FC236}">
                  <a16:creationId xmlns:a16="http://schemas.microsoft.com/office/drawing/2014/main" id="{507CE179-3430-427E-B3E6-CA685517CDE2}"/>
                </a:ext>
              </a:extLst>
            </p:cNvPr>
            <p:cNvSpPr txBox="1"/>
            <p:nvPr/>
          </p:nvSpPr>
          <p:spPr>
            <a:xfrm>
              <a:off x="4098797" y="3811787"/>
              <a:ext cx="47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(0,1)</a:t>
              </a:r>
            </a:p>
          </p:txBody>
        </p:sp>
        <p:cxnSp>
          <p:nvCxnSpPr>
            <p:cNvPr id="74" name="Conector reto 70">
              <a:extLst>
                <a:ext uri="{FF2B5EF4-FFF2-40B4-BE49-F238E27FC236}">
                  <a16:creationId xmlns:a16="http://schemas.microsoft.com/office/drawing/2014/main" id="{CBC07D91-A6D6-4429-9190-577019060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589" y="3146202"/>
              <a:ext cx="0" cy="436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2">
              <a:extLst>
                <a:ext uri="{FF2B5EF4-FFF2-40B4-BE49-F238E27FC236}">
                  <a16:creationId xmlns:a16="http://schemas.microsoft.com/office/drawing/2014/main" id="{745095DA-0A2C-4A35-A1FB-09101E2440C1}"/>
                </a:ext>
              </a:extLst>
            </p:cNvPr>
            <p:cNvSpPr txBox="1"/>
            <p:nvPr/>
          </p:nvSpPr>
          <p:spPr>
            <a:xfrm>
              <a:off x="8172400" y="3531373"/>
              <a:ext cx="3898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CPF</a:t>
              </a:r>
            </a:p>
          </p:txBody>
        </p:sp>
        <p:sp>
          <p:nvSpPr>
            <p:cNvPr id="77" name="Fluxograma: Conector 77">
              <a:extLst>
                <a:ext uri="{FF2B5EF4-FFF2-40B4-BE49-F238E27FC236}">
                  <a16:creationId xmlns:a16="http://schemas.microsoft.com/office/drawing/2014/main" id="{917D9E71-E744-4C75-9C2F-A5073E9C9493}"/>
                </a:ext>
              </a:extLst>
            </p:cNvPr>
            <p:cNvSpPr/>
            <p:nvPr/>
          </p:nvSpPr>
          <p:spPr>
            <a:xfrm>
              <a:off x="7292078" y="345283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9" name="CaixaDeTexto 79">
              <a:extLst>
                <a:ext uri="{FF2B5EF4-FFF2-40B4-BE49-F238E27FC236}">
                  <a16:creationId xmlns:a16="http://schemas.microsoft.com/office/drawing/2014/main" id="{A9139C63-BA40-4F31-B439-5120F2CA06F2}"/>
                </a:ext>
              </a:extLst>
            </p:cNvPr>
            <p:cNvSpPr txBox="1"/>
            <p:nvPr/>
          </p:nvSpPr>
          <p:spPr>
            <a:xfrm>
              <a:off x="7344300" y="3335042"/>
              <a:ext cx="5212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sp>
          <p:nvSpPr>
            <p:cNvPr id="81" name="Fluxograma: Conector 71">
              <a:extLst>
                <a:ext uri="{FF2B5EF4-FFF2-40B4-BE49-F238E27FC236}">
                  <a16:creationId xmlns:a16="http://schemas.microsoft.com/office/drawing/2014/main" id="{A3284D55-E787-406D-9A89-540E8736E34C}"/>
                </a:ext>
              </a:extLst>
            </p:cNvPr>
            <p:cNvSpPr/>
            <p:nvPr/>
          </p:nvSpPr>
          <p:spPr>
            <a:xfrm>
              <a:off x="8062767" y="3582516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83" name="Conector reto 74">
              <a:extLst>
                <a:ext uri="{FF2B5EF4-FFF2-40B4-BE49-F238E27FC236}">
                  <a16:creationId xmlns:a16="http://schemas.microsoft.com/office/drawing/2014/main" id="{611AFB65-61A4-46B2-91B3-C43F65682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6375" y="3143457"/>
              <a:ext cx="0" cy="3278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74">
              <a:extLst>
                <a:ext uri="{FF2B5EF4-FFF2-40B4-BE49-F238E27FC236}">
                  <a16:creationId xmlns:a16="http://schemas.microsoft.com/office/drawing/2014/main" id="{7656BAF6-7382-4C49-8532-E1211BA48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167" y="2825766"/>
              <a:ext cx="343885" cy="81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uxograma: Conector 77">
              <a:extLst>
                <a:ext uri="{FF2B5EF4-FFF2-40B4-BE49-F238E27FC236}">
                  <a16:creationId xmlns:a16="http://schemas.microsoft.com/office/drawing/2014/main" id="{07EBE54F-604D-4324-941E-F83CB23FA350}"/>
                </a:ext>
              </a:extLst>
            </p:cNvPr>
            <p:cNvSpPr/>
            <p:nvPr/>
          </p:nvSpPr>
          <p:spPr>
            <a:xfrm>
              <a:off x="2709499" y="2769120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7" name="CaixaDeTexto 72">
              <a:extLst>
                <a:ext uri="{FF2B5EF4-FFF2-40B4-BE49-F238E27FC236}">
                  <a16:creationId xmlns:a16="http://schemas.microsoft.com/office/drawing/2014/main" id="{98D78BAC-E42C-49B6-9B22-9D0BBEAB6F41}"/>
                </a:ext>
              </a:extLst>
            </p:cNvPr>
            <p:cNvSpPr txBox="1"/>
            <p:nvPr/>
          </p:nvSpPr>
          <p:spPr>
            <a:xfrm>
              <a:off x="2296341" y="2700599"/>
              <a:ext cx="4475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</a:t>
              </a:r>
            </a:p>
          </p:txBody>
        </p:sp>
        <p:cxnSp>
          <p:nvCxnSpPr>
            <p:cNvPr id="88" name="Conector reto 74">
              <a:extLst>
                <a:ext uri="{FF2B5EF4-FFF2-40B4-BE49-F238E27FC236}">
                  <a16:creationId xmlns:a16="http://schemas.microsoft.com/office/drawing/2014/main" id="{3E3566BA-457D-4085-80AC-DB7C95AE67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9946" y="4521774"/>
              <a:ext cx="343885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uxograma: Conector 77">
              <a:extLst>
                <a:ext uri="{FF2B5EF4-FFF2-40B4-BE49-F238E27FC236}">
                  <a16:creationId xmlns:a16="http://schemas.microsoft.com/office/drawing/2014/main" id="{ADC35D69-9239-4D63-BECD-A8D8D178B4DA}"/>
                </a:ext>
              </a:extLst>
            </p:cNvPr>
            <p:cNvSpPr/>
            <p:nvPr/>
          </p:nvSpPr>
          <p:spPr>
            <a:xfrm>
              <a:off x="2713156" y="4438790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92" name="CaixaDeTexto 72">
              <a:extLst>
                <a:ext uri="{FF2B5EF4-FFF2-40B4-BE49-F238E27FC236}">
                  <a16:creationId xmlns:a16="http://schemas.microsoft.com/office/drawing/2014/main" id="{8973B2C0-24FD-41FF-BB7B-FF6B7A2B2CA5}"/>
                </a:ext>
              </a:extLst>
            </p:cNvPr>
            <p:cNvSpPr txBox="1"/>
            <p:nvPr/>
          </p:nvSpPr>
          <p:spPr>
            <a:xfrm>
              <a:off x="1988591" y="4355851"/>
              <a:ext cx="7793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início</a:t>
              </a:r>
            </a:p>
          </p:txBody>
        </p:sp>
        <p:sp>
          <p:nvSpPr>
            <p:cNvPr id="94" name="CaixaDeTexto 72">
              <a:extLst>
                <a:ext uri="{FF2B5EF4-FFF2-40B4-BE49-F238E27FC236}">
                  <a16:creationId xmlns:a16="http://schemas.microsoft.com/office/drawing/2014/main" id="{E254C086-798B-4FB6-91EE-0370FD250D89}"/>
                </a:ext>
              </a:extLst>
            </p:cNvPr>
            <p:cNvSpPr txBox="1"/>
            <p:nvPr/>
          </p:nvSpPr>
          <p:spPr>
            <a:xfrm>
              <a:off x="2037433" y="4115664"/>
              <a:ext cx="5693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sp>
          <p:nvSpPr>
            <p:cNvPr id="95" name="Fluxograma: Conector 71">
              <a:extLst>
                <a:ext uri="{FF2B5EF4-FFF2-40B4-BE49-F238E27FC236}">
                  <a16:creationId xmlns:a16="http://schemas.microsoft.com/office/drawing/2014/main" id="{A9017A83-681D-478F-B607-47DA091E7BB8}"/>
                </a:ext>
              </a:extLst>
            </p:cNvPr>
            <p:cNvSpPr/>
            <p:nvPr/>
          </p:nvSpPr>
          <p:spPr>
            <a:xfrm>
              <a:off x="2527923" y="4176281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96" name="Conector reto 74">
              <a:extLst>
                <a:ext uri="{FF2B5EF4-FFF2-40B4-BE49-F238E27FC236}">
                  <a16:creationId xmlns:a16="http://schemas.microsoft.com/office/drawing/2014/main" id="{691107AD-3BA1-4969-A4CE-B03F86639769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>
              <a:off x="2637556" y="4241122"/>
              <a:ext cx="563267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87">
              <a:extLst>
                <a:ext uri="{FF2B5EF4-FFF2-40B4-BE49-F238E27FC236}">
                  <a16:creationId xmlns:a16="http://schemas.microsoft.com/office/drawing/2014/main" id="{269633EF-71E0-4FC7-B7EE-A276A6303076}"/>
                </a:ext>
              </a:extLst>
            </p:cNvPr>
            <p:cNvCxnSpPr>
              <a:cxnSpLocks/>
              <a:stCxn id="42" idx="1"/>
              <a:endCxn id="38" idx="3"/>
            </p:cNvCxnSpPr>
            <p:nvPr/>
          </p:nvCxnSpPr>
          <p:spPr>
            <a:xfrm flipH="1" flipV="1">
              <a:off x="4965007" y="2958771"/>
              <a:ext cx="343885" cy="81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87">
              <a:extLst>
                <a:ext uri="{FF2B5EF4-FFF2-40B4-BE49-F238E27FC236}">
                  <a16:creationId xmlns:a16="http://schemas.microsoft.com/office/drawing/2014/main" id="{EB7DB377-1F8A-431A-9F2E-8D2B1804E953}"/>
                </a:ext>
              </a:extLst>
            </p:cNvPr>
            <p:cNvCxnSpPr>
              <a:cxnSpLocks/>
              <a:stCxn id="55" idx="0"/>
              <a:endCxn id="38" idx="2"/>
            </p:cNvCxnSpPr>
            <p:nvPr/>
          </p:nvCxnSpPr>
          <p:spPr>
            <a:xfrm flipV="1">
              <a:off x="4069419" y="3139470"/>
              <a:ext cx="0" cy="300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72">
              <a:extLst>
                <a:ext uri="{FF2B5EF4-FFF2-40B4-BE49-F238E27FC236}">
                  <a16:creationId xmlns:a16="http://schemas.microsoft.com/office/drawing/2014/main" id="{C6DCF580-F3AE-4E04-9E47-C7C097F37CB4}"/>
                </a:ext>
              </a:extLst>
            </p:cNvPr>
            <p:cNvSpPr txBox="1"/>
            <p:nvPr/>
          </p:nvSpPr>
          <p:spPr>
            <a:xfrm>
              <a:off x="2013799" y="2980959"/>
              <a:ext cx="3209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Nr</a:t>
              </a:r>
            </a:p>
          </p:txBody>
        </p:sp>
        <p:sp>
          <p:nvSpPr>
            <p:cNvPr id="59" name="Fluxograma: Conector 71">
              <a:extLst>
                <a:ext uri="{FF2B5EF4-FFF2-40B4-BE49-F238E27FC236}">
                  <a16:creationId xmlns:a16="http://schemas.microsoft.com/office/drawing/2014/main" id="{E6766F05-151E-41DE-95AF-FBF39CD6AB65}"/>
                </a:ext>
              </a:extLst>
            </p:cNvPr>
            <p:cNvSpPr/>
            <p:nvPr/>
          </p:nvSpPr>
          <p:spPr>
            <a:xfrm>
              <a:off x="2504289" y="3041576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60" name="Conector reto 74">
              <a:extLst>
                <a:ext uri="{FF2B5EF4-FFF2-40B4-BE49-F238E27FC236}">
                  <a16:creationId xmlns:a16="http://schemas.microsoft.com/office/drawing/2014/main" id="{132AE4DC-2D13-4395-A8AF-19305EDCF4F6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2613922" y="3106417"/>
              <a:ext cx="563267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70">
              <a:extLst>
                <a:ext uri="{FF2B5EF4-FFF2-40B4-BE49-F238E27FC236}">
                  <a16:creationId xmlns:a16="http://schemas.microsoft.com/office/drawing/2014/main" id="{C2CDDE77-307E-447D-B836-0DE009CB1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8189" y="4516991"/>
              <a:ext cx="0" cy="436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72">
              <a:extLst>
                <a:ext uri="{FF2B5EF4-FFF2-40B4-BE49-F238E27FC236}">
                  <a16:creationId xmlns:a16="http://schemas.microsoft.com/office/drawing/2014/main" id="{3912A7C5-A9DE-4AF6-BBD4-B20C4BA20994}"/>
                </a:ext>
              </a:extLst>
            </p:cNvPr>
            <p:cNvSpPr txBox="1"/>
            <p:nvPr/>
          </p:nvSpPr>
          <p:spPr>
            <a:xfrm>
              <a:off x="4572000" y="4902162"/>
              <a:ext cx="4603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CNPJ</a:t>
              </a:r>
            </a:p>
          </p:txBody>
        </p:sp>
        <p:sp>
          <p:nvSpPr>
            <p:cNvPr id="75" name="Fluxograma: Conector 77">
              <a:extLst>
                <a:ext uri="{FF2B5EF4-FFF2-40B4-BE49-F238E27FC236}">
                  <a16:creationId xmlns:a16="http://schemas.microsoft.com/office/drawing/2014/main" id="{3C361E37-929B-463F-A0EF-796737829EFC}"/>
                </a:ext>
              </a:extLst>
            </p:cNvPr>
            <p:cNvSpPr/>
            <p:nvPr/>
          </p:nvSpPr>
          <p:spPr>
            <a:xfrm>
              <a:off x="3691678" y="4823624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8" name="CaixaDeTexto 79">
              <a:extLst>
                <a:ext uri="{FF2B5EF4-FFF2-40B4-BE49-F238E27FC236}">
                  <a16:creationId xmlns:a16="http://schemas.microsoft.com/office/drawing/2014/main" id="{880EDF81-6471-4EFB-8BE7-800C1A9B3F10}"/>
                </a:ext>
              </a:extLst>
            </p:cNvPr>
            <p:cNvSpPr txBox="1"/>
            <p:nvPr/>
          </p:nvSpPr>
          <p:spPr>
            <a:xfrm>
              <a:off x="3743900" y="470583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Razão</a:t>
              </a:r>
            </a:p>
            <a:p>
              <a:r>
                <a:rPr lang="pt-BR" sz="1050" b="1" dirty="0"/>
                <a:t> Social</a:t>
              </a:r>
            </a:p>
          </p:txBody>
        </p:sp>
        <p:sp>
          <p:nvSpPr>
            <p:cNvPr id="80" name="Fluxograma: Conector 71">
              <a:extLst>
                <a:ext uri="{FF2B5EF4-FFF2-40B4-BE49-F238E27FC236}">
                  <a16:creationId xmlns:a16="http://schemas.microsoft.com/office/drawing/2014/main" id="{6D32C453-0D52-422E-AB2A-26B8CA343CC1}"/>
                </a:ext>
              </a:extLst>
            </p:cNvPr>
            <p:cNvSpPr/>
            <p:nvPr/>
          </p:nvSpPr>
          <p:spPr>
            <a:xfrm>
              <a:off x="4462367" y="4953305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82" name="Conector reto 74">
              <a:extLst>
                <a:ext uri="{FF2B5EF4-FFF2-40B4-BE49-F238E27FC236}">
                  <a16:creationId xmlns:a16="http://schemas.microsoft.com/office/drawing/2014/main" id="{7C4CA9F2-0E25-4A57-9B41-065B7C324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5975" y="4514246"/>
              <a:ext cx="0" cy="3278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3526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667488" y="105"/>
            <a:ext cx="11223466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5.10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EF7629-6454-43E5-849A-67DA1D2A95CF}"/>
              </a:ext>
            </a:extLst>
          </p:cNvPr>
          <p:cNvGrpSpPr/>
          <p:nvPr/>
        </p:nvGrpSpPr>
        <p:grpSpPr>
          <a:xfrm>
            <a:off x="2999656" y="548680"/>
            <a:ext cx="7488832" cy="3678372"/>
            <a:chOff x="1598114" y="1700809"/>
            <a:chExt cx="9043179" cy="4882927"/>
          </a:xfrm>
        </p:grpSpPr>
        <p:sp>
          <p:nvSpPr>
            <p:cNvPr id="7" name="Retângulo 6"/>
            <p:cNvSpPr/>
            <p:nvPr/>
          </p:nvSpPr>
          <p:spPr>
            <a:xfrm>
              <a:off x="2937601" y="2412146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Cargo</a:t>
              </a:r>
            </a:p>
          </p:txBody>
        </p:sp>
        <p:sp>
          <p:nvSpPr>
            <p:cNvPr id="8" name="Fluxograma: Decisão 7"/>
            <p:cNvSpPr/>
            <p:nvPr/>
          </p:nvSpPr>
          <p:spPr>
            <a:xfrm>
              <a:off x="2936437" y="3492265"/>
              <a:ext cx="1979763" cy="467776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Possui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505513" y="5377353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014722" y="537048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661530" y="4356362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Projeto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661530" y="24841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936437" y="4363255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069242" y="6033933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2936437" y="5544887"/>
              <a:ext cx="1979763" cy="467776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Supervisão</a:t>
              </a:r>
            </a:p>
          </p:txBody>
        </p:sp>
        <p:cxnSp>
          <p:nvCxnSpPr>
            <p:cNvPr id="11" name="Conector reto 10"/>
            <p:cNvCxnSpPr>
              <a:endCxn id="37" idx="1"/>
            </p:cNvCxnSpPr>
            <p:nvPr/>
          </p:nvCxnSpPr>
          <p:spPr>
            <a:xfrm flipH="1">
              <a:off x="2936437" y="4910137"/>
              <a:ext cx="212525" cy="868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endCxn id="37" idx="3"/>
            </p:cNvCxnSpPr>
            <p:nvPr/>
          </p:nvCxnSpPr>
          <p:spPr>
            <a:xfrm>
              <a:off x="4695651" y="4913058"/>
              <a:ext cx="220548" cy="86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xograma: Decisão 37"/>
            <p:cNvSpPr/>
            <p:nvPr/>
          </p:nvSpPr>
          <p:spPr>
            <a:xfrm>
              <a:off x="6069242" y="5303722"/>
              <a:ext cx="1979763" cy="467776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4916199" y="4910137"/>
              <a:ext cx="1709850" cy="501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7059123" y="5771498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9702046" y="311715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735187" y="402180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cxnSp>
          <p:nvCxnSpPr>
            <p:cNvPr id="48" name="Conector reto 47"/>
            <p:cNvCxnSpPr>
              <a:stCxn id="7" idx="2"/>
              <a:endCxn id="8" idx="0"/>
            </p:cNvCxnSpPr>
            <p:nvPr/>
          </p:nvCxnSpPr>
          <p:spPr>
            <a:xfrm flipH="1">
              <a:off x="3926318" y="2961949"/>
              <a:ext cx="1164" cy="530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8" idx="2"/>
              <a:endCxn id="31" idx="0"/>
            </p:cNvCxnSpPr>
            <p:nvPr/>
          </p:nvCxnSpPr>
          <p:spPr>
            <a:xfrm>
              <a:off x="3926318" y="3960042"/>
              <a:ext cx="0" cy="403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3927482" y="307321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3927482" y="400775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322113" y="5103395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761648" y="5720289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035679" y="5580498"/>
              <a:ext cx="7906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Supervisor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853879" y="5599390"/>
              <a:ext cx="10615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Supervisionado</a:t>
              </a:r>
            </a:p>
          </p:txBody>
        </p:sp>
        <p:sp>
          <p:nvSpPr>
            <p:cNvPr id="61" name="Fluxograma: Decisão 60"/>
            <p:cNvSpPr/>
            <p:nvPr/>
          </p:nvSpPr>
          <p:spPr>
            <a:xfrm>
              <a:off x="5997234" y="3416776"/>
              <a:ext cx="1979763" cy="467776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Trabalha</a:t>
              </a:r>
            </a:p>
          </p:txBody>
        </p:sp>
        <p:cxnSp>
          <p:nvCxnSpPr>
            <p:cNvPr id="63" name="Conector reto 62"/>
            <p:cNvCxnSpPr>
              <a:endCxn id="61" idx="1"/>
            </p:cNvCxnSpPr>
            <p:nvPr/>
          </p:nvCxnSpPr>
          <p:spPr>
            <a:xfrm flipV="1">
              <a:off x="4916199" y="3650665"/>
              <a:ext cx="1081034" cy="849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stCxn id="61" idx="3"/>
              <a:endCxn id="26" idx="1"/>
            </p:cNvCxnSpPr>
            <p:nvPr/>
          </p:nvCxnSpPr>
          <p:spPr>
            <a:xfrm flipV="1">
              <a:off x="7976997" y="2759056"/>
              <a:ext cx="684533" cy="891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uxograma: Decisão 65"/>
            <p:cNvSpPr/>
            <p:nvPr/>
          </p:nvSpPr>
          <p:spPr>
            <a:xfrm>
              <a:off x="5997234" y="2643095"/>
              <a:ext cx="1979763" cy="467776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Gerencia</a:t>
              </a:r>
            </a:p>
          </p:txBody>
        </p:sp>
        <p:cxnSp>
          <p:nvCxnSpPr>
            <p:cNvPr id="74" name="Conector reto 73"/>
            <p:cNvCxnSpPr>
              <a:endCxn id="66" idx="1"/>
            </p:cNvCxnSpPr>
            <p:nvPr/>
          </p:nvCxnSpPr>
          <p:spPr>
            <a:xfrm flipV="1">
              <a:off x="4853879" y="2876984"/>
              <a:ext cx="1143355" cy="1486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>
              <a:stCxn id="66" idx="3"/>
            </p:cNvCxnSpPr>
            <p:nvPr/>
          </p:nvCxnSpPr>
          <p:spPr>
            <a:xfrm flipV="1">
              <a:off x="7976997" y="2484153"/>
              <a:ext cx="684533" cy="39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uxograma: Decisão 76"/>
            <p:cNvSpPr/>
            <p:nvPr/>
          </p:nvSpPr>
          <p:spPr>
            <a:xfrm>
              <a:off x="8659825" y="3492265"/>
              <a:ext cx="1979763" cy="467776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Coordena</a:t>
              </a:r>
            </a:p>
          </p:txBody>
        </p:sp>
        <p:cxnSp>
          <p:nvCxnSpPr>
            <p:cNvPr id="79" name="Conector reto 78"/>
            <p:cNvCxnSpPr>
              <a:stCxn id="26" idx="2"/>
              <a:endCxn id="77" idx="0"/>
            </p:cNvCxnSpPr>
            <p:nvPr/>
          </p:nvCxnSpPr>
          <p:spPr>
            <a:xfrm flipH="1">
              <a:off x="9649707" y="3033957"/>
              <a:ext cx="1705" cy="458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>
              <a:stCxn id="77" idx="2"/>
              <a:endCxn id="24" idx="0"/>
            </p:cNvCxnSpPr>
            <p:nvPr/>
          </p:nvCxnSpPr>
          <p:spPr>
            <a:xfrm>
              <a:off x="9649707" y="3960041"/>
              <a:ext cx="1705" cy="396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uxograma: Decisão 84"/>
            <p:cNvSpPr/>
            <p:nvPr/>
          </p:nvSpPr>
          <p:spPr>
            <a:xfrm>
              <a:off x="5911389" y="4397374"/>
              <a:ext cx="1979763" cy="467776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Trabalha</a:t>
              </a:r>
            </a:p>
          </p:txBody>
        </p:sp>
        <p:cxnSp>
          <p:nvCxnSpPr>
            <p:cNvPr id="88" name="Conector reto 87"/>
            <p:cNvCxnSpPr>
              <a:stCxn id="85" idx="3"/>
              <a:endCxn id="24" idx="1"/>
            </p:cNvCxnSpPr>
            <p:nvPr/>
          </p:nvCxnSpPr>
          <p:spPr>
            <a:xfrm>
              <a:off x="7891151" y="4631263"/>
              <a:ext cx="7703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85" idx="1"/>
              <a:endCxn id="31" idx="3"/>
            </p:cNvCxnSpPr>
            <p:nvPr/>
          </p:nvCxnSpPr>
          <p:spPr>
            <a:xfrm flipH="1">
              <a:off x="4916200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5369275" y="4329584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8179640" y="4341293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456164" y="3699982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</a:t>
              </a: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8001270" y="311248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5438143" y="305097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8049004" y="248920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1</a:t>
              </a:r>
            </a:p>
          </p:txBody>
        </p:sp>
        <p:cxnSp>
          <p:nvCxnSpPr>
            <p:cNvPr id="47" name="Conector reto 46"/>
            <p:cNvCxnSpPr/>
            <p:nvPr/>
          </p:nvCxnSpPr>
          <p:spPr>
            <a:xfrm flipH="1">
              <a:off x="4901234" y="2412145"/>
              <a:ext cx="6749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xograma: Conector 48"/>
            <p:cNvSpPr/>
            <p:nvPr/>
          </p:nvSpPr>
          <p:spPr>
            <a:xfrm>
              <a:off x="5555264" y="2366870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676631" y="2279460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58" name="Conector reto 57"/>
            <p:cNvCxnSpPr/>
            <p:nvPr/>
          </p:nvCxnSpPr>
          <p:spPr>
            <a:xfrm flipH="1">
              <a:off x="4901233" y="2668992"/>
              <a:ext cx="674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uxograma: Conector 58"/>
            <p:cNvSpPr/>
            <p:nvPr/>
          </p:nvSpPr>
          <p:spPr>
            <a:xfrm>
              <a:off x="5555264" y="2623717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5676630" y="2536307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68" name="Conector reto 67"/>
            <p:cNvCxnSpPr/>
            <p:nvPr/>
          </p:nvCxnSpPr>
          <p:spPr>
            <a:xfrm flipH="1">
              <a:off x="8058319" y="6451222"/>
              <a:ext cx="674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uxograma: Conector 68"/>
            <p:cNvSpPr/>
            <p:nvPr/>
          </p:nvSpPr>
          <p:spPr>
            <a:xfrm>
              <a:off x="8712350" y="6405947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8809652" y="6318537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71" name="Conector reto 70"/>
            <p:cNvCxnSpPr>
              <a:stCxn id="72" idx="0"/>
            </p:cNvCxnSpPr>
            <p:nvPr/>
          </p:nvCxnSpPr>
          <p:spPr>
            <a:xfrm flipV="1">
              <a:off x="9746219" y="4910137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uxograma: Conector 71"/>
            <p:cNvSpPr/>
            <p:nvPr/>
          </p:nvSpPr>
          <p:spPr>
            <a:xfrm>
              <a:off x="9685631" y="5390909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9806998" y="5303499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75" name="Conector reto 74"/>
            <p:cNvCxnSpPr>
              <a:stCxn id="78" idx="0"/>
            </p:cNvCxnSpPr>
            <p:nvPr/>
          </p:nvCxnSpPr>
          <p:spPr>
            <a:xfrm flipV="1">
              <a:off x="8796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8735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8857190" y="5238853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82" name="Conector reto 81"/>
            <p:cNvCxnSpPr>
              <a:stCxn id="83" idx="0"/>
            </p:cNvCxnSpPr>
            <p:nvPr/>
          </p:nvCxnSpPr>
          <p:spPr>
            <a:xfrm>
              <a:off x="9898619" y="1816769"/>
              <a:ext cx="0" cy="6673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luxograma: Conector 82"/>
            <p:cNvSpPr/>
            <p:nvPr/>
          </p:nvSpPr>
          <p:spPr>
            <a:xfrm>
              <a:off x="9838031" y="1816769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9959398" y="1729359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86" name="Conector reto 85"/>
            <p:cNvCxnSpPr>
              <a:stCxn id="87" idx="4"/>
            </p:cNvCxnSpPr>
            <p:nvPr/>
          </p:nvCxnSpPr>
          <p:spPr>
            <a:xfrm>
              <a:off x="8948812" y="1884864"/>
              <a:ext cx="0" cy="56919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luxograma: Conector 86"/>
            <p:cNvSpPr/>
            <p:nvPr/>
          </p:nvSpPr>
          <p:spPr>
            <a:xfrm>
              <a:off x="8888224" y="1788219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9009590" y="1700809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2533390" y="4349519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2413313" y="4298095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779001" y="4197414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2534490" y="4600218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2413313" y="4554942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780594" y="4448627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Nome</a:t>
              </a:r>
            </a:p>
          </p:txBody>
        </p:sp>
        <p:cxnSp>
          <p:nvCxnSpPr>
            <p:cNvPr id="118" name="Conector reto 117"/>
            <p:cNvCxnSpPr/>
            <p:nvPr/>
          </p:nvCxnSpPr>
          <p:spPr>
            <a:xfrm flipV="1">
              <a:off x="2734362" y="4887769"/>
              <a:ext cx="200974" cy="30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luxograma: Conector 118"/>
            <p:cNvSpPr/>
            <p:nvPr/>
          </p:nvSpPr>
          <p:spPr>
            <a:xfrm>
              <a:off x="2650424" y="484249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1598114" y="4736178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Endereço (1,n)</a:t>
              </a:r>
            </a:p>
          </p:txBody>
        </p:sp>
      </p:grpSp>
      <p:cxnSp>
        <p:nvCxnSpPr>
          <p:cNvPr id="91" name="Conector reto 67">
            <a:extLst>
              <a:ext uri="{FF2B5EF4-FFF2-40B4-BE49-F238E27FC236}">
                <a16:creationId xmlns:a16="http://schemas.microsoft.com/office/drawing/2014/main" id="{76358454-3A22-4E7A-9CCC-45F92028AED6}"/>
              </a:ext>
            </a:extLst>
          </p:cNvPr>
          <p:cNvCxnSpPr/>
          <p:nvPr/>
        </p:nvCxnSpPr>
        <p:spPr>
          <a:xfrm flipH="1">
            <a:off x="8349477" y="3873743"/>
            <a:ext cx="558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xograma: Conector 71">
            <a:extLst>
              <a:ext uri="{FF2B5EF4-FFF2-40B4-BE49-F238E27FC236}">
                <a16:creationId xmlns:a16="http://schemas.microsoft.com/office/drawing/2014/main" id="{49157195-D973-4288-990F-C507A7DD3870}"/>
              </a:ext>
            </a:extLst>
          </p:cNvPr>
          <p:cNvSpPr/>
          <p:nvPr/>
        </p:nvSpPr>
        <p:spPr>
          <a:xfrm>
            <a:off x="8874834" y="3834916"/>
            <a:ext cx="100348" cy="7280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01" name="CaixaDeTexto 72">
            <a:extLst>
              <a:ext uri="{FF2B5EF4-FFF2-40B4-BE49-F238E27FC236}">
                <a16:creationId xmlns:a16="http://schemas.microsoft.com/office/drawing/2014/main" id="{B68D5525-8554-43F9-87CC-48C7968F4842}"/>
              </a:ext>
            </a:extLst>
          </p:cNvPr>
          <p:cNvSpPr txBox="1"/>
          <p:nvPr/>
        </p:nvSpPr>
        <p:spPr>
          <a:xfrm>
            <a:off x="8984550" y="373233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Seq</a:t>
            </a:r>
          </a:p>
        </p:txBody>
      </p:sp>
    </p:spTree>
    <p:extLst>
      <p:ext uri="{BB962C8B-B14F-4D97-AF65-F5344CB8AC3E}">
        <p14:creationId xmlns:p14="http://schemas.microsoft.com/office/powerpoint/2010/main" val="1234109411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78A55-E41B-4543-A2F3-53AF71F0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908720"/>
            <a:ext cx="801458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409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5.12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05C16-842A-4367-89DF-F8D077FE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878862"/>
            <a:ext cx="4248472" cy="37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9440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5.13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83A8B-0E84-4836-A130-875B16A9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620688"/>
            <a:ext cx="3799610" cy="2376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46030B-EF58-48EE-9B4F-F64B2F2F8601}"/>
              </a:ext>
            </a:extLst>
          </p:cNvPr>
          <p:cNvSpPr/>
          <p:nvPr/>
        </p:nvSpPr>
        <p:spPr>
          <a:xfrm>
            <a:off x="1981200" y="764705"/>
            <a:ext cx="3553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Para não sobrecarregar o diagrama os atributos das entidades são listados abaixo. Os atributos identificadores estão sublinhados.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84EDF-FEFD-422F-ABE5-362FAA143F21}"/>
              </a:ext>
            </a:extLst>
          </p:cNvPr>
          <p:cNvSpPr/>
          <p:nvPr/>
        </p:nvSpPr>
        <p:spPr>
          <a:xfrm>
            <a:off x="1997968" y="1556792"/>
            <a:ext cx="481811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Produto(</a:t>
            </a:r>
            <a:r>
              <a:rPr lang="pt-BR" sz="1100" u="sng" dirty="0"/>
              <a:t>Número</a:t>
            </a:r>
            <a:r>
              <a:rPr lang="pt-BR" sz="1100" dirty="0"/>
              <a:t>, NomeComercial, TipoEmbalagem, Quantidade, PreçoUnitário)</a:t>
            </a:r>
          </a:p>
          <a:p>
            <a:r>
              <a:rPr lang="pt-BR" sz="1100" dirty="0"/>
              <a:t>Fabricante(</a:t>
            </a:r>
            <a:r>
              <a:rPr lang="pt-BR" sz="1100" u="sng" dirty="0"/>
              <a:t>CNPJ</a:t>
            </a:r>
            <a:r>
              <a:rPr lang="pt-BR" sz="1100" dirty="0"/>
              <a:t>,Nome,Endereço) </a:t>
            </a:r>
          </a:p>
          <a:p>
            <a:r>
              <a:rPr lang="pt-BR" sz="1100" dirty="0"/>
              <a:t>Medicamento(Tarja,Fórmula)</a:t>
            </a:r>
          </a:p>
          <a:p>
            <a:r>
              <a:rPr lang="pt-BR" sz="1100" dirty="0"/>
              <a:t>Perfumaria(Tipo)</a:t>
            </a:r>
          </a:p>
          <a:p>
            <a:r>
              <a:rPr lang="pt-BR" sz="1100" dirty="0"/>
              <a:t>Venda(Data,</a:t>
            </a:r>
            <a:r>
              <a:rPr lang="pt-BR" sz="1100" u="sng" dirty="0"/>
              <a:t>NúmeroNota</a:t>
            </a:r>
            <a:r>
              <a:rPr lang="pt-BR" sz="1100" dirty="0"/>
              <a:t>,NomeCliente,CidadeCliente)</a:t>
            </a:r>
          </a:p>
          <a:p>
            <a:r>
              <a:rPr lang="pt-BR" sz="1100" dirty="0"/>
              <a:t>PerfumariaVenda(Quantidade,Imposto)</a:t>
            </a:r>
          </a:p>
          <a:p>
            <a:r>
              <a:rPr lang="pt-BR" sz="1100" dirty="0"/>
              <a:t>MedicamentoReceitaVenda(Quantidade,Imposto)</a:t>
            </a:r>
          </a:p>
          <a:p>
            <a:r>
              <a:rPr lang="pt-BR" sz="1100" dirty="0"/>
              <a:t>ReceitaMédica(</a:t>
            </a:r>
            <a:r>
              <a:rPr lang="pt-BR" sz="1100" u="sng" dirty="0"/>
              <a:t>CRM,Número</a:t>
            </a:r>
            <a:r>
              <a:rPr lang="pt-BR" sz="1100" dirty="0"/>
              <a:t>,Data)</a:t>
            </a:r>
          </a:p>
          <a:p>
            <a:endParaRPr lang="pt-BR" sz="1100" dirty="0"/>
          </a:p>
          <a:p>
            <a:endParaRPr lang="pt-BR" sz="1100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49253648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5.14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BC77FF-4463-40A8-8E13-B53E1CC84A6E}"/>
              </a:ext>
            </a:extLst>
          </p:cNvPr>
          <p:cNvGrpSpPr/>
          <p:nvPr/>
        </p:nvGrpSpPr>
        <p:grpSpPr>
          <a:xfrm>
            <a:off x="5807968" y="1556792"/>
            <a:ext cx="6384032" cy="3901578"/>
            <a:chOff x="2681228" y="823326"/>
            <a:chExt cx="7879269" cy="5413746"/>
          </a:xfrm>
        </p:grpSpPr>
        <p:sp>
          <p:nvSpPr>
            <p:cNvPr id="11" name="Retângulo 10"/>
            <p:cNvSpPr/>
            <p:nvPr/>
          </p:nvSpPr>
          <p:spPr>
            <a:xfrm>
              <a:off x="3853053" y="2587338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3958366" y="3686036"/>
              <a:ext cx="966891" cy="300134"/>
            </a:xfrm>
            <a:prstGeom prst="triangl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813833" y="4233858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Secretária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336561" y="422811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Engenheiro</a:t>
              </a:r>
            </a:p>
          </p:txBody>
        </p:sp>
        <p:cxnSp>
          <p:nvCxnSpPr>
            <p:cNvPr id="55" name="Conector reto 54"/>
            <p:cNvCxnSpPr>
              <a:stCxn id="11" idx="2"/>
              <a:endCxn id="26" idx="0"/>
            </p:cNvCxnSpPr>
            <p:nvPr/>
          </p:nvCxnSpPr>
          <p:spPr>
            <a:xfrm>
              <a:off x="4439749" y="3015294"/>
              <a:ext cx="2063" cy="6707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stCxn id="26" idx="3"/>
            </p:cNvCxnSpPr>
            <p:nvPr/>
          </p:nvCxnSpPr>
          <p:spPr>
            <a:xfrm>
              <a:off x="4441811" y="3986170"/>
              <a:ext cx="0" cy="2473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>
              <a:stCxn id="26" idx="4"/>
              <a:endCxn id="53" idx="0"/>
            </p:cNvCxnSpPr>
            <p:nvPr/>
          </p:nvCxnSpPr>
          <p:spPr>
            <a:xfrm>
              <a:off x="4925256" y="3986171"/>
              <a:ext cx="998000" cy="2419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3948699" y="1639723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3816410" y="565986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Idioma</a:t>
              </a:r>
            </a:p>
          </p:txBody>
        </p:sp>
        <p:cxnSp>
          <p:nvCxnSpPr>
            <p:cNvPr id="58" name="Conector reto 57"/>
            <p:cNvCxnSpPr>
              <a:stCxn id="5" idx="2"/>
              <a:endCxn id="56" idx="0"/>
            </p:cNvCxnSpPr>
            <p:nvPr/>
          </p:nvCxnSpPr>
          <p:spPr>
            <a:xfrm flipH="1">
              <a:off x="4403105" y="5421465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uxograma: Decisão 4"/>
            <p:cNvSpPr/>
            <p:nvPr/>
          </p:nvSpPr>
          <p:spPr>
            <a:xfrm>
              <a:off x="3948699" y="495283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66" name="Conector reto 65"/>
            <p:cNvCxnSpPr>
              <a:stCxn id="45" idx="2"/>
              <a:endCxn id="5" idx="0"/>
            </p:cNvCxnSpPr>
            <p:nvPr/>
          </p:nvCxnSpPr>
          <p:spPr>
            <a:xfrm>
              <a:off x="4400529" y="4661814"/>
              <a:ext cx="5371" cy="2910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70"/>
            <p:cNvSpPr/>
            <p:nvPr/>
          </p:nvSpPr>
          <p:spPr>
            <a:xfrm>
              <a:off x="5391171" y="5665340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Projeto</a:t>
              </a:r>
            </a:p>
          </p:txBody>
        </p:sp>
        <p:cxnSp>
          <p:nvCxnSpPr>
            <p:cNvPr id="72" name="Conector reto 71"/>
            <p:cNvCxnSpPr>
              <a:stCxn id="73" idx="2"/>
              <a:endCxn id="71" idx="0"/>
            </p:cNvCxnSpPr>
            <p:nvPr/>
          </p:nvCxnSpPr>
          <p:spPr>
            <a:xfrm flipH="1">
              <a:off x="5977866" y="5426945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uxograma: Decisão 72"/>
            <p:cNvSpPr/>
            <p:nvPr/>
          </p:nvSpPr>
          <p:spPr>
            <a:xfrm>
              <a:off x="5523460" y="495831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74" name="Conector reto 73"/>
            <p:cNvCxnSpPr>
              <a:endCxn id="73" idx="0"/>
            </p:cNvCxnSpPr>
            <p:nvPr/>
          </p:nvCxnSpPr>
          <p:spPr>
            <a:xfrm>
              <a:off x="5975290" y="4667294"/>
              <a:ext cx="5371" cy="2910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/>
            <p:cNvSpPr/>
            <p:nvPr/>
          </p:nvSpPr>
          <p:spPr>
            <a:xfrm>
              <a:off x="7623419" y="1540547"/>
              <a:ext cx="146142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77" name="Fluxograma: Decisão 76"/>
            <p:cNvSpPr/>
            <p:nvPr/>
          </p:nvSpPr>
          <p:spPr>
            <a:xfrm>
              <a:off x="6333839" y="1520208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79" name="Conector reto 78"/>
            <p:cNvCxnSpPr>
              <a:endCxn id="77" idx="3"/>
            </p:cNvCxnSpPr>
            <p:nvPr/>
          </p:nvCxnSpPr>
          <p:spPr>
            <a:xfrm flipH="1" flipV="1">
              <a:off x="7248239" y="1754524"/>
              <a:ext cx="375180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stCxn id="77" idx="1"/>
              <a:endCxn id="11" idx="3"/>
            </p:cNvCxnSpPr>
            <p:nvPr/>
          </p:nvCxnSpPr>
          <p:spPr>
            <a:xfrm flipH="1">
              <a:off x="5026443" y="1754524"/>
              <a:ext cx="1307396" cy="10467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/>
            <p:cNvSpPr/>
            <p:nvPr/>
          </p:nvSpPr>
          <p:spPr>
            <a:xfrm>
              <a:off x="3804378" y="1148809"/>
              <a:ext cx="1173391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</a:rPr>
                <a:t>Hist_Sal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to 88"/>
            <p:cNvCxnSpPr>
              <a:stCxn id="90" idx="2"/>
            </p:cNvCxnSpPr>
            <p:nvPr/>
          </p:nvCxnSpPr>
          <p:spPr>
            <a:xfrm flipH="1">
              <a:off x="4445683" y="2347644"/>
              <a:ext cx="2794" cy="2383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luxograma: Decisão 89"/>
            <p:cNvSpPr/>
            <p:nvPr/>
          </p:nvSpPr>
          <p:spPr>
            <a:xfrm>
              <a:off x="3991277" y="1879011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highlight>
                  <a:srgbClr val="FFFF00"/>
                </a:highlight>
              </a:endParaRPr>
            </a:p>
          </p:txBody>
        </p:sp>
        <p:cxnSp>
          <p:nvCxnSpPr>
            <p:cNvPr id="91" name="Conector reto 90"/>
            <p:cNvCxnSpPr/>
            <p:nvPr/>
          </p:nvCxnSpPr>
          <p:spPr>
            <a:xfrm>
              <a:off x="4448662" y="1587993"/>
              <a:ext cx="5371" cy="2910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tângulo 92"/>
            <p:cNvSpPr/>
            <p:nvPr/>
          </p:nvSpPr>
          <p:spPr>
            <a:xfrm>
              <a:off x="8089723" y="2560691"/>
              <a:ext cx="146142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94" name="Fluxograma: Decisão 93"/>
            <p:cNvSpPr/>
            <p:nvPr/>
          </p:nvSpPr>
          <p:spPr>
            <a:xfrm>
              <a:off x="6800143" y="2540352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95" name="Conector reto 94"/>
            <p:cNvCxnSpPr>
              <a:endCxn id="94" idx="3"/>
            </p:cNvCxnSpPr>
            <p:nvPr/>
          </p:nvCxnSpPr>
          <p:spPr>
            <a:xfrm flipH="1" flipV="1">
              <a:off x="7714543" y="2774668"/>
              <a:ext cx="375180" cy="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94" idx="1"/>
              <a:endCxn id="11" idx="3"/>
            </p:cNvCxnSpPr>
            <p:nvPr/>
          </p:nvCxnSpPr>
          <p:spPr>
            <a:xfrm flipH="1">
              <a:off x="5026443" y="2774668"/>
              <a:ext cx="1773700" cy="266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ângulo isósceles 100"/>
            <p:cNvSpPr/>
            <p:nvPr/>
          </p:nvSpPr>
          <p:spPr>
            <a:xfrm>
              <a:off x="8307552" y="3284984"/>
              <a:ext cx="966891" cy="300134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9012834" y="4228109"/>
              <a:ext cx="154766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 não Empregado</a:t>
              </a:r>
            </a:p>
          </p:txBody>
        </p:sp>
        <p:cxnSp>
          <p:nvCxnSpPr>
            <p:cNvPr id="103" name="Conector reto 102"/>
            <p:cNvCxnSpPr>
              <a:stCxn id="101" idx="4"/>
              <a:endCxn id="102" idx="0"/>
            </p:cNvCxnSpPr>
            <p:nvPr/>
          </p:nvCxnSpPr>
          <p:spPr>
            <a:xfrm>
              <a:off x="9274443" y="3585118"/>
              <a:ext cx="512223" cy="6429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>
            <a:xfrm>
              <a:off x="8777641" y="2994433"/>
              <a:ext cx="5371" cy="3201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068618" y="4228108"/>
              <a:ext cx="1258873" cy="427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Dependente Empregado</a:t>
              </a:r>
            </a:p>
          </p:txBody>
        </p:sp>
        <p:cxnSp>
          <p:nvCxnSpPr>
            <p:cNvPr id="110" name="Conector reto 109"/>
            <p:cNvCxnSpPr>
              <a:stCxn id="101" idx="2"/>
              <a:endCxn id="109" idx="0"/>
            </p:cNvCxnSpPr>
            <p:nvPr/>
          </p:nvCxnSpPr>
          <p:spPr>
            <a:xfrm flipH="1">
              <a:off x="7698055" y="3585119"/>
              <a:ext cx="609497" cy="6429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uxograma: Decisão 117"/>
            <p:cNvSpPr/>
            <p:nvPr/>
          </p:nvSpPr>
          <p:spPr>
            <a:xfrm>
              <a:off x="5768209" y="3284984"/>
              <a:ext cx="914400" cy="468632"/>
            </a:xfrm>
            <a:prstGeom prst="flowChartDecis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21" name="Conector reto 120"/>
            <p:cNvCxnSpPr>
              <a:stCxn id="118" idx="1"/>
              <a:endCxn id="11" idx="2"/>
            </p:cNvCxnSpPr>
            <p:nvPr/>
          </p:nvCxnSpPr>
          <p:spPr>
            <a:xfrm flipH="1" flipV="1">
              <a:off x="4439749" y="3015294"/>
              <a:ext cx="1328461" cy="5040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ixaDeTexto 125"/>
            <p:cNvSpPr txBox="1"/>
            <p:nvPr/>
          </p:nvSpPr>
          <p:spPr>
            <a:xfrm>
              <a:off x="3928798" y="2306774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853052" y="5348114"/>
              <a:ext cx="500943" cy="32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3851448" y="472514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5507632" y="534811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506028" y="4725144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6618379" y="384220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(0,1)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4766650" y="3237040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7679957" y="2492896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(0,n)</a:t>
              </a: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5870878" y="2564904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138" name="CaixaDeTexto 137"/>
            <p:cNvSpPr txBox="1"/>
            <p:nvPr/>
          </p:nvSpPr>
          <p:spPr>
            <a:xfrm>
              <a:off x="5375920" y="2060848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(1,n)</a:t>
              </a: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7215256" y="1526682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(1,1)</a:t>
              </a:r>
            </a:p>
          </p:txBody>
        </p:sp>
        <p:sp>
          <p:nvSpPr>
            <p:cNvPr id="62" name="CaixaDeTexto 134">
              <a:extLst>
                <a:ext uri="{FF2B5EF4-FFF2-40B4-BE49-F238E27FC236}">
                  <a16:creationId xmlns:a16="http://schemas.microsoft.com/office/drawing/2014/main" id="{0186071A-5781-48A5-A691-683FC6D9E2A8}"/>
                </a:ext>
              </a:extLst>
            </p:cNvPr>
            <p:cNvSpPr txBox="1"/>
            <p:nvPr/>
          </p:nvSpPr>
          <p:spPr>
            <a:xfrm>
              <a:off x="4510803" y="3568800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p, e</a:t>
              </a:r>
            </a:p>
          </p:txBody>
        </p:sp>
        <p:sp>
          <p:nvSpPr>
            <p:cNvPr id="63" name="CaixaDeTexto 134">
              <a:extLst>
                <a:ext uri="{FF2B5EF4-FFF2-40B4-BE49-F238E27FC236}">
                  <a16:creationId xmlns:a16="http://schemas.microsoft.com/office/drawing/2014/main" id="{DCB0ABA9-F3A6-4CC0-AF0E-9FCB787588EB}"/>
                </a:ext>
              </a:extLst>
            </p:cNvPr>
            <p:cNvSpPr txBox="1"/>
            <p:nvPr/>
          </p:nvSpPr>
          <p:spPr>
            <a:xfrm>
              <a:off x="8857021" y="3187595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t, e</a:t>
              </a:r>
            </a:p>
          </p:txBody>
        </p:sp>
        <p:cxnSp>
          <p:nvCxnSpPr>
            <p:cNvPr id="64" name="Conector reto 70">
              <a:extLst>
                <a:ext uri="{FF2B5EF4-FFF2-40B4-BE49-F238E27FC236}">
                  <a16:creationId xmlns:a16="http://schemas.microsoft.com/office/drawing/2014/main" id="{0F9A16CC-C68B-46F0-AE5A-F6AC1471E916}"/>
                </a:ext>
              </a:extLst>
            </p:cNvPr>
            <p:cNvCxnSpPr>
              <a:cxnSpLocks/>
            </p:cNvCxnSpPr>
            <p:nvPr/>
          </p:nvCxnSpPr>
          <p:spPr>
            <a:xfrm>
              <a:off x="3121189" y="2693988"/>
              <a:ext cx="7328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uxograma: Conector 71">
              <a:extLst>
                <a:ext uri="{FF2B5EF4-FFF2-40B4-BE49-F238E27FC236}">
                  <a16:creationId xmlns:a16="http://schemas.microsoft.com/office/drawing/2014/main" id="{AB1D91B2-2657-41B7-8CEF-3473F2B6F04D}"/>
                </a:ext>
              </a:extLst>
            </p:cNvPr>
            <p:cNvSpPr/>
            <p:nvPr/>
          </p:nvSpPr>
          <p:spPr>
            <a:xfrm>
              <a:off x="3005990" y="2627022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67" name="CaixaDeTexto 72">
              <a:extLst>
                <a:ext uri="{FF2B5EF4-FFF2-40B4-BE49-F238E27FC236}">
                  <a16:creationId xmlns:a16="http://schemas.microsoft.com/office/drawing/2014/main" id="{F870E6B5-0392-4E9B-82A3-B9E1EA5B5B43}"/>
                </a:ext>
              </a:extLst>
            </p:cNvPr>
            <p:cNvSpPr txBox="1"/>
            <p:nvPr/>
          </p:nvSpPr>
          <p:spPr>
            <a:xfrm>
              <a:off x="3121188" y="962568"/>
              <a:ext cx="412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Data</a:t>
              </a:r>
            </a:p>
          </p:txBody>
        </p:sp>
        <p:cxnSp>
          <p:nvCxnSpPr>
            <p:cNvPr id="68" name="Conector reto 74">
              <a:extLst>
                <a:ext uri="{FF2B5EF4-FFF2-40B4-BE49-F238E27FC236}">
                  <a16:creationId xmlns:a16="http://schemas.microsoft.com/office/drawing/2014/main" id="{90F93B7D-61BC-43DF-923F-13E4D9C89D54}"/>
                </a:ext>
              </a:extLst>
            </p:cNvPr>
            <p:cNvCxnSpPr>
              <a:cxnSpLocks/>
            </p:cNvCxnSpPr>
            <p:nvPr/>
          </p:nvCxnSpPr>
          <p:spPr>
            <a:xfrm>
              <a:off x="3107136" y="1196752"/>
              <a:ext cx="69721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uxograma: Conector 77">
              <a:extLst>
                <a:ext uri="{FF2B5EF4-FFF2-40B4-BE49-F238E27FC236}">
                  <a16:creationId xmlns:a16="http://schemas.microsoft.com/office/drawing/2014/main" id="{8BE71BFE-75AF-4A4F-9B47-634E02064F83}"/>
                </a:ext>
              </a:extLst>
            </p:cNvPr>
            <p:cNvSpPr/>
            <p:nvPr/>
          </p:nvSpPr>
          <p:spPr>
            <a:xfrm>
              <a:off x="2978771" y="1130956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8" name="CaixaDeTexto 72">
              <a:extLst>
                <a:ext uri="{FF2B5EF4-FFF2-40B4-BE49-F238E27FC236}">
                  <a16:creationId xmlns:a16="http://schemas.microsoft.com/office/drawing/2014/main" id="{EC29E4D0-A718-41D5-9539-EAB1209E3C6A}"/>
                </a:ext>
              </a:extLst>
            </p:cNvPr>
            <p:cNvSpPr txBox="1"/>
            <p:nvPr/>
          </p:nvSpPr>
          <p:spPr>
            <a:xfrm>
              <a:off x="4966105" y="962568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Salário</a:t>
              </a:r>
            </a:p>
          </p:txBody>
        </p:sp>
        <p:cxnSp>
          <p:nvCxnSpPr>
            <p:cNvPr id="81" name="Conector reto 74">
              <a:extLst>
                <a:ext uri="{FF2B5EF4-FFF2-40B4-BE49-F238E27FC236}">
                  <a16:creationId xmlns:a16="http://schemas.microsoft.com/office/drawing/2014/main" id="{6EC1DA5D-8049-4898-8134-3E084F796E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7848" y="1211110"/>
              <a:ext cx="466409" cy="21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uxograma: Conector 77">
              <a:extLst>
                <a:ext uri="{FF2B5EF4-FFF2-40B4-BE49-F238E27FC236}">
                  <a16:creationId xmlns:a16="http://schemas.microsoft.com/office/drawing/2014/main" id="{7956E461-B40C-4DCC-9173-CB6C2D3D04C6}"/>
                </a:ext>
              </a:extLst>
            </p:cNvPr>
            <p:cNvSpPr/>
            <p:nvPr/>
          </p:nvSpPr>
          <p:spPr>
            <a:xfrm>
              <a:off x="5424257" y="115008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86" name="CaixaDeTexto 72">
              <a:extLst>
                <a:ext uri="{FF2B5EF4-FFF2-40B4-BE49-F238E27FC236}">
                  <a16:creationId xmlns:a16="http://schemas.microsoft.com/office/drawing/2014/main" id="{47E92BCA-ED14-4687-BBCF-53EAC42AB703}"/>
                </a:ext>
              </a:extLst>
            </p:cNvPr>
            <p:cNvSpPr txBox="1"/>
            <p:nvPr/>
          </p:nvSpPr>
          <p:spPr>
            <a:xfrm>
              <a:off x="2721296" y="2415846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87" name="Conector reto 70">
              <a:extLst>
                <a:ext uri="{FF2B5EF4-FFF2-40B4-BE49-F238E27FC236}">
                  <a16:creationId xmlns:a16="http://schemas.microsoft.com/office/drawing/2014/main" id="{F4179032-9A7E-4C4A-A10D-92F872400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5734" y="3032439"/>
              <a:ext cx="97891" cy="3065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72">
              <a:extLst>
                <a:ext uri="{FF2B5EF4-FFF2-40B4-BE49-F238E27FC236}">
                  <a16:creationId xmlns:a16="http://schemas.microsoft.com/office/drawing/2014/main" id="{33820F65-3743-4909-8CF2-792AF7CC046E}"/>
                </a:ext>
              </a:extLst>
            </p:cNvPr>
            <p:cNvSpPr txBox="1"/>
            <p:nvPr/>
          </p:nvSpPr>
          <p:spPr>
            <a:xfrm>
              <a:off x="3421738" y="3267335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98" name="Fluxograma: Conector 77">
              <a:extLst>
                <a:ext uri="{FF2B5EF4-FFF2-40B4-BE49-F238E27FC236}">
                  <a16:creationId xmlns:a16="http://schemas.microsoft.com/office/drawing/2014/main" id="{B1552B75-6C2C-4898-B37F-390C81E150D6}"/>
                </a:ext>
              </a:extLst>
            </p:cNvPr>
            <p:cNvSpPr/>
            <p:nvPr/>
          </p:nvSpPr>
          <p:spPr>
            <a:xfrm>
              <a:off x="3888884" y="3333481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99" name="CaixaDeTexto 72">
              <a:extLst>
                <a:ext uri="{FF2B5EF4-FFF2-40B4-BE49-F238E27FC236}">
                  <a16:creationId xmlns:a16="http://schemas.microsoft.com/office/drawing/2014/main" id="{C7789561-E70C-4735-B226-A7BA6981EEBE}"/>
                </a:ext>
              </a:extLst>
            </p:cNvPr>
            <p:cNvSpPr txBox="1"/>
            <p:nvPr/>
          </p:nvSpPr>
          <p:spPr>
            <a:xfrm>
              <a:off x="2681228" y="1983685"/>
              <a:ext cx="8274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Telefone(n,0)</a:t>
              </a:r>
            </a:p>
          </p:txBody>
        </p:sp>
        <p:sp>
          <p:nvSpPr>
            <p:cNvPr id="100" name="Fluxograma: Conector 77">
              <a:extLst>
                <a:ext uri="{FF2B5EF4-FFF2-40B4-BE49-F238E27FC236}">
                  <a16:creationId xmlns:a16="http://schemas.microsoft.com/office/drawing/2014/main" id="{ACCC870B-9D87-448C-AD0C-33C5ABCFE49E}"/>
                </a:ext>
              </a:extLst>
            </p:cNvPr>
            <p:cNvSpPr/>
            <p:nvPr/>
          </p:nvSpPr>
          <p:spPr>
            <a:xfrm>
              <a:off x="3041077" y="221450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3B103ECB-C65D-41A6-937B-10966BA96DD5}"/>
                </a:ext>
              </a:extLst>
            </p:cNvPr>
            <p:cNvCxnSpPr>
              <a:cxnSpLocks/>
            </p:cNvCxnSpPr>
            <p:nvPr/>
          </p:nvCxnSpPr>
          <p:spPr>
            <a:xfrm>
              <a:off x="3148410" y="2253684"/>
              <a:ext cx="703038" cy="3323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70">
              <a:extLst>
                <a:ext uri="{FF2B5EF4-FFF2-40B4-BE49-F238E27FC236}">
                  <a16:creationId xmlns:a16="http://schemas.microsoft.com/office/drawing/2014/main" id="{65CB41BD-7416-40AE-8788-A247AEB08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2238" y="1227652"/>
              <a:ext cx="32034" cy="299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72">
              <a:extLst>
                <a:ext uri="{FF2B5EF4-FFF2-40B4-BE49-F238E27FC236}">
                  <a16:creationId xmlns:a16="http://schemas.microsoft.com/office/drawing/2014/main" id="{F209DAC2-D2C3-41EB-98D7-93DE0ABCDAE9}"/>
                </a:ext>
              </a:extLst>
            </p:cNvPr>
            <p:cNvSpPr txBox="1"/>
            <p:nvPr/>
          </p:nvSpPr>
          <p:spPr>
            <a:xfrm>
              <a:off x="8299137" y="935668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108" name="Fluxograma: Conector 77">
              <a:extLst>
                <a:ext uri="{FF2B5EF4-FFF2-40B4-BE49-F238E27FC236}">
                  <a16:creationId xmlns:a16="http://schemas.microsoft.com/office/drawing/2014/main" id="{D875236C-37CD-4C10-8284-E6E867284918}"/>
                </a:ext>
              </a:extLst>
            </p:cNvPr>
            <p:cNvSpPr/>
            <p:nvPr/>
          </p:nvSpPr>
          <p:spPr>
            <a:xfrm>
              <a:off x="8488892" y="1124745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11" name="Conector reto 70">
              <a:extLst>
                <a:ext uri="{FF2B5EF4-FFF2-40B4-BE49-F238E27FC236}">
                  <a16:creationId xmlns:a16="http://schemas.microsoft.com/office/drawing/2014/main" id="{9154BD7F-304B-4B2E-BFEF-357D87F87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3719" y="1004646"/>
              <a:ext cx="399893" cy="5155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luxograma: Conector 71">
              <a:extLst>
                <a:ext uri="{FF2B5EF4-FFF2-40B4-BE49-F238E27FC236}">
                  <a16:creationId xmlns:a16="http://schemas.microsoft.com/office/drawing/2014/main" id="{A54EA8CF-F912-4B47-BCAD-D56D9371037E}"/>
                </a:ext>
              </a:extLst>
            </p:cNvPr>
            <p:cNvSpPr/>
            <p:nvPr/>
          </p:nvSpPr>
          <p:spPr>
            <a:xfrm>
              <a:off x="9264353" y="937680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3" name="CaixaDeTexto 72">
              <a:extLst>
                <a:ext uri="{FF2B5EF4-FFF2-40B4-BE49-F238E27FC236}">
                  <a16:creationId xmlns:a16="http://schemas.microsoft.com/office/drawing/2014/main" id="{03EBAC50-71C3-4981-8B18-D0233CF28F76}"/>
                </a:ext>
              </a:extLst>
            </p:cNvPr>
            <p:cNvSpPr txBox="1"/>
            <p:nvPr/>
          </p:nvSpPr>
          <p:spPr>
            <a:xfrm>
              <a:off x="9319169" y="823326"/>
              <a:ext cx="819455" cy="32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114" name="Conector reto 70">
              <a:extLst>
                <a:ext uri="{FF2B5EF4-FFF2-40B4-BE49-F238E27FC236}">
                  <a16:creationId xmlns:a16="http://schemas.microsoft.com/office/drawing/2014/main" id="{AB0D8D30-9D60-4E8E-AD25-FAB6FBE1B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3665" y="2014777"/>
              <a:ext cx="506977" cy="5587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luxograma: Conector 71">
              <a:extLst>
                <a:ext uri="{FF2B5EF4-FFF2-40B4-BE49-F238E27FC236}">
                  <a16:creationId xmlns:a16="http://schemas.microsoft.com/office/drawing/2014/main" id="{4EDE7A59-3D34-458F-AFC1-F7574188A792}"/>
                </a:ext>
              </a:extLst>
            </p:cNvPr>
            <p:cNvSpPr/>
            <p:nvPr/>
          </p:nvSpPr>
          <p:spPr>
            <a:xfrm>
              <a:off x="9571382" y="1947811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6" name="CaixaDeTexto 72">
              <a:extLst>
                <a:ext uri="{FF2B5EF4-FFF2-40B4-BE49-F238E27FC236}">
                  <a16:creationId xmlns:a16="http://schemas.microsoft.com/office/drawing/2014/main" id="{04110E3F-95F5-4361-A274-9F1E86B2F93F}"/>
                </a:ext>
              </a:extLst>
            </p:cNvPr>
            <p:cNvSpPr txBox="1"/>
            <p:nvPr/>
          </p:nvSpPr>
          <p:spPr>
            <a:xfrm>
              <a:off x="9626198" y="183345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Nr Sequência</a:t>
              </a:r>
            </a:p>
          </p:txBody>
        </p:sp>
        <p:cxnSp>
          <p:nvCxnSpPr>
            <p:cNvPr id="117" name="Conector reto 94">
              <a:extLst>
                <a:ext uri="{FF2B5EF4-FFF2-40B4-BE49-F238E27FC236}">
                  <a16:creationId xmlns:a16="http://schemas.microsoft.com/office/drawing/2014/main" id="{50C007D8-1944-415D-80D8-5920ED2B06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363" y="3504568"/>
              <a:ext cx="784467" cy="71521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aixaDeTexto 72">
              <a:extLst>
                <a:ext uri="{FF2B5EF4-FFF2-40B4-BE49-F238E27FC236}">
                  <a16:creationId xmlns:a16="http://schemas.microsoft.com/office/drawing/2014/main" id="{D17F1DA0-B60B-4024-A939-FBDD340E6D5E}"/>
                </a:ext>
              </a:extLst>
            </p:cNvPr>
            <p:cNvSpPr txBox="1"/>
            <p:nvPr/>
          </p:nvSpPr>
          <p:spPr>
            <a:xfrm>
              <a:off x="9319169" y="5009911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sp>
          <p:nvSpPr>
            <p:cNvPr id="122" name="Fluxograma: Conector 77">
              <a:extLst>
                <a:ext uri="{FF2B5EF4-FFF2-40B4-BE49-F238E27FC236}">
                  <a16:creationId xmlns:a16="http://schemas.microsoft.com/office/drawing/2014/main" id="{6C350DC8-3F76-402E-A093-78BADBD3D7F8}"/>
                </a:ext>
              </a:extLst>
            </p:cNvPr>
            <p:cNvSpPr/>
            <p:nvPr/>
          </p:nvSpPr>
          <p:spPr>
            <a:xfrm>
              <a:off x="9535746" y="4945072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23" name="Conector reto 70">
              <a:extLst>
                <a:ext uri="{FF2B5EF4-FFF2-40B4-BE49-F238E27FC236}">
                  <a16:creationId xmlns:a16="http://schemas.microsoft.com/office/drawing/2014/main" id="{ACB9800D-FF69-433F-B476-4C4CAB82B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3344" y="4663826"/>
              <a:ext cx="32034" cy="299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70">
              <a:extLst>
                <a:ext uri="{FF2B5EF4-FFF2-40B4-BE49-F238E27FC236}">
                  <a16:creationId xmlns:a16="http://schemas.microsoft.com/office/drawing/2014/main" id="{B50B181D-03F7-4A33-88B8-A726530BBBDE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04" y="5727045"/>
              <a:ext cx="7328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luxograma: Conector 71">
              <a:extLst>
                <a:ext uri="{FF2B5EF4-FFF2-40B4-BE49-F238E27FC236}">
                  <a16:creationId xmlns:a16="http://schemas.microsoft.com/office/drawing/2014/main" id="{A5F897AE-98E7-4848-8E3B-ABC70E8CAC33}"/>
                </a:ext>
              </a:extLst>
            </p:cNvPr>
            <p:cNvSpPr/>
            <p:nvPr/>
          </p:nvSpPr>
          <p:spPr>
            <a:xfrm>
              <a:off x="2973205" y="5660079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45" name="CaixaDeTexto 72">
              <a:extLst>
                <a:ext uri="{FF2B5EF4-FFF2-40B4-BE49-F238E27FC236}">
                  <a16:creationId xmlns:a16="http://schemas.microsoft.com/office/drawing/2014/main" id="{8BE50286-D329-420B-859D-427F01F2E59B}"/>
                </a:ext>
              </a:extLst>
            </p:cNvPr>
            <p:cNvSpPr txBox="1"/>
            <p:nvPr/>
          </p:nvSpPr>
          <p:spPr>
            <a:xfrm>
              <a:off x="2688511" y="5448903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sp>
          <p:nvSpPr>
            <p:cNvPr id="146" name="CaixaDeTexto 72">
              <a:extLst>
                <a:ext uri="{FF2B5EF4-FFF2-40B4-BE49-F238E27FC236}">
                  <a16:creationId xmlns:a16="http://schemas.microsoft.com/office/drawing/2014/main" id="{D3358692-4B7A-4A58-8315-91D6F1735A4F}"/>
                </a:ext>
              </a:extLst>
            </p:cNvPr>
            <p:cNvSpPr txBox="1"/>
            <p:nvPr/>
          </p:nvSpPr>
          <p:spPr>
            <a:xfrm>
              <a:off x="3121189" y="5794465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  <p:cxnSp>
          <p:nvCxnSpPr>
            <p:cNvPr id="147" name="Conector reto 74">
              <a:extLst>
                <a:ext uri="{FF2B5EF4-FFF2-40B4-BE49-F238E27FC236}">
                  <a16:creationId xmlns:a16="http://schemas.microsoft.com/office/drawing/2014/main" id="{C06CA38B-5B9E-4C7F-97D9-16EF126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3107136" y="6028649"/>
              <a:ext cx="69721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Fluxograma: Conector 77">
              <a:extLst>
                <a:ext uri="{FF2B5EF4-FFF2-40B4-BE49-F238E27FC236}">
                  <a16:creationId xmlns:a16="http://schemas.microsoft.com/office/drawing/2014/main" id="{3FB0599F-FB85-4219-B2B3-E4AE9E1F3D61}"/>
                </a:ext>
              </a:extLst>
            </p:cNvPr>
            <p:cNvSpPr/>
            <p:nvPr/>
          </p:nvSpPr>
          <p:spPr>
            <a:xfrm>
              <a:off x="2978771" y="596285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cxnSp>
          <p:nvCxnSpPr>
            <p:cNvPr id="149" name="Conector reto 70">
              <a:extLst>
                <a:ext uri="{FF2B5EF4-FFF2-40B4-BE49-F238E27FC236}">
                  <a16:creationId xmlns:a16="http://schemas.microsoft.com/office/drawing/2014/main" id="{DD08C2FA-F1FC-4EE1-9CC3-1E5B72BA0432}"/>
                </a:ext>
              </a:extLst>
            </p:cNvPr>
            <p:cNvCxnSpPr>
              <a:cxnSpLocks/>
            </p:cNvCxnSpPr>
            <p:nvPr/>
          </p:nvCxnSpPr>
          <p:spPr>
            <a:xfrm>
              <a:off x="6564561" y="5727045"/>
              <a:ext cx="58354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luxograma: Conector 71">
              <a:extLst>
                <a:ext uri="{FF2B5EF4-FFF2-40B4-BE49-F238E27FC236}">
                  <a16:creationId xmlns:a16="http://schemas.microsoft.com/office/drawing/2014/main" id="{420B63C8-F39F-4AAA-8FA6-B1DE222647ED}"/>
                </a:ext>
              </a:extLst>
            </p:cNvPr>
            <p:cNvSpPr/>
            <p:nvPr/>
          </p:nvSpPr>
          <p:spPr>
            <a:xfrm>
              <a:off x="7148105" y="5654609"/>
              <a:ext cx="109633" cy="129681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1" name="CaixaDeTexto 72">
              <a:extLst>
                <a:ext uri="{FF2B5EF4-FFF2-40B4-BE49-F238E27FC236}">
                  <a16:creationId xmlns:a16="http://schemas.microsoft.com/office/drawing/2014/main" id="{93F49A44-DFAF-4720-AC8E-60367A89D227}"/>
                </a:ext>
              </a:extLst>
            </p:cNvPr>
            <p:cNvSpPr txBox="1"/>
            <p:nvPr/>
          </p:nvSpPr>
          <p:spPr>
            <a:xfrm>
              <a:off x="6863411" y="5443433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Código</a:t>
              </a:r>
            </a:p>
          </p:txBody>
        </p:sp>
        <p:cxnSp>
          <p:nvCxnSpPr>
            <p:cNvPr id="152" name="Conector reto 74">
              <a:extLst>
                <a:ext uri="{FF2B5EF4-FFF2-40B4-BE49-F238E27FC236}">
                  <a16:creationId xmlns:a16="http://schemas.microsoft.com/office/drawing/2014/main" id="{187E4B44-D3B7-4E76-880E-9F0DB625C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906" y="6022224"/>
              <a:ext cx="603846" cy="220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luxograma: Conector 77">
              <a:extLst>
                <a:ext uri="{FF2B5EF4-FFF2-40B4-BE49-F238E27FC236}">
                  <a16:creationId xmlns:a16="http://schemas.microsoft.com/office/drawing/2014/main" id="{CBD5A26F-8613-49DC-A5A9-E102EFAB93E1}"/>
                </a:ext>
              </a:extLst>
            </p:cNvPr>
            <p:cNvSpPr/>
            <p:nvPr/>
          </p:nvSpPr>
          <p:spPr>
            <a:xfrm>
              <a:off x="7153671" y="5957383"/>
              <a:ext cx="109633" cy="12968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4" name="CaixaDeTexto 72">
              <a:extLst>
                <a:ext uri="{FF2B5EF4-FFF2-40B4-BE49-F238E27FC236}">
                  <a16:creationId xmlns:a16="http://schemas.microsoft.com/office/drawing/2014/main" id="{673FA1B2-00BB-470F-AC5D-54A7C8027DAE}"/>
                </a:ext>
              </a:extLst>
            </p:cNvPr>
            <p:cNvSpPr txBox="1"/>
            <p:nvPr/>
          </p:nvSpPr>
          <p:spPr>
            <a:xfrm>
              <a:off x="6954608" y="6006240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Nome</a:t>
              </a:r>
            </a:p>
          </p:txBody>
        </p:sp>
      </p:grpSp>
      <p:cxnSp>
        <p:nvCxnSpPr>
          <p:cNvPr id="119" name="Conector reto 70">
            <a:extLst>
              <a:ext uri="{FF2B5EF4-FFF2-40B4-BE49-F238E27FC236}">
                <a16:creationId xmlns:a16="http://schemas.microsoft.com/office/drawing/2014/main" id="{9D2E1380-3A7C-4637-BF95-5F4C448CA6AD}"/>
              </a:ext>
            </a:extLst>
          </p:cNvPr>
          <p:cNvCxnSpPr>
            <a:cxnSpLocks/>
          </p:cNvCxnSpPr>
          <p:nvPr/>
        </p:nvCxnSpPr>
        <p:spPr>
          <a:xfrm flipH="1">
            <a:off x="7167110" y="1432472"/>
            <a:ext cx="324006" cy="3715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uxograma: Conector 71">
            <a:extLst>
              <a:ext uri="{FF2B5EF4-FFF2-40B4-BE49-F238E27FC236}">
                <a16:creationId xmlns:a16="http://schemas.microsoft.com/office/drawing/2014/main" id="{5D798A86-2D1D-4D2E-87E8-A063E154B2EA}"/>
              </a:ext>
            </a:extLst>
          </p:cNvPr>
          <p:cNvSpPr/>
          <p:nvPr/>
        </p:nvSpPr>
        <p:spPr>
          <a:xfrm>
            <a:off x="7443102" y="1384211"/>
            <a:ext cx="88828" cy="934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125" name="CaixaDeTexto 72">
            <a:extLst>
              <a:ext uri="{FF2B5EF4-FFF2-40B4-BE49-F238E27FC236}">
                <a16:creationId xmlns:a16="http://schemas.microsoft.com/office/drawing/2014/main" id="{2782C1D1-80C5-4D34-867D-DDA27D92C3D1}"/>
              </a:ext>
            </a:extLst>
          </p:cNvPr>
          <p:cNvSpPr txBox="1"/>
          <p:nvPr/>
        </p:nvSpPr>
        <p:spPr>
          <a:xfrm>
            <a:off x="7446886" y="1301250"/>
            <a:ext cx="663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Código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67191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0448" y="863549"/>
            <a:ext cx="6057900" cy="479316"/>
          </a:xfrm>
        </p:spPr>
        <p:txBody>
          <a:bodyPr>
            <a:noAutofit/>
          </a:bodyPr>
          <a:lstStyle/>
          <a:p>
            <a:r>
              <a:rPr lang="pt-BR" sz="2700" dirty="0"/>
              <a:t>Relacionamentos Binários – 1:n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3125673" y="1268760"/>
          <a:ext cx="6048673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pic>
        <p:nvPicPr>
          <p:cNvPr id="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58351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06" y="2473792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25345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8" y="397741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upo 44"/>
          <p:cNvGrpSpPr/>
          <p:nvPr/>
        </p:nvGrpSpPr>
        <p:grpSpPr>
          <a:xfrm>
            <a:off x="3179677" y="5233337"/>
            <a:ext cx="2107828" cy="457200"/>
            <a:chOff x="683568" y="5546750"/>
            <a:chExt cx="2810437" cy="609600"/>
          </a:xfrm>
        </p:grpSpPr>
        <p:pic>
          <p:nvPicPr>
            <p:cNvPr id="18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5467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1259632" y="5690766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5741974" y="5172615"/>
            <a:ext cx="1801913" cy="578644"/>
            <a:chOff x="4099964" y="5465787"/>
            <a:chExt cx="2402551" cy="771525"/>
          </a:xfrm>
        </p:grpSpPr>
        <p:pic>
          <p:nvPicPr>
            <p:cNvPr id="2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964" y="5465787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4817352" y="5666884"/>
              <a:ext cx="168516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Pode ser usada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828" y="5300253"/>
            <a:ext cx="1262079" cy="359190"/>
            <a:chOff x="7053102" y="5635972"/>
            <a:chExt cx="1682772" cy="478920"/>
          </a:xfrm>
        </p:grpSpPr>
        <p:pic>
          <p:nvPicPr>
            <p:cNvPr id="24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102" y="5635972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7638993" y="5666883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sp>
        <p:nvSpPr>
          <p:cNvPr id="27" name="Losango 26"/>
          <p:cNvSpPr/>
          <p:nvPr/>
        </p:nvSpPr>
        <p:spPr>
          <a:xfrm>
            <a:off x="3827748" y="2583519"/>
            <a:ext cx="918102" cy="408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8" name="CaixaDeTexto 27"/>
          <p:cNvSpPr txBox="1"/>
          <p:nvPr/>
        </p:nvSpPr>
        <p:spPr>
          <a:xfrm>
            <a:off x="3380171" y="2487466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(0,1)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745850" y="2487466"/>
            <a:ext cx="513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(0,n)</a:t>
            </a:r>
          </a:p>
        </p:txBody>
      </p:sp>
      <p:cxnSp>
        <p:nvCxnSpPr>
          <p:cNvPr id="30" name="Conector reto 29"/>
          <p:cNvCxnSpPr>
            <a:stCxn id="27" idx="1"/>
          </p:cNvCxnSpPr>
          <p:nvPr/>
        </p:nvCxnSpPr>
        <p:spPr>
          <a:xfrm flipH="1">
            <a:off x="3380171" y="2787615"/>
            <a:ext cx="447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7" idx="3"/>
          </p:cNvCxnSpPr>
          <p:nvPr/>
        </p:nvCxnSpPr>
        <p:spPr>
          <a:xfrm>
            <a:off x="4745851" y="2787615"/>
            <a:ext cx="497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843278" y="3255023"/>
            <a:ext cx="918102" cy="4081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34" name="CaixaDeTexto 33"/>
          <p:cNvSpPr txBox="1"/>
          <p:nvPr/>
        </p:nvSpPr>
        <p:spPr>
          <a:xfrm>
            <a:off x="3395701" y="3158970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(0,1)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761380" y="3158970"/>
            <a:ext cx="513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(1,n)</a:t>
            </a:r>
          </a:p>
        </p:txBody>
      </p:sp>
      <p:cxnSp>
        <p:nvCxnSpPr>
          <p:cNvPr id="36" name="Conector reto 35"/>
          <p:cNvCxnSpPr>
            <a:stCxn id="33" idx="1"/>
          </p:cNvCxnSpPr>
          <p:nvPr/>
        </p:nvCxnSpPr>
        <p:spPr>
          <a:xfrm flipH="1">
            <a:off x="3395701" y="3459119"/>
            <a:ext cx="447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3" idx="3"/>
          </p:cNvCxnSpPr>
          <p:nvPr/>
        </p:nvCxnSpPr>
        <p:spPr>
          <a:xfrm>
            <a:off x="4761382" y="3459119"/>
            <a:ext cx="497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3392734" y="3842857"/>
            <a:ext cx="1878964" cy="504247"/>
            <a:chOff x="967646" y="3980807"/>
            <a:chExt cx="2505284" cy="672329"/>
          </a:xfrm>
        </p:grpSpPr>
        <p:sp>
          <p:nvSpPr>
            <p:cNvPr id="39" name="Losango 38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67646" y="3980807"/>
              <a:ext cx="6801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788554" y="3980807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cxnSp>
          <p:nvCxnSpPr>
            <p:cNvPr id="42" name="Conector reto 41"/>
            <p:cNvCxnSpPr>
              <a:stCxn id="39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39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04" y="4637312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3395700" y="4502754"/>
            <a:ext cx="1878964" cy="504247"/>
            <a:chOff x="967646" y="3980807"/>
            <a:chExt cx="2505284" cy="672329"/>
          </a:xfrm>
        </p:grpSpPr>
        <p:sp>
          <p:nvSpPr>
            <p:cNvPr id="53" name="Losango 52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67646" y="3980807"/>
              <a:ext cx="6801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88554" y="3980807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319030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388218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02" y="45379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279524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93" y="3968627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59" y="462852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90" y="3158971"/>
            <a:ext cx="4643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946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8500" y="890718"/>
            <a:ext cx="6057900" cy="749346"/>
          </a:xfrm>
        </p:spPr>
        <p:txBody>
          <a:bodyPr>
            <a:normAutofit/>
          </a:bodyPr>
          <a:lstStyle/>
          <a:p>
            <a:r>
              <a:rPr lang="pt-BR" sz="2700" dirty="0"/>
              <a:t>Relacionamentos Binários – n:n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3125673" y="1538790"/>
          <a:ext cx="6048673" cy="318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503">
                <a:tc rowSpan="2"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853548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59" y="28045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558343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59" y="346033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93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12" y="41494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4247445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3179677" y="5017313"/>
            <a:ext cx="2107828" cy="457200"/>
            <a:chOff x="683568" y="5373216"/>
            <a:chExt cx="2810437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2343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Alternativa preferida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956828" y="5084229"/>
            <a:ext cx="1262079" cy="359190"/>
            <a:chOff x="6785004" y="5462438"/>
            <a:chExt cx="1682772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9688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380170" y="2757498"/>
            <a:ext cx="1878964" cy="504247"/>
            <a:chOff x="950893" y="2533661"/>
            <a:chExt cx="2505284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3395700" y="3429002"/>
            <a:ext cx="1878964" cy="504247"/>
            <a:chOff x="950893" y="2533661"/>
            <a:chExt cx="2505284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(0,n)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3392734" y="4112887"/>
            <a:ext cx="1878964" cy="504247"/>
            <a:chOff x="950893" y="2533661"/>
            <a:chExt cx="2505284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1" y="2533661"/>
              <a:ext cx="6843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2865291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4" y="3570086"/>
            <a:ext cx="359190" cy="3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6194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2135560" y="-71371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F073E-2324-42CE-86E9-8ADCE02BB3F7}"/>
              </a:ext>
            </a:extLst>
          </p:cNvPr>
          <p:cNvGrpSpPr/>
          <p:nvPr/>
        </p:nvGrpSpPr>
        <p:grpSpPr>
          <a:xfrm>
            <a:off x="3935760" y="850222"/>
            <a:ext cx="3856122" cy="1825066"/>
            <a:chOff x="2370043" y="1669167"/>
            <a:chExt cx="3856122" cy="1825066"/>
          </a:xfrm>
        </p:grpSpPr>
        <p:sp>
          <p:nvSpPr>
            <p:cNvPr id="28" name="CaixaDeTexto 27"/>
            <p:cNvSpPr txBox="1"/>
            <p:nvPr/>
          </p:nvSpPr>
          <p:spPr>
            <a:xfrm>
              <a:off x="5151195" y="285892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60404" y="28520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582118" y="184482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Componente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3429314" y="3026457"/>
              <a:ext cx="2132567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Composição</a:t>
              </a:r>
            </a:p>
          </p:txBody>
        </p:sp>
        <p:cxnSp>
          <p:nvCxnSpPr>
            <p:cNvPr id="11" name="Conector reto 10"/>
            <p:cNvCxnSpPr>
              <a:cxnSpLocks/>
              <a:endCxn id="37" idx="1"/>
            </p:cNvCxnSpPr>
            <p:nvPr/>
          </p:nvCxnSpPr>
          <p:spPr>
            <a:xfrm flipH="1">
              <a:off x="3429314" y="2391706"/>
              <a:ext cx="365330" cy="868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cxnSpLocks/>
              <a:endCxn id="37" idx="3"/>
            </p:cNvCxnSpPr>
            <p:nvPr/>
          </p:nvCxnSpPr>
          <p:spPr>
            <a:xfrm>
              <a:off x="5341333" y="2394627"/>
              <a:ext cx="220548" cy="86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2629078" y="2923477"/>
              <a:ext cx="9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Composto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5429152" y="2892226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Compõe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3179071" y="1831089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3058995" y="1779665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370043" y="1669167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3180171" y="2081787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3058995" y="2036512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2426276" y="1930196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11816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2135560" y="-71371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5.1.1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F073E-2324-42CE-86E9-8ADCE02BB3F7}"/>
              </a:ext>
            </a:extLst>
          </p:cNvPr>
          <p:cNvGrpSpPr/>
          <p:nvPr/>
        </p:nvGrpSpPr>
        <p:grpSpPr>
          <a:xfrm>
            <a:off x="3935760" y="850222"/>
            <a:ext cx="3191838" cy="1825066"/>
            <a:chOff x="2370043" y="1669167"/>
            <a:chExt cx="3191838" cy="1825066"/>
          </a:xfrm>
        </p:grpSpPr>
        <p:sp>
          <p:nvSpPr>
            <p:cNvPr id="28" name="CaixaDeTexto 27"/>
            <p:cNvSpPr txBox="1"/>
            <p:nvPr/>
          </p:nvSpPr>
          <p:spPr>
            <a:xfrm>
              <a:off x="5151195" y="285892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60404" y="285205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582118" y="184482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Funcionario</a:t>
              </a:r>
            </a:p>
          </p:txBody>
        </p:sp>
        <p:sp>
          <p:nvSpPr>
            <p:cNvPr id="37" name="Fluxograma: Decisão 36"/>
            <p:cNvSpPr/>
            <p:nvPr/>
          </p:nvSpPr>
          <p:spPr>
            <a:xfrm>
              <a:off x="3429314" y="3026457"/>
              <a:ext cx="2132567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Superviosiona</a:t>
              </a:r>
            </a:p>
          </p:txBody>
        </p:sp>
        <p:cxnSp>
          <p:nvCxnSpPr>
            <p:cNvPr id="11" name="Conector reto 10"/>
            <p:cNvCxnSpPr>
              <a:cxnSpLocks/>
              <a:endCxn id="37" idx="1"/>
            </p:cNvCxnSpPr>
            <p:nvPr/>
          </p:nvCxnSpPr>
          <p:spPr>
            <a:xfrm flipH="1">
              <a:off x="3429314" y="2391706"/>
              <a:ext cx="365330" cy="868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cxnSpLocks/>
              <a:endCxn id="37" idx="3"/>
            </p:cNvCxnSpPr>
            <p:nvPr/>
          </p:nvCxnSpPr>
          <p:spPr>
            <a:xfrm>
              <a:off x="5341333" y="2394627"/>
              <a:ext cx="220548" cy="86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H="1">
              <a:off x="3179071" y="1831089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3058995" y="1779665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2370043" y="1669167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3180171" y="2081787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3058995" y="2036512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2426276" y="1930196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  <p:sp>
        <p:nvSpPr>
          <p:cNvPr id="22" name="Fluxograma: Decisão 36">
            <a:extLst>
              <a:ext uri="{FF2B5EF4-FFF2-40B4-BE49-F238E27FC236}">
                <a16:creationId xmlns:a16="http://schemas.microsoft.com/office/drawing/2014/main" id="{D140483B-2BFB-468C-8396-9918A56585CE}"/>
              </a:ext>
            </a:extLst>
          </p:cNvPr>
          <p:cNvSpPr/>
          <p:nvPr/>
        </p:nvSpPr>
        <p:spPr>
          <a:xfrm>
            <a:off x="7896200" y="1018236"/>
            <a:ext cx="1224136" cy="46777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Retângulo 30">
            <a:extLst>
              <a:ext uri="{FF2B5EF4-FFF2-40B4-BE49-F238E27FC236}">
                <a16:creationId xmlns:a16="http://schemas.microsoft.com/office/drawing/2014/main" id="{B448639B-1332-4778-9358-3E3F2FB1CF2C}"/>
              </a:ext>
            </a:extLst>
          </p:cNvPr>
          <p:cNvSpPr/>
          <p:nvPr/>
        </p:nvSpPr>
        <p:spPr>
          <a:xfrm>
            <a:off x="7542608" y="1942973"/>
            <a:ext cx="1979763" cy="54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Tipo</a:t>
            </a:r>
          </a:p>
        </p:txBody>
      </p:sp>
      <p:cxnSp>
        <p:nvCxnSpPr>
          <p:cNvPr id="24" name="Conector reto 14">
            <a:extLst>
              <a:ext uri="{FF2B5EF4-FFF2-40B4-BE49-F238E27FC236}">
                <a16:creationId xmlns:a16="http://schemas.microsoft.com/office/drawing/2014/main" id="{EB423847-E813-4C11-8C3F-E932947AD87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532489" y="1471922"/>
            <a:ext cx="1" cy="47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14">
            <a:extLst>
              <a:ext uri="{FF2B5EF4-FFF2-40B4-BE49-F238E27FC236}">
                <a16:creationId xmlns:a16="http://schemas.microsoft.com/office/drawing/2014/main" id="{42DFF290-737C-4D14-97A8-54071C4A696F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7127598" y="1252125"/>
            <a:ext cx="768602" cy="4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8">
            <a:extLst>
              <a:ext uri="{FF2B5EF4-FFF2-40B4-BE49-F238E27FC236}">
                <a16:creationId xmlns:a16="http://schemas.microsoft.com/office/drawing/2014/main" id="{3CA072AE-E868-4384-9AB3-EC6F040E9DA9}"/>
              </a:ext>
            </a:extLst>
          </p:cNvPr>
          <p:cNvSpPr txBox="1"/>
          <p:nvPr/>
        </p:nvSpPr>
        <p:spPr>
          <a:xfrm>
            <a:off x="8095976" y="163519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1,1</a:t>
            </a:r>
          </a:p>
        </p:txBody>
      </p:sp>
      <p:sp>
        <p:nvSpPr>
          <p:cNvPr id="32" name="CaixaDeTexto 27">
            <a:extLst>
              <a:ext uri="{FF2B5EF4-FFF2-40B4-BE49-F238E27FC236}">
                <a16:creationId xmlns:a16="http://schemas.microsoft.com/office/drawing/2014/main" id="{B25CB443-9137-41A0-A8B2-6E673EBC5E4D}"/>
              </a:ext>
            </a:extLst>
          </p:cNvPr>
          <p:cNvSpPr txBox="1"/>
          <p:nvPr/>
        </p:nvSpPr>
        <p:spPr>
          <a:xfrm>
            <a:off x="7250301" y="95736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104508530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5.2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0AB7B-5841-4E21-B41C-D809372C6578}"/>
              </a:ext>
            </a:extLst>
          </p:cNvPr>
          <p:cNvGrpSpPr/>
          <p:nvPr/>
        </p:nvGrpSpPr>
        <p:grpSpPr>
          <a:xfrm>
            <a:off x="3073913" y="1556792"/>
            <a:ext cx="6044173" cy="1486822"/>
            <a:chOff x="1038300" y="2111031"/>
            <a:chExt cx="6044173" cy="1486822"/>
          </a:xfrm>
        </p:grpSpPr>
        <p:sp>
          <p:nvSpPr>
            <p:cNvPr id="31" name="Retângulo 30"/>
            <p:cNvSpPr/>
            <p:nvPr/>
          </p:nvSpPr>
          <p:spPr>
            <a:xfrm>
              <a:off x="2195736" y="2276872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102710" y="3048050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8" name="Fluxograma: Decisão 37"/>
            <p:cNvSpPr/>
            <p:nvPr/>
          </p:nvSpPr>
          <p:spPr>
            <a:xfrm>
              <a:off x="5102710" y="2317840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22" name="Conector reto 21"/>
            <p:cNvCxnSpPr>
              <a:cxnSpLocks/>
            </p:cNvCxnSpPr>
            <p:nvPr/>
          </p:nvCxnSpPr>
          <p:spPr>
            <a:xfrm>
              <a:off x="4209177" y="2551728"/>
              <a:ext cx="8935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6092592" y="2785616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4370565" y="225076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417501" y="274737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1792689" y="2263137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1672613" y="2211713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038300" y="2111031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1793789" y="2513835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1672613" y="2468560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039894" y="2362244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</p:grpSp>
      <p:cxnSp>
        <p:nvCxnSpPr>
          <p:cNvPr id="17" name="Conector reto 111">
            <a:extLst>
              <a:ext uri="{FF2B5EF4-FFF2-40B4-BE49-F238E27FC236}">
                <a16:creationId xmlns:a16="http://schemas.microsoft.com/office/drawing/2014/main" id="{D320ECDF-3DFE-44F9-BCCA-7D676C43A9C9}"/>
              </a:ext>
            </a:extLst>
          </p:cNvPr>
          <p:cNvCxnSpPr/>
          <p:nvPr/>
        </p:nvCxnSpPr>
        <p:spPr>
          <a:xfrm flipH="1">
            <a:off x="6742288" y="2698634"/>
            <a:ext cx="401947" cy="31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Conector 112">
            <a:extLst>
              <a:ext uri="{FF2B5EF4-FFF2-40B4-BE49-F238E27FC236}">
                <a16:creationId xmlns:a16="http://schemas.microsoft.com/office/drawing/2014/main" id="{BFE068CB-B528-434F-A3E7-BD93F01E644C}"/>
              </a:ext>
            </a:extLst>
          </p:cNvPr>
          <p:cNvSpPr/>
          <p:nvPr/>
        </p:nvSpPr>
        <p:spPr>
          <a:xfrm>
            <a:off x="6622212" y="2647210"/>
            <a:ext cx="121176" cy="9664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9" name="CaixaDeTexto 113">
            <a:extLst>
              <a:ext uri="{FF2B5EF4-FFF2-40B4-BE49-F238E27FC236}">
                <a16:creationId xmlns:a16="http://schemas.microsoft.com/office/drawing/2014/main" id="{92B0F86F-222C-4E5C-85E5-379F4DFC8396}"/>
              </a:ext>
            </a:extLst>
          </p:cNvPr>
          <p:cNvSpPr txBox="1"/>
          <p:nvPr/>
        </p:nvSpPr>
        <p:spPr>
          <a:xfrm>
            <a:off x="5987899" y="254652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Seq</a:t>
            </a:r>
          </a:p>
        </p:txBody>
      </p:sp>
      <p:cxnSp>
        <p:nvCxnSpPr>
          <p:cNvPr id="20" name="Conector reto 114">
            <a:extLst>
              <a:ext uri="{FF2B5EF4-FFF2-40B4-BE49-F238E27FC236}">
                <a16:creationId xmlns:a16="http://schemas.microsoft.com/office/drawing/2014/main" id="{D94E4558-80D5-4152-9E84-200BF63424D2}"/>
              </a:ext>
            </a:extLst>
          </p:cNvPr>
          <p:cNvCxnSpPr>
            <a:stCxn id="21" idx="6"/>
          </p:cNvCxnSpPr>
          <p:nvPr/>
        </p:nvCxnSpPr>
        <p:spPr>
          <a:xfrm flipV="1">
            <a:off x="6726501" y="2931168"/>
            <a:ext cx="401947" cy="3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Conector 115">
            <a:extLst>
              <a:ext uri="{FF2B5EF4-FFF2-40B4-BE49-F238E27FC236}">
                <a16:creationId xmlns:a16="http://schemas.microsoft.com/office/drawing/2014/main" id="{A0F104B6-4347-4C9B-B713-FA57D738DE42}"/>
              </a:ext>
            </a:extLst>
          </p:cNvPr>
          <p:cNvSpPr/>
          <p:nvPr/>
        </p:nvSpPr>
        <p:spPr>
          <a:xfrm>
            <a:off x="6605325" y="2885893"/>
            <a:ext cx="121176" cy="9664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3" name="CaixaDeTexto 116">
            <a:extLst>
              <a:ext uri="{FF2B5EF4-FFF2-40B4-BE49-F238E27FC236}">
                <a16:creationId xmlns:a16="http://schemas.microsoft.com/office/drawing/2014/main" id="{E6AB8983-BAF8-4A4F-A1B4-CE9DF3507AD8}"/>
              </a:ext>
            </a:extLst>
          </p:cNvPr>
          <p:cNvSpPr txBox="1"/>
          <p:nvPr/>
        </p:nvSpPr>
        <p:spPr>
          <a:xfrm>
            <a:off x="5972606" y="27795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0108786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5.3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9866C4-9880-4888-9768-E3D692818F66}"/>
              </a:ext>
            </a:extLst>
          </p:cNvPr>
          <p:cNvGrpSpPr/>
          <p:nvPr/>
        </p:nvGrpSpPr>
        <p:grpSpPr>
          <a:xfrm>
            <a:off x="623393" y="1092851"/>
            <a:ext cx="6120680" cy="4424382"/>
            <a:chOff x="898688" y="1106899"/>
            <a:chExt cx="6617179" cy="4672299"/>
          </a:xfrm>
        </p:grpSpPr>
        <p:sp>
          <p:nvSpPr>
            <p:cNvPr id="31" name="Retângulo 30"/>
            <p:cNvSpPr/>
            <p:nvPr/>
          </p:nvSpPr>
          <p:spPr>
            <a:xfrm>
              <a:off x="2629130" y="4458217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536104" y="5229395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Dependente</a:t>
              </a:r>
            </a:p>
          </p:txBody>
        </p:sp>
        <p:sp>
          <p:nvSpPr>
            <p:cNvPr id="38" name="Fluxograma: Decisão 37"/>
            <p:cNvSpPr/>
            <p:nvPr/>
          </p:nvSpPr>
          <p:spPr>
            <a:xfrm>
              <a:off x="5536104" y="4499185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Depende</a:t>
              </a:r>
            </a:p>
          </p:txBody>
        </p:sp>
        <p:cxnSp>
          <p:nvCxnSpPr>
            <p:cNvPr id="40" name="Conector reto 39"/>
            <p:cNvCxnSpPr>
              <a:stCxn id="38" idx="2"/>
              <a:endCxn id="36" idx="0"/>
            </p:cNvCxnSpPr>
            <p:nvPr/>
          </p:nvCxnSpPr>
          <p:spPr>
            <a:xfrm>
              <a:off x="6525986" y="4966961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4803959" y="44321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850895" y="4928719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cxnSp>
          <p:nvCxnSpPr>
            <p:cNvPr id="112" name="Conector reto 111"/>
            <p:cNvCxnSpPr/>
            <p:nvPr/>
          </p:nvCxnSpPr>
          <p:spPr>
            <a:xfrm flipH="1">
              <a:off x="2226083" y="4444482"/>
              <a:ext cx="401947" cy="31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luxograma: Conector 112"/>
            <p:cNvSpPr/>
            <p:nvPr/>
          </p:nvSpPr>
          <p:spPr>
            <a:xfrm>
              <a:off x="2106007" y="4393058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471694" y="4292376"/>
              <a:ext cx="627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</a:t>
              </a:r>
            </a:p>
          </p:txBody>
        </p:sp>
        <p:cxnSp>
          <p:nvCxnSpPr>
            <p:cNvPr id="115" name="Conector reto 114"/>
            <p:cNvCxnSpPr>
              <a:stCxn id="116" idx="6"/>
            </p:cNvCxnSpPr>
            <p:nvPr/>
          </p:nvCxnSpPr>
          <p:spPr>
            <a:xfrm flipV="1">
              <a:off x="2227183" y="469518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Fluxograma: Conector 115"/>
            <p:cNvSpPr/>
            <p:nvPr/>
          </p:nvSpPr>
          <p:spPr>
            <a:xfrm>
              <a:off x="2106007" y="464990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473288" y="454358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17" name="Retângulo 30">
              <a:extLst>
                <a:ext uri="{FF2B5EF4-FFF2-40B4-BE49-F238E27FC236}">
                  <a16:creationId xmlns:a16="http://schemas.microsoft.com/office/drawing/2014/main" id="{ABB149AD-7D3F-4731-AE94-4BDAF54360A9}"/>
                </a:ext>
              </a:extLst>
            </p:cNvPr>
            <p:cNvSpPr/>
            <p:nvPr/>
          </p:nvSpPr>
          <p:spPr>
            <a:xfrm>
              <a:off x="2592237" y="1114198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Grupo</a:t>
              </a:r>
            </a:p>
          </p:txBody>
        </p:sp>
        <p:sp>
          <p:nvSpPr>
            <p:cNvPr id="18" name="Retângulo 35">
              <a:extLst>
                <a:ext uri="{FF2B5EF4-FFF2-40B4-BE49-F238E27FC236}">
                  <a16:creationId xmlns:a16="http://schemas.microsoft.com/office/drawing/2014/main" id="{BA59B0CA-DEC7-4D8D-9B97-4672B1D5C921}"/>
                </a:ext>
              </a:extLst>
            </p:cNvPr>
            <p:cNvSpPr/>
            <p:nvPr/>
          </p:nvSpPr>
          <p:spPr>
            <a:xfrm>
              <a:off x="2592237" y="2782146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Empresa</a:t>
              </a:r>
            </a:p>
          </p:txBody>
        </p:sp>
        <p:sp>
          <p:nvSpPr>
            <p:cNvPr id="19" name="Fluxograma: Decisão 37">
              <a:extLst>
                <a:ext uri="{FF2B5EF4-FFF2-40B4-BE49-F238E27FC236}">
                  <a16:creationId xmlns:a16="http://schemas.microsoft.com/office/drawing/2014/main" id="{A985FE88-2408-48C8-9768-9BD01AE431AC}"/>
                </a:ext>
              </a:extLst>
            </p:cNvPr>
            <p:cNvSpPr/>
            <p:nvPr/>
          </p:nvSpPr>
          <p:spPr>
            <a:xfrm>
              <a:off x="2592237" y="2051936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to 39">
              <a:extLst>
                <a:ext uri="{FF2B5EF4-FFF2-40B4-BE49-F238E27FC236}">
                  <a16:creationId xmlns:a16="http://schemas.microsoft.com/office/drawing/2014/main" id="{9B64C232-5F22-48FA-A729-9E1E8C69736A}"/>
                </a:ext>
              </a:extLst>
            </p:cNvPr>
            <p:cNvCxnSpPr>
              <a:stCxn id="19" idx="2"/>
              <a:endCxn id="18" idx="0"/>
            </p:cNvCxnSpPr>
            <p:nvPr/>
          </p:nvCxnSpPr>
          <p:spPr>
            <a:xfrm>
              <a:off x="3582119" y="2519712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54">
              <a:extLst>
                <a:ext uri="{FF2B5EF4-FFF2-40B4-BE49-F238E27FC236}">
                  <a16:creationId xmlns:a16="http://schemas.microsoft.com/office/drawing/2014/main" id="{7F587E74-A8AA-4A25-9BDD-C5E20B2626CC}"/>
                </a:ext>
              </a:extLst>
            </p:cNvPr>
            <p:cNvSpPr txBox="1"/>
            <p:nvPr/>
          </p:nvSpPr>
          <p:spPr>
            <a:xfrm>
              <a:off x="2886309" y="247967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23" name="CaixaDeTexto 53">
              <a:extLst>
                <a:ext uri="{FF2B5EF4-FFF2-40B4-BE49-F238E27FC236}">
                  <a16:creationId xmlns:a16="http://schemas.microsoft.com/office/drawing/2014/main" id="{15FC11B5-EF89-4EEB-94B2-4C1F052E5BD3}"/>
                </a:ext>
              </a:extLst>
            </p:cNvPr>
            <p:cNvSpPr txBox="1"/>
            <p:nvPr/>
          </p:nvSpPr>
          <p:spPr>
            <a:xfrm>
              <a:off x="2907028" y="1757708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24" name="Conector reto 21">
              <a:extLst>
                <a:ext uri="{FF2B5EF4-FFF2-40B4-BE49-F238E27FC236}">
                  <a16:creationId xmlns:a16="http://schemas.microsoft.com/office/drawing/2014/main" id="{2A5B4CB1-B6C6-4BE8-8898-7B4C3C97843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3582119" y="1664001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1">
              <a:extLst>
                <a:ext uri="{FF2B5EF4-FFF2-40B4-BE49-F238E27FC236}">
                  <a16:creationId xmlns:a16="http://schemas.microsoft.com/office/drawing/2014/main" id="{6F483393-7503-4B10-A83B-B1074C5FEA86}"/>
                </a:ext>
              </a:extLst>
            </p:cNvPr>
            <p:cNvCxnSpPr>
              <a:cxnSpLocks/>
              <a:stCxn id="38" idx="1"/>
              <a:endCxn id="31" idx="3"/>
            </p:cNvCxnSpPr>
            <p:nvPr/>
          </p:nvCxnSpPr>
          <p:spPr>
            <a:xfrm flipH="1">
              <a:off x="4608893" y="4733073"/>
              <a:ext cx="927211" cy="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111">
              <a:extLst>
                <a:ext uri="{FF2B5EF4-FFF2-40B4-BE49-F238E27FC236}">
                  <a16:creationId xmlns:a16="http://schemas.microsoft.com/office/drawing/2014/main" id="{F707947A-1774-46B9-98CA-6762C1CF7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0368" y="1271550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112">
              <a:extLst>
                <a:ext uri="{FF2B5EF4-FFF2-40B4-BE49-F238E27FC236}">
                  <a16:creationId xmlns:a16="http://schemas.microsoft.com/office/drawing/2014/main" id="{6675EF5B-D8ED-411D-8867-90C55B50C84B}"/>
                </a:ext>
              </a:extLst>
            </p:cNvPr>
            <p:cNvSpPr/>
            <p:nvPr/>
          </p:nvSpPr>
          <p:spPr>
            <a:xfrm>
              <a:off x="2050291" y="1217024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4" name="CaixaDeTexto 113">
              <a:extLst>
                <a:ext uri="{FF2B5EF4-FFF2-40B4-BE49-F238E27FC236}">
                  <a16:creationId xmlns:a16="http://schemas.microsoft.com/office/drawing/2014/main" id="{15468CA3-E782-442B-91EC-727200BC980D}"/>
                </a:ext>
              </a:extLst>
            </p:cNvPr>
            <p:cNvSpPr txBox="1"/>
            <p:nvPr/>
          </p:nvSpPr>
          <p:spPr>
            <a:xfrm>
              <a:off x="1012006" y="1106899"/>
              <a:ext cx="1064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Grupo</a:t>
              </a:r>
            </a:p>
          </p:txBody>
        </p:sp>
        <p:cxnSp>
          <p:nvCxnSpPr>
            <p:cNvPr id="37" name="Conector reto 114">
              <a:extLst>
                <a:ext uri="{FF2B5EF4-FFF2-40B4-BE49-F238E27FC236}">
                  <a16:creationId xmlns:a16="http://schemas.microsoft.com/office/drawing/2014/main" id="{95B658BE-E6CE-43B3-A9D6-39A165215755}"/>
                </a:ext>
              </a:extLst>
            </p:cNvPr>
            <p:cNvCxnSpPr>
              <a:stCxn id="39" idx="6"/>
            </p:cNvCxnSpPr>
            <p:nvPr/>
          </p:nvCxnSpPr>
          <p:spPr>
            <a:xfrm flipV="1">
              <a:off x="2181201" y="1502130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xograma: Conector 115">
              <a:extLst>
                <a:ext uri="{FF2B5EF4-FFF2-40B4-BE49-F238E27FC236}">
                  <a16:creationId xmlns:a16="http://schemas.microsoft.com/office/drawing/2014/main" id="{F3F55222-64D8-402F-8172-782AD9227F8F}"/>
                </a:ext>
              </a:extLst>
            </p:cNvPr>
            <p:cNvSpPr/>
            <p:nvPr/>
          </p:nvSpPr>
          <p:spPr>
            <a:xfrm>
              <a:off x="2060025" y="1456855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1" name="CaixaDeTexto 116">
              <a:extLst>
                <a:ext uri="{FF2B5EF4-FFF2-40B4-BE49-F238E27FC236}">
                  <a16:creationId xmlns:a16="http://schemas.microsoft.com/office/drawing/2014/main" id="{2EC1C258-D705-4E97-9FD9-3F3E61AC795A}"/>
                </a:ext>
              </a:extLst>
            </p:cNvPr>
            <p:cNvSpPr txBox="1"/>
            <p:nvPr/>
          </p:nvSpPr>
          <p:spPr>
            <a:xfrm>
              <a:off x="1427306" y="135053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cxnSp>
          <p:nvCxnSpPr>
            <p:cNvPr id="42" name="Conector reto 111">
              <a:extLst>
                <a:ext uri="{FF2B5EF4-FFF2-40B4-BE49-F238E27FC236}">
                  <a16:creationId xmlns:a16="http://schemas.microsoft.com/office/drawing/2014/main" id="{FF833E00-EDB8-44DE-AAAE-95374FBEA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192" y="2931716"/>
              <a:ext cx="4197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uxograma: Conector 112">
              <a:extLst>
                <a:ext uri="{FF2B5EF4-FFF2-40B4-BE49-F238E27FC236}">
                  <a16:creationId xmlns:a16="http://schemas.microsoft.com/office/drawing/2014/main" id="{8E7E8FF6-314C-4477-9E63-F51C730EA731}"/>
                </a:ext>
              </a:extLst>
            </p:cNvPr>
            <p:cNvSpPr/>
            <p:nvPr/>
          </p:nvSpPr>
          <p:spPr>
            <a:xfrm>
              <a:off x="2067115" y="2877190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4" name="CaixaDeTexto 113">
              <a:extLst>
                <a:ext uri="{FF2B5EF4-FFF2-40B4-BE49-F238E27FC236}">
                  <a16:creationId xmlns:a16="http://schemas.microsoft.com/office/drawing/2014/main" id="{843CA387-347D-474C-815B-2EB13DB91951}"/>
                </a:ext>
              </a:extLst>
            </p:cNvPr>
            <p:cNvSpPr txBox="1"/>
            <p:nvPr/>
          </p:nvSpPr>
          <p:spPr>
            <a:xfrm>
              <a:off x="898688" y="2776508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Código Empresa</a:t>
              </a:r>
            </a:p>
          </p:txBody>
        </p:sp>
        <p:cxnSp>
          <p:nvCxnSpPr>
            <p:cNvPr id="45" name="Conector reto 114">
              <a:extLst>
                <a:ext uri="{FF2B5EF4-FFF2-40B4-BE49-F238E27FC236}">
                  <a16:creationId xmlns:a16="http://schemas.microsoft.com/office/drawing/2014/main" id="{A187BFFF-5022-44F8-87A7-47E8215BA188}"/>
                </a:ext>
              </a:extLst>
            </p:cNvPr>
            <p:cNvCxnSpPr>
              <a:stCxn id="46" idx="6"/>
            </p:cNvCxnSpPr>
            <p:nvPr/>
          </p:nvCxnSpPr>
          <p:spPr>
            <a:xfrm flipV="1">
              <a:off x="2198025" y="3162296"/>
              <a:ext cx="401947" cy="30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uxograma: Conector 115">
              <a:extLst>
                <a:ext uri="{FF2B5EF4-FFF2-40B4-BE49-F238E27FC236}">
                  <a16:creationId xmlns:a16="http://schemas.microsoft.com/office/drawing/2014/main" id="{7CBC78C7-1392-4413-8481-B9A094B74791}"/>
                </a:ext>
              </a:extLst>
            </p:cNvPr>
            <p:cNvSpPr/>
            <p:nvPr/>
          </p:nvSpPr>
          <p:spPr>
            <a:xfrm>
              <a:off x="2076849" y="311702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47" name="CaixaDeTexto 116">
              <a:extLst>
                <a:ext uri="{FF2B5EF4-FFF2-40B4-BE49-F238E27FC236}">
                  <a16:creationId xmlns:a16="http://schemas.microsoft.com/office/drawing/2014/main" id="{FBBD6C7C-0A95-4A52-86BC-79936944F155}"/>
                </a:ext>
              </a:extLst>
            </p:cNvPr>
            <p:cNvSpPr txBox="1"/>
            <p:nvPr/>
          </p:nvSpPr>
          <p:spPr>
            <a:xfrm>
              <a:off x="1444130" y="3010705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Nome</a:t>
              </a:r>
            </a:p>
          </p:txBody>
        </p:sp>
        <p:sp>
          <p:nvSpPr>
            <p:cNvPr id="48" name="Fluxograma: Decisão 37">
              <a:extLst>
                <a:ext uri="{FF2B5EF4-FFF2-40B4-BE49-F238E27FC236}">
                  <a16:creationId xmlns:a16="http://schemas.microsoft.com/office/drawing/2014/main" id="{433C786B-AC31-4505-B354-177ADA71ED00}"/>
                </a:ext>
              </a:extLst>
            </p:cNvPr>
            <p:cNvSpPr/>
            <p:nvPr/>
          </p:nvSpPr>
          <p:spPr>
            <a:xfrm>
              <a:off x="2592237" y="3712363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Conector reto 39">
              <a:extLst>
                <a:ext uri="{FF2B5EF4-FFF2-40B4-BE49-F238E27FC236}">
                  <a16:creationId xmlns:a16="http://schemas.microsoft.com/office/drawing/2014/main" id="{D0B2643D-1C62-43A1-B2E8-4EB83A30DD15}"/>
                </a:ext>
              </a:extLst>
            </p:cNvPr>
            <p:cNvCxnSpPr>
              <a:stCxn id="48" idx="2"/>
            </p:cNvCxnSpPr>
            <p:nvPr/>
          </p:nvCxnSpPr>
          <p:spPr>
            <a:xfrm>
              <a:off x="3582119" y="4180139"/>
              <a:ext cx="0" cy="2624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54">
              <a:extLst>
                <a:ext uri="{FF2B5EF4-FFF2-40B4-BE49-F238E27FC236}">
                  <a16:creationId xmlns:a16="http://schemas.microsoft.com/office/drawing/2014/main" id="{C0A64D1E-7384-4751-9086-EDF5D607F82E}"/>
                </a:ext>
              </a:extLst>
            </p:cNvPr>
            <p:cNvSpPr txBox="1"/>
            <p:nvPr/>
          </p:nvSpPr>
          <p:spPr>
            <a:xfrm>
              <a:off x="2886309" y="414010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( 0,n )</a:t>
              </a:r>
            </a:p>
          </p:txBody>
        </p:sp>
        <p:sp>
          <p:nvSpPr>
            <p:cNvPr id="51" name="CaixaDeTexto 53">
              <a:extLst>
                <a:ext uri="{FF2B5EF4-FFF2-40B4-BE49-F238E27FC236}">
                  <a16:creationId xmlns:a16="http://schemas.microsoft.com/office/drawing/2014/main" id="{C7D9F9C6-76DC-43A1-9791-7389B60712E8}"/>
                </a:ext>
              </a:extLst>
            </p:cNvPr>
            <p:cNvSpPr txBox="1"/>
            <p:nvPr/>
          </p:nvSpPr>
          <p:spPr>
            <a:xfrm>
              <a:off x="2907028" y="3418135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(1,1)</a:t>
              </a:r>
            </a:p>
          </p:txBody>
        </p:sp>
        <p:cxnSp>
          <p:nvCxnSpPr>
            <p:cNvPr id="52" name="Conector reto 21">
              <a:extLst>
                <a:ext uri="{FF2B5EF4-FFF2-40B4-BE49-F238E27FC236}">
                  <a16:creationId xmlns:a16="http://schemas.microsoft.com/office/drawing/2014/main" id="{8FF8DBB5-76AA-4DB6-B513-32F3AC2A5AF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2119" y="3324428"/>
              <a:ext cx="0" cy="3879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ctor reto 111">
            <a:extLst>
              <a:ext uri="{FF2B5EF4-FFF2-40B4-BE49-F238E27FC236}">
                <a16:creationId xmlns:a16="http://schemas.microsoft.com/office/drawing/2014/main" id="{53B53029-A807-426F-B2F8-BE2FE4190219}"/>
              </a:ext>
            </a:extLst>
          </p:cNvPr>
          <p:cNvCxnSpPr/>
          <p:nvPr/>
        </p:nvCxnSpPr>
        <p:spPr>
          <a:xfrm flipH="1">
            <a:off x="4531933" y="5145832"/>
            <a:ext cx="371788" cy="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xograma: Conector 112">
            <a:extLst>
              <a:ext uri="{FF2B5EF4-FFF2-40B4-BE49-F238E27FC236}">
                <a16:creationId xmlns:a16="http://schemas.microsoft.com/office/drawing/2014/main" id="{8F85A0A9-4B7E-45D8-AEAB-BF06BE91AE09}"/>
              </a:ext>
            </a:extLst>
          </p:cNvPr>
          <p:cNvSpPr/>
          <p:nvPr/>
        </p:nvSpPr>
        <p:spPr>
          <a:xfrm>
            <a:off x="4420867" y="5097137"/>
            <a:ext cx="112084" cy="915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1" name="CaixaDeTexto 113">
            <a:extLst>
              <a:ext uri="{FF2B5EF4-FFF2-40B4-BE49-F238E27FC236}">
                <a16:creationId xmlns:a16="http://schemas.microsoft.com/office/drawing/2014/main" id="{2BB39712-A1D7-4878-BD59-025C9D9FE873}"/>
              </a:ext>
            </a:extLst>
          </p:cNvPr>
          <p:cNvSpPr txBox="1"/>
          <p:nvPr/>
        </p:nvSpPr>
        <p:spPr>
          <a:xfrm>
            <a:off x="3834147" y="5001797"/>
            <a:ext cx="580161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Código</a:t>
            </a:r>
          </a:p>
        </p:txBody>
      </p:sp>
      <p:cxnSp>
        <p:nvCxnSpPr>
          <p:cNvPr id="62" name="Conector reto 114">
            <a:extLst>
              <a:ext uri="{FF2B5EF4-FFF2-40B4-BE49-F238E27FC236}">
                <a16:creationId xmlns:a16="http://schemas.microsoft.com/office/drawing/2014/main" id="{0508E250-5407-4F69-9016-F206C5BDA777}"/>
              </a:ext>
            </a:extLst>
          </p:cNvPr>
          <p:cNvCxnSpPr>
            <a:stCxn id="63" idx="6"/>
          </p:cNvCxnSpPr>
          <p:nvPr/>
        </p:nvCxnSpPr>
        <p:spPr>
          <a:xfrm flipV="1">
            <a:off x="4532951" y="5383228"/>
            <a:ext cx="371788" cy="28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uxograma: Conector 115">
            <a:extLst>
              <a:ext uri="{FF2B5EF4-FFF2-40B4-BE49-F238E27FC236}">
                <a16:creationId xmlns:a16="http://schemas.microsoft.com/office/drawing/2014/main" id="{F141187D-C531-4D89-86F7-C22F0E748CBF}"/>
              </a:ext>
            </a:extLst>
          </p:cNvPr>
          <p:cNvSpPr/>
          <p:nvPr/>
        </p:nvSpPr>
        <p:spPr>
          <a:xfrm>
            <a:off x="4420867" y="5340355"/>
            <a:ext cx="112084" cy="9151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4" name="CaixaDeTexto 116">
            <a:extLst>
              <a:ext uri="{FF2B5EF4-FFF2-40B4-BE49-F238E27FC236}">
                <a16:creationId xmlns:a16="http://schemas.microsoft.com/office/drawing/2014/main" id="{E855AE68-7D1B-45B5-AE6A-4BCAE37A5C58}"/>
              </a:ext>
            </a:extLst>
          </p:cNvPr>
          <p:cNvSpPr txBox="1"/>
          <p:nvPr/>
        </p:nvSpPr>
        <p:spPr>
          <a:xfrm>
            <a:off x="3835622" y="5239681"/>
            <a:ext cx="528148" cy="262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202870727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5.4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3189775" y="1080547"/>
            <a:ext cx="6885042" cy="1436205"/>
            <a:chOff x="1412436" y="4325128"/>
            <a:chExt cx="7704856" cy="118946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Empregado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Departamento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Lotação</a:t>
              </a:r>
            </a:p>
          </p:txBody>
        </p:sp>
        <p:cxnSp>
          <p:nvCxnSpPr>
            <p:cNvPr id="88" name="Conector reto 87"/>
            <p:cNvCxnSpPr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6232" cy="21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(0,n)</a:t>
              </a:r>
            </a:p>
          </p:txBody>
        </p:sp>
        <p:cxnSp>
          <p:nvCxnSpPr>
            <p:cNvPr id="71" name="Conector reto 70"/>
            <p:cNvCxnSpPr>
              <a:stCxn id="72" idx="0"/>
            </p:cNvCxnSpPr>
            <p:nvPr/>
          </p:nvCxnSpPr>
          <p:spPr>
            <a:xfrm flipV="1">
              <a:off x="8222219" y="4910136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uxograma: Conector 71"/>
            <p:cNvSpPr/>
            <p:nvPr/>
          </p:nvSpPr>
          <p:spPr>
            <a:xfrm>
              <a:off x="8161631" y="5390909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8282997" y="5303498"/>
              <a:ext cx="637185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75" name="Conector reto 74"/>
            <p:cNvCxnSpPr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5833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16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cxnSp>
          <p:nvCxnSpPr>
            <p:cNvPr id="108" name="Conector reto 74">
              <a:extLst>
                <a:ext uri="{FF2B5EF4-FFF2-40B4-BE49-F238E27FC236}">
                  <a16:creationId xmlns:a16="http://schemas.microsoft.com/office/drawing/2014/main" id="{787187B1-232D-41FD-9908-D64AB90D536C}"/>
                </a:ext>
              </a:extLst>
            </p:cNvPr>
            <p:cNvCxnSpPr>
              <a:stCxn id="109" idx="0"/>
            </p:cNvCxnSpPr>
            <p:nvPr/>
          </p:nvCxnSpPr>
          <p:spPr>
            <a:xfrm flipV="1">
              <a:off x="5366755" y="4855076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uxograma: Conector 77">
              <a:extLst>
                <a:ext uri="{FF2B5EF4-FFF2-40B4-BE49-F238E27FC236}">
                  <a16:creationId xmlns:a16="http://schemas.microsoft.com/office/drawing/2014/main" id="{03C7D127-414A-4CF4-8F2A-D5ED9DAE915F}"/>
                </a:ext>
              </a:extLst>
            </p:cNvPr>
            <p:cNvSpPr/>
            <p:nvPr/>
          </p:nvSpPr>
          <p:spPr>
            <a:xfrm>
              <a:off x="5306167" y="5275174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10" name="CaixaDeTexto 79">
              <a:extLst>
                <a:ext uri="{FF2B5EF4-FFF2-40B4-BE49-F238E27FC236}">
                  <a16:creationId xmlns:a16="http://schemas.microsoft.com/office/drawing/2014/main" id="{098ECCF0-D9FA-41B6-9A46-9D6E8A2E8545}"/>
                </a:ext>
              </a:extLst>
            </p:cNvPr>
            <p:cNvSpPr txBox="1"/>
            <p:nvPr/>
          </p:nvSpPr>
          <p:spPr>
            <a:xfrm>
              <a:off x="5427533" y="5187763"/>
              <a:ext cx="1022869" cy="21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Lotação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58397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792088"/>
          </a:xfrm>
        </p:spPr>
        <p:txBody>
          <a:bodyPr>
            <a:noAutofit/>
          </a:bodyPr>
          <a:lstStyle/>
          <a:p>
            <a:r>
              <a:rPr lang="pt-BR" sz="2000" b="1" dirty="0"/>
              <a:t>Exercício 5.5</a:t>
            </a:r>
            <a:r>
              <a:rPr lang="pt-BR" sz="2000" dirty="0"/>
              <a:t> – Faça a Transformação do Modelo DER abaixo para o Modelo Lógico Relacional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0D493-AE8B-47D0-A361-ED292AA47C30}"/>
              </a:ext>
            </a:extLst>
          </p:cNvPr>
          <p:cNvGrpSpPr/>
          <p:nvPr/>
        </p:nvGrpSpPr>
        <p:grpSpPr>
          <a:xfrm>
            <a:off x="2653479" y="1412776"/>
            <a:ext cx="6885042" cy="1488214"/>
            <a:chOff x="1412436" y="4325128"/>
            <a:chExt cx="7704856" cy="1180600"/>
          </a:xfrm>
        </p:grpSpPr>
        <p:sp>
          <p:nvSpPr>
            <p:cNvPr id="24" name="Retângulo 23"/>
            <p:cNvSpPr/>
            <p:nvPr/>
          </p:nvSpPr>
          <p:spPr>
            <a:xfrm>
              <a:off x="7137529" y="4356361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Comissão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412436" y="4363254"/>
              <a:ext cx="1979763" cy="5498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Conferência</a:t>
              </a:r>
            </a:p>
          </p:txBody>
        </p:sp>
        <p:sp>
          <p:nvSpPr>
            <p:cNvPr id="85" name="Fluxograma: Decisão 84"/>
            <p:cNvSpPr/>
            <p:nvPr/>
          </p:nvSpPr>
          <p:spPr>
            <a:xfrm>
              <a:off x="4387388" y="4397374"/>
              <a:ext cx="1979763" cy="46777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Organização</a:t>
              </a:r>
            </a:p>
          </p:txBody>
        </p:sp>
        <p:cxnSp>
          <p:nvCxnSpPr>
            <p:cNvPr id="88" name="Conector reto 87"/>
            <p:cNvCxnSpPr>
              <a:cxnSpLocks/>
              <a:stCxn id="85" idx="3"/>
              <a:endCxn id="24" idx="1"/>
            </p:cNvCxnSpPr>
            <p:nvPr/>
          </p:nvCxnSpPr>
          <p:spPr>
            <a:xfrm>
              <a:off x="6367151" y="4631262"/>
              <a:ext cx="77037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cxnSpLocks/>
              <a:stCxn id="85" idx="1"/>
              <a:endCxn id="31" idx="3"/>
            </p:cNvCxnSpPr>
            <p:nvPr/>
          </p:nvCxnSpPr>
          <p:spPr>
            <a:xfrm flipH="1">
              <a:off x="3392199" y="4631262"/>
              <a:ext cx="995189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6655640" y="4341292"/>
              <a:ext cx="504437" cy="20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75" name="Conector reto 74"/>
            <p:cNvCxnSpPr>
              <a:cxnSpLocks/>
              <a:stCxn id="78" idx="0"/>
            </p:cNvCxnSpPr>
            <p:nvPr/>
          </p:nvCxnSpPr>
          <p:spPr>
            <a:xfrm flipV="1">
              <a:off x="7272412" y="4906165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uxograma: Conector 77"/>
            <p:cNvSpPr/>
            <p:nvPr/>
          </p:nvSpPr>
          <p:spPr>
            <a:xfrm>
              <a:off x="7211824" y="5326263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333191" y="5238852"/>
              <a:ext cx="789664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Endereço</a:t>
              </a:r>
            </a:p>
          </p:txBody>
        </p:sp>
        <p:sp>
          <p:nvSpPr>
            <p:cNvPr id="91" name="CaixaDeTexto 92">
              <a:extLst>
                <a:ext uri="{FF2B5EF4-FFF2-40B4-BE49-F238E27FC236}">
                  <a16:creationId xmlns:a16="http://schemas.microsoft.com/office/drawing/2014/main" id="{50A86F24-88AA-4B39-9509-C5EDFC982062}"/>
                </a:ext>
              </a:extLst>
            </p:cNvPr>
            <p:cNvSpPr txBox="1"/>
            <p:nvPr/>
          </p:nvSpPr>
          <p:spPr>
            <a:xfrm>
              <a:off x="3638074" y="4325128"/>
              <a:ext cx="524503" cy="20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(1,1)</a:t>
              </a:r>
            </a:p>
          </p:txBody>
        </p:sp>
        <p:cxnSp>
          <p:nvCxnSpPr>
            <p:cNvPr id="102" name="Conector reto 70">
              <a:extLst>
                <a:ext uri="{FF2B5EF4-FFF2-40B4-BE49-F238E27FC236}">
                  <a16:creationId xmlns:a16="http://schemas.microsoft.com/office/drawing/2014/main" id="{434A8C54-73A4-4EAC-8231-2444988DE697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684484" y="4910934"/>
              <a:ext cx="0" cy="4807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luxograma: Conector 71">
              <a:extLst>
                <a:ext uri="{FF2B5EF4-FFF2-40B4-BE49-F238E27FC236}">
                  <a16:creationId xmlns:a16="http://schemas.microsoft.com/office/drawing/2014/main" id="{7A415133-74FE-48C2-9384-211C89D6683C}"/>
                </a:ext>
              </a:extLst>
            </p:cNvPr>
            <p:cNvSpPr/>
            <p:nvPr/>
          </p:nvSpPr>
          <p:spPr>
            <a:xfrm>
              <a:off x="2623896" y="5391707"/>
              <a:ext cx="121176" cy="9664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4" name="CaixaDeTexto 72">
              <a:extLst>
                <a:ext uri="{FF2B5EF4-FFF2-40B4-BE49-F238E27FC236}">
                  <a16:creationId xmlns:a16="http://schemas.microsoft.com/office/drawing/2014/main" id="{4B3DCD41-81BC-409E-A072-7D48E4A18031}"/>
                </a:ext>
              </a:extLst>
            </p:cNvPr>
            <p:cNvSpPr txBox="1"/>
            <p:nvPr/>
          </p:nvSpPr>
          <p:spPr>
            <a:xfrm>
              <a:off x="2745263" y="5304296"/>
              <a:ext cx="637185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Código</a:t>
              </a:r>
            </a:p>
          </p:txBody>
        </p:sp>
        <p:cxnSp>
          <p:nvCxnSpPr>
            <p:cNvPr id="105" name="Conector reto 74">
              <a:extLst>
                <a:ext uri="{FF2B5EF4-FFF2-40B4-BE49-F238E27FC236}">
                  <a16:creationId xmlns:a16="http://schemas.microsoft.com/office/drawing/2014/main" id="{C3D3CB31-0601-4830-BA8C-B7DF92107E30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1734677" y="4906963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uxograma: Conector 77">
              <a:extLst>
                <a:ext uri="{FF2B5EF4-FFF2-40B4-BE49-F238E27FC236}">
                  <a16:creationId xmlns:a16="http://schemas.microsoft.com/office/drawing/2014/main" id="{A2FD7072-FD95-48F0-8AB2-0AFF7DDEBC2B}"/>
                </a:ext>
              </a:extLst>
            </p:cNvPr>
            <p:cNvSpPr/>
            <p:nvPr/>
          </p:nvSpPr>
          <p:spPr>
            <a:xfrm>
              <a:off x="1674089" y="5327061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07" name="CaixaDeTexto 79">
              <a:extLst>
                <a:ext uri="{FF2B5EF4-FFF2-40B4-BE49-F238E27FC236}">
                  <a16:creationId xmlns:a16="http://schemas.microsoft.com/office/drawing/2014/main" id="{5524308D-AA55-44DD-B243-067AC6CA6027}"/>
                </a:ext>
              </a:extLst>
            </p:cNvPr>
            <p:cNvSpPr txBox="1"/>
            <p:nvPr/>
          </p:nvSpPr>
          <p:spPr>
            <a:xfrm>
              <a:off x="1795455" y="5239650"/>
              <a:ext cx="583369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Nome</a:t>
              </a:r>
            </a:p>
          </p:txBody>
        </p:sp>
        <p:cxnSp>
          <p:nvCxnSpPr>
            <p:cNvPr id="108" name="Conector reto 74">
              <a:extLst>
                <a:ext uri="{FF2B5EF4-FFF2-40B4-BE49-F238E27FC236}">
                  <a16:creationId xmlns:a16="http://schemas.microsoft.com/office/drawing/2014/main" id="{787187B1-232D-41FD-9908-D64AB90D536C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5366755" y="4855076"/>
              <a:ext cx="0" cy="4200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uxograma: Conector 77">
              <a:extLst>
                <a:ext uri="{FF2B5EF4-FFF2-40B4-BE49-F238E27FC236}">
                  <a16:creationId xmlns:a16="http://schemas.microsoft.com/office/drawing/2014/main" id="{03C7D127-414A-4CF4-8F2A-D5ED9DAE915F}"/>
                </a:ext>
              </a:extLst>
            </p:cNvPr>
            <p:cNvSpPr/>
            <p:nvPr/>
          </p:nvSpPr>
          <p:spPr>
            <a:xfrm>
              <a:off x="5306167" y="5275174"/>
              <a:ext cx="121176" cy="9664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110" name="CaixaDeTexto 79">
              <a:extLst>
                <a:ext uri="{FF2B5EF4-FFF2-40B4-BE49-F238E27FC236}">
                  <a16:creationId xmlns:a16="http://schemas.microsoft.com/office/drawing/2014/main" id="{098ECCF0-D9FA-41B6-9A46-9D6E8A2E8545}"/>
                </a:ext>
              </a:extLst>
            </p:cNvPr>
            <p:cNvSpPr txBox="1"/>
            <p:nvPr/>
          </p:nvSpPr>
          <p:spPr>
            <a:xfrm>
              <a:off x="5427533" y="5187763"/>
              <a:ext cx="1108974" cy="201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Data Intalação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433972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Trein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AEDEB-1345-404C-AF32-AB0F4F3C99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46CBFF-7ED7-48A4-90CA-8C46A6D99E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0DE290E-7217-4759-A088-5852417646E5}"/>
</file>

<file path=docProps/app.xml><?xml version="1.0" encoding="utf-8"?>
<Properties xmlns="http://schemas.openxmlformats.org/officeDocument/2006/extended-properties" xmlns:vt="http://schemas.openxmlformats.org/officeDocument/2006/docPropsVTypes">
  <Template>BD_00</Template>
  <TotalTime>594</TotalTime>
  <Words>830</Words>
  <Application>Microsoft Office PowerPoint</Application>
  <PresentationFormat>Widescreen</PresentationFormat>
  <Paragraphs>281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Georgia</vt:lpstr>
      <vt:lpstr>Treinamento</vt:lpstr>
      <vt:lpstr>Implementação de Relacionamentos 1:1</vt:lpstr>
      <vt:lpstr>Relacionamentos Binários – 1:n</vt:lpstr>
      <vt:lpstr>Relacionamentos Binários – n:n</vt:lpstr>
      <vt:lpstr>Exercício 5.1 – Faça a Transformação do Modelo DER abaixo para o Modelo Lógico Relacional</vt:lpstr>
      <vt:lpstr>Exercício 5.1.1 – Faça a Transformação do Modelo DER abaixo para o Modelo Lógico Relacional</vt:lpstr>
      <vt:lpstr>Exercício 5.2 – Faça a Transformação do Modelo DER abaixo para o Modelo Lógico Relacional</vt:lpstr>
      <vt:lpstr>Exercício 5.3 – Faça a Transformação do Modelo DER abaixo para o Modelo Lógico Relacional</vt:lpstr>
      <vt:lpstr>Exercício 5.4 – Faça a Transformação do Modelo DER abaixo para o Modelo Lógico Relacional</vt:lpstr>
      <vt:lpstr>Exercício 5.5 – Faça a Transformação do Modelo DER abaixo para o Modelo Lógico Relacional</vt:lpstr>
      <vt:lpstr>Exercício 5.6 – Faça a Transformação do Modelo DER abaixo para o Modelo Lógico Relacional</vt:lpstr>
      <vt:lpstr>Exercício 5.7 – Faça a Transformação do Modelo DER abaixo para o Modelo Lógico Relacional</vt:lpstr>
      <vt:lpstr>Exercício 5.8 – Faça a Transformação do Modelo DER abaixo para o Modelo Lógico Relacional</vt:lpstr>
      <vt:lpstr>Exercício 5.9 – Faça a Transformação do Modelo DER abaixo para o Modelo Lógico Relacional</vt:lpstr>
      <vt:lpstr>Exercício 5.10 – Faça a Transformação do Modelo DER abaixo para o Modelo Lógico Relacional</vt:lpstr>
      <vt:lpstr>Exercício 5.11 – Faça a Transformação do Modelo DER abaixo para o Modelo Lógico Relacional</vt:lpstr>
      <vt:lpstr>Exercício 5.12 – Faça a Transformação do Modelo DER abaixo para o Modelo Lógico Relacional</vt:lpstr>
      <vt:lpstr>Exercício 5.13 – Faça a Transformação do Modelo DER abaixo para o Modelo Lógico Relacional</vt:lpstr>
      <vt:lpstr>Exercício 5.14 – Faça a Transformação do Modelo DER abaixo para o Modelo Lógico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4.2</dc:title>
  <dc:creator>Alecio</dc:creator>
  <cp:lastModifiedBy>ALECIO APARECIDO PRETO DE GODOI</cp:lastModifiedBy>
  <cp:revision>137</cp:revision>
  <dcterms:created xsi:type="dcterms:W3CDTF">2014-02-26T17:52:25Z</dcterms:created>
  <dcterms:modified xsi:type="dcterms:W3CDTF">2021-09-09T22:31:02Z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