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sldIdLst>
    <p:sldId id="294" r:id="rId5"/>
    <p:sldId id="295" r:id="rId6"/>
    <p:sldId id="374" r:id="rId7"/>
    <p:sldId id="392" r:id="rId8"/>
    <p:sldId id="388" r:id="rId9"/>
    <p:sldId id="376" r:id="rId10"/>
    <p:sldId id="387" r:id="rId11"/>
    <p:sldId id="390" r:id="rId12"/>
    <p:sldId id="401" r:id="rId13"/>
    <p:sldId id="402" r:id="rId14"/>
    <p:sldId id="393" r:id="rId15"/>
    <p:sldId id="394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395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343" r:id="rId35"/>
    <p:sldId id="344" r:id="rId36"/>
    <p:sldId id="345" r:id="rId37"/>
    <p:sldId id="346" r:id="rId38"/>
    <p:sldId id="347" r:id="rId39"/>
    <p:sldId id="34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0110E-B321-4FF8-8924-0784FC4C4F63}" v="85" dt="2020-10-07T19:20:24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IO APARECIDO PRETO DE GODOI" userId="S::alecio.godoi@fatec.sp.gov.br::7d8c772b-4260-49c6-a205-c69f8b67256d" providerId="AD" clId="Web-{AEC0110E-B321-4FF8-8924-0784FC4C4F63}"/>
    <pc:docChg chg="delSld modSld">
      <pc:chgData name="ALECIO APARECIDO PRETO DE GODOI" userId="S::alecio.godoi@fatec.sp.gov.br::7d8c772b-4260-49c6-a205-c69f8b67256d" providerId="AD" clId="Web-{AEC0110E-B321-4FF8-8924-0784FC4C4F63}" dt="2020-10-07T19:20:24.554" v="86"/>
      <pc:docMkLst>
        <pc:docMk/>
      </pc:docMkLst>
      <pc:sldChg chg="modSp">
        <pc:chgData name="ALECIO APARECIDO PRETO DE GODOI" userId="S::alecio.godoi@fatec.sp.gov.br::7d8c772b-4260-49c6-a205-c69f8b67256d" providerId="AD" clId="Web-{AEC0110E-B321-4FF8-8924-0784FC4C4F63}" dt="2020-10-07T19:20:07.038" v="76" actId="20577"/>
        <pc:sldMkLst>
          <pc:docMk/>
          <pc:sldMk cId="4010794318" sldId="295"/>
        </pc:sldMkLst>
        <pc:graphicFrameChg chg="mod modGraphic">
          <ac:chgData name="ALECIO APARECIDO PRETO DE GODOI" userId="S::alecio.godoi@fatec.sp.gov.br::7d8c772b-4260-49c6-a205-c69f8b67256d" providerId="AD" clId="Web-{AEC0110E-B321-4FF8-8924-0784FC4C4F63}" dt="2020-10-07T19:20:07.038" v="76" actId="20577"/>
          <ac:graphicFrameMkLst>
            <pc:docMk/>
            <pc:sldMk cId="4010794318" sldId="295"/>
            <ac:graphicFrameMk id="11" creationId="{00000000-0000-0000-0000-000000000000}"/>
          </ac:graphicFrameMkLst>
        </pc:graphicFrameChg>
      </pc:sldChg>
      <pc:sldChg chg="del">
        <pc:chgData name="ALECIO APARECIDO PRETO DE GODOI" userId="S::alecio.godoi@fatec.sp.gov.br::7d8c772b-4260-49c6-a205-c69f8b67256d" providerId="AD" clId="Web-{AEC0110E-B321-4FF8-8924-0784FC4C4F63}" dt="2020-10-07T19:20:14.335" v="78"/>
        <pc:sldMkLst>
          <pc:docMk/>
          <pc:sldMk cId="78898832" sldId="332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1.632" v="77"/>
        <pc:sldMkLst>
          <pc:docMk/>
          <pc:sldMk cId="2214911405" sldId="334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6.101" v="79"/>
        <pc:sldMkLst>
          <pc:docMk/>
          <pc:sldMk cId="1786944770" sldId="335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8.757" v="81"/>
        <pc:sldMkLst>
          <pc:docMk/>
          <pc:sldMk cId="734915255" sldId="336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0.789" v="83"/>
        <pc:sldMkLst>
          <pc:docMk/>
          <pc:sldMk cId="1626487" sldId="337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7.507" v="80"/>
        <pc:sldMkLst>
          <pc:docMk/>
          <pc:sldMk cId="669504669" sldId="338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19.163" v="82"/>
        <pc:sldMkLst>
          <pc:docMk/>
          <pc:sldMk cId="2916035632" sldId="339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1.179" v="84"/>
        <pc:sldMkLst>
          <pc:docMk/>
          <pc:sldMk cId="3481582701" sldId="340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2.382" v="85"/>
        <pc:sldMkLst>
          <pc:docMk/>
          <pc:sldMk cId="2643259283" sldId="341"/>
        </pc:sldMkLst>
      </pc:sldChg>
      <pc:sldChg chg="del">
        <pc:chgData name="ALECIO APARECIDO PRETO DE GODOI" userId="S::alecio.godoi@fatec.sp.gov.br::7d8c772b-4260-49c6-a205-c69f8b67256d" providerId="AD" clId="Web-{AEC0110E-B321-4FF8-8924-0784FC4C4F63}" dt="2020-10-07T19:20:24.554" v="86"/>
        <pc:sldMkLst>
          <pc:docMk/>
          <pc:sldMk cId="50457961" sldId="34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298D-BE61-4E9E-B281-B0B00B7503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7CB7E9-A752-4A00-9646-1FA55F900EF6}">
      <dgm:prSet phldrT="[Texto]" custT="1"/>
      <dgm:spPr/>
      <dgm:t>
        <a:bodyPr/>
        <a:lstStyle/>
        <a:p>
          <a:r>
            <a:rPr lang="pt-BR" sz="3200" dirty="0"/>
            <a:t>Laboratório de Banco de Dados</a:t>
          </a:r>
        </a:p>
      </dgm:t>
    </dgm:pt>
    <dgm:pt modelId="{BA4B00ED-72EB-4C69-8387-2C08AAB78F91}" type="parTrans" cxnId="{CF514318-7D75-43F7-977A-232DA1659C34}">
      <dgm:prSet/>
      <dgm:spPr/>
      <dgm:t>
        <a:bodyPr/>
        <a:lstStyle/>
        <a:p>
          <a:endParaRPr lang="pt-BR"/>
        </a:p>
      </dgm:t>
    </dgm:pt>
    <dgm:pt modelId="{D9CB252B-58B7-4091-A2EF-8536B800114C}" type="sibTrans" cxnId="{CF514318-7D75-43F7-977A-232DA1659C34}">
      <dgm:prSet/>
      <dgm:spPr/>
      <dgm:t>
        <a:bodyPr/>
        <a:lstStyle/>
        <a:p>
          <a:endParaRPr lang="pt-BR"/>
        </a:p>
      </dgm:t>
    </dgm:pt>
    <dgm:pt modelId="{0605F3FC-5FFA-4C7E-8B42-1F2B46599954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Drop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Database</a:t>
          </a:r>
          <a:endParaRPr lang="pt-BR" dirty="0">
            <a:latin typeface="Calibri"/>
          </a:endParaRPr>
        </a:p>
      </dgm:t>
    </dgm:pt>
    <dgm:pt modelId="{070EC31F-2995-43EE-8ACF-6722F96ED239}" type="parTrans" cxnId="{C32FD1BF-AA10-427D-9A58-D9711D12801E}">
      <dgm:prSet/>
      <dgm:spPr/>
      <dgm:t>
        <a:bodyPr/>
        <a:lstStyle/>
        <a:p>
          <a:endParaRPr lang="pt-BR"/>
        </a:p>
      </dgm:t>
    </dgm:pt>
    <dgm:pt modelId="{BCD1A06E-C26E-4EE3-B33D-23706DB00670}" type="sibTrans" cxnId="{C32FD1BF-AA10-427D-9A58-D9711D12801E}">
      <dgm:prSet/>
      <dgm:spPr/>
      <dgm:t>
        <a:bodyPr/>
        <a:lstStyle/>
        <a:p>
          <a:endParaRPr lang="pt-BR"/>
        </a:p>
      </dgm:t>
    </dgm:pt>
    <dgm:pt modelId="{DC3C3275-17BA-4C39-A510-BFE137822914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Create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Table</a:t>
          </a:r>
        </a:p>
      </dgm:t>
    </dgm:pt>
    <dgm:pt modelId="{D9231DE7-1CD5-4B8D-9276-1308FBA1D876}" type="parTrans" cxnId="{1993825C-F6BC-4B2C-8D15-4246D80FFC24}">
      <dgm:prSet/>
      <dgm:spPr/>
      <dgm:t>
        <a:bodyPr/>
        <a:lstStyle/>
        <a:p>
          <a:endParaRPr lang="pt-BR"/>
        </a:p>
      </dgm:t>
    </dgm:pt>
    <dgm:pt modelId="{6443C46C-E309-47AE-BC72-60FB64756AE7}" type="sibTrans" cxnId="{1993825C-F6BC-4B2C-8D15-4246D80FFC24}">
      <dgm:prSet/>
      <dgm:spPr/>
      <dgm:t>
        <a:bodyPr/>
        <a:lstStyle/>
        <a:p>
          <a:endParaRPr lang="pt-BR"/>
        </a:p>
      </dgm:t>
    </dgm:pt>
    <dgm:pt modelId="{830A26D0-B679-43DA-92EB-A8E8CAB16E9A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Drop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Table</a:t>
          </a:r>
        </a:p>
      </dgm:t>
    </dgm:pt>
    <dgm:pt modelId="{90E5919F-76FC-4BB2-882B-60B0E647049C}" type="parTrans" cxnId="{4671D508-780A-4EF3-954A-00E2C1663476}">
      <dgm:prSet/>
      <dgm:spPr/>
      <dgm:t>
        <a:bodyPr/>
        <a:lstStyle/>
        <a:p>
          <a:endParaRPr lang="pt-BR"/>
        </a:p>
      </dgm:t>
    </dgm:pt>
    <dgm:pt modelId="{5BFA96AA-A11B-4289-8ADF-58EACB7E314A}" type="sibTrans" cxnId="{4671D508-780A-4EF3-954A-00E2C1663476}">
      <dgm:prSet/>
      <dgm:spPr/>
      <dgm:t>
        <a:bodyPr/>
        <a:lstStyle/>
        <a:p>
          <a:endParaRPr lang="pt-BR"/>
        </a:p>
      </dgm:t>
    </dgm:pt>
    <dgm:pt modelId="{5BCF7F31-FC79-45AF-9825-3477D2623E87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Create</a:t>
          </a:r>
          <a:r>
            <a:rPr lang="pt-BR" dirty="0">
              <a:latin typeface="Calibri"/>
            </a:rPr>
            <a:t> </a:t>
          </a:r>
          <a:r>
            <a:rPr lang="pt-BR" dirty="0" err="1">
              <a:latin typeface="Calibri"/>
            </a:rPr>
            <a:t>Database</a:t>
          </a:r>
          <a:endParaRPr lang="pt-BR" dirty="0">
            <a:latin typeface="Calibri"/>
          </a:endParaRPr>
        </a:p>
      </dgm:t>
    </dgm:pt>
    <dgm:pt modelId="{3364B834-C887-4566-A35E-407BB765E7E2}" type="parTrans" cxnId="{E5643DE3-F98B-4E85-BFC2-20A3EBD758A8}">
      <dgm:prSet/>
      <dgm:spPr/>
      <dgm:t>
        <a:bodyPr/>
        <a:lstStyle/>
        <a:p>
          <a:endParaRPr lang="pt-BR"/>
        </a:p>
      </dgm:t>
    </dgm:pt>
    <dgm:pt modelId="{04A85F51-BA15-41B8-B420-E7ACDB877599}" type="sibTrans" cxnId="{E5643DE3-F98B-4E85-BFC2-20A3EBD758A8}">
      <dgm:prSet/>
      <dgm:spPr/>
      <dgm:t>
        <a:bodyPr/>
        <a:lstStyle/>
        <a:p>
          <a:endParaRPr lang="pt-BR"/>
        </a:p>
      </dgm:t>
    </dgm:pt>
    <dgm:pt modelId="{A7653553-FA8F-4B94-9B23-2E528D76966D}">
      <dgm:prSet phldr="0"/>
      <dgm:spPr/>
      <dgm:t>
        <a:bodyPr/>
        <a:lstStyle/>
        <a:p>
          <a:pPr rtl="0"/>
          <a:r>
            <a:rPr lang="pt-BR" dirty="0" err="1">
              <a:latin typeface="Calibri"/>
            </a:rPr>
            <a:t>Insert</a:t>
          </a:r>
          <a:r>
            <a:rPr lang="pt-BR" dirty="0">
              <a:latin typeface="Calibri"/>
            </a:rPr>
            <a:t> / Update / Delete</a:t>
          </a:r>
        </a:p>
      </dgm:t>
    </dgm:pt>
    <dgm:pt modelId="{B47F1BCD-71F2-4FC7-AD2B-27E9F5BF741F}" type="parTrans" cxnId="{5D49D730-AB4C-4714-A777-9F00B0F9FDC5}">
      <dgm:prSet/>
      <dgm:spPr/>
      <dgm:t>
        <a:bodyPr/>
        <a:lstStyle/>
        <a:p>
          <a:endParaRPr lang="pt-BR"/>
        </a:p>
      </dgm:t>
    </dgm:pt>
    <dgm:pt modelId="{78FA93E5-709A-463C-B5EC-E3925632FA84}" type="sibTrans" cxnId="{5D49D730-AB4C-4714-A777-9F00B0F9FDC5}">
      <dgm:prSet/>
      <dgm:spPr/>
      <dgm:t>
        <a:bodyPr/>
        <a:lstStyle/>
        <a:p>
          <a:endParaRPr lang="pt-BR"/>
        </a:p>
      </dgm:t>
    </dgm:pt>
    <dgm:pt modelId="{DFE46C77-F34C-4CED-81B5-8D526881BFA0}">
      <dgm:prSet phldr="0"/>
      <dgm:spPr/>
      <dgm:t>
        <a:bodyPr/>
        <a:lstStyle/>
        <a:p>
          <a:pPr rtl="0"/>
          <a:r>
            <a:rPr lang="pt-BR" dirty="0">
              <a:latin typeface="Calibri"/>
            </a:rPr>
            <a:t>Alter </a:t>
          </a:r>
          <a:r>
            <a:rPr lang="pt-BR" dirty="0" err="1">
              <a:latin typeface="Calibri"/>
            </a:rPr>
            <a:t>Table</a:t>
          </a:r>
          <a:endParaRPr lang="pt-BR" dirty="0">
            <a:latin typeface="Calibri"/>
          </a:endParaRPr>
        </a:p>
      </dgm:t>
    </dgm:pt>
    <dgm:pt modelId="{DB9B9712-DF81-4B8F-9A6A-0F423A2FC21F}" type="parTrans" cxnId="{6F2EAB63-A304-4DD7-9FBE-62B868F11533}">
      <dgm:prSet/>
      <dgm:spPr/>
      <dgm:t>
        <a:bodyPr/>
        <a:lstStyle/>
        <a:p>
          <a:endParaRPr lang="pt-BR"/>
        </a:p>
      </dgm:t>
    </dgm:pt>
    <dgm:pt modelId="{15A29E65-EC34-472E-ADB9-3509958FE95B}" type="sibTrans" cxnId="{6F2EAB63-A304-4DD7-9FBE-62B868F11533}">
      <dgm:prSet/>
      <dgm:spPr/>
      <dgm:t>
        <a:bodyPr/>
        <a:lstStyle/>
        <a:p>
          <a:endParaRPr lang="pt-BR"/>
        </a:p>
      </dgm:t>
    </dgm:pt>
    <dgm:pt modelId="{D337328E-ACFF-492A-90EE-47F424114AFB}" type="pres">
      <dgm:prSet presAssocID="{1B33298D-BE61-4E9E-B281-B0B00B7503F9}" presName="Name0" presStyleCnt="0">
        <dgm:presLayoutVars>
          <dgm:dir/>
          <dgm:animLvl val="lvl"/>
          <dgm:resizeHandles val="exact"/>
        </dgm:presLayoutVars>
      </dgm:prSet>
      <dgm:spPr/>
    </dgm:pt>
    <dgm:pt modelId="{244BCD6C-6ADE-4102-812B-33E007C58627}" type="pres">
      <dgm:prSet presAssocID="{007CB7E9-A752-4A00-9646-1FA55F900EF6}" presName="linNode" presStyleCnt="0"/>
      <dgm:spPr/>
    </dgm:pt>
    <dgm:pt modelId="{D5F06709-8E47-48F2-8F97-44FA8DD30974}" type="pres">
      <dgm:prSet presAssocID="{007CB7E9-A752-4A00-9646-1FA55F900EF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F91BEE1-56F9-4A6D-A0A9-E55F069F93C3}" type="pres">
      <dgm:prSet presAssocID="{007CB7E9-A752-4A00-9646-1FA55F900E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671D508-780A-4EF3-954A-00E2C1663476}" srcId="{007CB7E9-A752-4A00-9646-1FA55F900EF6}" destId="{830A26D0-B679-43DA-92EB-A8E8CAB16E9A}" srcOrd="3" destOrd="0" parTransId="{90E5919F-76FC-4BB2-882B-60B0E647049C}" sibTransId="{5BFA96AA-A11B-4289-8ADF-58EACB7E314A}"/>
    <dgm:cxn modelId="{54EA3E18-DA4E-409E-97D1-2327992EEC7F}" type="presOf" srcId="{0605F3FC-5FFA-4C7E-8B42-1F2B46599954}" destId="{FF91BEE1-56F9-4A6D-A0A9-E55F069F93C3}" srcOrd="0" destOrd="1" presId="urn:microsoft.com/office/officeart/2005/8/layout/vList5"/>
    <dgm:cxn modelId="{CF514318-7D75-43F7-977A-232DA1659C34}" srcId="{1B33298D-BE61-4E9E-B281-B0B00B7503F9}" destId="{007CB7E9-A752-4A00-9646-1FA55F900EF6}" srcOrd="0" destOrd="0" parTransId="{BA4B00ED-72EB-4C69-8387-2C08AAB78F91}" sibTransId="{D9CB252B-58B7-4091-A2EF-8536B800114C}"/>
    <dgm:cxn modelId="{E4D18422-80EB-48CF-AC4A-C6C99026E2B7}" type="presOf" srcId="{DFE46C77-F34C-4CED-81B5-8D526881BFA0}" destId="{FF91BEE1-56F9-4A6D-A0A9-E55F069F93C3}" srcOrd="0" destOrd="4" presId="urn:microsoft.com/office/officeart/2005/8/layout/vList5"/>
    <dgm:cxn modelId="{45DBD92D-6214-4853-AD6B-E4EFB1D8391F}" type="presOf" srcId="{A7653553-FA8F-4B94-9B23-2E528D76966D}" destId="{FF91BEE1-56F9-4A6D-A0A9-E55F069F93C3}" srcOrd="0" destOrd="5" presId="urn:microsoft.com/office/officeart/2005/8/layout/vList5"/>
    <dgm:cxn modelId="{5D49D730-AB4C-4714-A777-9F00B0F9FDC5}" srcId="{007CB7E9-A752-4A00-9646-1FA55F900EF6}" destId="{A7653553-FA8F-4B94-9B23-2E528D76966D}" srcOrd="5" destOrd="0" parTransId="{B47F1BCD-71F2-4FC7-AD2B-27E9F5BF741F}" sibTransId="{78FA93E5-709A-463C-B5EC-E3925632FA84}"/>
    <dgm:cxn modelId="{1993825C-F6BC-4B2C-8D15-4246D80FFC24}" srcId="{007CB7E9-A752-4A00-9646-1FA55F900EF6}" destId="{DC3C3275-17BA-4C39-A510-BFE137822914}" srcOrd="2" destOrd="0" parTransId="{D9231DE7-1CD5-4B8D-9276-1308FBA1D876}" sibTransId="{6443C46C-E309-47AE-BC72-60FB64756AE7}"/>
    <dgm:cxn modelId="{6F2EAB63-A304-4DD7-9FBE-62B868F11533}" srcId="{007CB7E9-A752-4A00-9646-1FA55F900EF6}" destId="{DFE46C77-F34C-4CED-81B5-8D526881BFA0}" srcOrd="4" destOrd="0" parTransId="{DB9B9712-DF81-4B8F-9A6A-0F423A2FC21F}" sibTransId="{15A29E65-EC34-472E-ADB9-3509958FE95B}"/>
    <dgm:cxn modelId="{FC232C98-3CAF-4429-BBC5-90B944539625}" type="presOf" srcId="{DC3C3275-17BA-4C39-A510-BFE137822914}" destId="{FF91BEE1-56F9-4A6D-A0A9-E55F069F93C3}" srcOrd="0" destOrd="2" presId="urn:microsoft.com/office/officeart/2005/8/layout/vList5"/>
    <dgm:cxn modelId="{4EBA339D-E481-4F3C-81BC-DAAE18D52CD0}" type="presOf" srcId="{830A26D0-B679-43DA-92EB-A8E8CAB16E9A}" destId="{FF91BEE1-56F9-4A6D-A0A9-E55F069F93C3}" srcOrd="0" destOrd="3" presId="urn:microsoft.com/office/officeart/2005/8/layout/vList5"/>
    <dgm:cxn modelId="{6AE52FBC-5B0B-4A8A-B89B-FE60C626E3D5}" type="presOf" srcId="{5BCF7F31-FC79-45AF-9825-3477D2623E87}" destId="{FF91BEE1-56F9-4A6D-A0A9-E55F069F93C3}" srcOrd="0" destOrd="0" presId="urn:microsoft.com/office/officeart/2005/8/layout/vList5"/>
    <dgm:cxn modelId="{C32FD1BF-AA10-427D-9A58-D9711D12801E}" srcId="{007CB7E9-A752-4A00-9646-1FA55F900EF6}" destId="{0605F3FC-5FFA-4C7E-8B42-1F2B46599954}" srcOrd="1" destOrd="0" parTransId="{070EC31F-2995-43EE-8ACF-6722F96ED239}" sibTransId="{BCD1A06E-C26E-4EE3-B33D-23706DB00670}"/>
    <dgm:cxn modelId="{1484DCC4-578B-4120-9F82-51C2979164FD}" type="presOf" srcId="{1B33298D-BE61-4E9E-B281-B0B00B7503F9}" destId="{D337328E-ACFF-492A-90EE-47F424114AFB}" srcOrd="0" destOrd="0" presId="urn:microsoft.com/office/officeart/2005/8/layout/vList5"/>
    <dgm:cxn modelId="{359BEBCF-54EA-4057-BE11-D0E1B88052EA}" type="presOf" srcId="{007CB7E9-A752-4A00-9646-1FA55F900EF6}" destId="{D5F06709-8E47-48F2-8F97-44FA8DD30974}" srcOrd="0" destOrd="0" presId="urn:microsoft.com/office/officeart/2005/8/layout/vList5"/>
    <dgm:cxn modelId="{E5643DE3-F98B-4E85-BFC2-20A3EBD758A8}" srcId="{007CB7E9-A752-4A00-9646-1FA55F900EF6}" destId="{5BCF7F31-FC79-45AF-9825-3477D2623E87}" srcOrd="0" destOrd="0" parTransId="{3364B834-C887-4566-A35E-407BB765E7E2}" sibTransId="{04A85F51-BA15-41B8-B420-E7ACDB877599}"/>
    <dgm:cxn modelId="{212665D1-388F-4F1A-9E24-847667A6BBF3}" type="presParOf" srcId="{D337328E-ACFF-492A-90EE-47F424114AFB}" destId="{244BCD6C-6ADE-4102-812B-33E007C58627}" srcOrd="0" destOrd="0" presId="urn:microsoft.com/office/officeart/2005/8/layout/vList5"/>
    <dgm:cxn modelId="{AB3FD605-255F-4AD4-BC6F-3B2C2B5084CD}" type="presParOf" srcId="{244BCD6C-6ADE-4102-812B-33E007C58627}" destId="{D5F06709-8E47-48F2-8F97-44FA8DD30974}" srcOrd="0" destOrd="0" presId="urn:microsoft.com/office/officeart/2005/8/layout/vList5"/>
    <dgm:cxn modelId="{0030516B-5B4B-463F-8C45-5A15682D8752}" type="presParOf" srcId="{244BCD6C-6ADE-4102-812B-33E007C58627}" destId="{FF91BEE1-56F9-4A6D-A0A9-E55F069F93C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1BEE1-56F9-4A6D-A0A9-E55F069F93C3}">
      <dsp:nvSpPr>
        <dsp:cNvPr id="0" name=""/>
        <dsp:cNvSpPr/>
      </dsp:nvSpPr>
      <dsp:spPr>
        <a:xfrm rot="5400000">
          <a:off x="4551680" y="-601477"/>
          <a:ext cx="3952953" cy="61441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Create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Database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Drop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Database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Create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Table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Drop</a:t>
          </a:r>
          <a:r>
            <a:rPr lang="pt-BR" sz="3500" kern="1200" dirty="0">
              <a:latin typeface="Calibri"/>
            </a:rPr>
            <a:t> </a:t>
          </a:r>
          <a:r>
            <a:rPr lang="pt-BR" sz="3500" kern="1200" dirty="0" err="1">
              <a:latin typeface="Calibri"/>
            </a:rPr>
            <a:t>Table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>
              <a:latin typeface="Calibri"/>
            </a:rPr>
            <a:t>Alter </a:t>
          </a:r>
          <a:r>
            <a:rPr lang="pt-BR" sz="3500" kern="1200" dirty="0" err="1">
              <a:latin typeface="Calibri"/>
            </a:rPr>
            <a:t>Table</a:t>
          </a:r>
          <a:endParaRPr lang="pt-BR" sz="3500" kern="1200" dirty="0">
            <a:latin typeface="Calibri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500" kern="1200" dirty="0" err="1">
              <a:latin typeface="Calibri"/>
            </a:rPr>
            <a:t>Insert</a:t>
          </a:r>
          <a:r>
            <a:rPr lang="pt-BR" sz="3500" kern="1200" dirty="0">
              <a:latin typeface="Calibri"/>
            </a:rPr>
            <a:t> / Update / Delete</a:t>
          </a:r>
        </a:p>
      </dsp:txBody>
      <dsp:txXfrm rot="-5400000">
        <a:off x="3456084" y="687086"/>
        <a:ext cx="5951180" cy="3567019"/>
      </dsp:txXfrm>
    </dsp:sp>
    <dsp:sp modelId="{D5F06709-8E47-48F2-8F97-44FA8DD30974}">
      <dsp:nvSpPr>
        <dsp:cNvPr id="0" name=""/>
        <dsp:cNvSpPr/>
      </dsp:nvSpPr>
      <dsp:spPr>
        <a:xfrm>
          <a:off x="0" y="0"/>
          <a:ext cx="3456083" cy="4941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Laboratório de Banco de Dados</a:t>
          </a:r>
        </a:p>
      </dsp:txBody>
      <dsp:txXfrm>
        <a:off x="168712" y="168712"/>
        <a:ext cx="3118659" cy="4603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503E-C434-4222-A57C-696273C771DF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15A0A-FDBF-422B-80F3-EED2BF51D1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44C-8C4F-4AC3-9CEA-3FE5766E1F1C}" type="datetime1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C8EF-BBA2-425B-AFD6-3037E552EB36}" type="datetime1">
              <a:rPr lang="pt-BR" smtClean="0"/>
              <a:t>27/05/2021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fld id="{CE9EAA50-6EEF-49AC-8EE6-7494956B61D7}" type="datetime1">
              <a:rPr lang="pt-BR" smtClean="0"/>
              <a:t>27/05/2021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6636-B38D-4126-91F1-5A9FC1FAA9D5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1CF0-766D-452A-BABC-C3F8B60AE17F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A91E-31B1-42E1-987E-6C110CF52060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5973-47AD-4A59-A490-E182A6C5C306}" type="datetime1">
              <a:rPr lang="pt-BR" smtClean="0"/>
              <a:t>27/05/2021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DD0D-110F-4E04-A290-54CA6B2EFF4B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807F-19AD-42EC-8A93-31F079951E63}" type="datetime1">
              <a:rPr lang="pt-BR" smtClean="0"/>
              <a:t>27/05/2021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84A1-CEC0-4568-B352-99AA1AD15FD3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687-70F8-485C-870A-428F594BA853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5FCB-30E3-4DB3-8AD5-3E0F947DB57B}" type="datetime1">
              <a:rPr lang="pt-BR" smtClean="0"/>
              <a:t>27/05/2021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9C1D-01B1-466E-BAF1-C56448A35C3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/>
              <a:t>Laboratório de Banco </a:t>
            </a:r>
            <a:r>
              <a:rPr lang="pt-BR" dirty="0"/>
              <a:t>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pt-BR" sz="24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91259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Domínio</a:t>
            </a:r>
          </a:p>
          <a:p>
            <a:pPr lvl="1"/>
            <a:r>
              <a:rPr lang="pt-BR" dirty="0"/>
              <a:t>É um </a:t>
            </a:r>
            <a:r>
              <a:rPr lang="pt-BR" b="1" i="1" dirty="0"/>
              <a:t>conjunto de valores </a:t>
            </a:r>
            <a:r>
              <a:rPr lang="pt-BR" dirty="0"/>
              <a:t>(alfanumérico, numérico...) que um campo de uma tabela pode assumir</a:t>
            </a:r>
          </a:p>
          <a:p>
            <a:pPr lvl="1"/>
            <a:r>
              <a:rPr lang="pt-BR" dirty="0"/>
              <a:t>É chamado de </a:t>
            </a:r>
            <a:r>
              <a:rPr lang="pt-BR" b="1" i="1" dirty="0"/>
              <a:t>domínio da coluna</a:t>
            </a:r>
            <a:r>
              <a:rPr lang="pt-BR" dirty="0"/>
              <a:t> ou </a:t>
            </a:r>
            <a:r>
              <a:rPr lang="pt-BR" b="1" i="1" dirty="0"/>
              <a:t>domínio do campo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95179996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Integridade de domínio</a:t>
            </a:r>
          </a:p>
          <a:p>
            <a:pPr lvl="1"/>
            <a:r>
              <a:rPr lang="pt-BR" dirty="0"/>
              <a:t>Especifica que o valor de um campo deve obedecer a definição de valores admitidos para a coluna – o domínio da coluna</a:t>
            </a:r>
          </a:p>
          <a:p>
            <a:pPr lvl="1"/>
            <a:r>
              <a:rPr lang="pt-BR" dirty="0"/>
              <a:t>Nos </a:t>
            </a:r>
            <a:r>
              <a:rPr lang="pt-BR" dirty="0" err="1"/>
              <a:t>SGBDs</a:t>
            </a:r>
            <a:r>
              <a:rPr lang="pt-BR" dirty="0"/>
              <a:t> relacionais é possível usar domínios pré-definidos (número inteiro, número real, alfanumérico de tamanho definido, data...)</a:t>
            </a:r>
          </a:p>
          <a:p>
            <a:pPr lvl="1"/>
            <a:r>
              <a:rPr lang="pt-BR" dirty="0"/>
              <a:t>É possível usar um conjunto finito de valores</a:t>
            </a:r>
          </a:p>
          <a:p>
            <a:pPr lvl="2"/>
            <a:r>
              <a:rPr lang="pt-BR" dirty="0"/>
              <a:t>(masculino, feminino), (sim, não), (1, 2, 5, 7, 11, 13)</a:t>
            </a:r>
          </a:p>
          <a:p>
            <a:pPr lvl="1"/>
            <a:r>
              <a:rPr lang="pt-BR" dirty="0"/>
              <a:t>É possível usar uma fórmula: &gt; 0 e &lt; 1000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7385327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Valores vazios - NULL</a:t>
            </a:r>
          </a:p>
          <a:p>
            <a:pPr lvl="1"/>
            <a:r>
              <a:rPr lang="pt-BR" dirty="0"/>
              <a:t>Deve-se especificar se o conteúdo de uma coluna pode estar vazio (NULL)</a:t>
            </a:r>
          </a:p>
          <a:p>
            <a:pPr lvl="1"/>
            <a:r>
              <a:rPr lang="pt-BR" dirty="0"/>
              <a:t>Estar vazio significa que o </a:t>
            </a:r>
            <a:r>
              <a:rPr lang="pt-BR" b="1" i="1" dirty="0"/>
              <a:t>campo não recebeu nenhum valor</a:t>
            </a:r>
            <a:r>
              <a:rPr lang="pt-BR" dirty="0"/>
              <a:t> de seu domínio</a:t>
            </a:r>
          </a:p>
          <a:p>
            <a:pPr lvl="1"/>
            <a:r>
              <a:rPr lang="pt-BR" dirty="0"/>
              <a:t>As colunas que podem conter valores vazios(NULL), são as colunas </a:t>
            </a:r>
            <a:r>
              <a:rPr lang="pt-BR" b="1" i="1" dirty="0"/>
              <a:t>opcionais</a:t>
            </a:r>
          </a:p>
          <a:p>
            <a:pPr lvl="1"/>
            <a:r>
              <a:rPr lang="pt-BR" dirty="0"/>
              <a:t>As colunas que não podem conter valores vazios são as colunas </a:t>
            </a:r>
            <a:r>
              <a:rPr lang="pt-BR" b="1" i="1" dirty="0"/>
              <a:t>obrigatórias</a:t>
            </a:r>
          </a:p>
          <a:p>
            <a:r>
              <a:rPr lang="pt-BR" dirty="0"/>
              <a:t>Integridade de vazio - NULL</a:t>
            </a:r>
          </a:p>
          <a:p>
            <a:pPr lvl="1"/>
            <a:r>
              <a:rPr lang="pt-BR" dirty="0"/>
              <a:t>Colunas que compõem a chave primária não podem ser vazios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61033025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Integridade de Domínio (Nulo) – </a:t>
            </a:r>
            <a:r>
              <a:rPr lang="pt-BR" sz="3600" dirty="0" err="1"/>
              <a:t>Create</a:t>
            </a:r>
            <a:r>
              <a:rPr lang="pt-BR" sz="3600" dirty="0"/>
              <a:t> </a:t>
            </a:r>
            <a:r>
              <a:rPr lang="pt-BR" sz="3600" dirty="0" err="1"/>
              <a:t>Table</a:t>
            </a:r>
            <a:endParaRPr lang="pt-BR" sz="3600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2495600" y="1844824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i="1" dirty="0"/>
              <a:t> 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i="1" dirty="0"/>
              <a:t> 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[</a:t>
            </a:r>
            <a:r>
              <a:rPr lang="en-US" sz="1600" b="1" dirty="0"/>
              <a:t>NOT NULL | NULL</a:t>
            </a:r>
            <a:r>
              <a:rPr lang="en-US" sz="1600" dirty="0"/>
              <a:t>]... </a:t>
            </a:r>
          </a:p>
          <a:p>
            <a:r>
              <a:rPr lang="en-US" sz="1600" dirty="0"/>
              <a:t>)</a:t>
            </a:r>
            <a:endParaRPr lang="pt-BR" sz="1600" dirty="0"/>
          </a:p>
        </p:txBody>
      </p:sp>
      <p:sp>
        <p:nvSpPr>
          <p:cNvPr id="23" name="Retângulo 22"/>
          <p:cNvSpPr/>
          <p:nvPr/>
        </p:nvSpPr>
        <p:spPr>
          <a:xfrm>
            <a:off x="2351584" y="3645024"/>
            <a:ext cx="81369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NOT 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não aceitará valores nulos</a:t>
            </a:r>
          </a:p>
          <a:p>
            <a:r>
              <a:rPr lang="pt-BR" sz="1400" b="1" dirty="0"/>
              <a:t>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aceitará valores nulos</a:t>
            </a:r>
          </a:p>
        </p:txBody>
      </p:sp>
    </p:spTree>
    <p:extLst>
      <p:ext uri="{BB962C8B-B14F-4D97-AF65-F5344CB8AC3E}">
        <p14:creationId xmlns:p14="http://schemas.microsoft.com/office/powerpoint/2010/main" val="54355386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Integridade de Domínio (Nulo) - </a:t>
            </a:r>
            <a:r>
              <a:rPr lang="pt-BR" sz="3600" dirty="0" err="1"/>
              <a:t>Create</a:t>
            </a:r>
            <a:r>
              <a:rPr lang="pt-BR" sz="3600" dirty="0"/>
              <a:t> </a:t>
            </a:r>
            <a:r>
              <a:rPr lang="pt-BR" sz="3600" dirty="0" err="1"/>
              <a:t>Table</a:t>
            </a:r>
            <a:endParaRPr lang="pt-BR" sz="3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14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- </a:t>
            </a:r>
            <a:r>
              <a:rPr lang="pt-BR" sz="2400" dirty="0"/>
              <a:t>Integridade de Domínio</a:t>
            </a:r>
            <a:endParaRPr lang="pt-BR" sz="2400" b="1" dirty="0"/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definindo colunas como NOT NULL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Empregado</a:t>
            </a:r>
          </a:p>
          <a:p>
            <a:r>
              <a:rPr lang="pt-BR" sz="1600" dirty="0"/>
              <a:t>(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CodEmpr</a:t>
            </a:r>
            <a:r>
              <a:rPr lang="pt-BR" sz="1600" dirty="0"/>
              <a:t>        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pt-BR" sz="1600" dirty="0"/>
              <a:t>(1,1),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        </a:t>
            </a:r>
            <a:r>
              <a:rPr lang="pt-BR" sz="1600" dirty="0" err="1"/>
              <a:t>varchar</a:t>
            </a:r>
            <a:r>
              <a:rPr lang="pt-BR" sz="1600" dirty="0"/>
              <a:t>(100) NOT NULL,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   </a:t>
            </a:r>
            <a:r>
              <a:rPr lang="pt-BR" sz="1600" dirty="0" err="1"/>
              <a:t>datetime</a:t>
            </a:r>
            <a:r>
              <a:rPr lang="pt-BR" sz="1600" dirty="0"/>
              <a:t> NOT NULL,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</a:t>
            </a:r>
            <a:r>
              <a:rPr lang="pt-BR" sz="1600" dirty="0" err="1"/>
              <a:t>int</a:t>
            </a:r>
            <a:r>
              <a:rPr lang="pt-BR" sz="1600" dirty="0"/>
              <a:t> NOT NULL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79701414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15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(Nulo)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044116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| ALTER COLUMN </a:t>
            </a:r>
            <a:r>
              <a:rPr lang="pt-BR" i="1" dirty="0" err="1"/>
              <a:t>nome_coluna</a:t>
            </a:r>
            <a:r>
              <a:rPr lang="pt-BR" i="1" dirty="0"/>
              <a:t> </a:t>
            </a:r>
            <a:r>
              <a:rPr lang="pt-BR" i="1" dirty="0" err="1"/>
              <a:t>tipo_dado</a:t>
            </a:r>
            <a:r>
              <a:rPr lang="pt-BR" i="1" dirty="0"/>
              <a:t> (tamanho) </a:t>
            </a:r>
            <a:r>
              <a:rPr lang="pt-BR" dirty="0"/>
              <a:t>[NOT NULL | NULL]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2924944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NOT 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não aceitará valores nulos</a:t>
            </a:r>
          </a:p>
          <a:p>
            <a:r>
              <a:rPr lang="pt-BR" sz="1400" b="1" dirty="0"/>
              <a:t>NULL</a:t>
            </a:r>
            <a:r>
              <a:rPr lang="pt-BR" sz="1400" dirty="0"/>
              <a:t>		–</a:t>
            </a:r>
            <a:r>
              <a:rPr lang="pt-BR" sz="1400" b="1" dirty="0"/>
              <a:t> </a:t>
            </a:r>
            <a:r>
              <a:rPr lang="pt-BR" sz="1400" dirty="0"/>
              <a:t>Define que a coluna aceitará valores nulos</a:t>
            </a:r>
          </a:p>
        </p:txBody>
      </p:sp>
    </p:spTree>
    <p:extLst>
      <p:ext uri="{BB962C8B-B14F-4D97-AF65-F5344CB8AC3E}">
        <p14:creationId xmlns:p14="http://schemas.microsoft.com/office/powerpoint/2010/main" val="929155210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(Nulo)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- Nulo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Altera tabela Empregado criando e alterando colunas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pt-BR" sz="1600" dirty="0"/>
              <a:t>Empregado ADD </a:t>
            </a:r>
            <a:r>
              <a:rPr lang="pt-BR" sz="1600" dirty="0" err="1"/>
              <a:t>Endereco</a:t>
            </a:r>
            <a:r>
              <a:rPr lang="pt-BR" sz="1600" dirty="0"/>
              <a:t> </a:t>
            </a:r>
            <a:r>
              <a:rPr lang="pt-BR" sz="1600" dirty="0" err="1"/>
              <a:t>varchar</a:t>
            </a:r>
            <a:r>
              <a:rPr lang="pt-BR" sz="1600" dirty="0"/>
              <a:t>(100) NOT NULL</a:t>
            </a:r>
          </a:p>
          <a:p>
            <a:r>
              <a:rPr lang="pt-BR" sz="1600" dirty="0"/>
              <a:t>go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pt-BR" sz="1600" dirty="0"/>
              <a:t>Empregado ALTER COLUMN </a:t>
            </a:r>
            <a:r>
              <a:rPr lang="pt-BR" sz="1600" dirty="0" err="1"/>
              <a:t>Endereco</a:t>
            </a:r>
            <a:r>
              <a:rPr lang="pt-BR" sz="1600" dirty="0"/>
              <a:t> varchar(120) NULL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311126049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17</a:t>
            </a:fld>
            <a:endParaRPr kumimoji="0"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Create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Integridade de Domínio Intervalo de  Valores/Valores Válidos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2495600" y="1844824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i="1" dirty="0"/>
              <a:t>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],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i="1" dirty="0"/>
              <a:t>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 CONSTRAINT </a:t>
            </a:r>
            <a:r>
              <a:rPr lang="en-US" sz="1600" i="1" dirty="0" err="1"/>
              <a:t>nome_check</a:t>
            </a:r>
            <a:r>
              <a:rPr lang="en-US" sz="1600" i="1" dirty="0"/>
              <a:t> </a:t>
            </a:r>
            <a:r>
              <a:rPr lang="en-US" sz="1600" b="1" dirty="0"/>
              <a:t>CHECK</a:t>
            </a:r>
            <a:r>
              <a:rPr lang="en-US" sz="1600" dirty="0"/>
              <a:t> [</a:t>
            </a:r>
            <a:r>
              <a:rPr lang="en-US" sz="1600" i="1" dirty="0" err="1"/>
              <a:t>expressão</a:t>
            </a:r>
            <a:r>
              <a:rPr lang="en-US" sz="1600" dirty="0"/>
              <a:t>]</a:t>
            </a:r>
          </a:p>
          <a:p>
            <a:r>
              <a:rPr lang="en-US" sz="1600" dirty="0"/>
              <a:t>…)</a:t>
            </a:r>
            <a:endParaRPr lang="pt-BR" sz="1600" dirty="0"/>
          </a:p>
        </p:txBody>
      </p:sp>
      <p:sp>
        <p:nvSpPr>
          <p:cNvPr id="23" name="Retângulo 22"/>
          <p:cNvSpPr/>
          <p:nvPr/>
        </p:nvSpPr>
        <p:spPr>
          <a:xfrm>
            <a:off x="2351584" y="3645025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  <a:p>
            <a:r>
              <a:rPr lang="pt-BR" sz="1400" b="1" dirty="0"/>
              <a:t>CONSTRAINT</a:t>
            </a:r>
            <a:r>
              <a:rPr lang="pt-BR" sz="1400" dirty="0"/>
              <a:t> 	– Define restrições de integridade</a:t>
            </a:r>
          </a:p>
          <a:p>
            <a:r>
              <a:rPr lang="pt-BR" sz="1400" b="1" i="1" dirty="0" err="1"/>
              <a:t>nome_check</a:t>
            </a:r>
            <a:r>
              <a:rPr lang="pt-BR" sz="1400" dirty="0"/>
              <a:t>	– Nome da </a:t>
            </a:r>
            <a:r>
              <a:rPr lang="pt-BR" sz="1400" dirty="0" err="1"/>
              <a:t>constraint</a:t>
            </a:r>
            <a:r>
              <a:rPr lang="pt-BR" sz="1400" dirty="0"/>
              <a:t> do tipo </a:t>
            </a:r>
            <a:r>
              <a:rPr lang="pt-BR" sz="1400" dirty="0" err="1"/>
              <a:t>check</a:t>
            </a:r>
            <a:endParaRPr lang="pt-BR" sz="1400" dirty="0"/>
          </a:p>
          <a:p>
            <a:r>
              <a:rPr lang="pt-BR" sz="1400" b="1" dirty="0"/>
              <a:t>CHECK</a:t>
            </a:r>
            <a:r>
              <a:rPr lang="pt-BR" sz="1400" dirty="0"/>
              <a:t>		– Tipo de </a:t>
            </a:r>
            <a:r>
              <a:rPr lang="pt-BR" sz="1400" dirty="0" err="1"/>
              <a:t>contraint</a:t>
            </a:r>
            <a:endParaRPr lang="pt-BR" sz="1400" dirty="0"/>
          </a:p>
          <a:p>
            <a:r>
              <a:rPr lang="pt-BR" sz="1400" b="1" i="1" dirty="0"/>
              <a:t>expressão</a:t>
            </a:r>
            <a:r>
              <a:rPr lang="pt-BR" sz="1400" dirty="0"/>
              <a:t>		– expressão lógica que define a restrição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881903741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Create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18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 e define restrições de domínio: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277447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CREATE TABLE</a:t>
            </a:r>
            <a:r>
              <a:rPr lang="pt-BR" dirty="0"/>
              <a:t> Empregado</a:t>
            </a:r>
          </a:p>
          <a:p>
            <a:r>
              <a:rPr lang="en-US" dirty="0"/>
              <a:t> (  </a:t>
            </a:r>
            <a:r>
              <a:rPr lang="en-US" dirty="0" err="1"/>
              <a:t>CodEmpr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IDENTITY</a:t>
            </a:r>
            <a:r>
              <a:rPr lang="en-US" dirty="0"/>
              <a:t>(1,1) </a:t>
            </a:r>
            <a:r>
              <a:rPr lang="en-US" dirty="0">
                <a:solidFill>
                  <a:schemeClr val="tx2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NomeEmpr</a:t>
            </a:r>
            <a:r>
              <a:rPr lang="pt-BR" dirty="0"/>
              <a:t>		</a:t>
            </a:r>
            <a:r>
              <a:rPr lang="pt-BR" dirty="0" err="1"/>
              <a:t>varchar</a:t>
            </a:r>
            <a:r>
              <a:rPr lang="pt-BR" dirty="0"/>
              <a:t>(100),</a:t>
            </a:r>
          </a:p>
          <a:p>
            <a:r>
              <a:rPr lang="pt-BR" dirty="0"/>
              <a:t>    </a:t>
            </a:r>
            <a:r>
              <a:rPr lang="pt-BR" dirty="0" err="1"/>
              <a:t>DtNascimento</a:t>
            </a:r>
            <a:r>
              <a:rPr lang="pt-BR" dirty="0"/>
              <a:t>		</a:t>
            </a:r>
            <a:r>
              <a:rPr lang="pt-BR" dirty="0" err="1"/>
              <a:t>datetime</a:t>
            </a:r>
            <a:r>
              <a:rPr lang="pt-BR" dirty="0"/>
              <a:t>,</a:t>
            </a:r>
          </a:p>
          <a:p>
            <a:r>
              <a:rPr lang="pt-BR" dirty="0"/>
              <a:t>    </a:t>
            </a:r>
            <a:r>
              <a:rPr lang="pt-BR" dirty="0" err="1"/>
              <a:t>CodDepto</a:t>
            </a:r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Sexo</a:t>
            </a:r>
            <a:r>
              <a:rPr lang="en-US" dirty="0"/>
              <a:t>			char(1) </a:t>
            </a:r>
            <a:r>
              <a:rPr lang="en-US" dirty="0">
                <a:solidFill>
                  <a:schemeClr val="tx2"/>
                </a:solidFill>
              </a:rPr>
              <a:t>NOT NULL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ck_EmprSexo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Sexo</a:t>
            </a:r>
            <a:r>
              <a:rPr lang="en-US" dirty="0"/>
              <a:t> IN ('F','M')),</a:t>
            </a:r>
          </a:p>
          <a:p>
            <a:r>
              <a:rPr lang="en-US" dirty="0"/>
              <a:t>    </a:t>
            </a:r>
            <a:r>
              <a:rPr lang="en-US" dirty="0" err="1"/>
              <a:t>Salario</a:t>
            </a:r>
            <a:r>
              <a:rPr lang="en-US" dirty="0"/>
              <a:t>			money  </a:t>
            </a:r>
            <a:r>
              <a:rPr lang="en-US" dirty="0">
                <a:solidFill>
                  <a:schemeClr val="tx2"/>
                </a:solidFill>
              </a:rPr>
              <a:t>NOT NULL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ck_EmprSalario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Salario</a:t>
            </a:r>
            <a:r>
              <a:rPr lang="en-US" dirty="0"/>
              <a:t> &gt; 0 And </a:t>
            </a:r>
            <a:r>
              <a:rPr lang="en-US" dirty="0" err="1"/>
              <a:t>Salario</a:t>
            </a:r>
            <a:r>
              <a:rPr lang="en-US" dirty="0"/>
              <a:t> &lt; 100000)</a:t>
            </a:r>
            <a:endParaRPr lang="pt-BR" dirty="0"/>
          </a:p>
          <a:p>
            <a:r>
              <a:rPr lang="pt-BR" dirty="0"/>
              <a:t> )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719324975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19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Integridade de Domínio Intervalo de  Valores/Valores Válidos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CONSTRAINT</a:t>
            </a:r>
            <a:r>
              <a:rPr lang="pt-BR" dirty="0"/>
              <a:t> </a:t>
            </a:r>
            <a:r>
              <a:rPr lang="pt-BR" i="1" dirty="0" err="1"/>
              <a:t>nome_check_</a:t>
            </a:r>
            <a:r>
              <a:rPr lang="pt-BR" b="1" dirty="0" err="1"/>
              <a:t>CHECK</a:t>
            </a:r>
            <a:r>
              <a:rPr lang="pt-BR" dirty="0"/>
              <a:t> (</a:t>
            </a:r>
            <a:r>
              <a:rPr lang="pt-BR" i="1" dirty="0"/>
              <a:t>expressão</a:t>
            </a:r>
            <a:r>
              <a:rPr lang="pt-BR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861049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dirty="0"/>
              <a:t>CONSTRAINT</a:t>
            </a:r>
            <a:r>
              <a:rPr lang="pt-BR" sz="1400" dirty="0"/>
              <a:t> 	– Define restrições de integridade</a:t>
            </a:r>
          </a:p>
          <a:p>
            <a:r>
              <a:rPr lang="pt-BR" sz="1400" b="1" i="1" dirty="0" err="1"/>
              <a:t>nome_check</a:t>
            </a:r>
            <a:r>
              <a:rPr lang="pt-BR" sz="1400" dirty="0"/>
              <a:t>	– Nome da </a:t>
            </a:r>
            <a:r>
              <a:rPr lang="pt-BR" sz="1400" dirty="0" err="1"/>
              <a:t>constraint</a:t>
            </a:r>
            <a:r>
              <a:rPr lang="pt-BR" sz="1400" dirty="0"/>
              <a:t> do tipo </a:t>
            </a:r>
            <a:r>
              <a:rPr lang="pt-BR" sz="1400" dirty="0" err="1"/>
              <a:t>check</a:t>
            </a:r>
            <a:endParaRPr lang="pt-BR" sz="1400" dirty="0"/>
          </a:p>
          <a:p>
            <a:r>
              <a:rPr lang="pt-BR" sz="1400" b="1" dirty="0"/>
              <a:t>CHECK</a:t>
            </a:r>
            <a:r>
              <a:rPr lang="pt-BR" sz="1400" dirty="0"/>
              <a:t>		– Tipo da </a:t>
            </a:r>
            <a:r>
              <a:rPr lang="pt-BR" sz="1400" dirty="0" err="1"/>
              <a:t>contraint</a:t>
            </a:r>
            <a:endParaRPr lang="pt-BR" sz="1400" dirty="0"/>
          </a:p>
          <a:p>
            <a:r>
              <a:rPr lang="pt-BR" sz="1400" b="1" i="1" dirty="0"/>
              <a:t>expressão</a:t>
            </a:r>
            <a:r>
              <a:rPr lang="pt-BR" sz="1400" dirty="0"/>
              <a:t>		– expressão lógica que define a restrição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356559446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248" y="53752"/>
            <a:ext cx="8077200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706109518"/>
              </p:ext>
            </p:extLst>
          </p:nvPr>
        </p:nvGraphicFramePr>
        <p:xfrm>
          <a:off x="2363490" y="1412776"/>
          <a:ext cx="9600231" cy="4941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7943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20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define restrições de domínio, utilizando ALTER TABLE: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132857"/>
            <a:ext cx="79345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r>
              <a:rPr lang="pt-BR" sz="1600" dirty="0"/>
              <a:t>,</a:t>
            </a:r>
          </a:p>
          <a:p>
            <a:r>
              <a:rPr lang="pt-BR" sz="1600" dirty="0"/>
              <a:t>    Salario		</a:t>
            </a:r>
            <a:r>
              <a:rPr lang="pt-BR" sz="1600" dirty="0" err="1"/>
              <a:t>money</a:t>
            </a:r>
            <a:r>
              <a:rPr lang="pt-BR" sz="1600" dirty="0"/>
              <a:t> NOT NULL,</a:t>
            </a:r>
          </a:p>
          <a:p>
            <a:r>
              <a:rPr lang="pt-BR" sz="1600" dirty="0"/>
              <a:t>    Sexo		char(1) NOT NULL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 </a:t>
            </a:r>
            <a:r>
              <a:rPr lang="pt-BR" sz="1600" dirty="0">
                <a:solidFill>
                  <a:schemeClr val="tx2"/>
                </a:solidFill>
              </a:rPr>
              <a:t>ADD</a:t>
            </a:r>
          </a:p>
          <a:p>
            <a:r>
              <a:rPr lang="pt-BR" sz="1600" dirty="0">
                <a:solidFill>
                  <a:schemeClr val="tx2"/>
                </a:solidFill>
              </a:rPr>
              <a:t>CONSTRAINT</a:t>
            </a:r>
            <a:r>
              <a:rPr lang="pt-BR" sz="1600" dirty="0"/>
              <a:t> </a:t>
            </a:r>
            <a:r>
              <a:rPr lang="pt-BR" sz="1600" dirty="0" err="1"/>
              <a:t>ck_EmprSalario</a:t>
            </a:r>
            <a:r>
              <a:rPr lang="pt-BR" sz="1600" dirty="0"/>
              <a:t> CHECK (Salario &gt; 0 </a:t>
            </a:r>
            <a:r>
              <a:rPr lang="pt-BR" sz="1600" dirty="0" err="1"/>
              <a:t>And</a:t>
            </a:r>
            <a:r>
              <a:rPr lang="pt-BR" sz="1600" dirty="0"/>
              <a:t> Salario &lt; 100000)</a:t>
            </a:r>
          </a:p>
          <a:p>
            <a:endParaRPr lang="pt-BR" sz="1600" dirty="0"/>
          </a:p>
          <a:p>
            <a:r>
              <a:rPr lang="pt-BR" sz="1600" dirty="0"/>
              <a:t>GO</a:t>
            </a:r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 </a:t>
            </a:r>
            <a:r>
              <a:rPr lang="pt-BR" sz="1600" dirty="0">
                <a:solidFill>
                  <a:schemeClr val="tx2"/>
                </a:solidFill>
              </a:rPr>
              <a:t>ADD</a:t>
            </a:r>
          </a:p>
          <a:p>
            <a:r>
              <a:rPr lang="en-US" sz="1600" dirty="0">
                <a:solidFill>
                  <a:schemeClr val="tx2"/>
                </a:solidFill>
              </a:rPr>
              <a:t>CONSTRAINT</a:t>
            </a:r>
            <a:r>
              <a:rPr lang="en-US" sz="1600" dirty="0"/>
              <a:t> </a:t>
            </a:r>
            <a:r>
              <a:rPr lang="en-US" sz="1600" dirty="0" err="1"/>
              <a:t>ck_EmprSexo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CHECK</a:t>
            </a:r>
            <a:r>
              <a:rPr lang="en-US" sz="1600" dirty="0"/>
              <a:t> (</a:t>
            </a:r>
            <a:r>
              <a:rPr lang="en-US" sz="1600" dirty="0" err="1"/>
              <a:t>Sexo</a:t>
            </a:r>
            <a:r>
              <a:rPr lang="en-US" sz="1600" dirty="0"/>
              <a:t> IN('F','M'))</a:t>
            </a:r>
          </a:p>
        </p:txBody>
      </p:sp>
    </p:spTree>
    <p:extLst>
      <p:ext uri="{BB962C8B-B14F-4D97-AF65-F5344CB8AC3E}">
        <p14:creationId xmlns:p14="http://schemas.microsoft.com/office/powerpoint/2010/main" val="3685103627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21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Autofit/>
          </a:bodyPr>
          <a:lstStyle/>
          <a:p>
            <a:r>
              <a:rPr lang="pt-BR" sz="3200" dirty="0"/>
              <a:t>Integridade de Domínio (CHECK) – </a:t>
            </a:r>
            <a:r>
              <a:rPr lang="pt-BR" sz="3200" dirty="0" err="1"/>
              <a:t>Alter</a:t>
            </a:r>
            <a:r>
              <a:rPr lang="pt-BR" sz="3200" dirty="0"/>
              <a:t> </a:t>
            </a:r>
            <a:r>
              <a:rPr lang="pt-BR" sz="3200" dirty="0" err="1"/>
              <a:t>Table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296144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Integridade de Domínio – CHECK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DROP CONSTRAINT</a:t>
            </a:r>
            <a:r>
              <a:rPr lang="pt-BR" dirty="0"/>
              <a:t> </a:t>
            </a:r>
            <a:r>
              <a:rPr lang="pt-BR" i="1" dirty="0" err="1"/>
              <a:t>nome_check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135560" y="3212976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domínio que está sendo deletada</a:t>
            </a:r>
            <a:endParaRPr lang="pt-BR" sz="1400" b="1" i="1" dirty="0"/>
          </a:p>
        </p:txBody>
      </p:sp>
      <p:sp>
        <p:nvSpPr>
          <p:cNvPr id="2" name="Retângulo 1"/>
          <p:cNvSpPr/>
          <p:nvPr/>
        </p:nvSpPr>
        <p:spPr>
          <a:xfrm>
            <a:off x="2164564" y="4005064"/>
            <a:ext cx="82519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Exemplo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ALTER TABLE</a:t>
            </a:r>
            <a:r>
              <a:rPr lang="pt-BR" dirty="0"/>
              <a:t> Empregado</a:t>
            </a:r>
          </a:p>
          <a:p>
            <a:r>
              <a:rPr lang="en-US" dirty="0">
                <a:solidFill>
                  <a:schemeClr val="tx2"/>
                </a:solidFill>
              </a:rPr>
              <a:t>DROP CONSTRAINT</a:t>
            </a:r>
            <a:r>
              <a:rPr lang="en-US" dirty="0"/>
              <a:t> </a:t>
            </a:r>
            <a:r>
              <a:rPr lang="pt-BR" dirty="0" err="1"/>
              <a:t>ck_EmprSalario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199293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Define que os valores dos campos que aparecem em uma chave estrangeira devem aparecer na chave primária da tabela referenciada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22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4129428820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-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36815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4"/>
            <a:ext cx="74168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Opção 1 - REFERENCES</a:t>
            </a:r>
            <a:endParaRPr lang="pt-BR" sz="1600" dirty="0"/>
          </a:p>
          <a:p>
            <a:endParaRPr lang="pt-BR" sz="1600" dirty="0"/>
          </a:p>
          <a:p>
            <a:r>
              <a:rPr lang="pt-BR" sz="1600" i="1" dirty="0" err="1"/>
              <a:t>nome_coluna</a:t>
            </a:r>
            <a:r>
              <a:rPr lang="pt-BR" sz="1600" dirty="0"/>
              <a:t> </a:t>
            </a:r>
            <a:r>
              <a:rPr lang="pt-BR" sz="1600" b="1" dirty="0"/>
              <a:t>REFERENCES</a:t>
            </a:r>
            <a:r>
              <a:rPr lang="pt-BR" sz="1600" dirty="0"/>
              <a:t> </a:t>
            </a:r>
            <a:r>
              <a:rPr lang="pt-BR" sz="1600" i="1" dirty="0" err="1"/>
              <a:t>nome_tabela_referencia</a:t>
            </a:r>
            <a:r>
              <a:rPr lang="pt-BR" sz="1600" dirty="0"/>
              <a:t> (</a:t>
            </a:r>
            <a:r>
              <a:rPr lang="pt-BR" sz="1600" i="1" dirty="0" err="1"/>
              <a:t>coluna_referencia</a:t>
            </a:r>
            <a:r>
              <a:rPr lang="pt-BR" sz="1600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51584" y="3068960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nome_coluna</a:t>
            </a:r>
            <a:r>
              <a:rPr lang="pt-BR" sz="1400" b="1" i="1" dirty="0"/>
              <a:t> 	</a:t>
            </a:r>
            <a:r>
              <a:rPr lang="pt-BR" sz="1400" dirty="0"/>
              <a:t>– nome da coluna da tabela  da tabela principal</a:t>
            </a:r>
          </a:p>
          <a:p>
            <a:r>
              <a:rPr lang="pt-BR" sz="1400" b="1" i="1" dirty="0" err="1"/>
              <a:t>nome_tabela_referencia</a:t>
            </a:r>
            <a:r>
              <a:rPr lang="pt-BR" sz="1400" b="1" i="1" dirty="0"/>
              <a:t>	</a:t>
            </a:r>
            <a:r>
              <a:rPr lang="pt-BR" sz="1400" dirty="0"/>
              <a:t>– nome da tabela de referencia da chave estrangeira</a:t>
            </a:r>
          </a:p>
          <a:p>
            <a:r>
              <a:rPr lang="pt-BR" sz="1400" b="1" i="1" dirty="0" err="1"/>
              <a:t>coluna_referencia</a:t>
            </a:r>
            <a:r>
              <a:rPr lang="pt-BR" sz="1400" dirty="0"/>
              <a:t>	– coluna de referencia da chave estrangeira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2423592" y="3717032"/>
            <a:ext cx="7848872" cy="1368152"/>
            <a:chOff x="806453" y="1196752"/>
            <a:chExt cx="7315200" cy="1517452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7" name="Retângulo 16"/>
          <p:cNvSpPr/>
          <p:nvPr/>
        </p:nvSpPr>
        <p:spPr>
          <a:xfrm>
            <a:off x="2495600" y="3933056"/>
            <a:ext cx="7704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Opção 2 – </a:t>
            </a:r>
            <a:r>
              <a:rPr lang="en-US" dirty="0"/>
              <a:t>FOREIGN KEY</a:t>
            </a:r>
          </a:p>
          <a:p>
            <a:endParaRPr lang="en-US" dirty="0"/>
          </a:p>
          <a:p>
            <a:r>
              <a:rPr lang="en-US" sz="1600" dirty="0"/>
              <a:t>FOREIGN KEY (</a:t>
            </a:r>
            <a:r>
              <a:rPr lang="pt-BR" sz="1600" i="1" dirty="0" err="1"/>
              <a:t>nome_coluna</a:t>
            </a:r>
            <a:r>
              <a:rPr lang="pt-BR" sz="1600" dirty="0"/>
              <a:t> </a:t>
            </a:r>
            <a:r>
              <a:rPr lang="en-US" sz="1600" dirty="0"/>
              <a:t>) REFERENCES </a:t>
            </a:r>
            <a:r>
              <a:rPr lang="pt-BR" sz="1600" i="1" dirty="0" err="1"/>
              <a:t>nome_tabela_referencia</a:t>
            </a:r>
            <a:r>
              <a:rPr lang="pt-BR" sz="1600" dirty="0"/>
              <a:t> (</a:t>
            </a:r>
            <a:r>
              <a:rPr lang="pt-BR" sz="1600" i="1" dirty="0" err="1"/>
              <a:t>coluna_referencia</a:t>
            </a:r>
            <a:r>
              <a:rPr lang="pt-BR" sz="1600" dirty="0"/>
              <a:t>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351584" y="5157192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nome_coluna</a:t>
            </a:r>
            <a:r>
              <a:rPr lang="pt-BR" sz="1400" b="1" i="1" dirty="0"/>
              <a:t> 	</a:t>
            </a:r>
            <a:r>
              <a:rPr lang="pt-BR" sz="1400" dirty="0"/>
              <a:t>– nome da coluna da tabela  da tabela principal</a:t>
            </a:r>
          </a:p>
          <a:p>
            <a:r>
              <a:rPr lang="pt-BR" sz="1400" b="1" i="1" dirty="0" err="1"/>
              <a:t>nome_tabela_referencia</a:t>
            </a:r>
            <a:r>
              <a:rPr lang="pt-BR" sz="1400" b="1" i="1" dirty="0"/>
              <a:t>	</a:t>
            </a:r>
            <a:r>
              <a:rPr lang="pt-BR" sz="1400" dirty="0"/>
              <a:t>– nome da tabela de referencia da chave estrangeira</a:t>
            </a:r>
          </a:p>
          <a:p>
            <a:r>
              <a:rPr lang="pt-BR" sz="1400" b="1" i="1" dirty="0" err="1"/>
              <a:t>coluna_referencia</a:t>
            </a:r>
            <a:r>
              <a:rPr lang="pt-BR" sz="1400" dirty="0"/>
              <a:t>	– coluna de referencia da 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1304019271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24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-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1152128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164564" y="1844824"/>
            <a:ext cx="85034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Opção 3 – CONSTRAINT</a:t>
            </a:r>
          </a:p>
          <a:p>
            <a:endParaRPr lang="pt-BR" sz="1400" dirty="0"/>
          </a:p>
          <a:p>
            <a:r>
              <a:rPr lang="pt-BR" sz="1200" dirty="0"/>
              <a:t>CONSTRAINT </a:t>
            </a:r>
            <a:r>
              <a:rPr lang="pt-BR" sz="1200" i="1" dirty="0" err="1"/>
              <a:t>nome_chave_estrangeira</a:t>
            </a:r>
            <a:r>
              <a:rPr lang="pt-BR" sz="1200" dirty="0"/>
              <a:t> FOREIGN KEY (</a:t>
            </a:r>
            <a:r>
              <a:rPr lang="pt-BR" sz="1200" i="1" dirty="0" err="1"/>
              <a:t>lista_colunas</a:t>
            </a:r>
            <a:r>
              <a:rPr lang="pt-BR" sz="1200" dirty="0"/>
              <a:t>) REFERENCES </a:t>
            </a:r>
            <a:r>
              <a:rPr lang="pt-BR" sz="1200" i="1" dirty="0" err="1"/>
              <a:t>tabela_referencia</a:t>
            </a:r>
            <a:r>
              <a:rPr lang="pt-BR" sz="1200" dirty="0"/>
              <a:t> (</a:t>
            </a:r>
            <a:r>
              <a:rPr lang="pt-BR" sz="1200" i="1" dirty="0" err="1"/>
              <a:t>lista_colunas_referencia</a:t>
            </a:r>
            <a:r>
              <a:rPr lang="pt-BR" sz="1200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140969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</a:t>
            </a:r>
            <a:endParaRPr lang="pt-BR" sz="1400" b="1" i="1" dirty="0"/>
          </a:p>
          <a:p>
            <a:r>
              <a:rPr lang="pt-BR" sz="1400" b="1" i="1" dirty="0" err="1"/>
              <a:t>lista_colunas</a:t>
            </a:r>
            <a:r>
              <a:rPr lang="pt-BR" sz="1400" b="1" i="1" dirty="0"/>
              <a:t>		</a:t>
            </a:r>
            <a:r>
              <a:rPr lang="pt-BR" sz="1400" dirty="0"/>
              <a:t>– lista de colunas da tabela principal</a:t>
            </a:r>
          </a:p>
          <a:p>
            <a:r>
              <a:rPr lang="pt-BR" sz="1400" b="1" i="1" dirty="0" err="1"/>
              <a:t>tabela_referencia</a:t>
            </a:r>
            <a:r>
              <a:rPr lang="pt-BR" sz="1400" b="1" i="1" dirty="0"/>
              <a:t>		</a:t>
            </a:r>
            <a:r>
              <a:rPr lang="pt-BR" sz="1400" dirty="0"/>
              <a:t>– nome da tabela de referencia das chaves estrangeiras</a:t>
            </a:r>
          </a:p>
          <a:p>
            <a:r>
              <a:rPr lang="pt-BR" sz="1400" b="1" i="1" dirty="0" err="1"/>
              <a:t>lista_colunas_referencia</a:t>
            </a:r>
            <a:r>
              <a:rPr lang="pt-BR" sz="1400" dirty="0"/>
              <a:t>		– lista de colunas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415157071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25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Exemplo-1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CONSTRAINT: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7" y="2277448"/>
            <a:ext cx="849020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	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pt-BR" sz="1600" dirty="0"/>
              <a:t>Empregado</a:t>
            </a:r>
          </a:p>
          <a:p>
            <a:r>
              <a:rPr lang="pt-BR" sz="1600" dirty="0"/>
              <a:t> (  </a:t>
            </a:r>
            <a:r>
              <a:rPr lang="pt-BR" sz="1600" dirty="0" err="1"/>
              <a:t>CodEmpr</a:t>
            </a:r>
            <a:r>
              <a:rPr lang="pt-BR" sz="1600" dirty="0"/>
              <a:t>        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pt-BR" sz="1600" dirty="0"/>
              <a:t>(1,1),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        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   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pt-BR" sz="1600" dirty="0"/>
              <a:t>      </a:t>
            </a:r>
            <a:r>
              <a:rPr lang="pt-BR" sz="1600" dirty="0" err="1"/>
              <a:t>pk_Empregado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pt-BR" sz="1600" dirty="0"/>
              <a:t> (</a:t>
            </a:r>
            <a:r>
              <a:rPr lang="pt-BR" sz="1600" dirty="0" err="1"/>
              <a:t>CodEmpr</a:t>
            </a:r>
            <a:r>
              <a:rPr lang="pt-BR" sz="1600" dirty="0"/>
              <a:t>)</a:t>
            </a:r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pt-BR" sz="1600" dirty="0"/>
              <a:t>      </a:t>
            </a:r>
            <a:r>
              <a:rPr lang="pt-BR" sz="1600" dirty="0" err="1"/>
              <a:t>fk_EmprDepto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pt-BR" sz="1600" dirty="0"/>
              <a:t> (</a:t>
            </a:r>
            <a:r>
              <a:rPr lang="pt-BR" sz="1600" dirty="0" err="1"/>
              <a:t>CodDepto</a:t>
            </a:r>
            <a:r>
              <a:rPr lang="pt-BR" sz="1600" dirty="0"/>
              <a:t>)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346266281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Exemplo-2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REFERENCES: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9576" y="2367458"/>
            <a:ext cx="79345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IDENTITY(1,1)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          </a:t>
            </a:r>
            <a:r>
              <a:rPr lang="pt-BR" sz="1600" dirty="0" err="1"/>
              <a:t>int</a:t>
            </a:r>
            <a:r>
              <a:rPr lang="pt-BR" sz="1600" dirty="0"/>
              <a:t>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08073175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27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Exemplo-3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FOREIGN KEY: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367458"/>
            <a:ext cx="7934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FOREIGN KEY</a:t>
            </a:r>
            <a:r>
              <a:rPr lang="pt-BR" sz="1600" dirty="0"/>
              <a:t> (</a:t>
            </a:r>
            <a:r>
              <a:rPr lang="pt-BR" sz="1600" dirty="0" err="1"/>
              <a:t>CodDepto</a:t>
            </a:r>
            <a:r>
              <a:rPr lang="pt-BR" sz="1600" dirty="0"/>
              <a:t>)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  <a:p>
            <a:r>
              <a:rPr lang="pt-BR" sz="1600" dirty="0"/>
              <a:t> )</a:t>
            </a:r>
          </a:p>
          <a:p>
            <a:endParaRPr lang="pt-BR" sz="1600" dirty="0"/>
          </a:p>
          <a:p>
            <a:r>
              <a:rPr lang="pt-BR" sz="16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40541910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28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4"/>
            <a:ext cx="803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ADD CONSTRAINT</a:t>
            </a:r>
            <a:r>
              <a:rPr lang="pt-BR" dirty="0"/>
              <a:t> </a:t>
            </a:r>
            <a:r>
              <a:rPr lang="pt-BR" i="1" dirty="0" err="1"/>
              <a:t>nome_chave_estrangeira</a:t>
            </a:r>
            <a:r>
              <a:rPr lang="pt-BR" dirty="0"/>
              <a:t> </a:t>
            </a:r>
            <a:r>
              <a:rPr lang="pt-BR" b="1" dirty="0"/>
              <a:t>FOREIGN KEY</a:t>
            </a:r>
            <a:r>
              <a:rPr lang="pt-BR" dirty="0"/>
              <a:t> (</a:t>
            </a:r>
            <a:r>
              <a:rPr lang="pt-BR" i="1" dirty="0" err="1"/>
              <a:t>lista_colunas</a:t>
            </a:r>
            <a:r>
              <a:rPr lang="pt-BR" dirty="0"/>
              <a:t>)</a:t>
            </a:r>
          </a:p>
          <a:p>
            <a:r>
              <a:rPr lang="pt-BR" dirty="0"/>
              <a:t>    </a:t>
            </a:r>
            <a:r>
              <a:rPr lang="pt-BR" b="1" dirty="0"/>
              <a:t>REFERENCES</a:t>
            </a:r>
            <a:r>
              <a:rPr lang="pt-BR" dirty="0"/>
              <a:t> </a:t>
            </a:r>
            <a:r>
              <a:rPr lang="pt-BR" i="1" dirty="0" err="1"/>
              <a:t>tabela_referencia</a:t>
            </a:r>
            <a:r>
              <a:rPr lang="pt-BR" dirty="0"/>
              <a:t> (</a:t>
            </a:r>
            <a:r>
              <a:rPr lang="pt-BR" i="1" dirty="0" err="1"/>
              <a:t>lista_colunas_referencia</a:t>
            </a:r>
            <a:r>
              <a:rPr lang="pt-BR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135560" y="3861049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</a:t>
            </a:r>
            <a:endParaRPr lang="pt-BR" sz="1400" b="1" i="1" dirty="0"/>
          </a:p>
          <a:p>
            <a:r>
              <a:rPr lang="pt-BR" sz="1400" b="1" i="1" dirty="0" err="1"/>
              <a:t>lista_colunas</a:t>
            </a:r>
            <a:r>
              <a:rPr lang="pt-BR" sz="1400" b="1" i="1" dirty="0"/>
              <a:t>		</a:t>
            </a:r>
            <a:r>
              <a:rPr lang="pt-BR" sz="1400" dirty="0"/>
              <a:t>– lista de colunas da tabela principal</a:t>
            </a:r>
          </a:p>
          <a:p>
            <a:r>
              <a:rPr lang="pt-BR" sz="1400" b="1" i="1" dirty="0" err="1"/>
              <a:t>tabela_referencia</a:t>
            </a:r>
            <a:r>
              <a:rPr lang="pt-BR" sz="1400" b="1" i="1" dirty="0"/>
              <a:t>		</a:t>
            </a:r>
            <a:r>
              <a:rPr lang="pt-BR" sz="1400" dirty="0"/>
              <a:t>– nome da tabela de referencia das chaves estrangeiras</a:t>
            </a:r>
          </a:p>
          <a:p>
            <a:r>
              <a:rPr lang="pt-BR" sz="1400" b="1" i="1" dirty="0" err="1"/>
              <a:t>lista_colunas_referencia</a:t>
            </a:r>
            <a:r>
              <a:rPr lang="pt-BR" sz="1400" dirty="0"/>
              <a:t>		– lista de colunas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729584983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29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 e Departamento e referencia as duas, utilizando ALTER TABLE:</a:t>
            </a:r>
            <a:endParaRPr lang="en-US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51584" y="2132856"/>
            <a:ext cx="79345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Departamento</a:t>
            </a:r>
          </a:p>
          <a:p>
            <a:r>
              <a:rPr lang="en-US" sz="1600" dirty="0"/>
              <a:t>(  </a:t>
            </a:r>
            <a:r>
              <a:rPr lang="en-US" sz="1600" dirty="0" err="1"/>
              <a:t>CodDepto</a:t>
            </a: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 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</a:t>
            </a:r>
            <a:r>
              <a:rPr lang="pt-BR" sz="1600" dirty="0" err="1"/>
              <a:t>NomeDepto</a:t>
            </a:r>
            <a:r>
              <a:rPr lang="pt-BR" sz="1600" dirty="0"/>
              <a:t>    </a:t>
            </a:r>
            <a:r>
              <a:rPr lang="pt-BR" sz="1600" dirty="0" err="1"/>
              <a:t>varchar</a:t>
            </a:r>
            <a:r>
              <a:rPr lang="pt-BR" sz="1600" dirty="0"/>
              <a:t>(60) </a:t>
            </a:r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CREATE TABLE</a:t>
            </a:r>
            <a:r>
              <a:rPr lang="pt-BR" sz="1600" dirty="0"/>
              <a:t> Empregado</a:t>
            </a:r>
          </a:p>
          <a:p>
            <a:r>
              <a:rPr lang="en-US" sz="1600" dirty="0"/>
              <a:t> (  </a:t>
            </a:r>
            <a:r>
              <a:rPr lang="en-US" sz="1600" dirty="0" err="1"/>
              <a:t>CodEmpr</a:t>
            </a: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IDENTITY</a:t>
            </a:r>
            <a:r>
              <a:rPr lang="en-US" sz="1600" dirty="0"/>
              <a:t>(1,1)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NomeEmpr</a:t>
            </a:r>
            <a:r>
              <a:rPr lang="pt-BR" sz="1600" dirty="0"/>
              <a:t>	</a:t>
            </a:r>
            <a:r>
              <a:rPr lang="pt-BR" sz="1600" dirty="0" err="1"/>
              <a:t>varchar</a:t>
            </a:r>
            <a:r>
              <a:rPr lang="pt-BR" sz="1600" dirty="0"/>
              <a:t>(100),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DtNascimento</a:t>
            </a:r>
            <a:r>
              <a:rPr lang="pt-BR" sz="1600" dirty="0"/>
              <a:t>	</a:t>
            </a:r>
            <a:r>
              <a:rPr lang="pt-BR" sz="1600" dirty="0" err="1"/>
              <a:t>datetime</a:t>
            </a:r>
            <a:r>
              <a:rPr lang="pt-BR" sz="1600" dirty="0"/>
              <a:t>,</a:t>
            </a:r>
          </a:p>
          <a:p>
            <a:r>
              <a:rPr lang="pt-BR" sz="1600" dirty="0"/>
              <a:t>    </a:t>
            </a:r>
            <a:r>
              <a:rPr lang="pt-BR" sz="1600" dirty="0" err="1"/>
              <a:t>CodDepto</a:t>
            </a:r>
            <a:r>
              <a:rPr lang="pt-BR" sz="1600" dirty="0"/>
              <a:t>        	</a:t>
            </a:r>
            <a:r>
              <a:rPr lang="pt-BR" sz="1600" dirty="0" err="1"/>
              <a:t>int</a:t>
            </a:r>
            <a:endParaRPr lang="pt-BR" sz="1600" dirty="0"/>
          </a:p>
          <a:p>
            <a:r>
              <a:rPr lang="pt-BR" sz="1600" dirty="0"/>
              <a:t>)</a:t>
            </a:r>
          </a:p>
          <a:p>
            <a:r>
              <a:rPr lang="pt-BR" sz="1600" dirty="0"/>
              <a:t>go</a:t>
            </a:r>
          </a:p>
          <a:p>
            <a:endParaRPr lang="pt-BR" sz="1600" dirty="0"/>
          </a:p>
          <a:p>
            <a:r>
              <a:rPr lang="pt-BR" sz="1600" dirty="0">
                <a:solidFill>
                  <a:schemeClr val="tx2"/>
                </a:solidFill>
              </a:rPr>
              <a:t>ALTER TABLE</a:t>
            </a:r>
            <a:r>
              <a:rPr lang="pt-BR" sz="1600" dirty="0"/>
              <a:t> Empregado</a:t>
            </a:r>
          </a:p>
          <a:p>
            <a:r>
              <a:rPr lang="en-US" sz="1600" dirty="0">
                <a:solidFill>
                  <a:schemeClr val="tx2"/>
                </a:solidFill>
              </a:rPr>
              <a:t>ADD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CONSTRAINT</a:t>
            </a:r>
            <a:r>
              <a:rPr lang="en-US" sz="1600" dirty="0"/>
              <a:t> </a:t>
            </a:r>
            <a:r>
              <a:rPr lang="en-US" sz="1600" dirty="0" err="1"/>
              <a:t>fk_EmprDepto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FOREIGN KEY</a:t>
            </a:r>
            <a:r>
              <a:rPr lang="en-US" sz="1600" dirty="0"/>
              <a:t> (</a:t>
            </a:r>
            <a:r>
              <a:rPr lang="en-US" sz="1600" dirty="0" err="1"/>
              <a:t>CodDepto</a:t>
            </a:r>
            <a:r>
              <a:rPr lang="en-US" sz="1600" dirty="0"/>
              <a:t>)</a:t>
            </a:r>
          </a:p>
          <a:p>
            <a:r>
              <a:rPr lang="pt-BR" sz="1600" dirty="0"/>
              <a:t>    </a:t>
            </a:r>
            <a:r>
              <a:rPr lang="pt-BR" sz="1600" dirty="0">
                <a:solidFill>
                  <a:schemeClr val="tx2"/>
                </a:solidFill>
              </a:rPr>
              <a:t>REFERENCES</a:t>
            </a:r>
            <a:r>
              <a:rPr lang="pt-BR" sz="1600" dirty="0"/>
              <a:t> Departamento (</a:t>
            </a:r>
            <a:r>
              <a:rPr lang="pt-BR" sz="1600" dirty="0" err="1"/>
              <a:t>CodDepto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655696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2104982"/>
            <a:ext cx="7848872" cy="800799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321604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CREATE DATABASE cria um banco de dados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225770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CREATE DATABASE </a:t>
            </a:r>
            <a:r>
              <a:rPr lang="en-US" sz="2000" i="1" dirty="0" err="1"/>
              <a:t>nome_banco_de_dados</a:t>
            </a:r>
            <a:br>
              <a:rPr lang="en-US" sz="2000" dirty="0"/>
            </a:b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28498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err="1"/>
              <a:t>nome_banco_de_dados</a:t>
            </a:r>
            <a:r>
              <a:rPr lang="pt-BR" b="1" i="1" dirty="0"/>
              <a:t>	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Nome do banco de dados a ser criado.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782083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30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>
            <a:normAutofit fontScale="90000"/>
          </a:bodyPr>
          <a:lstStyle/>
          <a:p>
            <a:r>
              <a:rPr lang="pt-BR" dirty="0"/>
              <a:t>Integridade Referencial –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135560" y="1628800"/>
            <a:ext cx="8352928" cy="208823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Chaves Estrangeiras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39644" y="1844825"/>
            <a:ext cx="8035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ALTER TABLE</a:t>
            </a:r>
            <a:r>
              <a:rPr lang="pt-BR" dirty="0"/>
              <a:t> </a:t>
            </a:r>
            <a:r>
              <a:rPr lang="pt-BR" i="1" dirty="0" err="1"/>
              <a:t>nome_tabela</a:t>
            </a:r>
            <a:endParaRPr lang="pt-BR" i="1" dirty="0"/>
          </a:p>
          <a:p>
            <a:r>
              <a:rPr lang="pt-BR" b="1" dirty="0"/>
              <a:t>DROP CONSTRAINT</a:t>
            </a:r>
            <a:r>
              <a:rPr lang="pt-BR" dirty="0"/>
              <a:t> </a:t>
            </a:r>
            <a:r>
              <a:rPr lang="pt-BR" i="1" dirty="0" err="1"/>
              <a:t>nome_chave_estrangeira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135560" y="3861048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	</a:t>
            </a:r>
            <a:r>
              <a:rPr lang="pt-BR" sz="1400" dirty="0"/>
              <a:t>– nome da tabela que está sendo alterada</a:t>
            </a:r>
          </a:p>
          <a:p>
            <a:r>
              <a:rPr lang="pt-BR" sz="1400" b="1" i="1" dirty="0" err="1"/>
              <a:t>nome_chave_estrangeira</a:t>
            </a:r>
            <a:r>
              <a:rPr lang="pt-BR" sz="1400" b="1" i="1" dirty="0"/>
              <a:t> 	</a:t>
            </a:r>
            <a:r>
              <a:rPr lang="pt-BR" sz="1400" dirty="0"/>
              <a:t>– nome da restrição de chave estrangeira que está sendo deletada</a:t>
            </a:r>
            <a:endParaRPr lang="pt-BR" sz="1400" b="1" i="1" dirty="0"/>
          </a:p>
        </p:txBody>
      </p:sp>
      <p:sp>
        <p:nvSpPr>
          <p:cNvPr id="2" name="Retângulo 1"/>
          <p:cNvSpPr/>
          <p:nvPr/>
        </p:nvSpPr>
        <p:spPr>
          <a:xfrm>
            <a:off x="2164564" y="4653136"/>
            <a:ext cx="82519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Exemplo</a:t>
            </a:r>
          </a:p>
          <a:p>
            <a:endParaRPr lang="pt-BR" dirty="0">
              <a:solidFill>
                <a:schemeClr val="tx2"/>
              </a:solidFill>
            </a:endParaRPr>
          </a:p>
          <a:p>
            <a:r>
              <a:rPr lang="pt-BR" dirty="0">
                <a:solidFill>
                  <a:schemeClr val="tx2"/>
                </a:solidFill>
              </a:rPr>
              <a:t>ALTER TABLE</a:t>
            </a:r>
            <a:r>
              <a:rPr lang="pt-BR" dirty="0"/>
              <a:t> Empregado</a:t>
            </a:r>
          </a:p>
          <a:p>
            <a:r>
              <a:rPr lang="en-US" dirty="0">
                <a:solidFill>
                  <a:schemeClr val="tx2"/>
                </a:solidFill>
              </a:rPr>
              <a:t>DROP CONSTRAINT</a:t>
            </a:r>
            <a:r>
              <a:rPr lang="en-US" dirty="0"/>
              <a:t> </a:t>
            </a:r>
            <a:r>
              <a:rPr lang="en-US" dirty="0" err="1"/>
              <a:t>fk_EmprDepto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011516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INSERT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INSERT adiciona linhas em uma determinada tabela.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2423592" y="2354104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INSERT [INTO] </a:t>
            </a:r>
            <a:br>
              <a:rPr lang="pt-BR" sz="2000" dirty="0"/>
            </a:br>
            <a:r>
              <a:rPr lang="pt-BR" sz="2000" dirty="0"/>
              <a:t>  </a:t>
            </a:r>
            <a:r>
              <a:rPr lang="pt-BR" sz="2000" i="1" dirty="0"/>
              <a:t>nome da tabela</a:t>
            </a:r>
            <a:r>
              <a:rPr lang="pt-BR" sz="2000" dirty="0"/>
              <a:t>  [ ( </a:t>
            </a:r>
            <a:r>
              <a:rPr lang="pt-BR" sz="2000" i="1" dirty="0"/>
              <a:t>lista de colunas</a:t>
            </a:r>
            <a:r>
              <a:rPr lang="pt-BR" sz="2000" dirty="0"/>
              <a:t> ) ] </a:t>
            </a:r>
            <a:br>
              <a:rPr lang="pt-BR" sz="2000" dirty="0"/>
            </a:br>
            <a:r>
              <a:rPr lang="pt-BR" sz="2000" dirty="0"/>
              <a:t>VALUES </a:t>
            </a:r>
            <a:br>
              <a:rPr lang="pt-BR" sz="2000" dirty="0"/>
            </a:br>
            <a:r>
              <a:rPr lang="pt-BR" sz="2000" dirty="0"/>
              <a:t>  (</a:t>
            </a:r>
            <a:r>
              <a:rPr lang="pt-BR" sz="2000" i="1" dirty="0"/>
              <a:t> lista de expressões</a:t>
            </a:r>
            <a:r>
              <a:rPr lang="pt-BR" sz="2000" dirty="0"/>
              <a:t> )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2351584" y="4205988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INTO</a:t>
            </a:r>
            <a:r>
              <a:rPr lang="pt-BR" dirty="0"/>
              <a:t> - parâmetro opcional para indicar o nome da tabela;</a:t>
            </a:r>
          </a:p>
          <a:p>
            <a:br>
              <a:rPr lang="pt-BR" dirty="0"/>
            </a:br>
            <a:r>
              <a:rPr lang="pt-BR" b="1" i="1" dirty="0"/>
              <a:t>nome da tabela</a:t>
            </a:r>
            <a:r>
              <a:rPr lang="pt-BR" dirty="0"/>
              <a:t> - nome da tabela que receberá os dados;</a:t>
            </a:r>
          </a:p>
          <a:p>
            <a:br>
              <a:rPr lang="pt-BR" dirty="0"/>
            </a:br>
            <a:r>
              <a:rPr lang="pt-BR" b="1" i="1" dirty="0"/>
              <a:t>lista de colunas</a:t>
            </a:r>
            <a:r>
              <a:rPr lang="pt-BR" dirty="0"/>
              <a:t> - colunas que receberão os dados;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VALUES</a:t>
            </a:r>
            <a:r>
              <a:rPr lang="pt-BR" dirty="0"/>
              <a:t> - introduz a </a:t>
            </a:r>
            <a:r>
              <a:rPr lang="pt-BR" i="1" dirty="0"/>
              <a:t>lista de expressões</a:t>
            </a:r>
            <a:r>
              <a:rPr lang="pt-BR" dirty="0"/>
              <a:t>;</a:t>
            </a:r>
            <a:br>
              <a:rPr lang="pt-BR" dirty="0"/>
            </a:br>
            <a:br>
              <a:rPr lang="pt-BR" dirty="0"/>
            </a:br>
            <a:r>
              <a:rPr lang="pt-BR" b="1" i="1" dirty="0"/>
              <a:t>lista de expressões</a:t>
            </a:r>
            <a:r>
              <a:rPr lang="pt-BR" dirty="0"/>
              <a:t> - valores fixos e expressões;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757311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INSERT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Incluindo dados na tabela Departamento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423592" y="2354104"/>
            <a:ext cx="76328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INSERT INTO </a:t>
            </a:r>
            <a:br>
              <a:rPr lang="pt-BR" sz="2000" dirty="0"/>
            </a:br>
            <a:r>
              <a:rPr lang="pt-BR" sz="2000" dirty="0"/>
              <a:t>  </a:t>
            </a:r>
            <a:r>
              <a:rPr lang="pt-BR" sz="2000" i="1" dirty="0"/>
              <a:t>Departamento</a:t>
            </a:r>
            <a:r>
              <a:rPr lang="pt-BR" sz="2000" dirty="0"/>
              <a:t>  (</a:t>
            </a:r>
            <a:r>
              <a:rPr lang="pt-BR" sz="2000" dirty="0" err="1"/>
              <a:t>idDepto</a:t>
            </a:r>
            <a:r>
              <a:rPr lang="pt-BR" sz="2000" dirty="0"/>
              <a:t>, </a:t>
            </a:r>
            <a:r>
              <a:rPr lang="pt-BR" sz="2000" dirty="0" err="1"/>
              <a:t>NomeDepto</a:t>
            </a:r>
            <a:r>
              <a:rPr lang="pt-BR" sz="2000" dirty="0"/>
              <a:t>, Gerente, </a:t>
            </a:r>
            <a:r>
              <a:rPr lang="pt-BR" sz="2000" dirty="0" err="1"/>
              <a:t>Divisao</a:t>
            </a:r>
            <a:r>
              <a:rPr lang="pt-BR" sz="2000" dirty="0"/>
              <a:t>, Local) </a:t>
            </a:r>
            <a:br>
              <a:rPr lang="pt-BR" sz="2000" dirty="0"/>
            </a:br>
            <a:r>
              <a:rPr lang="pt-BR" sz="2000" dirty="0"/>
              <a:t>VALUES </a:t>
            </a:r>
            <a:br>
              <a:rPr lang="pt-BR" sz="2000" dirty="0"/>
            </a:br>
            <a:r>
              <a:rPr lang="pt-BR" sz="2000" dirty="0"/>
              <a:t>  (</a:t>
            </a:r>
            <a:r>
              <a:rPr lang="pt-BR" sz="2000" i="1" dirty="0"/>
              <a:t> 200, ‘Brasília’, 20, ‘CENTRO-OESTE’, ’Brasília’  </a:t>
            </a:r>
            <a:r>
              <a:rPr lang="pt-BR" sz="2000" dirty="0"/>
              <a:t> )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271909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UPDATE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700808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UPDATE permite a alteração dos dados de uma determinada tabela.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351584" y="2204865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UPDATE </a:t>
            </a:r>
            <a:br>
              <a:rPr lang="pt-BR" sz="2000" dirty="0"/>
            </a:br>
            <a:r>
              <a:rPr lang="pt-BR" sz="2000" dirty="0"/>
              <a:t> </a:t>
            </a:r>
            <a:r>
              <a:rPr lang="pt-BR" sz="2000" b="1" dirty="0"/>
              <a:t>&lt;tabela&gt; | &lt;</a:t>
            </a:r>
            <a:r>
              <a:rPr lang="pt-BR" sz="2000" b="1" dirty="0" err="1"/>
              <a:t>view</a:t>
            </a:r>
            <a:r>
              <a:rPr lang="pt-BR" sz="2000" b="1" dirty="0"/>
              <a:t>&gt;</a:t>
            </a:r>
            <a:br>
              <a:rPr lang="pt-BR" sz="2000" dirty="0"/>
            </a:br>
            <a:r>
              <a:rPr lang="pt-BR" sz="2000" dirty="0"/>
              <a:t>SET    </a:t>
            </a:r>
            <a:r>
              <a:rPr lang="pt-BR" sz="2000" i="1" dirty="0"/>
              <a:t>coluna </a:t>
            </a:r>
            <a:r>
              <a:rPr lang="pt-BR" sz="2000" dirty="0"/>
              <a:t>[ ,</a:t>
            </a:r>
            <a:r>
              <a:rPr lang="pt-BR" sz="2000" i="1" dirty="0"/>
              <a:t>coluna</a:t>
            </a:r>
            <a:r>
              <a:rPr lang="pt-BR" sz="2000" dirty="0"/>
              <a:t>...] = { </a:t>
            </a:r>
            <a:r>
              <a:rPr lang="pt-BR" sz="2000" i="1" dirty="0"/>
              <a:t>expressão </a:t>
            </a:r>
            <a:r>
              <a:rPr lang="pt-BR" sz="2000" dirty="0"/>
              <a:t>}</a:t>
            </a:r>
            <a:br>
              <a:rPr lang="pt-BR" sz="2000" dirty="0"/>
            </a:br>
            <a:r>
              <a:rPr lang="pt-BR" sz="2000" dirty="0"/>
              <a:t>[WHERE &lt;condição&gt;]</a:t>
            </a:r>
          </a:p>
        </p:txBody>
      </p:sp>
      <p:sp>
        <p:nvSpPr>
          <p:cNvPr id="7" name="Retângulo 6"/>
          <p:cNvSpPr/>
          <p:nvPr/>
        </p:nvSpPr>
        <p:spPr>
          <a:xfrm>
            <a:off x="2351584" y="3920276"/>
            <a:ext cx="813690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&lt;tabela&gt; | &lt;</a:t>
            </a:r>
            <a:r>
              <a:rPr lang="pt-BR" sz="1400" b="1" dirty="0" err="1"/>
              <a:t>view</a:t>
            </a:r>
            <a:r>
              <a:rPr lang="pt-BR" sz="1400" b="1" dirty="0"/>
              <a:t>&gt; - </a:t>
            </a:r>
            <a:r>
              <a:rPr lang="pt-BR" sz="1400" dirty="0"/>
              <a:t>Tabela ou </a:t>
            </a:r>
            <a:r>
              <a:rPr lang="pt-BR" sz="1400" dirty="0" err="1"/>
              <a:t>view</a:t>
            </a:r>
            <a:r>
              <a:rPr lang="pt-BR" sz="1400" dirty="0"/>
              <a:t> utilizada na alteração.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SET</a:t>
            </a:r>
            <a:r>
              <a:rPr lang="pt-BR" sz="1400" dirty="0"/>
              <a:t> - Especifica a lista de colunas que serão alteradas.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coluna</a:t>
            </a:r>
            <a:r>
              <a:rPr lang="pt-BR" sz="1400" i="1" dirty="0"/>
              <a:t> </a:t>
            </a:r>
            <a:r>
              <a:rPr lang="pt-BR" sz="1400" dirty="0"/>
              <a:t>-  Coluna que será alterada.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expressão</a:t>
            </a:r>
            <a:r>
              <a:rPr lang="pt-BR" sz="1400" i="1" dirty="0"/>
              <a:t> </a:t>
            </a:r>
            <a:r>
              <a:rPr lang="pt-BR" sz="1400" dirty="0"/>
              <a:t>- Qualquer expressão válida.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WHERE</a:t>
            </a:r>
            <a:r>
              <a:rPr lang="pt-BR" sz="1400" dirty="0"/>
              <a:t> - Cláusula usada para definição das condições.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i="1" dirty="0"/>
              <a:t>&lt;condição&gt; </a:t>
            </a:r>
            <a:r>
              <a:rPr lang="pt-BR" sz="1400" b="1" dirty="0"/>
              <a:t>- </a:t>
            </a:r>
            <a:r>
              <a:rPr lang="pt-BR" sz="1400" dirty="0"/>
              <a:t>Define a condição para alteração dos dados.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Observação:</a:t>
            </a:r>
            <a:r>
              <a:rPr lang="pt-BR" sz="1400" dirty="0"/>
              <a:t>  CUIDADO, caso a cláusula WHERE não seja utilizada todas as linhas da tabela serão alteradas.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38195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UPDATE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Alterando dados da Tabela Empregado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5600" y="231490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UPDATE </a:t>
            </a:r>
            <a:br>
              <a:rPr lang="pt-BR" sz="2000" dirty="0"/>
            </a:br>
            <a:r>
              <a:rPr lang="pt-BR" sz="2000" dirty="0"/>
              <a:t>  Empregado </a:t>
            </a:r>
          </a:p>
          <a:p>
            <a:r>
              <a:rPr lang="pt-BR" sz="2000" dirty="0"/>
              <a:t>SET   Salario = Salario * 1.1, </a:t>
            </a:r>
            <a:r>
              <a:rPr lang="pt-BR" sz="2000" dirty="0" err="1"/>
              <a:t>Comissao</a:t>
            </a:r>
            <a:r>
              <a:rPr lang="pt-BR" sz="2000" dirty="0"/>
              <a:t> = 500</a:t>
            </a:r>
            <a:br>
              <a:rPr lang="pt-BR" sz="2000" dirty="0"/>
            </a:br>
            <a:r>
              <a:rPr lang="pt-BR" sz="2000" dirty="0"/>
              <a:t>WHERE </a:t>
            </a:r>
            <a:r>
              <a:rPr lang="pt-BR" sz="2000" dirty="0" err="1"/>
              <a:t>IdEmpregado</a:t>
            </a:r>
            <a:r>
              <a:rPr lang="pt-BR" sz="2000" dirty="0"/>
              <a:t> = 100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12124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700808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DELETE exclui linhas de uma determinada tabela. 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2380659" y="217089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/>
              <a:t>DELETE</a:t>
            </a:r>
            <a:br>
              <a:rPr lang="pt-BR" sz="2000" dirty="0"/>
            </a:br>
            <a:r>
              <a:rPr lang="pt-BR" sz="2000" dirty="0"/>
              <a:t>    [ FROM { &lt;tabela&gt; | &lt;</a:t>
            </a:r>
            <a:r>
              <a:rPr lang="pt-BR" sz="2000" dirty="0" err="1"/>
              <a:t>view</a:t>
            </a:r>
            <a:r>
              <a:rPr lang="pt-BR" sz="2000" dirty="0"/>
              <a:t>&gt;} [ ,...n ] ]</a:t>
            </a:r>
            <a:br>
              <a:rPr lang="pt-BR" sz="2000" dirty="0"/>
            </a:br>
            <a:r>
              <a:rPr lang="pt-BR" sz="2000" dirty="0"/>
              <a:t>    [ WHERE &lt;condição&gt; ]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2351584" y="4077072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&lt;tabela&gt; | &lt;</a:t>
            </a:r>
            <a:r>
              <a:rPr lang="pt-BR" b="1" dirty="0" err="1"/>
              <a:t>view</a:t>
            </a:r>
            <a:r>
              <a:rPr lang="pt-BR" b="1" dirty="0"/>
              <a:t>&gt; - </a:t>
            </a:r>
            <a:r>
              <a:rPr lang="pt-BR" dirty="0"/>
              <a:t>Tabela(s) ou </a:t>
            </a:r>
            <a:r>
              <a:rPr lang="pt-BR" dirty="0" err="1"/>
              <a:t>view</a:t>
            </a:r>
            <a:r>
              <a:rPr lang="pt-BR" dirty="0"/>
              <a:t>(s) utilizada(s) na exclusão.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WHERE - cláusula usada para definição das condições.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&lt;condição&gt; - </a:t>
            </a:r>
            <a:r>
              <a:rPr lang="pt-BR" dirty="0"/>
              <a:t>Define a condição para exclusão. 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Observação:</a:t>
            </a:r>
            <a:r>
              <a:rPr lang="pt-BR" dirty="0"/>
              <a:t>  CUIDADO, caso a cláusula WHERE não seja utilizada todas as linhas da tabela serão </a:t>
            </a:r>
            <a:r>
              <a:rPr lang="pt-BR" dirty="0" err="1"/>
              <a:t>excluidas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18689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1143000"/>
          </a:xfrm>
        </p:spPr>
        <p:txBody>
          <a:bodyPr/>
          <a:lstStyle/>
          <a:p>
            <a:r>
              <a:rPr lang="pt-BR" dirty="0"/>
              <a:t>DELETE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351584" y="1844824"/>
            <a:ext cx="7848872" cy="2140496"/>
            <a:chOff x="806453" y="1196752"/>
            <a:chExt cx="7315200" cy="151745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05273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linhas da tabela Departamento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95600" y="2314908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DELETE</a:t>
            </a:r>
            <a:br>
              <a:rPr lang="pt-BR" sz="2000" dirty="0"/>
            </a:br>
            <a:r>
              <a:rPr lang="pt-BR" sz="2000" dirty="0"/>
              <a:t>    FROM Departamento</a:t>
            </a:r>
            <a:br>
              <a:rPr lang="pt-BR" sz="2000" dirty="0"/>
            </a:br>
            <a:r>
              <a:rPr lang="pt-BR" sz="2000" dirty="0"/>
              <a:t>    WHERE </a:t>
            </a:r>
            <a:r>
              <a:rPr lang="pt-BR" sz="2000" dirty="0" err="1"/>
              <a:t>IdDepto</a:t>
            </a:r>
            <a:r>
              <a:rPr lang="pt-BR" sz="2000"/>
              <a:t> = </a:t>
            </a:r>
            <a:r>
              <a:rPr lang="pt-BR" sz="2000" dirty="0"/>
              <a:t>200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9C1D-01B1-466E-BAF1-C56448A35C33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90757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/>
              <a:t>Drop Database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2351584" y="2104982"/>
            <a:ext cx="7848872" cy="800799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1321604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DROP DATABASE deleta um banco de dados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2257708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DROP DATABASE </a:t>
            </a:r>
            <a:r>
              <a:rPr lang="en-US" sz="2000" i="1" dirty="0" err="1"/>
              <a:t>nome_banco_de_dados</a:t>
            </a:r>
            <a:br>
              <a:rPr lang="en-US" sz="2000" dirty="0"/>
            </a:b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28498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err="1"/>
              <a:t>nome_banco_de_dados</a:t>
            </a:r>
            <a:r>
              <a:rPr lang="pt-BR" b="1" i="1" dirty="0"/>
              <a:t>	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Nome do banco de dados a ser deletado.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23447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924472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CREATE TABLE cria uma tabela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5"/>
            <a:ext cx="741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 TABLE </a:t>
            </a:r>
            <a:r>
              <a:rPr lang="en-US" sz="1600" i="1" dirty="0" err="1"/>
              <a:t>nome_tabela</a:t>
            </a:r>
            <a:br>
              <a:rPr lang="en-US" sz="1600" dirty="0"/>
            </a:b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i="1" dirty="0"/>
              <a:t> nome_coluna1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i="1" dirty="0"/>
              <a:t> nome_coluna2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</a:t>
            </a:r>
            <a:br>
              <a:rPr lang="en-US" sz="1600" dirty="0"/>
            </a:br>
            <a:r>
              <a:rPr lang="en-US" sz="1600" i="1" dirty="0"/>
              <a:t> nome_coluna3 </a:t>
            </a:r>
            <a:r>
              <a:rPr lang="en-US" sz="1600" i="1" dirty="0" err="1"/>
              <a:t>tipo_dado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tamanho</a:t>
            </a:r>
            <a:r>
              <a:rPr lang="en-US" sz="1600" dirty="0"/>
              <a:t>), ...);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645025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criada.</a:t>
            </a:r>
            <a:br>
              <a:rPr lang="pt-BR" sz="1400" dirty="0"/>
            </a:br>
            <a:r>
              <a:rPr lang="pt-BR" sz="1400" b="1" i="1" dirty="0" err="1"/>
              <a:t>nome_coluna</a:t>
            </a:r>
            <a:r>
              <a:rPr lang="pt-BR" sz="1400" b="1" dirty="0"/>
              <a:t> 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das colunas da tabela. </a:t>
            </a:r>
            <a:br>
              <a:rPr lang="pt-BR" sz="1400" dirty="0"/>
            </a:br>
            <a:r>
              <a:rPr lang="pt-BR" sz="1400" b="1" i="1" dirty="0" err="1"/>
              <a:t>tipo_dado</a:t>
            </a:r>
            <a:r>
              <a:rPr lang="pt-BR" sz="1400" b="1" dirty="0"/>
              <a:t> 		– </a:t>
            </a:r>
            <a:r>
              <a:rPr lang="pt-BR" sz="1400" dirty="0"/>
              <a:t>Tipo de dado para coluna</a:t>
            </a:r>
          </a:p>
          <a:p>
            <a:r>
              <a:rPr lang="pt-BR" sz="1400" b="1" i="1" dirty="0"/>
              <a:t>tamanho</a:t>
            </a:r>
            <a:r>
              <a:rPr lang="pt-BR" sz="1400" b="1" dirty="0"/>
              <a:t> 		</a:t>
            </a:r>
            <a:r>
              <a:rPr lang="pt-BR" sz="1400" dirty="0"/>
              <a:t>–</a:t>
            </a:r>
            <a:r>
              <a:rPr lang="pt-BR" sz="1400" b="1" dirty="0"/>
              <a:t>  </a:t>
            </a:r>
            <a:r>
              <a:rPr lang="pt-BR" sz="1400" dirty="0"/>
              <a:t>Especifica  o tamanho máximo para o tipo de dado utilizado, especificado quando 		necessário.</a:t>
            </a:r>
          </a:p>
        </p:txBody>
      </p:sp>
    </p:spTree>
    <p:extLst>
      <p:ext uri="{BB962C8B-B14F-4D97-AF65-F5344CB8AC3E}">
        <p14:creationId xmlns:p14="http://schemas.microsoft.com/office/powerpoint/2010/main" val="266194863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8077200" cy="1143000"/>
          </a:xfrm>
        </p:spPr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052736"/>
            <a:ext cx="807720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Cria tabela Empregado: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CREATE 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BL</a:t>
            </a:r>
            <a:r>
              <a:rPr lang="en-US" sz="2000" dirty="0">
                <a:solidFill>
                  <a:schemeClr val="tx2"/>
                </a:solidFill>
              </a:rPr>
              <a:t>E </a:t>
            </a:r>
            <a:r>
              <a:rPr lang="en-US" sz="2000" dirty="0" err="1"/>
              <a:t>Empregado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(  </a:t>
            </a:r>
            <a:r>
              <a:rPr lang="en-US" sz="2000" dirty="0" err="1"/>
              <a:t>CodEmpr</a:t>
            </a:r>
            <a:r>
              <a:rPr lang="en-US" sz="2000" dirty="0"/>
              <a:t> 		</a:t>
            </a:r>
            <a:r>
              <a:rPr lang="en-US" sz="2000" dirty="0" err="1"/>
              <a:t>int</a:t>
            </a:r>
            <a:r>
              <a:rPr lang="en-US" sz="2000" dirty="0"/>
              <a:t> 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NomeEmpr</a:t>
            </a:r>
            <a:r>
              <a:rPr lang="en-US" sz="2000" dirty="0"/>
              <a:t>		</a:t>
            </a:r>
            <a:r>
              <a:rPr lang="en-US" sz="2000" dirty="0" err="1"/>
              <a:t>varchar</a:t>
            </a:r>
            <a:r>
              <a:rPr lang="en-US" sz="2000" dirty="0"/>
              <a:t>(100),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DtNascimento</a:t>
            </a:r>
            <a:r>
              <a:rPr lang="en-US" sz="2000" dirty="0"/>
              <a:t>	</a:t>
            </a:r>
            <a:r>
              <a:rPr lang="en-US" sz="2000" dirty="0" err="1"/>
              <a:t>datetime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2990204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628800"/>
            <a:ext cx="7848872" cy="1296144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412776"/>
              <a:ext cx="7289800" cy="128872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908720"/>
            <a:ext cx="8086028" cy="792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 comando DROP TABLE exclui uma tabela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495600" y="1844825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DROP TABLE </a:t>
            </a:r>
            <a:r>
              <a:rPr lang="en-US" sz="1600" i="1" dirty="0" err="1"/>
              <a:t>nome_tabela</a:t>
            </a:r>
            <a:r>
              <a:rPr lang="en-US" sz="1600" i="1" dirty="0"/>
              <a:t> 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140969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err="1"/>
              <a:t>nome_tabela</a:t>
            </a:r>
            <a:r>
              <a:rPr lang="pt-BR" sz="1400" b="1" i="1" dirty="0"/>
              <a:t>	</a:t>
            </a:r>
            <a:r>
              <a:rPr lang="pt-BR" sz="1400" dirty="0"/>
              <a:t>–</a:t>
            </a:r>
            <a:r>
              <a:rPr lang="pt-BR" sz="1400" b="1" dirty="0"/>
              <a:t> </a:t>
            </a:r>
            <a:r>
              <a:rPr lang="pt-BR" sz="1400" dirty="0"/>
              <a:t>Nome da tabela a ser deletada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2326944" y="3995772"/>
            <a:ext cx="80772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/>
              <a:t>Exemplo</a:t>
            </a:r>
          </a:p>
          <a:p>
            <a:pPr marL="0" indent="0">
              <a:buNone/>
            </a:pPr>
            <a:r>
              <a:rPr lang="pt-BR" sz="2000">
                <a:solidFill>
                  <a:schemeClr val="tx2"/>
                </a:solidFill>
              </a:rPr>
              <a:t>Excluindo a tabela Empregado: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392528" y="5003884"/>
            <a:ext cx="79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DROP TABLE</a:t>
            </a:r>
            <a:r>
              <a:rPr lang="es-ES" dirty="0"/>
              <a:t> </a:t>
            </a:r>
            <a:r>
              <a:rPr lang="es-ES" dirty="0" err="1"/>
              <a:t>Empregado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63238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Banco de dados Integro</a:t>
            </a:r>
          </a:p>
          <a:p>
            <a:pPr lvl="1"/>
            <a:r>
              <a:rPr lang="pt-BR" dirty="0"/>
              <a:t>Reflete corretamente a realidade representada pelo banco de dados e os dados são consistentes entre si</a:t>
            </a:r>
          </a:p>
          <a:p>
            <a:pPr lvl="1"/>
            <a:r>
              <a:rPr lang="pt-BR" dirty="0"/>
              <a:t>Um SGBD deve garantir a </a:t>
            </a:r>
            <a:r>
              <a:rPr lang="pt-BR" b="1" dirty="0"/>
              <a:t>integridade dos dados</a:t>
            </a:r>
            <a:r>
              <a:rPr lang="pt-BR" dirty="0"/>
              <a:t> através de mecanismos de </a:t>
            </a:r>
            <a:r>
              <a:rPr lang="pt-BR" b="1" dirty="0"/>
              <a:t>restrição de integridade</a:t>
            </a:r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960612306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268761"/>
            <a:ext cx="8077200" cy="504055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Integridade Declarativa</a:t>
            </a:r>
          </a:p>
          <a:p>
            <a:pPr lvl="1"/>
            <a:r>
              <a:rPr lang="pt-BR" dirty="0"/>
              <a:t>Devem ser garantidas automaticamente por um SGBD relacional a partir da sua declaração na definição das tabelas, não sendo necessária nenhuma programação para garanti-las explicitamente</a:t>
            </a:r>
          </a:p>
          <a:p>
            <a:pPr lvl="1"/>
            <a:r>
              <a:rPr lang="pt-BR" dirty="0"/>
              <a:t>Chave Primária</a:t>
            </a:r>
          </a:p>
          <a:p>
            <a:pPr lvl="1"/>
            <a:r>
              <a:rPr lang="pt-BR" dirty="0"/>
              <a:t>Unicidade – chaves candidatas</a:t>
            </a:r>
          </a:p>
          <a:p>
            <a:pPr lvl="1"/>
            <a:r>
              <a:rPr lang="pt-BR" dirty="0"/>
              <a:t>Integridade Referencial – chave estrangeira</a:t>
            </a:r>
          </a:p>
          <a:p>
            <a:pPr lvl="1"/>
            <a:r>
              <a:rPr lang="pt-BR" dirty="0"/>
              <a:t>Integridade de Domínio </a:t>
            </a:r>
          </a:p>
          <a:p>
            <a:pPr lvl="2"/>
            <a:r>
              <a:rPr lang="pt-BR" dirty="0"/>
              <a:t>Tipo de dado</a:t>
            </a:r>
          </a:p>
          <a:p>
            <a:pPr lvl="2"/>
            <a:r>
              <a:rPr lang="pt-BR" dirty="0"/>
              <a:t>Tamanho de dado</a:t>
            </a:r>
          </a:p>
          <a:p>
            <a:pPr lvl="2"/>
            <a:r>
              <a:rPr lang="pt-BR" dirty="0"/>
              <a:t>Nulo</a:t>
            </a:r>
          </a:p>
          <a:p>
            <a:pPr lvl="2"/>
            <a:r>
              <a:rPr lang="pt-BR" dirty="0"/>
              <a:t>Intervalo de valores</a:t>
            </a:r>
          </a:p>
          <a:p>
            <a:pPr lvl="2"/>
            <a:r>
              <a:rPr lang="pt-BR" dirty="0"/>
              <a:t>Valores validos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87863271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ein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752c31-c457-46b4-b29d-2800d9f628fb" xsi:nil="true"/>
    <lcf76f155ced4ddcb4097134ff3c332f xmlns="6a80cb15-7465-47aa-a63c-7a59dfae59a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2AEFF39B9F99468665713A901B7768" ma:contentTypeVersion="8" ma:contentTypeDescription="Crie um novo documento." ma:contentTypeScope="" ma:versionID="feda359ecf40ab9f78a21ef1b44974f8">
  <xsd:schema xmlns:xsd="http://www.w3.org/2001/XMLSchema" xmlns:xs="http://www.w3.org/2001/XMLSchema" xmlns:p="http://schemas.microsoft.com/office/2006/metadata/properties" xmlns:ns2="6a80cb15-7465-47aa-a63c-7a59dfae59a1" xmlns:ns3="87752c31-c457-46b4-b29d-2800d9f628fb" targetNamespace="http://schemas.microsoft.com/office/2006/metadata/properties" ma:root="true" ma:fieldsID="526da16609a585ab5bbd6dd518c0c460" ns2:_="" ns3:_="">
    <xsd:import namespace="6a80cb15-7465-47aa-a63c-7a59dfae59a1"/>
    <xsd:import namespace="87752c31-c457-46b4-b29d-2800d9f628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0cb15-7465-47aa-a63c-7a59dfae5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2c31-c457-46b4-b29d-2800d9f628f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bdeb8af-2351-4d98-9a3a-9c3e330ce810}" ma:internalName="TaxCatchAll" ma:showField="CatchAllData" ma:web="87752c31-c457-46b4-b29d-2800d9f628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4635F-F0F8-4FD2-B551-362892CB74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D33682-DE01-45A7-9777-5094E958DC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A7A26-463E-4449-9C22-1AEF98AD7E44}"/>
</file>

<file path=docProps/app.xml><?xml version="1.0" encoding="utf-8"?>
<Properties xmlns="http://schemas.openxmlformats.org/officeDocument/2006/extended-properties" xmlns:vt="http://schemas.openxmlformats.org/officeDocument/2006/docPropsVTypes">
  <Template>BD_00</Template>
  <TotalTime>1533</TotalTime>
  <Words>2883</Words>
  <Application>Microsoft Office PowerPoint</Application>
  <PresentationFormat>Widescreen</PresentationFormat>
  <Paragraphs>422</Paragraphs>
  <Slides>36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Georgia</vt:lpstr>
      <vt:lpstr>Treinamento</vt:lpstr>
      <vt:lpstr>Laboratório de Banco de Dados</vt:lpstr>
      <vt:lpstr>Agenda</vt:lpstr>
      <vt:lpstr>Create Database</vt:lpstr>
      <vt:lpstr>Drop Database</vt:lpstr>
      <vt:lpstr>Create Table</vt:lpstr>
      <vt:lpstr>Create Table</vt:lpstr>
      <vt:lpstr>Drop Table</vt:lpstr>
      <vt:lpstr>Restrições de Integridade</vt:lpstr>
      <vt:lpstr>Restrições de Integridade</vt:lpstr>
      <vt:lpstr>Restrições de Integridade</vt:lpstr>
      <vt:lpstr>Restrições de Integridade</vt:lpstr>
      <vt:lpstr>Restrições de Integridade</vt:lpstr>
      <vt:lpstr>Integridade de Domínio (Nulo) – Create Table</vt:lpstr>
      <vt:lpstr>Integridade de Domínio (Nulo) - Create Table</vt:lpstr>
      <vt:lpstr>Integridade de Domínio (Nulo) – Alter Table</vt:lpstr>
      <vt:lpstr>Integridade de Domínio (Nulo) – Alter Table</vt:lpstr>
      <vt:lpstr>Integridade de Domínio (CHECK) – Create Table</vt:lpstr>
      <vt:lpstr>Integridade de Domínio (CHECK) – Create Table</vt:lpstr>
      <vt:lpstr>Integridade de Domínio (CHECK) – Alter Table</vt:lpstr>
      <vt:lpstr>Integridade de Domínio (CHECK) – Alter Table</vt:lpstr>
      <vt:lpstr>Integridade de Domínio (CHECK) – Alter Table</vt:lpstr>
      <vt:lpstr>Restrições de Integridade</vt:lpstr>
      <vt:lpstr>Integridade Referencial - Create Table</vt:lpstr>
      <vt:lpstr>Integridade Referencial - Create Table</vt:lpstr>
      <vt:lpstr>Create Table</vt:lpstr>
      <vt:lpstr>Create Table</vt:lpstr>
      <vt:lpstr>Create Table</vt:lpstr>
      <vt:lpstr>Integridade Referencial – Alter Table</vt:lpstr>
      <vt:lpstr>Integridade Referencial – Alter Table</vt:lpstr>
      <vt:lpstr>Integridade Referencial – Alter Table</vt:lpstr>
      <vt:lpstr>INSERT</vt:lpstr>
      <vt:lpstr>INSERT</vt:lpstr>
      <vt:lpstr>UPDATE</vt:lpstr>
      <vt:lpstr>UPDATE</vt:lpstr>
      <vt:lpstr>DELETE</vt:lpstr>
      <vt:lpstr>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Alecio</dc:creator>
  <cp:lastModifiedBy>ALECIO APARECIDO PRETO DE GODOI</cp:lastModifiedBy>
  <cp:revision>264</cp:revision>
  <dcterms:created xsi:type="dcterms:W3CDTF">2014-02-14T22:23:39Z</dcterms:created>
  <dcterms:modified xsi:type="dcterms:W3CDTF">2021-05-27T15:44:35Z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0x0101002A2AEFF39B9F99468665713A901B7768</vt:lpwstr>
  </property>
</Properties>
</file>