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94" r:id="rId2"/>
    <p:sldId id="295" r:id="rId3"/>
    <p:sldId id="356" r:id="rId4"/>
    <p:sldId id="370" r:id="rId5"/>
    <p:sldId id="256" r:id="rId6"/>
    <p:sldId id="258" r:id="rId7"/>
    <p:sldId id="257" r:id="rId8"/>
    <p:sldId id="259" r:id="rId9"/>
    <p:sldId id="263" r:id="rId10"/>
    <p:sldId id="260" r:id="rId11"/>
    <p:sldId id="261" r:id="rId12"/>
    <p:sldId id="262" r:id="rId13"/>
    <p:sldId id="264" r:id="rId14"/>
    <p:sldId id="265" r:id="rId15"/>
    <p:sldId id="266" r:id="rId16"/>
    <p:sldId id="268" r:id="rId17"/>
    <p:sldId id="269" r:id="rId18"/>
    <p:sldId id="302" r:id="rId19"/>
    <p:sldId id="270" r:id="rId20"/>
    <p:sldId id="271" r:id="rId21"/>
    <p:sldId id="303" r:id="rId22"/>
    <p:sldId id="304" r:id="rId23"/>
    <p:sldId id="305" r:id="rId24"/>
    <p:sldId id="308" r:id="rId25"/>
    <p:sldId id="309" r:id="rId26"/>
    <p:sldId id="310" r:id="rId27"/>
    <p:sldId id="311" r:id="rId28"/>
    <p:sldId id="312" r:id="rId29"/>
    <p:sldId id="313" r:id="rId30"/>
    <p:sldId id="323" r:id="rId31"/>
    <p:sldId id="314" r:id="rId32"/>
    <p:sldId id="315" r:id="rId33"/>
    <p:sldId id="316" r:id="rId34"/>
    <p:sldId id="317" r:id="rId35"/>
    <p:sldId id="318" r:id="rId36"/>
    <p:sldId id="319" r:id="rId37"/>
    <p:sldId id="320" r:id="rId38"/>
    <p:sldId id="321" r:id="rId39"/>
    <p:sldId id="322" r:id="rId40"/>
    <p:sldId id="324" r:id="rId41"/>
    <p:sldId id="325" r:id="rId42"/>
    <p:sldId id="273" r:id="rId43"/>
    <p:sldId id="327" r:id="rId44"/>
    <p:sldId id="274" r:id="rId45"/>
    <p:sldId id="275" r:id="rId46"/>
    <p:sldId id="276" r:id="rId47"/>
    <p:sldId id="278" r:id="rId48"/>
    <p:sldId id="279" r:id="rId49"/>
    <p:sldId id="280" r:id="rId50"/>
    <p:sldId id="297" r:id="rId51"/>
    <p:sldId id="296" r:id="rId52"/>
    <p:sldId id="281" r:id="rId53"/>
    <p:sldId id="282" r:id="rId54"/>
    <p:sldId id="283" r:id="rId55"/>
    <p:sldId id="284" r:id="rId56"/>
    <p:sldId id="326" r:id="rId57"/>
    <p:sldId id="288" r:id="rId58"/>
    <p:sldId id="289" r:id="rId59"/>
    <p:sldId id="328" r:id="rId60"/>
    <p:sldId id="329" r:id="rId61"/>
    <p:sldId id="290" r:id="rId62"/>
    <p:sldId id="291" r:id="rId63"/>
    <p:sldId id="293" r:id="rId64"/>
    <p:sldId id="331" r:id="rId65"/>
    <p:sldId id="330" r:id="rId66"/>
    <p:sldId id="349" r:id="rId67"/>
    <p:sldId id="350" r:id="rId68"/>
    <p:sldId id="351" r:id="rId69"/>
    <p:sldId id="352" r:id="rId70"/>
    <p:sldId id="353" r:id="rId71"/>
    <p:sldId id="334" r:id="rId72"/>
    <p:sldId id="332" r:id="rId73"/>
    <p:sldId id="335" r:id="rId74"/>
    <p:sldId id="338" r:id="rId75"/>
    <p:sldId id="336" r:id="rId76"/>
    <p:sldId id="339" r:id="rId77"/>
    <p:sldId id="337" r:id="rId78"/>
    <p:sldId id="340" r:id="rId79"/>
    <p:sldId id="341" r:id="rId80"/>
    <p:sldId id="342" r:id="rId81"/>
    <p:sldId id="343" r:id="rId82"/>
    <p:sldId id="344" r:id="rId83"/>
    <p:sldId id="345" r:id="rId84"/>
    <p:sldId id="346" r:id="rId85"/>
    <p:sldId id="347" r:id="rId86"/>
    <p:sldId id="348"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SQL Server Management</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0F19339D-FBBB-49D4-A9FD-1BC68C33DE1B}">
      <dgm:prSet phldrT="[Texto]" custT="1"/>
      <dgm:spPr/>
      <dgm:t>
        <a:bodyPr/>
        <a:lstStyle/>
        <a:p>
          <a:r>
            <a:rPr lang="pt-BR" sz="2000" dirty="0"/>
            <a:t>Linguagem SQL</a:t>
          </a:r>
        </a:p>
      </dgm:t>
    </dgm:pt>
    <dgm:pt modelId="{318E28D8-35EF-43FF-BB73-1C8B704E3C79}" type="parTrans" cxnId="{8A3CFC5F-C5E5-4F9B-B84B-A2CAB19249E0}">
      <dgm:prSet/>
      <dgm:spPr/>
      <dgm:t>
        <a:bodyPr/>
        <a:lstStyle/>
        <a:p>
          <a:endParaRPr lang="pt-BR"/>
        </a:p>
      </dgm:t>
    </dgm:pt>
    <dgm:pt modelId="{C2E951F7-5D61-4067-A9FC-8C0A0D5A3A2A}" type="sibTrans" cxnId="{8A3CFC5F-C5E5-4F9B-B84B-A2CAB19249E0}">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9514130E-1F2A-46B2-AD85-4588EE632200}" type="presOf" srcId="{0F19339D-FBBB-49D4-A9FD-1BC68C33DE1B}" destId="{F49A8E76-431D-404C-9E9A-3FCE21FC82DA}" srcOrd="0" destOrd="1" presId="urn:microsoft.com/office/officeart/2005/8/layout/vList5"/>
    <dgm:cxn modelId="{CF514318-7D75-43F7-977A-232DA1659C34}" srcId="{1B33298D-BE61-4E9E-B281-B0B00B7503F9}" destId="{007CB7E9-A752-4A00-9646-1FA55F900EF6}" srcOrd="0" destOrd="0" parTransId="{BA4B00ED-72EB-4C69-8387-2C08AAB78F91}" sibTransId="{D9CB252B-58B7-4091-A2EF-8536B800114C}"/>
    <dgm:cxn modelId="{8A3CFC5F-C5E5-4F9B-B84B-A2CAB19249E0}" srcId="{007CB7E9-A752-4A00-9646-1FA55F900EF6}" destId="{0F19339D-FBBB-49D4-A9FD-1BC68C33DE1B}" srcOrd="1" destOrd="0" parTransId="{318E28D8-35EF-43FF-BB73-1C8B704E3C79}" sibTransId="{C2E951F7-5D61-4067-A9FC-8C0A0D5A3A2A}"/>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0F19339D-FBBB-49D4-A9FD-1BC68C33DE1B}"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2"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SQL Server Management</a:t>
          </a:r>
        </a:p>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25/02/2021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14</a:t>
            </a:fld>
            <a:endParaRPr lang="pt-BR"/>
          </a:p>
        </p:txBody>
      </p:sp>
    </p:spTree>
    <p:extLst>
      <p:ext uri="{BB962C8B-B14F-4D97-AF65-F5344CB8AC3E}">
        <p14:creationId xmlns:p14="http://schemas.microsoft.com/office/powerpoint/2010/main" val="15231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39</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25/02/2021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25/02/2021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25/02/2021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1A9EBB5-7670-4E5C-B86D-70B11EA42849}" type="datetime1">
              <a:rPr lang="pt-BR" smtClean="0"/>
              <a:t>25/02/2021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a:t>
            </a:fld>
            <a:endParaRPr lang="pt-BR"/>
          </a:p>
        </p:txBody>
      </p:sp>
    </p:spTree>
    <p:extLst>
      <p:ext uri="{BB962C8B-B14F-4D97-AF65-F5344CB8AC3E}">
        <p14:creationId xmlns:p14="http://schemas.microsoft.com/office/powerpoint/2010/main" val="10084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25/02/2021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25/02/2021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25/02/2021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pt-br/download/details.aspx?id=55994" TargetMode="External"/><Relationship Id="rId2" Type="http://schemas.openxmlformats.org/officeDocument/2006/relationships/hyperlink" Target="https://www.youtube.com/watch?v=SKstAwueyRU" TargetMode="External"/><Relationship Id="rId1" Type="http://schemas.openxmlformats.org/officeDocument/2006/relationships/slideLayout" Target="../slideLayouts/slideLayout3.xml"/><Relationship Id="rId4" Type="http://schemas.openxmlformats.org/officeDocument/2006/relationships/hyperlink" Target="https://docs.microsoft.com/pt-br/sql/ssms/download-sql-server-management-studio-ssms?view=sql-server-201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2676020"/>
            <a:ext cx="9148617" cy="528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383" y="980728"/>
            <a:ext cx="724819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de seta reta 5"/>
          <p:cNvCxnSpPr>
            <a:endCxn id="7" idx="1"/>
          </p:cNvCxnSpPr>
          <p:nvPr/>
        </p:nvCxnSpPr>
        <p:spPr>
          <a:xfrm>
            <a:off x="2783632" y="1973074"/>
            <a:ext cx="820688" cy="32868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604320" y="2117090"/>
            <a:ext cx="6812160" cy="369332"/>
          </a:xfrm>
          <a:prstGeom prst="rect">
            <a:avLst/>
          </a:prstGeom>
          <a:noFill/>
          <a:ln w="25400" cmpd="sng">
            <a:solidFill>
              <a:srgbClr val="FF0000"/>
            </a:solidFill>
          </a:ln>
        </p:spPr>
        <p:txBody>
          <a:bodyPr wrap="square" rtlCol="0">
            <a:spAutoFit/>
          </a:bodyPr>
          <a:lstStyle/>
          <a:p>
            <a:r>
              <a:rPr lang="pt-BR" dirty="0"/>
              <a:t>Abrindo uma nova janela</a:t>
            </a:r>
            <a:r>
              <a:rPr lang="pt-BR" b="1" dirty="0"/>
              <a:t> Query </a:t>
            </a:r>
            <a:r>
              <a:rPr lang="pt-BR" dirty="0"/>
              <a:t>-  Editor de comandos SQL  ou </a:t>
            </a:r>
            <a:r>
              <a:rPr lang="pt-BR" b="1" dirty="0" err="1"/>
              <a:t>Ctrl</a:t>
            </a:r>
            <a:r>
              <a:rPr lang="pt-BR" b="1" dirty="0"/>
              <a:t> + N</a:t>
            </a:r>
          </a:p>
        </p:txBody>
      </p:sp>
      <p:cxnSp>
        <p:nvCxnSpPr>
          <p:cNvPr id="13" name="Conector de seta reta 12"/>
          <p:cNvCxnSpPr/>
          <p:nvPr/>
        </p:nvCxnSpPr>
        <p:spPr>
          <a:xfrm>
            <a:off x="8112224" y="2486422"/>
            <a:ext cx="360040" cy="1590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Nova janela para o Editor de Comandos (New Query)</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360320075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1159130"/>
            <a:ext cx="9148617" cy="569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1602500" y="4365104"/>
            <a:ext cx="4133461" cy="369332"/>
          </a:xfrm>
          <a:prstGeom prst="rect">
            <a:avLst/>
          </a:prstGeom>
          <a:noFill/>
          <a:ln w="25400" cmpd="sng">
            <a:solidFill>
              <a:srgbClr val="FF0000"/>
            </a:solidFill>
          </a:ln>
        </p:spPr>
        <p:txBody>
          <a:bodyPr wrap="square" rtlCol="0">
            <a:spAutoFit/>
          </a:bodyPr>
          <a:lstStyle/>
          <a:p>
            <a:r>
              <a:rPr lang="pt-BR" dirty="0"/>
              <a:t>Seleção de Banco de dados para trabalho</a:t>
            </a:r>
          </a:p>
        </p:txBody>
      </p:sp>
      <p:cxnSp>
        <p:nvCxnSpPr>
          <p:cNvPr id="8" name="Conector de seta reta 7"/>
          <p:cNvCxnSpPr/>
          <p:nvPr/>
        </p:nvCxnSpPr>
        <p:spPr>
          <a:xfrm flipH="1" flipV="1">
            <a:off x="2963652" y="1844824"/>
            <a:ext cx="396044" cy="25202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791745" y="2636913"/>
            <a:ext cx="4133461" cy="646331"/>
          </a:xfrm>
          <a:prstGeom prst="rect">
            <a:avLst/>
          </a:prstGeom>
          <a:noFill/>
          <a:ln w="25400" cmpd="sng">
            <a:solidFill>
              <a:srgbClr val="FF0000"/>
            </a:solidFill>
          </a:ln>
        </p:spPr>
        <p:txBody>
          <a:bodyPr wrap="square" rtlCol="0">
            <a:spAutoFit/>
          </a:bodyPr>
          <a:lstStyle/>
          <a:p>
            <a:r>
              <a:rPr lang="pt-BR" dirty="0"/>
              <a:t>Botão para Execução dos Comandos SQL do editor ou </a:t>
            </a:r>
            <a:r>
              <a:rPr lang="pt-BR" b="1" dirty="0" err="1"/>
              <a:t>Ctrl</a:t>
            </a:r>
            <a:r>
              <a:rPr lang="pt-BR" b="1" dirty="0"/>
              <a:t> + X </a:t>
            </a:r>
            <a:r>
              <a:rPr lang="pt-BR" dirty="0"/>
              <a:t>ou</a:t>
            </a:r>
            <a:r>
              <a:rPr lang="pt-BR" b="1" dirty="0"/>
              <a:t> F5</a:t>
            </a:r>
          </a:p>
        </p:txBody>
      </p:sp>
      <p:cxnSp>
        <p:nvCxnSpPr>
          <p:cNvPr id="10" name="Conector de seta reta 9"/>
          <p:cNvCxnSpPr/>
          <p:nvPr/>
        </p:nvCxnSpPr>
        <p:spPr>
          <a:xfrm flipH="1" flipV="1">
            <a:off x="3629380" y="1844824"/>
            <a:ext cx="1674532" cy="79208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981200" y="44624"/>
            <a:ext cx="8229600" cy="8640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Selecionando banco de trabalho e executando comandos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70584700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24002" y="1052736"/>
            <a:ext cx="9143999" cy="6234486"/>
            <a:chOff x="1" y="548680"/>
            <a:chExt cx="9143999" cy="623448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43999" cy="623448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Chave direita 4"/>
            <p:cNvSpPr/>
            <p:nvPr/>
          </p:nvSpPr>
          <p:spPr>
            <a:xfrm rot="16200000" flipH="1">
              <a:off x="2798652" y="1025885"/>
              <a:ext cx="234329" cy="14401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7" name="Conector de seta reta 6"/>
            <p:cNvCxnSpPr/>
            <p:nvPr/>
          </p:nvCxnSpPr>
          <p:spPr>
            <a:xfrm flipH="1" flipV="1">
              <a:off x="1907704" y="1340768"/>
              <a:ext cx="288032" cy="2025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4139952" y="1916832"/>
              <a:ext cx="720080" cy="266429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779912" y="1539597"/>
              <a:ext cx="2376264" cy="369332"/>
            </a:xfrm>
            <a:prstGeom prst="rect">
              <a:avLst/>
            </a:prstGeom>
            <a:noFill/>
            <a:ln w="25400" cmpd="sng">
              <a:solidFill>
                <a:srgbClr val="FF0000"/>
              </a:solidFill>
            </a:ln>
          </p:spPr>
          <p:txBody>
            <a:bodyPr wrap="square" rtlCol="0">
              <a:spAutoFit/>
            </a:bodyPr>
            <a:lstStyle/>
            <a:p>
              <a:r>
                <a:rPr lang="pt-BR" dirty="0"/>
                <a:t>Resultado da consulta</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Executando uma consulta</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3239620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10743406"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a:stCxn id="6" idx="1"/>
          </p:cNvCxnSpPr>
          <p:nvPr/>
        </p:nvCxnSpPr>
        <p:spPr>
          <a:xfrm flipH="1" flipV="1">
            <a:off x="4367810" y="2132861"/>
            <a:ext cx="2527892" cy="12084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895703" y="2879648"/>
            <a:ext cx="3520777" cy="923330"/>
          </a:xfrm>
          <a:prstGeom prst="rect">
            <a:avLst/>
          </a:prstGeom>
          <a:noFill/>
          <a:ln w="25400" cmpd="sng">
            <a:solidFill>
              <a:srgbClr val="FF0000"/>
            </a:solidFill>
          </a:ln>
        </p:spPr>
        <p:txBody>
          <a:bodyPr wrap="square" rtlCol="0">
            <a:spAutoFit/>
          </a:bodyPr>
          <a:lstStyle/>
          <a:p>
            <a:r>
              <a:rPr lang="pt-BR" dirty="0"/>
              <a:t>Abrindo um Arquivo .SQL, para criação do nosso banco de dados  ou pressione </a:t>
            </a:r>
            <a:r>
              <a:rPr lang="pt-BR" dirty="0" err="1"/>
              <a:t>Ctrl</a:t>
            </a:r>
            <a:r>
              <a:rPr lang="pt-BR" dirty="0"/>
              <a:t> + O</a:t>
            </a:r>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185021669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70" y="898754"/>
            <a:ext cx="10599390" cy="595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6520433" y="3717033"/>
            <a:ext cx="1119932" cy="232762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999657" y="5582992"/>
            <a:ext cx="3520777" cy="1200329"/>
          </a:xfrm>
          <a:prstGeom prst="rect">
            <a:avLst/>
          </a:prstGeom>
          <a:solidFill>
            <a:schemeClr val="bg1"/>
          </a:solidFill>
          <a:ln w="25400" cmpd="sng">
            <a:solidFill>
              <a:srgbClr val="FF0000"/>
            </a:solidFill>
          </a:ln>
        </p:spPr>
        <p:txBody>
          <a:bodyPr wrap="square" rtlCol="0">
            <a:spAutoFit/>
          </a:bodyPr>
          <a:lstStyle/>
          <a:p>
            <a:r>
              <a:rPr lang="pt-BR" dirty="0"/>
              <a:t>Selecione o arquivo </a:t>
            </a:r>
            <a:r>
              <a:rPr lang="pt-BR" b="1" dirty="0"/>
              <a:t>Criação </a:t>
            </a:r>
            <a:r>
              <a:rPr lang="pt-BR" b="1" dirty="0" err="1"/>
              <a:t>Depto_Emp.sql</a:t>
            </a:r>
            <a:r>
              <a:rPr lang="pt-BR" dirty="0"/>
              <a:t> , dê dois cliques no arquivo para abri-lo ou clique no botão </a:t>
            </a:r>
            <a:r>
              <a:rPr lang="pt-BR" b="1" dirty="0"/>
              <a:t>Open</a:t>
            </a:r>
          </a:p>
        </p:txBody>
      </p:sp>
      <p:cxnSp>
        <p:nvCxnSpPr>
          <p:cNvPr id="12" name="Conector de seta reta 11"/>
          <p:cNvCxnSpPr/>
          <p:nvPr/>
        </p:nvCxnSpPr>
        <p:spPr>
          <a:xfrm flipV="1">
            <a:off x="6520434" y="5229200"/>
            <a:ext cx="2239863" cy="14944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143407425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908720"/>
            <a:ext cx="10671398" cy="5999732"/>
            <a:chOff x="0" y="858268"/>
            <a:chExt cx="10671398" cy="599973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268"/>
              <a:ext cx="10671398" cy="599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H="1" flipV="1">
              <a:off x="2339752" y="1628800"/>
              <a:ext cx="2520280" cy="22568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4860032" y="1580308"/>
              <a:ext cx="3520777" cy="923330"/>
            </a:xfrm>
            <a:prstGeom prst="rect">
              <a:avLst/>
            </a:prstGeom>
            <a:solidFill>
              <a:schemeClr val="bg1"/>
            </a:solidFill>
            <a:ln w="25400" cmpd="sng">
              <a:solidFill>
                <a:srgbClr val="FF0000"/>
              </a:solidFill>
            </a:ln>
          </p:spPr>
          <p:txBody>
            <a:bodyPr wrap="square" rtlCol="0">
              <a:spAutoFit/>
            </a:bodyPr>
            <a:lstStyle/>
            <a:p>
              <a:r>
                <a:rPr lang="pt-BR" dirty="0"/>
                <a:t>Clique no botão </a:t>
              </a:r>
              <a:r>
                <a:rPr lang="pt-BR" b="1" dirty="0"/>
                <a:t>Execute</a:t>
              </a:r>
              <a:r>
                <a:rPr lang="pt-BR" dirty="0"/>
                <a:t>, ou pressione </a:t>
              </a:r>
              <a:r>
                <a:rPr lang="pt-BR" b="1" dirty="0" err="1"/>
                <a:t>Ctrl</a:t>
              </a:r>
              <a:r>
                <a:rPr lang="pt-BR" b="1" dirty="0"/>
                <a:t> + X</a:t>
              </a:r>
              <a:r>
                <a:rPr lang="pt-BR" dirty="0"/>
                <a:t>, ou </a:t>
              </a:r>
              <a:r>
                <a:rPr lang="pt-BR" b="1" dirty="0"/>
                <a:t>F5</a:t>
              </a:r>
              <a:r>
                <a:rPr lang="pt-BR" dirty="0"/>
                <a:t>, para executar os comandos</a:t>
              </a:r>
              <a:endParaRPr lang="pt-BR" b="1" dirty="0"/>
            </a:p>
          </p:txBody>
        </p:sp>
      </p:grpSp>
      <p:sp>
        <p:nvSpPr>
          <p:cNvPr id="9"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Criando Banco de Dados </a:t>
            </a:r>
            <a:r>
              <a:rPr lang="pt-BR" dirty="0" err="1"/>
              <a:t>Depto_Emp</a:t>
            </a:r>
            <a:endParaRPr 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3717167266"/>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490597525"/>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684-4161-4781-8E75-7501F8774399}"/>
              </a:ext>
            </a:extLst>
          </p:cNvPr>
          <p:cNvSpPr>
            <a:spLocks noGrp="1"/>
          </p:cNvSpPr>
          <p:nvPr>
            <p:ph type="title"/>
          </p:nvPr>
        </p:nvSpPr>
        <p:spPr/>
        <p:txBody>
          <a:bodyPr/>
          <a:lstStyle/>
          <a:p>
            <a:r>
              <a:rPr lang="pt-BR" dirty="0"/>
              <a:t>SQL Server Online</a:t>
            </a:r>
          </a:p>
        </p:txBody>
      </p:sp>
      <p:sp>
        <p:nvSpPr>
          <p:cNvPr id="3" name="Content Placeholder 2">
            <a:extLst>
              <a:ext uri="{FF2B5EF4-FFF2-40B4-BE49-F238E27FC236}">
                <a16:creationId xmlns:a16="http://schemas.microsoft.com/office/drawing/2014/main" id="{F520631B-3FE6-43C2-83E2-493EDC248202}"/>
              </a:ext>
            </a:extLst>
          </p:cNvPr>
          <p:cNvSpPr>
            <a:spLocks noGrp="1"/>
          </p:cNvSpPr>
          <p:nvPr>
            <p:ph idx="1"/>
          </p:nvPr>
        </p:nvSpPr>
        <p:spPr/>
        <p:txBody>
          <a:bodyPr/>
          <a:lstStyle/>
          <a:p>
            <a:r>
              <a:rPr lang="pt-BR" dirty="0">
                <a:hlinkClick r:id="rId2"/>
              </a:rPr>
              <a:t>SqliteOnline - SQL Server Online</a:t>
            </a:r>
            <a:endParaRPr lang="pt-BR" dirty="0"/>
          </a:p>
          <a:p>
            <a:pPr marL="457200" lvl="1" indent="0">
              <a:buNone/>
            </a:pPr>
            <a:endParaRPr lang="pt-BR" dirty="0"/>
          </a:p>
          <a:p>
            <a:pPr marL="457200" lvl="1" indent="0">
              <a:buNone/>
            </a:pPr>
            <a:endParaRPr lang="pt-BR" dirty="0"/>
          </a:p>
        </p:txBody>
      </p:sp>
      <p:sp>
        <p:nvSpPr>
          <p:cNvPr id="4" name="Slide Number Placeholder 3">
            <a:extLst>
              <a:ext uri="{FF2B5EF4-FFF2-40B4-BE49-F238E27FC236}">
                <a16:creationId xmlns:a16="http://schemas.microsoft.com/office/drawing/2014/main" id="{8DAD95BA-9FE3-44F7-9995-0850D5AC760D}"/>
              </a:ext>
            </a:extLst>
          </p:cNvPr>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2547047762"/>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67F8-2B40-4855-96E4-E87AD36169DC}"/>
              </a:ext>
            </a:extLst>
          </p:cNvPr>
          <p:cNvSpPr>
            <a:spLocks noGrp="1"/>
          </p:cNvSpPr>
          <p:nvPr>
            <p:ph type="title"/>
          </p:nvPr>
        </p:nvSpPr>
        <p:spPr/>
        <p:txBody>
          <a:bodyPr/>
          <a:lstStyle/>
          <a:p>
            <a:r>
              <a:rPr lang="pt-BR" dirty="0"/>
              <a:t>Instalação SQL Server 2017 Express</a:t>
            </a:r>
          </a:p>
        </p:txBody>
      </p:sp>
      <p:sp>
        <p:nvSpPr>
          <p:cNvPr id="3" name="Content Placeholder 2">
            <a:extLst>
              <a:ext uri="{FF2B5EF4-FFF2-40B4-BE49-F238E27FC236}">
                <a16:creationId xmlns:a16="http://schemas.microsoft.com/office/drawing/2014/main" id="{1E346477-EC65-4D9C-8895-FA665BDF7B68}"/>
              </a:ext>
            </a:extLst>
          </p:cNvPr>
          <p:cNvSpPr>
            <a:spLocks noGrp="1"/>
          </p:cNvSpPr>
          <p:nvPr>
            <p:ph idx="1"/>
          </p:nvPr>
        </p:nvSpPr>
        <p:spPr/>
        <p:txBody>
          <a:bodyPr>
            <a:normAutofit fontScale="92500" lnSpcReduction="10000"/>
          </a:bodyPr>
          <a:lstStyle/>
          <a:p>
            <a:pPr marL="0" indent="0">
              <a:buNone/>
            </a:pPr>
            <a:r>
              <a:rPr lang="pt-BR" dirty="0">
                <a:latin typeface="Roboto"/>
              </a:rPr>
              <a:t>Video Instalação SQL Server 2017 Express</a:t>
            </a:r>
            <a:br>
              <a:rPr lang="pt-BR" dirty="0"/>
            </a:br>
            <a:r>
              <a:rPr lang="pt-BR" dirty="0">
                <a:latin typeface="Roboto"/>
                <a:hlinkClick r:id="rId2"/>
              </a:rPr>
              <a:t>https://www.youtube.com/watch?v=SKstAwueyRU</a:t>
            </a:r>
            <a:br>
              <a:rPr lang="pt-BR" dirty="0"/>
            </a:br>
            <a:br>
              <a:rPr lang="pt-BR" dirty="0"/>
            </a:br>
            <a:r>
              <a:rPr lang="pt-BR" dirty="0">
                <a:latin typeface="Roboto"/>
              </a:rPr>
              <a:t>SQL Server 2017 Express</a:t>
            </a:r>
            <a:br>
              <a:rPr lang="pt-BR" dirty="0"/>
            </a:br>
            <a:r>
              <a:rPr lang="pt-BR" dirty="0">
                <a:latin typeface="Roboto"/>
                <a:hlinkClick r:id="rId3"/>
              </a:rPr>
              <a:t>https://www.microsoft.com/pt-br/download/details.aspx?id=55994</a:t>
            </a:r>
            <a:br>
              <a:rPr lang="pt-BR" dirty="0"/>
            </a:br>
            <a:br>
              <a:rPr lang="pt-BR" dirty="0"/>
            </a:br>
            <a:r>
              <a:rPr lang="pt-BR" dirty="0">
                <a:latin typeface="Roboto"/>
              </a:rPr>
              <a:t>Server Management Studio</a:t>
            </a:r>
            <a:br>
              <a:rPr lang="pt-BR" dirty="0"/>
            </a:br>
            <a:r>
              <a:rPr lang="pt-BR" dirty="0">
                <a:latin typeface="Roboto"/>
                <a:hlinkClick r:id="rId4"/>
              </a:rPr>
              <a:t>https://docs.microsoft.com/pt-br/sql/ssms/download-sql-server-management-studio-ssms?view=sql-server-2017</a:t>
            </a:r>
            <a:endParaRPr lang="pt-BR" dirty="0"/>
          </a:p>
        </p:txBody>
      </p:sp>
      <p:sp>
        <p:nvSpPr>
          <p:cNvPr id="4" name="Slide Number Placeholder 3">
            <a:extLst>
              <a:ext uri="{FF2B5EF4-FFF2-40B4-BE49-F238E27FC236}">
                <a16:creationId xmlns:a16="http://schemas.microsoft.com/office/drawing/2014/main" id="{E6BC54F0-5128-43EA-8729-EDD6681E4ED4}"/>
              </a:ext>
            </a:extLst>
          </p:cNvPr>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22591651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1124744"/>
            <a:ext cx="9144000" cy="5616624"/>
            <a:chOff x="0" y="1600378"/>
            <a:chExt cx="9144000" cy="514099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378"/>
              <a:ext cx="9144000" cy="514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580112" y="3356992"/>
              <a:ext cx="936104" cy="7200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520280" cy="591598"/>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type</a:t>
              </a:r>
              <a:r>
                <a:rPr lang="pt-BR" dirty="0"/>
                <a:t> escolher </a:t>
              </a:r>
              <a:r>
                <a:rPr lang="pt-BR" b="1" dirty="0" err="1"/>
                <a:t>Database</a:t>
              </a:r>
              <a:r>
                <a:rPr lang="pt-BR" b="1" dirty="0"/>
                <a:t> </a:t>
              </a:r>
              <a:r>
                <a:rPr lang="pt-BR" b="1" dirty="0" err="1"/>
                <a:t>Engine</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3293816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553482" y="1124744"/>
            <a:ext cx="9093447" cy="5688632"/>
            <a:chOff x="29481" y="1700808"/>
            <a:chExt cx="9093447" cy="51125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1" y="1700808"/>
              <a:ext cx="909344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a:off x="5436096" y="3356992"/>
              <a:ext cx="108012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232248" cy="1327725"/>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name</a:t>
              </a:r>
              <a:r>
                <a:rPr lang="pt-BR" dirty="0"/>
                <a:t> selecione </a:t>
              </a:r>
              <a:r>
                <a:rPr lang="pt-BR" b="1" dirty="0"/>
                <a:t>(local) </a:t>
              </a:r>
              <a:r>
                <a:rPr lang="pt-BR" dirty="0"/>
                <a:t>ou a instância de servidor de banco de dados desejada</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33435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524001" y="908720"/>
            <a:ext cx="9144000" cy="5904656"/>
            <a:chOff x="1" y="908720"/>
            <a:chExt cx="9144000" cy="590465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400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238915" y="2961818"/>
              <a:ext cx="864096" cy="32316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103011" y="2638653"/>
              <a:ext cx="2987824" cy="646331"/>
            </a:xfrm>
            <a:prstGeom prst="rect">
              <a:avLst/>
            </a:prstGeom>
            <a:noFill/>
            <a:ln w="25400" cmpd="sng">
              <a:solidFill>
                <a:srgbClr val="FF0000"/>
              </a:solidFill>
            </a:ln>
          </p:spPr>
          <p:txBody>
            <a:bodyPr wrap="square" rtlCol="0">
              <a:spAutoFit/>
            </a:bodyPr>
            <a:lstStyle/>
            <a:p>
              <a:r>
                <a:rPr lang="pt-BR" dirty="0"/>
                <a:t>Em </a:t>
              </a:r>
              <a:r>
                <a:rPr lang="pt-BR" b="1" dirty="0" err="1"/>
                <a:t>Authentication</a:t>
              </a:r>
              <a:r>
                <a:rPr lang="pt-BR" dirty="0"/>
                <a:t> selecionar </a:t>
              </a:r>
              <a:r>
                <a:rPr lang="pt-BR" b="1" dirty="0"/>
                <a:t>Windows </a:t>
              </a:r>
              <a:r>
                <a:rPr lang="pt-BR" b="1" dirty="0" err="1"/>
                <a:t>Authentication</a:t>
              </a:r>
              <a:endParaRPr lang="pt-BR" b="1" dirty="0"/>
            </a:p>
          </p:txBody>
        </p:sp>
        <p:cxnSp>
          <p:nvCxnSpPr>
            <p:cNvPr id="10" name="Conector de seta reta 9"/>
            <p:cNvCxnSpPr/>
            <p:nvPr/>
          </p:nvCxnSpPr>
          <p:spPr>
            <a:xfrm>
              <a:off x="4067944" y="4293096"/>
              <a:ext cx="1578308" cy="68872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89382" y="4797152"/>
              <a:ext cx="2987824" cy="646331"/>
            </a:xfrm>
            <a:prstGeom prst="rect">
              <a:avLst/>
            </a:prstGeom>
            <a:noFill/>
            <a:ln w="25400" cmpd="sng">
              <a:solidFill>
                <a:srgbClr val="FF0000"/>
              </a:solidFill>
            </a:ln>
          </p:spPr>
          <p:txBody>
            <a:bodyPr wrap="square" rtlCol="0">
              <a:spAutoFit/>
            </a:bodyPr>
            <a:lstStyle/>
            <a:p>
              <a:r>
                <a:rPr lang="pt-BR" dirty="0"/>
                <a:t>Em seguida clique em </a:t>
              </a:r>
              <a:r>
                <a:rPr lang="pt-BR" b="1" dirty="0"/>
                <a:t>Connect</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201775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70</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71</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72</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73</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74</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75</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76</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77</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78</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79</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95012"/>
            <a:ext cx="9151305" cy="569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015880" y="1556793"/>
            <a:ext cx="1008112" cy="3600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023992" y="1372126"/>
            <a:ext cx="864096" cy="369332"/>
          </a:xfrm>
          <a:prstGeom prst="rect">
            <a:avLst/>
          </a:prstGeom>
          <a:noFill/>
          <a:ln w="25400" cmpd="sng">
            <a:solidFill>
              <a:srgbClr val="FF0000"/>
            </a:solidFill>
          </a:ln>
        </p:spPr>
        <p:txBody>
          <a:bodyPr wrap="square" rtlCol="0">
            <a:spAutoFit/>
          </a:bodyPr>
          <a:lstStyle/>
          <a:p>
            <a:r>
              <a:rPr lang="pt-BR" b="1" dirty="0"/>
              <a:t>Menu</a:t>
            </a:r>
          </a:p>
        </p:txBody>
      </p:sp>
      <p:sp>
        <p:nvSpPr>
          <p:cNvPr id="9" name="Retângulo 8"/>
          <p:cNvSpPr/>
          <p:nvPr/>
        </p:nvSpPr>
        <p:spPr>
          <a:xfrm>
            <a:off x="1524000" y="1321718"/>
            <a:ext cx="3491880" cy="400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525588" y="1766074"/>
            <a:ext cx="2088232" cy="191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p:nvPr/>
        </p:nvCxnSpPr>
        <p:spPr>
          <a:xfrm>
            <a:off x="2495600" y="3678932"/>
            <a:ext cx="0" cy="6141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559496" y="4293097"/>
            <a:ext cx="2160240" cy="1661993"/>
          </a:xfrm>
          <a:prstGeom prst="rect">
            <a:avLst/>
          </a:prstGeom>
          <a:noFill/>
          <a:ln w="25400" cmpd="sng">
            <a:solidFill>
              <a:srgbClr val="FF0000"/>
            </a:solidFill>
          </a:ln>
        </p:spPr>
        <p:txBody>
          <a:bodyPr wrap="square" rtlCol="0">
            <a:spAutoFit/>
          </a:bodyPr>
          <a:lstStyle/>
          <a:p>
            <a:r>
              <a:rPr lang="pt-BR" b="1" dirty="0" err="1"/>
              <a:t>Object</a:t>
            </a:r>
            <a:r>
              <a:rPr lang="pt-BR" b="1" dirty="0"/>
              <a:t> Explorer</a:t>
            </a:r>
          </a:p>
          <a:p>
            <a:r>
              <a:rPr lang="pt-BR" sz="1200" dirty="0"/>
              <a:t>Permite gerenciar várias instâncias de bancos de dados, seus respectivos bancos de dados entre outros objetos, gerenciamento de segurança e administração geral.  </a:t>
            </a:r>
          </a:p>
          <a:p>
            <a:endParaRPr lang="pt-BR" sz="1200" dirty="0"/>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Menu e </a:t>
            </a:r>
            <a:r>
              <a:rPr lang="pt-BR" dirty="0" err="1"/>
              <a:t>Object</a:t>
            </a:r>
            <a:r>
              <a:rPr lang="pt-BR" dirty="0"/>
              <a:t> Explorer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3805605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80</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O comando INSERT adiciona linhas em uma determinada tabela.</a:t>
            </a:r>
          </a:p>
          <a:p>
            <a:pPr marL="0" indent="0">
              <a:buNone/>
            </a:pPr>
            <a:r>
              <a:rPr lang="pt-BR" sz="2000" b="1" dirty="0"/>
              <a:t>Sintaxe</a:t>
            </a:r>
            <a:br>
              <a:rPr lang="pt-BR" sz="2000" b="1" dirty="0"/>
            </a:br>
            <a:endParaRPr lang="pt-BR" sz="2000" dirty="0"/>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nome da tabela</a:t>
            </a:r>
            <a:r>
              <a:rPr lang="pt-BR" sz="2000" dirty="0"/>
              <a:t>  [ ( </a:t>
            </a:r>
            <a:r>
              <a:rPr lang="pt-BR" sz="2000" i="1" dirty="0"/>
              <a:t>lista de colunas</a:t>
            </a:r>
            <a:r>
              <a:rPr lang="pt-BR" sz="2000" dirty="0"/>
              <a:t> ) ] </a:t>
            </a:r>
            <a:br>
              <a:rPr lang="pt-BR" sz="2000" dirty="0"/>
            </a:br>
            <a:r>
              <a:rPr lang="pt-BR" sz="2000" dirty="0"/>
              <a:t>VALUES </a:t>
            </a:r>
            <a:br>
              <a:rPr lang="pt-BR" sz="2000" dirty="0"/>
            </a:br>
            <a:r>
              <a:rPr lang="pt-BR" sz="2000" dirty="0"/>
              <a:t>  (</a:t>
            </a:r>
            <a:r>
              <a:rPr lang="pt-BR" sz="2000" i="1" dirty="0"/>
              <a:t> lista de expressões</a:t>
            </a:r>
            <a:r>
              <a:rPr lang="pt-BR" sz="2000" dirty="0"/>
              <a:t> ) </a:t>
            </a:r>
            <a:br>
              <a:rPr lang="pt-BR" sz="2000" dirty="0"/>
            </a:br>
            <a:endParaRPr lang="pt-BR" sz="2000" dirty="0"/>
          </a:p>
        </p:txBody>
      </p:sp>
      <p:sp>
        <p:nvSpPr>
          <p:cNvPr id="5" name="Retângulo 4"/>
          <p:cNvSpPr/>
          <p:nvPr/>
        </p:nvSpPr>
        <p:spPr>
          <a:xfrm>
            <a:off x="2351584" y="4205988"/>
            <a:ext cx="7992888" cy="2585323"/>
          </a:xfrm>
          <a:prstGeom prst="rect">
            <a:avLst/>
          </a:prstGeom>
        </p:spPr>
        <p:txBody>
          <a:bodyPr wrap="square">
            <a:spAutoFit/>
          </a:bodyPr>
          <a:lstStyle/>
          <a:p>
            <a:r>
              <a:rPr lang="pt-BR" b="1" dirty="0"/>
              <a:t>INTO</a:t>
            </a:r>
            <a:r>
              <a:rPr lang="pt-BR" dirty="0"/>
              <a:t> - parâmetro opcional para indicar o nome da tabela;</a:t>
            </a:r>
          </a:p>
          <a:p>
            <a:br>
              <a:rPr lang="pt-BR" dirty="0"/>
            </a:br>
            <a:r>
              <a:rPr lang="pt-BR" b="1" i="1" dirty="0"/>
              <a:t>nome da tabela</a:t>
            </a:r>
            <a:r>
              <a:rPr lang="pt-BR" dirty="0"/>
              <a:t> - nome da tabela que receberá os dados;</a:t>
            </a:r>
          </a:p>
          <a:p>
            <a:br>
              <a:rPr lang="pt-BR" dirty="0"/>
            </a:br>
            <a:r>
              <a:rPr lang="pt-BR" b="1" i="1" dirty="0"/>
              <a:t>lista de colunas</a:t>
            </a:r>
            <a:r>
              <a:rPr lang="pt-BR" dirty="0"/>
              <a:t> - colunas que receberão os dados;</a:t>
            </a:r>
            <a:br>
              <a:rPr lang="pt-BR" dirty="0"/>
            </a:br>
            <a:br>
              <a:rPr lang="pt-BR" dirty="0"/>
            </a:br>
            <a:r>
              <a:rPr lang="pt-BR" b="1" dirty="0"/>
              <a:t>VALUES</a:t>
            </a:r>
            <a:r>
              <a:rPr lang="pt-BR" dirty="0"/>
              <a:t> - introduz a </a:t>
            </a:r>
            <a:r>
              <a:rPr lang="pt-BR" i="1" dirty="0"/>
              <a:t>lista de expressões</a:t>
            </a:r>
            <a:r>
              <a:rPr lang="pt-BR" dirty="0"/>
              <a:t>;</a:t>
            </a:r>
            <a:br>
              <a:rPr lang="pt-BR" dirty="0"/>
            </a:br>
            <a:br>
              <a:rPr lang="pt-BR" dirty="0"/>
            </a:br>
            <a:r>
              <a:rPr lang="pt-BR" b="1" i="1" dirty="0"/>
              <a:t>lista de expressões</a:t>
            </a:r>
            <a:r>
              <a:rPr lang="pt-BR" dirty="0"/>
              <a:t> - valores fixos e expressões;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81</a:t>
            </a:fld>
            <a:endParaRPr lang="pt-BR"/>
          </a:p>
        </p:txBody>
      </p:sp>
    </p:spTree>
    <p:extLst>
      <p:ext uri="{BB962C8B-B14F-4D97-AF65-F5344CB8AC3E}">
        <p14:creationId xmlns:p14="http://schemas.microsoft.com/office/powerpoint/2010/main" val="2467757311"/>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Incluindo dados na tabela Departamento</a:t>
            </a:r>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Departamento</a:t>
            </a:r>
            <a:r>
              <a:rPr lang="pt-BR" sz="2000" dirty="0"/>
              <a:t>  (</a:t>
            </a:r>
            <a:r>
              <a:rPr lang="pt-BR" sz="2000" dirty="0" err="1"/>
              <a:t>idDepto</a:t>
            </a:r>
            <a:r>
              <a:rPr lang="pt-BR" sz="2000" dirty="0"/>
              <a:t>, </a:t>
            </a:r>
            <a:r>
              <a:rPr lang="pt-BR" sz="2000" dirty="0" err="1"/>
              <a:t>NomeDepto</a:t>
            </a:r>
            <a:r>
              <a:rPr lang="pt-BR" sz="2000" dirty="0"/>
              <a:t>, Gerente, </a:t>
            </a:r>
            <a:r>
              <a:rPr lang="pt-BR" sz="2000" dirty="0" err="1"/>
              <a:t>Divisao</a:t>
            </a:r>
            <a:r>
              <a:rPr lang="pt-BR" sz="2000" dirty="0"/>
              <a:t>, Local) </a:t>
            </a:r>
            <a:br>
              <a:rPr lang="pt-BR" sz="2000" dirty="0"/>
            </a:br>
            <a:r>
              <a:rPr lang="pt-BR" sz="2000" dirty="0"/>
              <a:t>VALUES </a:t>
            </a:r>
            <a:br>
              <a:rPr lang="pt-BR" sz="2000" dirty="0"/>
            </a:br>
            <a:r>
              <a:rPr lang="pt-BR" sz="2000" dirty="0"/>
              <a:t>  (</a:t>
            </a:r>
            <a:r>
              <a:rPr lang="pt-BR" sz="2000" i="1" dirty="0"/>
              <a:t> 200, ‘Brasília’, 20, ‘CENTRO-OESTE’, ’Brasília’  </a:t>
            </a:r>
            <a:r>
              <a:rPr lang="pt-BR" sz="2000" dirty="0"/>
              <a:t> ) </a:t>
            </a:r>
            <a:br>
              <a:rPr lang="pt-BR" sz="2000" dirty="0"/>
            </a:b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82</a:t>
            </a:fld>
            <a:endParaRPr lang="pt-BR"/>
          </a:p>
        </p:txBody>
      </p:sp>
    </p:spTree>
    <p:extLst>
      <p:ext uri="{BB962C8B-B14F-4D97-AF65-F5344CB8AC3E}">
        <p14:creationId xmlns:p14="http://schemas.microsoft.com/office/powerpoint/2010/main" val="613271909"/>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UPDATE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UPDATE permite a alteração dos dados de uma determinada tabela.</a:t>
            </a:r>
          </a:p>
          <a:p>
            <a:pPr marL="0" indent="0">
              <a:buNone/>
            </a:pPr>
            <a:r>
              <a:rPr lang="pt-BR" sz="2000" b="1" dirty="0"/>
              <a:t>Sintaxe</a:t>
            </a:r>
            <a:br>
              <a:rPr lang="pt-BR" sz="2000" b="1" dirty="0"/>
            </a:br>
            <a:endParaRPr lang="pt-BR" sz="2000" dirty="0"/>
          </a:p>
        </p:txBody>
      </p:sp>
      <p:sp>
        <p:nvSpPr>
          <p:cNvPr id="4" name="Retângulo 3"/>
          <p:cNvSpPr/>
          <p:nvPr/>
        </p:nvSpPr>
        <p:spPr>
          <a:xfrm>
            <a:off x="2351584" y="2204865"/>
            <a:ext cx="7416824" cy="1323439"/>
          </a:xfrm>
          <a:prstGeom prst="rect">
            <a:avLst/>
          </a:prstGeom>
        </p:spPr>
        <p:txBody>
          <a:bodyPr wrap="square">
            <a:spAutoFit/>
          </a:bodyPr>
          <a:lstStyle/>
          <a:p>
            <a:r>
              <a:rPr lang="pt-BR" sz="2000" dirty="0"/>
              <a:t>UPDATE </a:t>
            </a:r>
            <a:br>
              <a:rPr lang="pt-BR" sz="2000" dirty="0"/>
            </a:br>
            <a:r>
              <a:rPr lang="pt-BR" sz="2000" dirty="0"/>
              <a:t> </a:t>
            </a:r>
            <a:r>
              <a:rPr lang="pt-BR" sz="2000" b="1" dirty="0"/>
              <a:t>&lt;tabela&gt; | &lt;</a:t>
            </a:r>
            <a:r>
              <a:rPr lang="pt-BR" sz="2000" b="1" dirty="0" err="1"/>
              <a:t>view</a:t>
            </a:r>
            <a:r>
              <a:rPr lang="pt-BR" sz="2000" b="1" dirty="0"/>
              <a:t>&gt;</a:t>
            </a:r>
            <a:br>
              <a:rPr lang="pt-BR" sz="2000" dirty="0"/>
            </a:br>
            <a:r>
              <a:rPr lang="pt-BR" sz="2000" dirty="0"/>
              <a:t>SET    </a:t>
            </a:r>
            <a:r>
              <a:rPr lang="pt-BR" sz="2000" i="1" dirty="0"/>
              <a:t>coluna </a:t>
            </a:r>
            <a:r>
              <a:rPr lang="pt-BR" sz="2000" dirty="0"/>
              <a:t>[ ,</a:t>
            </a:r>
            <a:r>
              <a:rPr lang="pt-BR" sz="2000" i="1" dirty="0"/>
              <a:t>coluna</a:t>
            </a:r>
            <a:r>
              <a:rPr lang="pt-BR" sz="2000" dirty="0"/>
              <a:t>...] = { </a:t>
            </a:r>
            <a:r>
              <a:rPr lang="pt-BR" sz="2000" i="1" dirty="0"/>
              <a:t>expressão </a:t>
            </a:r>
            <a:r>
              <a:rPr lang="pt-BR" sz="2000" dirty="0"/>
              <a:t>}</a:t>
            </a:r>
            <a:br>
              <a:rPr lang="pt-BR" sz="2000" dirty="0"/>
            </a:br>
            <a:r>
              <a:rPr lang="pt-BR" sz="2000" dirty="0"/>
              <a:t>[WHERE &lt;condição&gt;]</a:t>
            </a:r>
          </a:p>
        </p:txBody>
      </p:sp>
      <p:sp>
        <p:nvSpPr>
          <p:cNvPr id="7" name="Retângulo 6"/>
          <p:cNvSpPr/>
          <p:nvPr/>
        </p:nvSpPr>
        <p:spPr>
          <a:xfrm>
            <a:off x="2351584" y="3920276"/>
            <a:ext cx="8136904" cy="2893100"/>
          </a:xfrm>
          <a:prstGeom prst="rect">
            <a:avLst/>
          </a:prstGeom>
        </p:spPr>
        <p:txBody>
          <a:bodyPr wrap="square">
            <a:spAutoFit/>
          </a:bodyPr>
          <a:lstStyle/>
          <a:p>
            <a:r>
              <a:rPr lang="pt-BR" sz="1400" b="1" dirty="0"/>
              <a:t>&lt;tabela&gt; | &lt;</a:t>
            </a:r>
            <a:r>
              <a:rPr lang="pt-BR" sz="1400" b="1" dirty="0" err="1"/>
              <a:t>view</a:t>
            </a:r>
            <a:r>
              <a:rPr lang="pt-BR" sz="1400" b="1" dirty="0"/>
              <a:t>&gt; - </a:t>
            </a:r>
            <a:r>
              <a:rPr lang="pt-BR" sz="1400" dirty="0"/>
              <a:t>Tabela ou </a:t>
            </a:r>
            <a:r>
              <a:rPr lang="pt-BR" sz="1400" dirty="0" err="1"/>
              <a:t>view</a:t>
            </a:r>
            <a:r>
              <a:rPr lang="pt-BR" sz="1400" dirty="0"/>
              <a:t> utilizada na alteração.</a:t>
            </a:r>
            <a:br>
              <a:rPr lang="pt-BR" sz="1400" dirty="0"/>
            </a:br>
            <a:br>
              <a:rPr lang="pt-BR" sz="1400" dirty="0"/>
            </a:br>
            <a:r>
              <a:rPr lang="pt-BR" sz="1400" b="1" dirty="0"/>
              <a:t>SET</a:t>
            </a:r>
            <a:r>
              <a:rPr lang="pt-BR" sz="1400" dirty="0"/>
              <a:t> - Especifica a lista de colunas que serão alteradas. </a:t>
            </a:r>
            <a:br>
              <a:rPr lang="pt-BR" sz="1400" dirty="0"/>
            </a:br>
            <a:br>
              <a:rPr lang="pt-BR" sz="1400" dirty="0"/>
            </a:br>
            <a:r>
              <a:rPr lang="pt-BR" sz="1400" b="1" i="1" dirty="0"/>
              <a:t>coluna</a:t>
            </a:r>
            <a:r>
              <a:rPr lang="pt-BR" sz="1400" i="1" dirty="0"/>
              <a:t> </a:t>
            </a:r>
            <a:r>
              <a:rPr lang="pt-BR" sz="1400" dirty="0"/>
              <a:t>-  Coluna que será alterada.</a:t>
            </a:r>
            <a:br>
              <a:rPr lang="pt-BR" sz="1400" dirty="0"/>
            </a:br>
            <a:br>
              <a:rPr lang="pt-BR" sz="1400" dirty="0"/>
            </a:br>
            <a:r>
              <a:rPr lang="pt-BR" sz="1400" b="1" i="1" dirty="0"/>
              <a:t>expressão</a:t>
            </a:r>
            <a:r>
              <a:rPr lang="pt-BR" sz="1400" i="1" dirty="0"/>
              <a:t> </a:t>
            </a:r>
            <a:r>
              <a:rPr lang="pt-BR" sz="1400" dirty="0"/>
              <a:t>- Qualquer expressão válida. </a:t>
            </a:r>
            <a:br>
              <a:rPr lang="pt-BR" sz="1400" dirty="0"/>
            </a:br>
            <a:br>
              <a:rPr lang="pt-BR" sz="1400" dirty="0"/>
            </a:br>
            <a:r>
              <a:rPr lang="pt-BR" sz="1400" b="1" dirty="0"/>
              <a:t>WHERE</a:t>
            </a:r>
            <a:r>
              <a:rPr lang="pt-BR" sz="1400" dirty="0"/>
              <a:t> - Cláusula usada para definição das condições.</a:t>
            </a:r>
            <a:br>
              <a:rPr lang="pt-BR" sz="1400" dirty="0"/>
            </a:br>
            <a:br>
              <a:rPr lang="pt-BR" sz="1400" dirty="0"/>
            </a:br>
            <a:r>
              <a:rPr lang="pt-BR" sz="1400" b="1" i="1" dirty="0"/>
              <a:t>&lt;condição&gt; </a:t>
            </a:r>
            <a:r>
              <a:rPr lang="pt-BR" sz="1400" b="1" dirty="0"/>
              <a:t>- </a:t>
            </a:r>
            <a:r>
              <a:rPr lang="pt-BR" sz="1400" dirty="0"/>
              <a:t>Define a condição para alteração dos dados. </a:t>
            </a:r>
            <a:br>
              <a:rPr lang="pt-BR" sz="1400" dirty="0"/>
            </a:br>
            <a:br>
              <a:rPr lang="pt-BR" sz="1400" dirty="0"/>
            </a:br>
            <a:r>
              <a:rPr lang="pt-BR" sz="1400" b="1" dirty="0"/>
              <a:t>Observação:</a:t>
            </a:r>
            <a:r>
              <a:rPr lang="pt-BR" sz="1400" dirty="0"/>
              <a:t>  CUIDADO, caso a cláusula WHERE não seja utilizada todas as linhas da tabela serão alteradas.</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83</a:t>
            </a:fld>
            <a:endParaRPr lang="pt-BR"/>
          </a:p>
        </p:txBody>
      </p:sp>
    </p:spTree>
    <p:extLst>
      <p:ext uri="{BB962C8B-B14F-4D97-AF65-F5344CB8AC3E}">
        <p14:creationId xmlns:p14="http://schemas.microsoft.com/office/powerpoint/2010/main" val="2750838195"/>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UPDATE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Alterando dados da Tabela Empregado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UPDATE </a:t>
            </a:r>
            <a:br>
              <a:rPr lang="pt-BR" sz="2000" dirty="0"/>
            </a:br>
            <a:r>
              <a:rPr lang="pt-BR" sz="2000" dirty="0"/>
              <a:t>  Empregado </a:t>
            </a:r>
          </a:p>
          <a:p>
            <a:r>
              <a:rPr lang="pt-BR" sz="2000" dirty="0"/>
              <a:t>SET   Salario = Salario * 1.1, </a:t>
            </a:r>
            <a:r>
              <a:rPr lang="pt-BR" sz="2000" dirty="0" err="1"/>
              <a:t>Comissao</a:t>
            </a:r>
            <a:r>
              <a:rPr lang="pt-BR" sz="2000" dirty="0"/>
              <a:t> = 500</a:t>
            </a:r>
            <a:br>
              <a:rPr lang="pt-BR" sz="2000" dirty="0"/>
            </a:br>
            <a:r>
              <a:rPr lang="pt-BR" sz="2000" dirty="0"/>
              <a:t>WHERE </a:t>
            </a:r>
            <a:r>
              <a:rPr lang="pt-BR" sz="2000" dirty="0" err="1"/>
              <a:t>IdEmpregado</a:t>
            </a:r>
            <a:r>
              <a:rPr lang="pt-BR" sz="2000" dirty="0"/>
              <a:t> = 100</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84</a:t>
            </a:fld>
            <a:endParaRPr lang="pt-BR"/>
          </a:p>
        </p:txBody>
      </p:sp>
    </p:spTree>
    <p:extLst>
      <p:ext uri="{BB962C8B-B14F-4D97-AF65-F5344CB8AC3E}">
        <p14:creationId xmlns:p14="http://schemas.microsoft.com/office/powerpoint/2010/main" val="3199112124"/>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DELETE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DELETE exclui linhas de uma determinada tabela. </a:t>
            </a:r>
          </a:p>
          <a:p>
            <a:pPr marL="0" indent="0">
              <a:buNone/>
            </a:pPr>
            <a:endParaRPr lang="pt-BR" sz="2000" b="1" dirty="0"/>
          </a:p>
          <a:p>
            <a:pPr marL="0" indent="0">
              <a:buNone/>
            </a:pPr>
            <a:r>
              <a:rPr lang="pt-BR" sz="2000" b="1" dirty="0"/>
              <a:t>Sintaxe</a:t>
            </a:r>
            <a:br>
              <a:rPr lang="pt-BR" sz="2000" b="1" dirty="0"/>
            </a:br>
            <a:endParaRPr lang="pt-BR" sz="2000" dirty="0"/>
          </a:p>
        </p:txBody>
      </p:sp>
      <p:sp>
        <p:nvSpPr>
          <p:cNvPr id="5" name="Retângulo 4"/>
          <p:cNvSpPr/>
          <p:nvPr/>
        </p:nvSpPr>
        <p:spPr>
          <a:xfrm>
            <a:off x="2380659" y="2170892"/>
            <a:ext cx="4572000" cy="1323439"/>
          </a:xfrm>
          <a:prstGeom prst="rect">
            <a:avLst/>
          </a:prstGeom>
        </p:spPr>
        <p:txBody>
          <a:bodyPr>
            <a:spAutoFit/>
          </a:bodyPr>
          <a:lstStyle/>
          <a:p>
            <a:r>
              <a:rPr lang="pt-BR" sz="2000" dirty="0"/>
              <a:t>DELETE</a:t>
            </a:r>
            <a:br>
              <a:rPr lang="pt-BR" sz="2000" dirty="0"/>
            </a:br>
            <a:r>
              <a:rPr lang="pt-BR" sz="2000" dirty="0"/>
              <a:t>    [ FROM { &lt;tabela&gt; | &lt;</a:t>
            </a:r>
            <a:r>
              <a:rPr lang="pt-BR" sz="2000" dirty="0" err="1"/>
              <a:t>view</a:t>
            </a:r>
            <a:r>
              <a:rPr lang="pt-BR" sz="2000" dirty="0"/>
              <a:t>&gt;} [ ,...n ] ]</a:t>
            </a:r>
            <a:br>
              <a:rPr lang="pt-BR" sz="2000" dirty="0"/>
            </a:br>
            <a:r>
              <a:rPr lang="pt-BR" sz="2000" dirty="0"/>
              <a:t>    [ WHERE &lt;condição&gt; ]</a:t>
            </a:r>
            <a:br>
              <a:rPr lang="pt-BR" sz="2000" dirty="0"/>
            </a:br>
            <a:endParaRPr lang="pt-BR" sz="2000" dirty="0"/>
          </a:p>
        </p:txBody>
      </p:sp>
      <p:sp>
        <p:nvSpPr>
          <p:cNvPr id="8" name="Retângulo 7"/>
          <p:cNvSpPr/>
          <p:nvPr/>
        </p:nvSpPr>
        <p:spPr>
          <a:xfrm>
            <a:off x="2351584" y="4077072"/>
            <a:ext cx="7848872" cy="2308324"/>
          </a:xfrm>
          <a:prstGeom prst="rect">
            <a:avLst/>
          </a:prstGeom>
        </p:spPr>
        <p:txBody>
          <a:bodyPr wrap="square">
            <a:spAutoFit/>
          </a:bodyPr>
          <a:lstStyle/>
          <a:p>
            <a:r>
              <a:rPr lang="pt-BR" b="1" dirty="0"/>
              <a:t>&lt;tabela&gt; | &lt;</a:t>
            </a:r>
            <a:r>
              <a:rPr lang="pt-BR" b="1" dirty="0" err="1"/>
              <a:t>view</a:t>
            </a:r>
            <a:r>
              <a:rPr lang="pt-BR" b="1" dirty="0"/>
              <a:t>&gt; - </a:t>
            </a:r>
            <a:r>
              <a:rPr lang="pt-BR" dirty="0"/>
              <a:t>Tabela(s) ou </a:t>
            </a:r>
            <a:r>
              <a:rPr lang="pt-BR" dirty="0" err="1"/>
              <a:t>view</a:t>
            </a:r>
            <a:r>
              <a:rPr lang="pt-BR" dirty="0"/>
              <a:t>(s) utilizada(s) na exclusão.</a:t>
            </a:r>
            <a:br>
              <a:rPr lang="pt-BR" dirty="0"/>
            </a:br>
            <a:br>
              <a:rPr lang="pt-BR" dirty="0"/>
            </a:br>
            <a:r>
              <a:rPr lang="pt-BR" dirty="0"/>
              <a:t>WHERE - cláusula usada para definição das condições.</a:t>
            </a:r>
            <a:br>
              <a:rPr lang="pt-BR" dirty="0"/>
            </a:br>
            <a:br>
              <a:rPr lang="pt-BR" dirty="0"/>
            </a:br>
            <a:r>
              <a:rPr lang="pt-BR" b="1" dirty="0"/>
              <a:t>&lt;condição&gt; - </a:t>
            </a:r>
            <a:r>
              <a:rPr lang="pt-BR" dirty="0"/>
              <a:t>Define a condição para exclusão. </a:t>
            </a:r>
            <a:br>
              <a:rPr lang="pt-BR" dirty="0"/>
            </a:br>
            <a:br>
              <a:rPr lang="pt-BR" dirty="0"/>
            </a:br>
            <a:r>
              <a:rPr lang="pt-BR" b="1" dirty="0"/>
              <a:t>Observação:</a:t>
            </a:r>
            <a:r>
              <a:rPr lang="pt-BR" dirty="0"/>
              <a:t>  CUIDADO, caso a cláusula WHERE não seja utilizada todas as linhas da tabela serão </a:t>
            </a:r>
            <a:r>
              <a:rPr lang="pt-BR" dirty="0" err="1"/>
              <a:t>excluidas</a:t>
            </a:r>
            <a:r>
              <a:rPr lang="pt-BR" dirty="0"/>
              <a:t>.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85</a:t>
            </a:fld>
            <a:endParaRPr lang="pt-BR"/>
          </a:p>
        </p:txBody>
      </p:sp>
    </p:spTree>
    <p:extLst>
      <p:ext uri="{BB962C8B-B14F-4D97-AF65-F5344CB8AC3E}">
        <p14:creationId xmlns:p14="http://schemas.microsoft.com/office/powerpoint/2010/main" val="887218689"/>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DELETE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Deletando linhas da tabela Departamento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DELETE</a:t>
            </a:r>
            <a:br>
              <a:rPr lang="pt-BR" sz="2000" dirty="0"/>
            </a:br>
            <a:r>
              <a:rPr lang="pt-BR" sz="2000" dirty="0"/>
              <a:t>    FROM Departamento</a:t>
            </a:r>
            <a:br>
              <a:rPr lang="pt-BR" sz="2000" dirty="0"/>
            </a:br>
            <a:r>
              <a:rPr lang="pt-BR" sz="2000" dirty="0"/>
              <a:t>    WHERE </a:t>
            </a:r>
            <a:r>
              <a:rPr lang="pt-BR" sz="2000" dirty="0" err="1"/>
              <a:t>IdDepto</a:t>
            </a:r>
            <a:r>
              <a:rPr lang="pt-BR" sz="2000"/>
              <a:t> = </a:t>
            </a:r>
            <a:r>
              <a:rPr lang="pt-BR" sz="2000" dirty="0"/>
              <a:t>200</a:t>
            </a:r>
            <a:br>
              <a:rPr lang="pt-BR" sz="2000" dirty="0"/>
            </a:br>
            <a:endParaRPr lang="pt-BR" sz="2000" dirty="0"/>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86</a:t>
            </a:fld>
            <a:endParaRPr lang="pt-BR"/>
          </a:p>
        </p:txBody>
      </p:sp>
    </p:spTree>
    <p:extLst>
      <p:ext uri="{BB962C8B-B14F-4D97-AF65-F5344CB8AC3E}">
        <p14:creationId xmlns:p14="http://schemas.microsoft.com/office/powerpoint/2010/main" val="125189075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31931" y="41462"/>
            <a:ext cx="12172915" cy="6843923"/>
            <a:chOff x="7930" y="41460"/>
            <a:chExt cx="12172915" cy="684392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 y="41460"/>
              <a:ext cx="12172915" cy="684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4211960" y="1484783"/>
              <a:ext cx="3024336" cy="369332"/>
            </a:xfrm>
            <a:prstGeom prst="rect">
              <a:avLst/>
            </a:prstGeom>
            <a:noFill/>
            <a:ln w="25400" cmpd="sng">
              <a:solidFill>
                <a:srgbClr val="FF0000"/>
              </a:solidFill>
            </a:ln>
          </p:spPr>
          <p:txBody>
            <a:bodyPr wrap="square" rtlCol="0">
              <a:spAutoFit/>
            </a:bodyPr>
            <a:lstStyle/>
            <a:p>
              <a:r>
                <a:rPr lang="pt-BR" dirty="0"/>
                <a:t>Bancos de Dados da Instância</a:t>
              </a:r>
            </a:p>
          </p:txBody>
        </p:sp>
        <p:cxnSp>
          <p:nvCxnSpPr>
            <p:cNvPr id="6" name="Conector de seta reta 5"/>
            <p:cNvCxnSpPr/>
            <p:nvPr/>
          </p:nvCxnSpPr>
          <p:spPr>
            <a:xfrm flipH="1" flipV="1">
              <a:off x="1115616" y="1340768"/>
              <a:ext cx="3096344" cy="3603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364361" y="2125369"/>
              <a:ext cx="2871936" cy="369332"/>
            </a:xfrm>
            <a:prstGeom prst="rect">
              <a:avLst/>
            </a:prstGeom>
            <a:noFill/>
            <a:ln w="25400" cmpd="sng">
              <a:solidFill>
                <a:srgbClr val="FF0000"/>
              </a:solidFill>
            </a:ln>
          </p:spPr>
          <p:txBody>
            <a:bodyPr wrap="square" rtlCol="0">
              <a:spAutoFit/>
            </a:bodyPr>
            <a:lstStyle/>
            <a:p>
              <a:r>
                <a:rPr lang="pt-BR" dirty="0"/>
                <a:t>Bancos de Dados do Sistema</a:t>
              </a:r>
            </a:p>
          </p:txBody>
        </p:sp>
        <p:cxnSp>
          <p:nvCxnSpPr>
            <p:cNvPr id="9" name="Conector de seta reta 8"/>
            <p:cNvCxnSpPr/>
            <p:nvPr/>
          </p:nvCxnSpPr>
          <p:spPr>
            <a:xfrm flipH="1" flipV="1">
              <a:off x="1619672" y="1549306"/>
              <a:ext cx="2744688" cy="7278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have direita 12"/>
            <p:cNvSpPr/>
            <p:nvPr/>
          </p:nvSpPr>
          <p:spPr>
            <a:xfrm rot="10800000" flipH="1">
              <a:off x="1586264" y="2432866"/>
              <a:ext cx="432050" cy="75892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14" name="Conector de seta reta 13"/>
            <p:cNvCxnSpPr/>
            <p:nvPr/>
          </p:nvCxnSpPr>
          <p:spPr>
            <a:xfrm>
              <a:off x="1907704" y="2996952"/>
              <a:ext cx="2625694" cy="7200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4580384" y="3563723"/>
              <a:ext cx="3015952" cy="369332"/>
            </a:xfrm>
            <a:prstGeom prst="rect">
              <a:avLst/>
            </a:prstGeom>
            <a:noFill/>
            <a:ln w="25400" cmpd="sng">
              <a:solidFill>
                <a:srgbClr val="FF0000"/>
              </a:solidFill>
            </a:ln>
          </p:spPr>
          <p:txBody>
            <a:bodyPr wrap="square" rtlCol="0">
              <a:spAutoFit/>
            </a:bodyPr>
            <a:lstStyle/>
            <a:p>
              <a:r>
                <a:rPr lang="pt-BR" dirty="0"/>
                <a:t>Bancos de Dados de usuários</a:t>
              </a:r>
            </a:p>
          </p:txBody>
        </p:sp>
      </p:gr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2416736220"/>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AEFF39B9F99468665713A901B7768" ma:contentTypeVersion="8" ma:contentTypeDescription="Crie um novo documento." ma:contentTypeScope="" ma:versionID="feda359ecf40ab9f78a21ef1b44974f8">
  <xsd:schema xmlns:xsd="http://www.w3.org/2001/XMLSchema" xmlns:xs="http://www.w3.org/2001/XMLSchema" xmlns:p="http://schemas.microsoft.com/office/2006/metadata/properties" xmlns:ns2="6a80cb15-7465-47aa-a63c-7a59dfae59a1" xmlns:ns3="87752c31-c457-46b4-b29d-2800d9f628fb" targetNamespace="http://schemas.microsoft.com/office/2006/metadata/properties" ma:root="true" ma:fieldsID="526da16609a585ab5bbd6dd518c0c460" ns2:_="" ns3:_="">
    <xsd:import namespace="6a80cb15-7465-47aa-a63c-7a59dfae59a1"/>
    <xsd:import namespace="87752c31-c457-46b4-b29d-2800d9f628f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0cb15-7465-47aa-a63c-7a59dfae5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52c31-c457-46b4-b29d-2800d9f628f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bdeb8af-2351-4d98-9a3a-9c3e330ce810}" ma:internalName="TaxCatchAll" ma:showField="CatchAllData" ma:web="87752c31-c457-46b4-b29d-2800d9f628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752c31-c457-46b4-b29d-2800d9f628fb" xsi:nil="true"/>
    <lcf76f155ced4ddcb4097134ff3c332f xmlns="6a80cb15-7465-47aa-a63c-7a59dfae59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A44250-BBFC-4FF4-BC58-85308ABEEAE9}"/>
</file>

<file path=customXml/itemProps2.xml><?xml version="1.0" encoding="utf-8"?>
<ds:datastoreItem xmlns:ds="http://schemas.openxmlformats.org/officeDocument/2006/customXml" ds:itemID="{D2CAB095-3AD7-4B36-8177-D5636FB1CC19}"/>
</file>

<file path=customXml/itemProps3.xml><?xml version="1.0" encoding="utf-8"?>
<ds:datastoreItem xmlns:ds="http://schemas.openxmlformats.org/officeDocument/2006/customXml" ds:itemID="{1259A24B-780E-487C-9673-53D8620220D4}"/>
</file>

<file path=docProps/app.xml><?xml version="1.0" encoding="utf-8"?>
<Properties xmlns="http://schemas.openxmlformats.org/officeDocument/2006/extended-properties" xmlns:vt="http://schemas.openxmlformats.org/officeDocument/2006/docPropsVTypes">
  <Template>BD_00</Template>
  <TotalTime>1209</TotalTime>
  <Words>4404</Words>
  <Application>Microsoft Office PowerPoint</Application>
  <PresentationFormat>Widescreen</PresentationFormat>
  <Paragraphs>885</Paragraphs>
  <Slides>86</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Narrow</vt:lpstr>
      <vt:lpstr>Calibri</vt:lpstr>
      <vt:lpstr>Consolas</vt:lpstr>
      <vt:lpstr>Courier New</vt:lpstr>
      <vt:lpstr>Georgia</vt:lpstr>
      <vt:lpstr>Roboto</vt:lpstr>
      <vt:lpstr>Times New Roman</vt:lpstr>
      <vt:lpstr>Treinamento</vt:lpstr>
      <vt:lpstr>Banco de Dados</vt:lpstr>
      <vt:lpstr>Agenda</vt:lpstr>
      <vt:lpstr>SQL Server Online</vt:lpstr>
      <vt:lpstr>Instalação SQL Server 2017 Express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INSERT</vt:lpstr>
      <vt:lpstr>INSERT</vt:lpstr>
      <vt:lpstr>UPDATE</vt:lpstr>
      <vt:lpstr>UPDATE</vt:lpstr>
      <vt:lpstr>DELETE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229</cp:revision>
  <dcterms:created xsi:type="dcterms:W3CDTF">2014-02-14T22:23:39Z</dcterms:created>
  <dcterms:modified xsi:type="dcterms:W3CDTF">2021-02-25T13:14:41Z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0x0101002A2AEFF39B9F99468665713A901B7768</vt:lpwstr>
  </property>
</Properties>
</file>