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4"/>
  </p:notesMasterIdLst>
  <p:sldIdLst>
    <p:sldId id="391" r:id="rId5"/>
    <p:sldId id="399" r:id="rId6"/>
    <p:sldId id="402" r:id="rId7"/>
    <p:sldId id="259" r:id="rId8"/>
    <p:sldId id="403" r:id="rId9"/>
    <p:sldId id="261" r:id="rId10"/>
    <p:sldId id="263" r:id="rId11"/>
    <p:sldId id="404" r:id="rId12"/>
    <p:sldId id="260" r:id="rId13"/>
    <p:sldId id="265" r:id="rId14"/>
    <p:sldId id="266" r:id="rId15"/>
    <p:sldId id="267" r:id="rId16"/>
    <p:sldId id="268" r:id="rId17"/>
    <p:sldId id="269" r:id="rId18"/>
    <p:sldId id="264" r:id="rId19"/>
    <p:sldId id="270" r:id="rId20"/>
    <p:sldId id="272" r:id="rId21"/>
    <p:sldId id="274" r:id="rId22"/>
    <p:sldId id="258" r:id="rId2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374F70-0BB5-4A25-9D1B-F1213D48B7B6}" v="208" dt="2022-10-20T11:39:39.074"/>
    <p1510:client id="{3F4E3E8A-8296-4228-B112-B55EE3EB81E2}" v="8" dt="2022-10-27T13:47:21.380"/>
    <p1510:client id="{543D8C69-5CE3-4CD1-9D86-F0E5DC0F04C1}" v="275" dt="2022-10-27T11:57:19.531"/>
    <p1510:client id="{859987E1-4101-437A-8384-3495EEED8908}" v="154" dt="2022-10-20T13:53:58.24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55" autoAdjust="0"/>
    <p:restoredTop sz="94660"/>
  </p:normalViewPr>
  <p:slideViewPr>
    <p:cSldViewPr>
      <p:cViewPr varScale="1">
        <p:scale>
          <a:sx n="107" d="100"/>
          <a:sy n="107" d="100"/>
        </p:scale>
        <p:origin x="1056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CIO APARECIDO PRETO DE GODOI" userId="S::alecio.godoi@fatec.sp.gov.br::7d8c772b-4260-49c6-a205-c69f8b67256d" providerId="AD" clId="Web-{859987E1-4101-437A-8384-3495EEED8908}"/>
    <pc:docChg chg="modSld">
      <pc:chgData name="ALECIO APARECIDO PRETO DE GODOI" userId="S::alecio.godoi@fatec.sp.gov.br::7d8c772b-4260-49c6-a205-c69f8b67256d" providerId="AD" clId="Web-{859987E1-4101-437A-8384-3495EEED8908}" dt="2022-10-20T13:53:58.244" v="81" actId="20577"/>
      <pc:docMkLst>
        <pc:docMk/>
      </pc:docMkLst>
      <pc:sldChg chg="addSp modSp">
        <pc:chgData name="ALECIO APARECIDO PRETO DE GODOI" userId="S::alecio.godoi@fatec.sp.gov.br::7d8c772b-4260-49c6-a205-c69f8b67256d" providerId="AD" clId="Web-{859987E1-4101-437A-8384-3495EEED8908}" dt="2022-10-20T13:53:58.244" v="81" actId="20577"/>
        <pc:sldMkLst>
          <pc:docMk/>
          <pc:sldMk cId="201087869" sldId="261"/>
        </pc:sldMkLst>
        <pc:spChg chg="add mod">
          <ac:chgData name="ALECIO APARECIDO PRETO DE GODOI" userId="S::alecio.godoi@fatec.sp.gov.br::7d8c772b-4260-49c6-a205-c69f8b67256d" providerId="AD" clId="Web-{859987E1-4101-437A-8384-3495EEED8908}" dt="2022-10-20T13:53:58.244" v="81" actId="20577"/>
          <ac:spMkLst>
            <pc:docMk/>
            <pc:sldMk cId="201087869" sldId="261"/>
            <ac:spMk id="2" creationId="{E67B668A-6D8F-3AD4-08DB-4AC1558D3CAB}"/>
          </ac:spMkLst>
        </pc:spChg>
      </pc:sldChg>
    </pc:docChg>
  </pc:docChgLst>
  <pc:docChgLst>
    <pc:chgData name="ALECIO APARECIDO PRETO DE GODOI" userId="S::alecio.godoi@fatec.sp.gov.br::7d8c772b-4260-49c6-a205-c69f8b67256d" providerId="AD" clId="Web-{3F4E3E8A-8296-4228-B112-B55EE3EB81E2}"/>
    <pc:docChg chg="modSld">
      <pc:chgData name="ALECIO APARECIDO PRETO DE GODOI" userId="S::alecio.godoi@fatec.sp.gov.br::7d8c772b-4260-49c6-a205-c69f8b67256d" providerId="AD" clId="Web-{3F4E3E8A-8296-4228-B112-B55EE3EB81E2}" dt="2022-10-27T13:47:21.380" v="8"/>
      <pc:docMkLst>
        <pc:docMk/>
      </pc:docMkLst>
      <pc:sldChg chg="addSp modSp">
        <pc:chgData name="ALECIO APARECIDO PRETO DE GODOI" userId="S::alecio.godoi@fatec.sp.gov.br::7d8c772b-4260-49c6-a205-c69f8b67256d" providerId="AD" clId="Web-{3F4E3E8A-8296-4228-B112-B55EE3EB81E2}" dt="2022-10-27T13:47:21.380" v="8"/>
        <pc:sldMkLst>
          <pc:docMk/>
          <pc:sldMk cId="1786476677" sldId="404"/>
        </pc:sldMkLst>
        <pc:spChg chg="add mod">
          <ac:chgData name="ALECIO APARECIDO PRETO DE GODOI" userId="S::alecio.godoi@fatec.sp.gov.br::7d8c772b-4260-49c6-a205-c69f8b67256d" providerId="AD" clId="Web-{3F4E3E8A-8296-4228-B112-B55EE3EB81E2}" dt="2022-10-27T13:47:21.380" v="8"/>
          <ac:spMkLst>
            <pc:docMk/>
            <pc:sldMk cId="1786476677" sldId="404"/>
            <ac:spMk id="3" creationId="{6B0C33C8-07A8-A631-F261-0B7D57FDCD8F}"/>
          </ac:spMkLst>
        </pc:spChg>
      </pc:sldChg>
    </pc:docChg>
  </pc:docChgLst>
  <pc:docChgLst>
    <pc:chgData name="ALECIO APARECIDO PRETO DE GODOI" userId="S::alecio.godoi@fatec.sp.gov.br::7d8c772b-4260-49c6-a205-c69f8b67256d" providerId="AD" clId="Web-{2C374F70-0BB5-4A25-9D1B-F1213D48B7B6}"/>
    <pc:docChg chg="modSld">
      <pc:chgData name="ALECIO APARECIDO PRETO DE GODOI" userId="S::alecio.godoi@fatec.sp.gov.br::7d8c772b-4260-49c6-a205-c69f8b67256d" providerId="AD" clId="Web-{2C374F70-0BB5-4A25-9D1B-F1213D48B7B6}" dt="2022-10-20T11:39:39.074" v="121" actId="20577"/>
      <pc:docMkLst>
        <pc:docMk/>
      </pc:docMkLst>
      <pc:sldChg chg="addSp modSp">
        <pc:chgData name="ALECIO APARECIDO PRETO DE GODOI" userId="S::alecio.godoi@fatec.sp.gov.br::7d8c772b-4260-49c6-a205-c69f8b67256d" providerId="AD" clId="Web-{2C374F70-0BB5-4A25-9D1B-F1213D48B7B6}" dt="2022-10-20T11:04:52.252" v="41" actId="20577"/>
        <pc:sldMkLst>
          <pc:docMk/>
          <pc:sldMk cId="2736118165" sldId="259"/>
        </pc:sldMkLst>
        <pc:spChg chg="add mod">
          <ac:chgData name="ALECIO APARECIDO PRETO DE GODOI" userId="S::alecio.godoi@fatec.sp.gov.br::7d8c772b-4260-49c6-a205-c69f8b67256d" providerId="AD" clId="Web-{2C374F70-0BB5-4A25-9D1B-F1213D48B7B6}" dt="2022-10-20T11:04:52.252" v="41" actId="20577"/>
          <ac:spMkLst>
            <pc:docMk/>
            <pc:sldMk cId="2736118165" sldId="259"/>
            <ac:spMk id="2" creationId="{02E69DE8-FCA3-03E3-B628-D52CDAC13C09}"/>
          </ac:spMkLst>
        </pc:spChg>
      </pc:sldChg>
      <pc:sldChg chg="addSp delSp modSp">
        <pc:chgData name="ALECIO APARECIDO PRETO DE GODOI" userId="S::alecio.godoi@fatec.sp.gov.br::7d8c772b-4260-49c6-a205-c69f8b67256d" providerId="AD" clId="Web-{2C374F70-0BB5-4A25-9D1B-F1213D48B7B6}" dt="2022-10-20T11:39:39.074" v="121" actId="20577"/>
        <pc:sldMkLst>
          <pc:docMk/>
          <pc:sldMk cId="1045085306" sldId="403"/>
        </pc:sldMkLst>
        <pc:spChg chg="add mod">
          <ac:chgData name="ALECIO APARECIDO PRETO DE GODOI" userId="S::alecio.godoi@fatec.sp.gov.br::7d8c772b-4260-49c6-a205-c69f8b67256d" providerId="AD" clId="Web-{2C374F70-0BB5-4A25-9D1B-F1213D48B7B6}" dt="2022-10-20T11:33:52.612" v="46" actId="1076"/>
          <ac:spMkLst>
            <pc:docMk/>
            <pc:sldMk cId="1045085306" sldId="403"/>
            <ac:spMk id="6" creationId="{59119938-50A7-5558-78D1-6CDD872636B2}"/>
          </ac:spMkLst>
        </pc:spChg>
        <pc:spChg chg="add mod">
          <ac:chgData name="ALECIO APARECIDO PRETO DE GODOI" userId="S::alecio.godoi@fatec.sp.gov.br::7d8c772b-4260-49c6-a205-c69f8b67256d" providerId="AD" clId="Web-{2C374F70-0BB5-4A25-9D1B-F1213D48B7B6}" dt="2022-10-20T11:33:52.612" v="47" actId="1076"/>
          <ac:spMkLst>
            <pc:docMk/>
            <pc:sldMk cId="1045085306" sldId="403"/>
            <ac:spMk id="8" creationId="{96EF2291-694F-FC64-145E-4FFF9407E2F4}"/>
          </ac:spMkLst>
        </pc:spChg>
        <pc:spChg chg="add del">
          <ac:chgData name="ALECIO APARECIDO PRETO DE GODOI" userId="S::alecio.godoi@fatec.sp.gov.br::7d8c772b-4260-49c6-a205-c69f8b67256d" providerId="AD" clId="Web-{2C374F70-0BB5-4A25-9D1B-F1213D48B7B6}" dt="2022-10-20T11:34:15.785" v="52"/>
          <ac:spMkLst>
            <pc:docMk/>
            <pc:sldMk cId="1045085306" sldId="403"/>
            <ac:spMk id="13" creationId="{B7FD6498-49BF-CFD4-CCE0-08F684FAA86D}"/>
          </ac:spMkLst>
        </pc:spChg>
        <pc:spChg chg="add del">
          <ac:chgData name="ALECIO APARECIDO PRETO DE GODOI" userId="S::alecio.godoi@fatec.sp.gov.br::7d8c772b-4260-49c6-a205-c69f8b67256d" providerId="AD" clId="Web-{2C374F70-0BB5-4A25-9D1B-F1213D48B7B6}" dt="2022-10-20T11:34:15.785" v="51"/>
          <ac:spMkLst>
            <pc:docMk/>
            <pc:sldMk cId="1045085306" sldId="403"/>
            <ac:spMk id="16" creationId="{2F27154C-CCAF-B489-452D-23D0394722CF}"/>
          </ac:spMkLst>
        </pc:spChg>
        <pc:spChg chg="add mod">
          <ac:chgData name="ALECIO APARECIDO PRETO DE GODOI" userId="S::alecio.godoi@fatec.sp.gov.br::7d8c772b-4260-49c6-a205-c69f8b67256d" providerId="AD" clId="Web-{2C374F70-0BB5-4A25-9D1B-F1213D48B7B6}" dt="2022-10-20T11:34:31.473" v="58" actId="1076"/>
          <ac:spMkLst>
            <pc:docMk/>
            <pc:sldMk cId="1045085306" sldId="403"/>
            <ac:spMk id="20" creationId="{6A4CEF48-A0F9-5539-6157-2CD676C156FE}"/>
          </ac:spMkLst>
        </pc:spChg>
        <pc:spChg chg="add mod">
          <ac:chgData name="ALECIO APARECIDO PRETO DE GODOI" userId="S::alecio.godoi@fatec.sp.gov.br::7d8c772b-4260-49c6-a205-c69f8b67256d" providerId="AD" clId="Web-{2C374F70-0BB5-4A25-9D1B-F1213D48B7B6}" dt="2022-10-20T11:34:31.488" v="59" actId="1076"/>
          <ac:spMkLst>
            <pc:docMk/>
            <pc:sldMk cId="1045085306" sldId="403"/>
            <ac:spMk id="25" creationId="{30E28E78-DFF7-34D6-606A-15CAE3498A03}"/>
          </ac:spMkLst>
        </pc:spChg>
        <pc:spChg chg="add mod">
          <ac:chgData name="ALECIO APARECIDO PRETO DE GODOI" userId="S::alecio.godoi@fatec.sp.gov.br::7d8c772b-4260-49c6-a205-c69f8b67256d" providerId="AD" clId="Web-{2C374F70-0BB5-4A25-9D1B-F1213D48B7B6}" dt="2022-10-20T11:39:39.074" v="121" actId="20577"/>
          <ac:spMkLst>
            <pc:docMk/>
            <pc:sldMk cId="1045085306" sldId="403"/>
            <ac:spMk id="27" creationId="{0E382738-0D34-66D8-10C9-E44C5BAFC4DB}"/>
          </ac:spMkLst>
        </pc:spChg>
        <pc:cxnChg chg="add mod">
          <ac:chgData name="ALECIO APARECIDO PRETO DE GODOI" userId="S::alecio.godoi@fatec.sp.gov.br::7d8c772b-4260-49c6-a205-c69f8b67256d" providerId="AD" clId="Web-{2C374F70-0BB5-4A25-9D1B-F1213D48B7B6}" dt="2022-10-20T11:33:52.597" v="45" actId="1076"/>
          <ac:cxnSpMkLst>
            <pc:docMk/>
            <pc:sldMk cId="1045085306" sldId="403"/>
            <ac:cxnSpMk id="3" creationId="{1148BBB7-3B00-62DB-3759-64F8CD84BAA9}"/>
          </ac:cxnSpMkLst>
        </pc:cxnChg>
        <pc:cxnChg chg="add del">
          <ac:chgData name="ALECIO APARECIDO PRETO DE GODOI" userId="S::alecio.godoi@fatec.sp.gov.br::7d8c772b-4260-49c6-a205-c69f8b67256d" providerId="AD" clId="Web-{2C374F70-0BB5-4A25-9D1B-F1213D48B7B6}" dt="2022-10-20T11:34:15.785" v="53"/>
          <ac:cxnSpMkLst>
            <pc:docMk/>
            <pc:sldMk cId="1045085306" sldId="403"/>
            <ac:cxnSpMk id="10" creationId="{ACEDB108-ECFB-90B7-AAB9-904120D27E96}"/>
          </ac:cxnSpMkLst>
        </pc:cxnChg>
        <pc:cxnChg chg="add mod">
          <ac:chgData name="ALECIO APARECIDO PRETO DE GODOI" userId="S::alecio.godoi@fatec.sp.gov.br::7d8c772b-4260-49c6-a205-c69f8b67256d" providerId="AD" clId="Web-{2C374F70-0BB5-4A25-9D1B-F1213D48B7B6}" dt="2022-10-20T11:34:31.457" v="57" actId="1076"/>
          <ac:cxnSpMkLst>
            <pc:docMk/>
            <pc:sldMk cId="1045085306" sldId="403"/>
            <ac:cxnSpMk id="18" creationId="{5EE9FD47-2B8B-21A7-7EEE-1EAF62116370}"/>
          </ac:cxnSpMkLst>
        </pc:cxnChg>
      </pc:sldChg>
    </pc:docChg>
  </pc:docChgLst>
  <pc:docChgLst>
    <pc:chgData name="ALECIO APARECIDO PRETO DE GODOI" userId="S::alecio.godoi@fatec.sp.gov.br::7d8c772b-4260-49c6-a205-c69f8b67256d" providerId="AD" clId="Web-{543D8C69-5CE3-4CD1-9D86-F0E5DC0F04C1}"/>
    <pc:docChg chg="modSld">
      <pc:chgData name="ALECIO APARECIDO PRETO DE GODOI" userId="S::alecio.godoi@fatec.sp.gov.br::7d8c772b-4260-49c6-a205-c69f8b67256d" providerId="AD" clId="Web-{543D8C69-5CE3-4CD1-9D86-F0E5DC0F04C1}" dt="2022-10-27T11:57:19.531" v="152" actId="14100"/>
      <pc:docMkLst>
        <pc:docMk/>
      </pc:docMkLst>
      <pc:sldChg chg="addSp modSp">
        <pc:chgData name="ALECIO APARECIDO PRETO DE GODOI" userId="S::alecio.godoi@fatec.sp.gov.br::7d8c772b-4260-49c6-a205-c69f8b67256d" providerId="AD" clId="Web-{543D8C69-5CE3-4CD1-9D86-F0E5DC0F04C1}" dt="2022-10-27T11:13:05.496" v="14" actId="1076"/>
        <pc:sldMkLst>
          <pc:docMk/>
          <pc:sldMk cId="201087869" sldId="261"/>
        </pc:sldMkLst>
        <pc:spChg chg="mod">
          <ac:chgData name="ALECIO APARECIDO PRETO DE GODOI" userId="S::alecio.godoi@fatec.sp.gov.br::7d8c772b-4260-49c6-a205-c69f8b67256d" providerId="AD" clId="Web-{543D8C69-5CE3-4CD1-9D86-F0E5DC0F04C1}" dt="2022-10-27T11:12:37.886" v="6" actId="1076"/>
          <ac:spMkLst>
            <pc:docMk/>
            <pc:sldMk cId="201087869" sldId="261"/>
            <ac:spMk id="2" creationId="{E67B668A-6D8F-3AD4-08DB-4AC1558D3CAB}"/>
          </ac:spMkLst>
        </pc:spChg>
        <pc:spChg chg="add mod">
          <ac:chgData name="ALECIO APARECIDO PRETO DE GODOI" userId="S::alecio.godoi@fatec.sp.gov.br::7d8c772b-4260-49c6-a205-c69f8b67256d" providerId="AD" clId="Web-{543D8C69-5CE3-4CD1-9D86-F0E5DC0F04C1}" dt="2022-10-27T11:13:05.496" v="14" actId="1076"/>
          <ac:spMkLst>
            <pc:docMk/>
            <pc:sldMk cId="201087869" sldId="261"/>
            <ac:spMk id="3" creationId="{B09709E5-97F2-2E58-C1F2-96F2BEC67968}"/>
          </ac:spMkLst>
        </pc:spChg>
      </pc:sldChg>
      <pc:sldChg chg="addSp modSp">
        <pc:chgData name="ALECIO APARECIDO PRETO DE GODOI" userId="S::alecio.godoi@fatec.sp.gov.br::7d8c772b-4260-49c6-a205-c69f8b67256d" providerId="AD" clId="Web-{543D8C69-5CE3-4CD1-9D86-F0E5DC0F04C1}" dt="2022-10-27T11:57:19.531" v="152" actId="14100"/>
        <pc:sldMkLst>
          <pc:docMk/>
          <pc:sldMk cId="1786476677" sldId="404"/>
        </pc:sldMkLst>
        <pc:spChg chg="add mod">
          <ac:chgData name="ALECIO APARECIDO PRETO DE GODOI" userId="S::alecio.godoi@fatec.sp.gov.br::7d8c772b-4260-49c6-a205-c69f8b67256d" providerId="AD" clId="Web-{543D8C69-5CE3-4CD1-9D86-F0E5DC0F04C1}" dt="2022-10-27T11:57:19.531" v="152" actId="14100"/>
          <ac:spMkLst>
            <pc:docMk/>
            <pc:sldMk cId="1786476677" sldId="404"/>
            <ac:spMk id="2" creationId="{CD2EE26D-8C38-80EC-FCC5-55CBB01D0D9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47E9DA-0DDD-4C91-A8C3-3CA2CC1CB611}" type="datetimeFigureOut">
              <a:rPr lang="pt-BR" smtClean="0"/>
              <a:t>27/10/2022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4DB7CA-7AFD-4087-B8F6-CB25B9C1A4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2310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4DB7CA-7AFD-4087-B8F6-CB25B9C1A481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40036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pt-BR" smtClean="0"/>
              <a:pPr/>
              <a:t>19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058" y="0"/>
            <a:ext cx="12133943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454400" y="2286001"/>
            <a:ext cx="8240299" cy="1470025"/>
          </a:xfrm>
        </p:spPr>
        <p:txBody>
          <a:bodyPr anchor="t"/>
          <a:lstStyle>
            <a:lvl1pPr algn="r" eaLnBrk="1" latinLnBrk="0" hangingPunct="1">
              <a:defRPr kumimoji="0" lang="pt-BR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pt-BR"/>
              <a:t>Clique para editar o título Mestre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83200" y="4038600"/>
            <a:ext cx="6363371" cy="990600"/>
          </a:xfrm>
        </p:spPr>
        <p:txBody>
          <a:bodyPr>
            <a:normAutofit/>
          </a:bodyPr>
          <a:lstStyle>
            <a:lvl1pPr marL="0" indent="0" algn="r" eaLnBrk="1" latinLnBrk="0" hangingPunct="1">
              <a:buNone/>
              <a:defRPr kumimoji="0" lang="pt-BR"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 eaLnBrk="1" latinLnBrk="0" hangingPunct="1">
              <a:buNone/>
              <a:defRPr kumimoji="0" lang="pt-BR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eaLnBrk="1" latinLnBrk="0" hangingPunct="1">
              <a:buNone/>
              <a:defRPr kumimoji="0" lang="pt-BR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eaLnBrk="1" latinLnBrk="0" hangingPunct="1">
              <a:buNone/>
              <a:defRPr kumimoji="0" lang="pt-BR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eaLnBrk="1" latinLnBrk="0" hangingPunct="1">
              <a:buNone/>
              <a:defRPr kumimoji="0" lang="pt-BR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eaLnBrk="1" latinLnBrk="0" hangingPunct="1">
              <a:buNone/>
              <a:defRPr kumimoji="0" lang="pt-BR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eaLnBrk="1" latinLnBrk="0" hangingPunct="1">
              <a:buNone/>
              <a:defRPr kumimoji="0" lang="pt-BR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eaLnBrk="1" latinLnBrk="0" hangingPunct="1">
              <a:buNone/>
              <a:defRPr kumimoji="0" lang="pt-BR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eaLnBrk="1" latinLnBrk="0" hangingPunct="1">
              <a:buNone/>
              <a:defRPr kumimoji="0" lang="pt-BR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eaLnBrk="1" latinLnBrk="0" hangingPunct="1"/>
            <a:r>
              <a:rPr lang="pt-BR"/>
              <a:t>Clique para editar o estilo do subtítulo mestre</a:t>
            </a:r>
            <a:endParaRPr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4962157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9144000" y="5105400"/>
            <a:ext cx="2438400" cy="990600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lang="pt-BR" sz="2000" baseline="0"/>
            </a:lvl1pPr>
          </a:lstStyle>
          <a:p>
            <a:r>
              <a:rPr kumimoji="0" lang="pt-BR"/>
              <a:t>Logotipo da Empresa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B2DF2-599F-4364-91CC-6553E33C93CF}" type="datetimeFigureOut">
              <a:rPr lang="pt-BR" smtClean="0"/>
              <a:t>27/10/2022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8B9D6-3E63-4994-903C-03AE17C6D39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transition spd="slow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B2DF2-599F-4364-91CC-6553E33C93CF}" type="datetimeFigureOut">
              <a:rPr lang="pt-BR" smtClean="0"/>
              <a:t>27/10/2022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8B9D6-3E63-4994-903C-03AE17C6D39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transition spd="slow">
    <p:wipe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omente Plano de Fun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058" y="0"/>
            <a:ext cx="12133943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1016000" y="6356351"/>
            <a:ext cx="2844800" cy="365125"/>
          </a:xfrm>
        </p:spPr>
        <p:txBody>
          <a:bodyPr/>
          <a:lstStyle/>
          <a:p>
            <a:fld id="{991B2DF2-599F-4364-91CC-6553E33C93CF}" type="datetimeFigureOut">
              <a:rPr lang="pt-BR" smtClean="0"/>
              <a:t>27/10/2022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70400" y="6356351"/>
            <a:ext cx="3860800" cy="365125"/>
          </a:xfrm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40800" y="6356351"/>
            <a:ext cx="2844800" cy="365125"/>
          </a:xfrm>
        </p:spPr>
        <p:txBody>
          <a:bodyPr/>
          <a:lstStyle/>
          <a:p>
            <a:fld id="{6BE8B9D6-3E63-4994-903C-03AE17C6D39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transition spd="slow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058" y="0"/>
            <a:ext cx="12133943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4684632" y="-4705653"/>
            <a:ext cx="2819400" cy="122307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0" y="3048000"/>
            <a:ext cx="5791200" cy="1362075"/>
          </a:xfrm>
        </p:spPr>
        <p:txBody>
          <a:bodyPr anchor="b" anchorCtr="0"/>
          <a:lstStyle>
            <a:lvl1pPr algn="l" eaLnBrk="1" latinLnBrk="0" hangingPunct="1">
              <a:defRPr kumimoji="0" lang="pt-BR" sz="4000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pt-BR"/>
              <a:t>Clique para editar o título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B2DF2-599F-4364-91CC-6553E33C93CF}" type="datetimeFigureOut">
              <a:rPr lang="pt-BR" smtClean="0"/>
              <a:t>27/10/2022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8B9D6-3E63-4994-903C-03AE17C6D398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9042400" y="5334000"/>
            <a:ext cx="2844800" cy="990600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lang="pt-BR" sz="1800"/>
            </a:lvl1pPr>
          </a:lstStyle>
          <a:p>
            <a:r>
              <a:rPr kumimoji="0" lang="pt-BR"/>
              <a:t>Logotipo da Empresa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16000" y="269632"/>
            <a:ext cx="10769600" cy="1143000"/>
          </a:xfrm>
        </p:spPr>
        <p:txBody>
          <a:bodyPr anchor="ctr" anchorCtr="0"/>
          <a:lstStyle>
            <a:lvl1pPr algn="l" eaLnBrk="1" latinLnBrk="0" hangingPunct="1">
              <a:defRPr kumimoji="0" lang="pt-BR"/>
            </a:lvl1pPr>
          </a:lstStyle>
          <a:p>
            <a:r>
              <a:rPr kumimoji="0" lang="pt-BR"/>
              <a:t>Clique para editar o título Mestre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6000" y="1596413"/>
            <a:ext cx="10769600" cy="4297363"/>
          </a:xfrm>
        </p:spPr>
        <p:txBody>
          <a:bodyPr>
            <a:normAutofit/>
          </a:bodyPr>
          <a:lstStyle>
            <a:lvl1pPr eaLnBrk="1" latinLnBrk="0" hangingPunct="1">
              <a:defRPr kumimoji="0" lang="pt-BR" sz="3200">
                <a:latin typeface="+mn-lt"/>
              </a:defRPr>
            </a:lvl1pPr>
            <a:lvl2pPr eaLnBrk="1" latinLnBrk="0" hangingPunct="1">
              <a:defRPr kumimoji="0" lang="pt-BR" sz="2800">
                <a:latin typeface="+mn-lt"/>
              </a:defRPr>
            </a:lvl2pPr>
            <a:lvl3pPr eaLnBrk="1" latinLnBrk="0" hangingPunct="1">
              <a:defRPr kumimoji="0" lang="pt-BR" sz="2400">
                <a:latin typeface="+mn-lt"/>
              </a:defRPr>
            </a:lvl3pPr>
            <a:lvl4pPr eaLnBrk="1" latinLnBrk="0" hangingPunct="1">
              <a:defRPr kumimoji="0" lang="pt-BR" sz="2400">
                <a:latin typeface="+mn-lt"/>
              </a:defRPr>
            </a:lvl4pPr>
            <a:lvl5pPr eaLnBrk="1" latinLnBrk="0" hangingPunct="1">
              <a:defRPr kumimoji="0" lang="pt-BR" sz="2400">
                <a:latin typeface="+mn-lt"/>
              </a:defRPr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B2DF2-599F-4364-91CC-6553E33C93CF}" type="datetimeFigureOut">
              <a:rPr lang="pt-BR" smtClean="0"/>
              <a:t>27/10/2022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40800" y="6356351"/>
            <a:ext cx="2844800" cy="365125"/>
          </a:xfrm>
        </p:spPr>
        <p:txBody>
          <a:bodyPr/>
          <a:lstStyle/>
          <a:p>
            <a:fld id="{6BE8B9D6-3E63-4994-903C-03AE17C6D39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transition spd="slow"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600201"/>
            <a:ext cx="5384800" cy="4525963"/>
          </a:xfrm>
        </p:spPr>
        <p:txBody>
          <a:bodyPr/>
          <a:lstStyle>
            <a:lvl1pPr eaLnBrk="1" latinLnBrk="0" hangingPunct="1">
              <a:defRPr kumimoji="0" lang="pt-BR" sz="2800"/>
            </a:lvl1pPr>
            <a:lvl2pPr eaLnBrk="1" latinLnBrk="0" hangingPunct="1">
              <a:defRPr kumimoji="0" lang="pt-BR" sz="2400"/>
            </a:lvl2pPr>
            <a:lvl3pPr eaLnBrk="1" latinLnBrk="0" hangingPunct="1">
              <a:defRPr kumimoji="0" lang="pt-BR" sz="2000"/>
            </a:lvl3pPr>
            <a:lvl4pPr eaLnBrk="1" latinLnBrk="0" hangingPunct="1">
              <a:defRPr kumimoji="0" lang="pt-BR" sz="1800"/>
            </a:lvl4pPr>
            <a:lvl5pPr eaLnBrk="1" latinLnBrk="0" hangingPunct="1">
              <a:defRPr kumimoji="0" lang="pt-BR" sz="1800"/>
            </a:lvl5pPr>
            <a:lvl6pPr eaLnBrk="1" latinLnBrk="0" hangingPunct="1">
              <a:defRPr kumimoji="0" lang="pt-BR" sz="1800"/>
            </a:lvl6pPr>
            <a:lvl7pPr eaLnBrk="1" latinLnBrk="0" hangingPunct="1">
              <a:defRPr kumimoji="0" lang="pt-BR" sz="1800"/>
            </a:lvl7pPr>
            <a:lvl8pPr eaLnBrk="1" latinLnBrk="0" hangingPunct="1">
              <a:defRPr kumimoji="0" lang="pt-BR" sz="1800"/>
            </a:lvl8pPr>
            <a:lvl9pPr eaLnBrk="1" latinLnBrk="0" hangingPunct="1">
              <a:defRPr kumimoji="0" lang="pt-BR" sz="1800"/>
            </a:lvl9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2400" y="1600201"/>
            <a:ext cx="5384800" cy="4525963"/>
          </a:xfrm>
        </p:spPr>
        <p:txBody>
          <a:bodyPr/>
          <a:lstStyle>
            <a:lvl1pPr eaLnBrk="1" latinLnBrk="0" hangingPunct="1">
              <a:defRPr kumimoji="0" lang="pt-BR" sz="2800"/>
            </a:lvl1pPr>
            <a:lvl2pPr eaLnBrk="1" latinLnBrk="0" hangingPunct="1">
              <a:defRPr kumimoji="0" lang="pt-BR" sz="2400"/>
            </a:lvl2pPr>
            <a:lvl3pPr eaLnBrk="1" latinLnBrk="0" hangingPunct="1">
              <a:defRPr kumimoji="0" lang="pt-BR" sz="2000"/>
            </a:lvl3pPr>
            <a:lvl4pPr eaLnBrk="1" latinLnBrk="0" hangingPunct="1">
              <a:defRPr kumimoji="0" lang="pt-BR" sz="1800"/>
            </a:lvl4pPr>
            <a:lvl5pPr eaLnBrk="1" latinLnBrk="0" hangingPunct="1">
              <a:defRPr kumimoji="0" lang="pt-BR" sz="1800"/>
            </a:lvl5pPr>
            <a:lvl6pPr eaLnBrk="1" latinLnBrk="0" hangingPunct="1">
              <a:defRPr kumimoji="0" lang="pt-BR" sz="1800"/>
            </a:lvl6pPr>
            <a:lvl7pPr eaLnBrk="1" latinLnBrk="0" hangingPunct="1">
              <a:defRPr kumimoji="0" lang="pt-BR" sz="1800"/>
            </a:lvl7pPr>
            <a:lvl8pPr eaLnBrk="1" latinLnBrk="0" hangingPunct="1">
              <a:defRPr kumimoji="0" lang="pt-BR" sz="1800"/>
            </a:lvl8pPr>
            <a:lvl9pPr eaLnBrk="1" latinLnBrk="0" hangingPunct="1">
              <a:defRPr kumimoji="0" lang="pt-BR" sz="1800"/>
            </a:lvl9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B2DF2-599F-4364-91CC-6553E33C93CF}" type="datetimeFigureOut">
              <a:rPr lang="pt-BR" smtClean="0"/>
              <a:t>27/10/2022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8B9D6-3E63-4994-903C-03AE17C6D39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transition spd="slow"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eaLnBrk="1" latinLnBrk="0" hangingPunct="1">
              <a:defRPr kumimoji="0" lang="pt-BR"/>
            </a:lvl1pPr>
          </a:lstStyle>
          <a:p>
            <a:pPr eaLnBrk="1" latinLnBrk="0" hangingPunct="1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535113"/>
            <a:ext cx="5386917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lang="pt-BR" sz="2400" b="1"/>
            </a:lvl1pPr>
            <a:lvl2pPr marL="457200" indent="0" eaLnBrk="1" latinLnBrk="0" hangingPunct="1">
              <a:buNone/>
              <a:defRPr kumimoji="0" lang="pt-BR" sz="2000" b="1"/>
            </a:lvl2pPr>
            <a:lvl3pPr marL="914400" indent="0" eaLnBrk="1" latinLnBrk="0" hangingPunct="1">
              <a:buNone/>
              <a:defRPr kumimoji="0" lang="pt-BR" sz="1800" b="1"/>
            </a:lvl3pPr>
            <a:lvl4pPr marL="1371600" indent="0" eaLnBrk="1" latinLnBrk="0" hangingPunct="1">
              <a:buNone/>
              <a:defRPr kumimoji="0" lang="pt-BR" sz="1600" b="1"/>
            </a:lvl4pPr>
            <a:lvl5pPr marL="1828800" indent="0" eaLnBrk="1" latinLnBrk="0" hangingPunct="1">
              <a:buNone/>
              <a:defRPr kumimoji="0" lang="pt-BR" sz="1600" b="1"/>
            </a:lvl5pPr>
            <a:lvl6pPr marL="2286000" indent="0" eaLnBrk="1" latinLnBrk="0" hangingPunct="1">
              <a:buNone/>
              <a:defRPr kumimoji="0" lang="pt-BR" sz="1600" b="1"/>
            </a:lvl6pPr>
            <a:lvl7pPr marL="2743200" indent="0" eaLnBrk="1" latinLnBrk="0" hangingPunct="1">
              <a:buNone/>
              <a:defRPr kumimoji="0" lang="pt-BR" sz="1600" b="1"/>
            </a:lvl7pPr>
            <a:lvl8pPr marL="3200400" indent="0" eaLnBrk="1" latinLnBrk="0" hangingPunct="1">
              <a:buNone/>
              <a:defRPr kumimoji="0" lang="pt-BR" sz="1600" b="1"/>
            </a:lvl8pPr>
            <a:lvl9pPr marL="3657600" indent="0" eaLnBrk="1" latinLnBrk="0" hangingPunct="1">
              <a:buNone/>
              <a:defRPr kumimoji="0" lang="pt-BR" sz="1600" b="1"/>
            </a:lvl9pPr>
          </a:lstStyle>
          <a:p>
            <a:pPr lvl="0" eaLnBrk="1" latinLnBrk="0" hangingPunct="1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2174875"/>
            <a:ext cx="5386917" cy="3951288"/>
          </a:xfrm>
        </p:spPr>
        <p:txBody>
          <a:bodyPr/>
          <a:lstStyle>
            <a:lvl1pPr eaLnBrk="1" latinLnBrk="0" hangingPunct="1">
              <a:defRPr kumimoji="0" lang="pt-BR" sz="2400"/>
            </a:lvl1pPr>
            <a:lvl2pPr eaLnBrk="1" latinLnBrk="0" hangingPunct="1">
              <a:defRPr kumimoji="0" lang="pt-BR" sz="2000"/>
            </a:lvl2pPr>
            <a:lvl3pPr eaLnBrk="1" latinLnBrk="0" hangingPunct="1">
              <a:defRPr kumimoji="0" lang="pt-BR" sz="1800"/>
            </a:lvl3pPr>
            <a:lvl4pPr eaLnBrk="1" latinLnBrk="0" hangingPunct="1">
              <a:defRPr kumimoji="0" lang="pt-BR" sz="1600"/>
            </a:lvl4pPr>
            <a:lvl5pPr eaLnBrk="1" latinLnBrk="0" hangingPunct="1">
              <a:defRPr kumimoji="0" lang="pt-BR" sz="1600"/>
            </a:lvl5pPr>
            <a:lvl6pPr eaLnBrk="1" latinLnBrk="0" hangingPunct="1">
              <a:defRPr kumimoji="0" lang="pt-BR" sz="1600"/>
            </a:lvl6pPr>
            <a:lvl7pPr eaLnBrk="1" latinLnBrk="0" hangingPunct="1">
              <a:defRPr kumimoji="0" lang="pt-BR" sz="1600"/>
            </a:lvl7pPr>
            <a:lvl8pPr eaLnBrk="1" latinLnBrk="0" hangingPunct="1">
              <a:defRPr kumimoji="0" lang="pt-BR" sz="1600"/>
            </a:lvl8pPr>
            <a:lvl9pPr eaLnBrk="1" latinLnBrk="0" hangingPunct="1">
              <a:defRPr kumimoji="0" lang="pt-BR" sz="1600"/>
            </a:lvl9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8168" y="1535113"/>
            <a:ext cx="5389033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lang="pt-BR" sz="2400" b="1"/>
            </a:lvl1pPr>
            <a:lvl2pPr marL="457200" indent="0" eaLnBrk="1" latinLnBrk="0" hangingPunct="1">
              <a:buNone/>
              <a:defRPr kumimoji="0" lang="pt-BR" sz="2000" b="1"/>
            </a:lvl2pPr>
            <a:lvl3pPr marL="914400" indent="0" eaLnBrk="1" latinLnBrk="0" hangingPunct="1">
              <a:buNone/>
              <a:defRPr kumimoji="0" lang="pt-BR" sz="1800" b="1"/>
            </a:lvl3pPr>
            <a:lvl4pPr marL="1371600" indent="0" eaLnBrk="1" latinLnBrk="0" hangingPunct="1">
              <a:buNone/>
              <a:defRPr kumimoji="0" lang="pt-BR" sz="1600" b="1"/>
            </a:lvl4pPr>
            <a:lvl5pPr marL="1828800" indent="0" eaLnBrk="1" latinLnBrk="0" hangingPunct="1">
              <a:buNone/>
              <a:defRPr kumimoji="0" lang="pt-BR" sz="1600" b="1"/>
            </a:lvl5pPr>
            <a:lvl6pPr marL="2286000" indent="0" eaLnBrk="1" latinLnBrk="0" hangingPunct="1">
              <a:buNone/>
              <a:defRPr kumimoji="0" lang="pt-BR" sz="1600" b="1"/>
            </a:lvl6pPr>
            <a:lvl7pPr marL="2743200" indent="0" eaLnBrk="1" latinLnBrk="0" hangingPunct="1">
              <a:buNone/>
              <a:defRPr kumimoji="0" lang="pt-BR" sz="1600" b="1"/>
            </a:lvl7pPr>
            <a:lvl8pPr marL="3200400" indent="0" eaLnBrk="1" latinLnBrk="0" hangingPunct="1">
              <a:buNone/>
              <a:defRPr kumimoji="0" lang="pt-BR" sz="1600" b="1"/>
            </a:lvl8pPr>
            <a:lvl9pPr marL="3657600" indent="0" eaLnBrk="1" latinLnBrk="0" hangingPunct="1">
              <a:buNone/>
              <a:defRPr kumimoji="0" lang="pt-BR" sz="1600" b="1"/>
            </a:lvl9pPr>
          </a:lstStyle>
          <a:p>
            <a:pPr lvl="0" eaLnBrk="1" latinLnBrk="0" hangingPunct="1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98168" y="2174875"/>
            <a:ext cx="5389033" cy="3951288"/>
          </a:xfrm>
        </p:spPr>
        <p:txBody>
          <a:bodyPr/>
          <a:lstStyle>
            <a:lvl1pPr eaLnBrk="1" latinLnBrk="0" hangingPunct="1">
              <a:defRPr kumimoji="0" lang="pt-BR" sz="2400"/>
            </a:lvl1pPr>
            <a:lvl2pPr eaLnBrk="1" latinLnBrk="0" hangingPunct="1">
              <a:defRPr kumimoji="0" lang="pt-BR" sz="2000"/>
            </a:lvl2pPr>
            <a:lvl3pPr eaLnBrk="1" latinLnBrk="0" hangingPunct="1">
              <a:defRPr kumimoji="0" lang="pt-BR" sz="1800"/>
            </a:lvl3pPr>
            <a:lvl4pPr eaLnBrk="1" latinLnBrk="0" hangingPunct="1">
              <a:defRPr kumimoji="0" lang="pt-BR" sz="1600"/>
            </a:lvl4pPr>
            <a:lvl5pPr eaLnBrk="1" latinLnBrk="0" hangingPunct="1">
              <a:defRPr kumimoji="0" lang="pt-BR" sz="1600"/>
            </a:lvl5pPr>
            <a:lvl6pPr eaLnBrk="1" latinLnBrk="0" hangingPunct="1">
              <a:defRPr kumimoji="0" lang="pt-BR" sz="1600"/>
            </a:lvl6pPr>
            <a:lvl7pPr eaLnBrk="1" latinLnBrk="0" hangingPunct="1">
              <a:defRPr kumimoji="0" lang="pt-BR" sz="1600"/>
            </a:lvl7pPr>
            <a:lvl8pPr eaLnBrk="1" latinLnBrk="0" hangingPunct="1">
              <a:defRPr kumimoji="0" lang="pt-BR" sz="1600"/>
            </a:lvl8pPr>
            <a:lvl9pPr eaLnBrk="1" latinLnBrk="0" hangingPunct="1">
              <a:defRPr kumimoji="0" lang="pt-BR" sz="1600"/>
            </a:lvl9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B2DF2-599F-4364-91CC-6553E33C93CF}" type="datetimeFigureOut">
              <a:rPr lang="pt-BR" smtClean="0"/>
              <a:t>27/10/2022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8B9D6-3E63-4994-903C-03AE17C6D39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1" y="273050"/>
            <a:ext cx="4011084" cy="1162050"/>
          </a:xfrm>
        </p:spPr>
        <p:txBody>
          <a:bodyPr anchor="b"/>
          <a:lstStyle>
            <a:lvl1pPr algn="l" eaLnBrk="1" latinLnBrk="0" hangingPunct="1">
              <a:defRPr kumimoji="0" lang="pt-BR" sz="2000" b="1"/>
            </a:lvl1pPr>
          </a:lstStyle>
          <a:p>
            <a:pPr eaLnBrk="1" latinLnBrk="0" hangingPunct="1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1533" y="273051"/>
            <a:ext cx="6815667" cy="5853113"/>
          </a:xfrm>
        </p:spPr>
        <p:txBody>
          <a:bodyPr/>
          <a:lstStyle>
            <a:lvl1pPr eaLnBrk="1" latinLnBrk="0" hangingPunct="1">
              <a:defRPr kumimoji="0" lang="pt-BR" sz="3200"/>
            </a:lvl1pPr>
            <a:lvl2pPr eaLnBrk="1" latinLnBrk="0" hangingPunct="1">
              <a:defRPr kumimoji="0" lang="pt-BR" sz="2800"/>
            </a:lvl2pPr>
            <a:lvl3pPr eaLnBrk="1" latinLnBrk="0" hangingPunct="1">
              <a:defRPr kumimoji="0" lang="pt-BR" sz="2400"/>
            </a:lvl3pPr>
            <a:lvl4pPr eaLnBrk="1" latinLnBrk="0" hangingPunct="1">
              <a:defRPr kumimoji="0" lang="pt-BR" sz="2000"/>
            </a:lvl4pPr>
            <a:lvl5pPr eaLnBrk="1" latinLnBrk="0" hangingPunct="1">
              <a:defRPr kumimoji="0" lang="pt-BR" sz="2000"/>
            </a:lvl5pPr>
            <a:lvl6pPr eaLnBrk="1" latinLnBrk="0" hangingPunct="1">
              <a:defRPr kumimoji="0" lang="pt-BR" sz="2000"/>
            </a:lvl6pPr>
            <a:lvl7pPr eaLnBrk="1" latinLnBrk="0" hangingPunct="1">
              <a:defRPr kumimoji="0" lang="pt-BR" sz="2000"/>
            </a:lvl7pPr>
            <a:lvl8pPr eaLnBrk="1" latinLnBrk="0" hangingPunct="1">
              <a:defRPr kumimoji="0" lang="pt-BR" sz="2000"/>
            </a:lvl8pPr>
            <a:lvl9pPr eaLnBrk="1" latinLnBrk="0" hangingPunct="1">
              <a:defRPr kumimoji="0" lang="pt-BR" sz="2000"/>
            </a:lvl9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1" y="1435101"/>
            <a:ext cx="4011084" cy="4691063"/>
          </a:xfrm>
        </p:spPr>
        <p:txBody>
          <a:bodyPr/>
          <a:lstStyle>
            <a:lvl1pPr marL="0" indent="0" eaLnBrk="1" latinLnBrk="0" hangingPunct="1">
              <a:buNone/>
              <a:defRPr kumimoji="0" lang="pt-BR" sz="1400"/>
            </a:lvl1pPr>
            <a:lvl2pPr marL="457200" indent="0" eaLnBrk="1" latinLnBrk="0" hangingPunct="1">
              <a:buNone/>
              <a:defRPr kumimoji="0" lang="pt-BR" sz="1200"/>
            </a:lvl2pPr>
            <a:lvl3pPr marL="914400" indent="0" eaLnBrk="1" latinLnBrk="0" hangingPunct="1">
              <a:buNone/>
              <a:defRPr kumimoji="0" lang="pt-BR" sz="1000"/>
            </a:lvl3pPr>
            <a:lvl4pPr marL="1371600" indent="0" eaLnBrk="1" latinLnBrk="0" hangingPunct="1">
              <a:buNone/>
              <a:defRPr kumimoji="0" lang="pt-BR" sz="900"/>
            </a:lvl4pPr>
            <a:lvl5pPr marL="1828800" indent="0" eaLnBrk="1" latinLnBrk="0" hangingPunct="1">
              <a:buNone/>
              <a:defRPr kumimoji="0" lang="pt-BR" sz="900"/>
            </a:lvl5pPr>
            <a:lvl6pPr marL="2286000" indent="0" eaLnBrk="1" latinLnBrk="0" hangingPunct="1">
              <a:buNone/>
              <a:defRPr kumimoji="0" lang="pt-BR" sz="900"/>
            </a:lvl6pPr>
            <a:lvl7pPr marL="2743200" indent="0" eaLnBrk="1" latinLnBrk="0" hangingPunct="1">
              <a:buNone/>
              <a:defRPr kumimoji="0" lang="pt-BR" sz="900"/>
            </a:lvl7pPr>
            <a:lvl8pPr marL="3200400" indent="0" eaLnBrk="1" latinLnBrk="0" hangingPunct="1">
              <a:buNone/>
              <a:defRPr kumimoji="0" lang="pt-BR" sz="900"/>
            </a:lvl8pPr>
            <a:lvl9pPr marL="3657600" indent="0" eaLnBrk="1" latinLnBrk="0" hangingPunct="1">
              <a:buNone/>
              <a:defRPr kumimoji="0" lang="pt-BR" sz="900"/>
            </a:lvl9pPr>
          </a:lstStyle>
          <a:p>
            <a:pPr lvl="0" eaLnBrk="1" latinLnBrk="0" hangingPunct="1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B2DF2-599F-4364-91CC-6553E33C93CF}" type="datetimeFigureOut">
              <a:rPr lang="pt-BR" smtClean="0"/>
              <a:t>27/10/2022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8B9D6-3E63-4994-903C-03AE17C6D39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transition spd="slow"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 eaLnBrk="1" latinLnBrk="0" hangingPunct="1">
              <a:defRPr kumimoji="0" lang="pt-BR" sz="2000" b="1"/>
            </a:lvl1pPr>
          </a:lstStyle>
          <a:p>
            <a:pPr eaLnBrk="1" latinLnBrk="0" hangingPunct="1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 eaLnBrk="1" latinLnBrk="0" hangingPunct="1">
              <a:buNone/>
              <a:defRPr kumimoji="0" lang="pt-BR" sz="3200"/>
            </a:lvl1pPr>
            <a:lvl2pPr marL="457200" indent="0" eaLnBrk="1" latinLnBrk="0" hangingPunct="1">
              <a:buNone/>
              <a:defRPr kumimoji="0" lang="pt-BR" sz="2800"/>
            </a:lvl2pPr>
            <a:lvl3pPr marL="914400" indent="0" eaLnBrk="1" latinLnBrk="0" hangingPunct="1">
              <a:buNone/>
              <a:defRPr kumimoji="0" lang="pt-BR" sz="2400"/>
            </a:lvl3pPr>
            <a:lvl4pPr marL="1371600" indent="0" eaLnBrk="1" latinLnBrk="0" hangingPunct="1">
              <a:buNone/>
              <a:defRPr kumimoji="0" lang="pt-BR" sz="2000"/>
            </a:lvl4pPr>
            <a:lvl5pPr marL="1828800" indent="0" eaLnBrk="1" latinLnBrk="0" hangingPunct="1">
              <a:buNone/>
              <a:defRPr kumimoji="0" lang="pt-BR" sz="2000"/>
            </a:lvl5pPr>
            <a:lvl6pPr marL="2286000" indent="0" eaLnBrk="1" latinLnBrk="0" hangingPunct="1">
              <a:buNone/>
              <a:defRPr kumimoji="0" lang="pt-BR" sz="2000"/>
            </a:lvl6pPr>
            <a:lvl7pPr marL="2743200" indent="0" eaLnBrk="1" latinLnBrk="0" hangingPunct="1">
              <a:buNone/>
              <a:defRPr kumimoji="0" lang="pt-BR" sz="2000"/>
            </a:lvl7pPr>
            <a:lvl8pPr marL="3200400" indent="0" eaLnBrk="1" latinLnBrk="0" hangingPunct="1">
              <a:buNone/>
              <a:defRPr kumimoji="0" lang="pt-BR" sz="2000"/>
            </a:lvl8pPr>
            <a:lvl9pPr marL="3657600" indent="0" eaLnBrk="1" latinLnBrk="0" hangingPunct="1">
              <a:buNone/>
              <a:defRPr kumimoji="0" lang="pt-BR" sz="2000"/>
            </a:lvl9pPr>
          </a:lstStyle>
          <a:p>
            <a:pPr eaLnBrk="1" latinLnBrk="0" hangingPunct="1"/>
            <a:r>
              <a:rPr lang="pt-BR"/>
              <a:t>Clique no ícone para adicionar uma imagem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 eaLnBrk="1" latinLnBrk="0" hangingPunct="1">
              <a:buNone/>
              <a:defRPr kumimoji="0" lang="pt-BR" sz="1400"/>
            </a:lvl1pPr>
            <a:lvl2pPr marL="457200" indent="0" eaLnBrk="1" latinLnBrk="0" hangingPunct="1">
              <a:buNone/>
              <a:defRPr kumimoji="0" lang="pt-BR" sz="1200"/>
            </a:lvl2pPr>
            <a:lvl3pPr marL="914400" indent="0" eaLnBrk="1" latinLnBrk="0" hangingPunct="1">
              <a:buNone/>
              <a:defRPr kumimoji="0" lang="pt-BR" sz="1000"/>
            </a:lvl3pPr>
            <a:lvl4pPr marL="1371600" indent="0" eaLnBrk="1" latinLnBrk="0" hangingPunct="1">
              <a:buNone/>
              <a:defRPr kumimoji="0" lang="pt-BR" sz="900"/>
            </a:lvl4pPr>
            <a:lvl5pPr marL="1828800" indent="0" eaLnBrk="1" latinLnBrk="0" hangingPunct="1">
              <a:buNone/>
              <a:defRPr kumimoji="0" lang="pt-BR" sz="900"/>
            </a:lvl5pPr>
            <a:lvl6pPr marL="2286000" indent="0" eaLnBrk="1" latinLnBrk="0" hangingPunct="1">
              <a:buNone/>
              <a:defRPr kumimoji="0" lang="pt-BR" sz="900"/>
            </a:lvl6pPr>
            <a:lvl7pPr marL="2743200" indent="0" eaLnBrk="1" latinLnBrk="0" hangingPunct="1">
              <a:buNone/>
              <a:defRPr kumimoji="0" lang="pt-BR" sz="900"/>
            </a:lvl7pPr>
            <a:lvl8pPr marL="3200400" indent="0" eaLnBrk="1" latinLnBrk="0" hangingPunct="1">
              <a:buNone/>
              <a:defRPr kumimoji="0" lang="pt-BR" sz="900"/>
            </a:lvl8pPr>
            <a:lvl9pPr marL="3657600" indent="0" eaLnBrk="1" latinLnBrk="0" hangingPunct="1">
              <a:buNone/>
              <a:defRPr kumimoji="0" lang="pt-BR" sz="900"/>
            </a:lvl9pPr>
          </a:lstStyle>
          <a:p>
            <a:pPr lvl="0" eaLnBrk="1" latinLnBrk="0" hangingPunct="1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B2DF2-599F-4364-91CC-6553E33C93CF}" type="datetimeFigureOut">
              <a:rPr lang="pt-BR" smtClean="0"/>
              <a:t>27/10/2022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8B9D6-3E63-4994-903C-03AE17C6D39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B2DF2-599F-4364-91CC-6553E33C93CF}" type="datetimeFigureOut">
              <a:rPr lang="pt-BR" smtClean="0"/>
              <a:t>27/10/2022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8B9D6-3E63-4994-903C-03AE17C6D39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274639"/>
            <a:ext cx="2743200" cy="5851525"/>
          </a:xfrm>
        </p:spPr>
        <p:txBody>
          <a:bodyPr vert="eaVert"/>
          <a:lstStyle/>
          <a:p>
            <a:pPr eaLnBrk="1" latinLnBrk="0" hangingPunct="1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16000" y="274639"/>
            <a:ext cx="7823200" cy="5851525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B2DF2-599F-4364-91CC-6553E33C93CF}" type="datetimeFigureOut">
              <a:rPr lang="pt-BR" smtClean="0"/>
              <a:t>27/10/2022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8B9D6-3E63-4994-903C-03AE17C6D39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058" y="0"/>
            <a:ext cx="12133943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16000" y="274638"/>
            <a:ext cx="1076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eaLnBrk="1" latinLnBrk="0" hangingPunct="1"/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0" y="1600201"/>
            <a:ext cx="1076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eaLnBrk="1" latinLnBrk="0" hangingPunct="1"/>
            <a:r>
              <a:rPr kumimoji="0" lang="pt-BR"/>
              <a:t>Clique para editar 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160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latinLnBrk="0" hangingPunct="1">
              <a:defRPr kumimoji="0" lang="pt-B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1B2DF2-599F-4364-91CC-6553E33C93CF}" type="datetimeFigureOut">
              <a:rPr lang="pt-BR" smtClean="0"/>
              <a:t>27/10/2022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704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latinLnBrk="0" hangingPunct="1">
              <a:defRPr kumimoji="0" lang="pt-B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408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latinLnBrk="0" hangingPunct="1">
              <a:defRPr kumimoji="0" lang="pt-B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8B9D6-3E63-4994-903C-03AE17C6D398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203199" y="-109183"/>
            <a:ext cx="1091609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 spd="slow">
    <p:wipe dir="d"/>
  </p:transition>
  <p:txStyles>
    <p:titleStyle>
      <a:lvl1pPr algn="l" defTabSz="914400" rtl="0" eaLnBrk="1" latinLnBrk="0" hangingPunct="1">
        <a:spcBef>
          <a:spcPct val="0"/>
        </a:spcBef>
        <a:buNone/>
        <a:defRPr kumimoji="0" lang="pt-BR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pt-BR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pt-BR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pt-BR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pt-BR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pt-BR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pt-BR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pt-BR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kumimoji="0" lang="pt-BR"/>
      </a:defPPr>
      <a:lvl1pPr marL="0" algn="l" defTabSz="914400" rtl="0" eaLnBrk="1" latinLnBrk="0" hangingPunct="1"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notesSlide" Target="../notesSlides/notesSlid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38500" y="890718"/>
            <a:ext cx="6057900" cy="749346"/>
          </a:xfrm>
        </p:spPr>
        <p:txBody>
          <a:bodyPr>
            <a:normAutofit/>
          </a:bodyPr>
          <a:lstStyle/>
          <a:p>
            <a:r>
              <a:rPr lang="pt-BR" sz="2700" dirty="0"/>
              <a:t>Implementação de Relacionamentos 1:1</a:t>
            </a:r>
          </a:p>
        </p:txBody>
      </p:sp>
      <p:graphicFrame>
        <p:nvGraphicFramePr>
          <p:cNvPr id="7" name="Espaço Reservado para Conteúdo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4509657"/>
              </p:ext>
            </p:extLst>
          </p:nvPr>
        </p:nvGraphicFramePr>
        <p:xfrm>
          <a:off x="3125673" y="1538790"/>
          <a:ext cx="6048673" cy="31863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82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81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61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3503">
                <a:tc rowSpan="2">
                  <a:txBody>
                    <a:bodyPr/>
                    <a:lstStyle/>
                    <a:p>
                      <a:pPr algn="ctr"/>
                      <a:endParaRPr lang="pt-BR" sz="1800" b="1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pt-BR" sz="1800" b="1" dirty="0">
                          <a:solidFill>
                            <a:schemeClr val="bg1"/>
                          </a:solidFill>
                        </a:rPr>
                        <a:t>Tipo de Relacionamento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solidFill>
                            <a:schemeClr val="bg1"/>
                          </a:solidFill>
                        </a:rPr>
                        <a:t>Regra de Implementação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62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solidFill>
                            <a:schemeClr val="bg1"/>
                          </a:solidFill>
                        </a:rPr>
                        <a:t>Tabela</a:t>
                      </a:r>
                      <a:r>
                        <a:rPr lang="pt-BR" sz="1800" b="1" baseline="0" dirty="0">
                          <a:solidFill>
                            <a:schemeClr val="bg1"/>
                          </a:solidFill>
                        </a:rPr>
                        <a:t> Própria</a:t>
                      </a:r>
                      <a:endParaRPr lang="pt-BR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solidFill>
                            <a:schemeClr val="bg1"/>
                          </a:solidFill>
                        </a:rPr>
                        <a:t>Adição de Coluna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solidFill>
                            <a:schemeClr val="bg1"/>
                          </a:solidFill>
                        </a:rPr>
                        <a:t>Fusão de Tabelas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2078">
                <a:tc>
                  <a:txBody>
                    <a:bodyPr/>
                    <a:lstStyle/>
                    <a:p>
                      <a:endParaRPr lang="pt-BR" sz="3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endParaRPr lang="pt-BR" sz="3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2078">
                <a:tc>
                  <a:txBody>
                    <a:bodyPr/>
                    <a:lstStyle/>
                    <a:p>
                      <a:endParaRPr lang="pt-BR" sz="3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Apresentação - 01/02/2014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Banco de Dados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pt-BR" smtClean="0"/>
              <a:pPr/>
              <a:t>1</a:t>
            </a:fld>
            <a:endParaRPr kumimoji="0" lang="pt-BR"/>
          </a:p>
        </p:txBody>
      </p:sp>
      <p:pic>
        <p:nvPicPr>
          <p:cNvPr id="1028" name="Picture 4" descr="C:\Users\Public\Pictures\Sample Pictures\delete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6240" y="2853548"/>
            <a:ext cx="359190" cy="359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Public\Pictures\Sample Pictures\M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3433" y="2743822"/>
            <a:ext cx="464344" cy="578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Public\Pictures\Sample Pictures\ok.pn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4102" y="2804543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C:\Users\Public\Pictures\Sample Pictures\delete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8585" y="3558343"/>
            <a:ext cx="359190" cy="359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6" descr="C:\Users\Public\Pictures\Sample Pictures\M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6959" y="3403393"/>
            <a:ext cx="464344" cy="578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7" descr="C:\Users\Public\Pictures\Sample Pictures\ok.pn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235" y="3460333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C:\Users\Public\Pictures\Sample Pictures\delete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2438" y="4247445"/>
            <a:ext cx="359190" cy="359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7" descr="C:\Users\Public\Pictures\Sample Pictures\ok.pn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1088" y="4149435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4" descr="C:\Users\Public\Pictures\Sample Pictures\delete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9534" y="4247445"/>
            <a:ext cx="359190" cy="359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upo 11"/>
          <p:cNvGrpSpPr/>
          <p:nvPr/>
        </p:nvGrpSpPr>
        <p:grpSpPr>
          <a:xfrm>
            <a:off x="3179677" y="5017316"/>
            <a:ext cx="2107828" cy="457200"/>
            <a:chOff x="683568" y="5373212"/>
            <a:chExt cx="2810437" cy="609599"/>
          </a:xfrm>
        </p:grpSpPr>
        <p:pic>
          <p:nvPicPr>
            <p:cNvPr id="29" name="Picture 7" descr="C:\Users\Public\Pictures\Sample Pictures\ok.png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568" y="5373212"/>
              <a:ext cx="609600" cy="6095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CaixaDeTexto 10"/>
            <p:cNvSpPr txBox="1"/>
            <p:nvPr/>
          </p:nvSpPr>
          <p:spPr>
            <a:xfrm>
              <a:off x="1259632" y="5517232"/>
              <a:ext cx="2234373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350" b="1" dirty="0"/>
                <a:t>Alternativa preferida</a:t>
              </a:r>
            </a:p>
          </p:txBody>
        </p:sp>
      </p:grpSp>
      <p:grpSp>
        <p:nvGrpSpPr>
          <p:cNvPr id="18" name="Grupo 17"/>
          <p:cNvGrpSpPr/>
          <p:nvPr/>
        </p:nvGrpSpPr>
        <p:grpSpPr>
          <a:xfrm>
            <a:off x="5741974" y="4956590"/>
            <a:ext cx="1801913" cy="578644"/>
            <a:chOff x="3805678" y="5292252"/>
            <a:chExt cx="2402551" cy="771525"/>
          </a:xfrm>
        </p:grpSpPr>
        <p:pic>
          <p:nvPicPr>
            <p:cNvPr id="31" name="Picture 6" descr="C:\Users\Public\Pictures\Sample Pictures\MM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05678" y="5292252"/>
              <a:ext cx="619125" cy="7715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CaixaDeTexto 33"/>
            <p:cNvSpPr txBox="1"/>
            <p:nvPr/>
          </p:nvSpPr>
          <p:spPr>
            <a:xfrm>
              <a:off x="4523066" y="5493350"/>
              <a:ext cx="1685163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350" b="1" dirty="0"/>
                <a:t>Pode ser usada</a:t>
              </a:r>
            </a:p>
          </p:txBody>
        </p:sp>
      </p:grpSp>
      <p:grpSp>
        <p:nvGrpSpPr>
          <p:cNvPr id="19" name="Grupo 18"/>
          <p:cNvGrpSpPr/>
          <p:nvPr/>
        </p:nvGrpSpPr>
        <p:grpSpPr>
          <a:xfrm>
            <a:off x="7956829" y="5084226"/>
            <a:ext cx="1262081" cy="359190"/>
            <a:chOff x="6785002" y="5462433"/>
            <a:chExt cx="1682774" cy="478920"/>
          </a:xfrm>
        </p:grpSpPr>
        <p:pic>
          <p:nvPicPr>
            <p:cNvPr id="30" name="Picture 4" descr="C:\Users\Public\Pictures\Sample Pictures\delete.png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5002" y="5462433"/>
              <a:ext cx="478920" cy="4789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" name="CaixaDeTexto 35"/>
            <p:cNvSpPr txBox="1"/>
            <p:nvPr/>
          </p:nvSpPr>
          <p:spPr>
            <a:xfrm>
              <a:off x="7370895" y="5493349"/>
              <a:ext cx="1096881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350" b="1" dirty="0"/>
                <a:t>Não usar</a:t>
              </a:r>
            </a:p>
          </p:txBody>
        </p:sp>
      </p:grpSp>
      <p:grpSp>
        <p:nvGrpSpPr>
          <p:cNvPr id="38" name="Grupo 37"/>
          <p:cNvGrpSpPr/>
          <p:nvPr/>
        </p:nvGrpSpPr>
        <p:grpSpPr>
          <a:xfrm>
            <a:off x="3379794" y="2704326"/>
            <a:ext cx="1875757" cy="1033612"/>
            <a:chOff x="950894" y="1900247"/>
            <a:chExt cx="2501011" cy="1033612"/>
          </a:xfrm>
        </p:grpSpPr>
        <p:sp>
          <p:nvSpPr>
            <p:cNvPr id="20" name="Losango 19"/>
            <p:cNvSpPr/>
            <p:nvPr/>
          </p:nvSpPr>
          <p:spPr>
            <a:xfrm>
              <a:off x="1547665" y="1996299"/>
              <a:ext cx="1224137" cy="408195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350"/>
            </a:p>
          </p:txBody>
        </p:sp>
        <p:sp>
          <p:nvSpPr>
            <p:cNvPr id="21" name="CaixaDeTexto 20"/>
            <p:cNvSpPr txBox="1"/>
            <p:nvPr/>
          </p:nvSpPr>
          <p:spPr>
            <a:xfrm>
              <a:off x="950894" y="1900247"/>
              <a:ext cx="680102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350" dirty="0"/>
                <a:t>(0,1)</a:t>
              </a:r>
            </a:p>
          </p:txBody>
        </p:sp>
        <p:sp>
          <p:nvSpPr>
            <p:cNvPr id="40" name="CaixaDeTexto 39"/>
            <p:cNvSpPr txBox="1"/>
            <p:nvPr/>
          </p:nvSpPr>
          <p:spPr>
            <a:xfrm>
              <a:off x="2771803" y="1900247"/>
              <a:ext cx="680102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350" dirty="0"/>
                <a:t>(0,1)</a:t>
              </a:r>
            </a:p>
          </p:txBody>
        </p:sp>
        <p:cxnSp>
          <p:nvCxnSpPr>
            <p:cNvPr id="33" name="Conector reto 32"/>
            <p:cNvCxnSpPr>
              <a:stCxn id="20" idx="1"/>
            </p:cNvCxnSpPr>
            <p:nvPr/>
          </p:nvCxnSpPr>
          <p:spPr>
            <a:xfrm flipH="1">
              <a:off x="950894" y="2200396"/>
              <a:ext cx="59677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to 36"/>
            <p:cNvCxnSpPr>
              <a:stCxn id="20" idx="3"/>
            </p:cNvCxnSpPr>
            <p:nvPr/>
          </p:nvCxnSpPr>
          <p:spPr>
            <a:xfrm>
              <a:off x="2771799" y="2933859"/>
              <a:ext cx="66285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upo 45"/>
          <p:cNvGrpSpPr/>
          <p:nvPr/>
        </p:nvGrpSpPr>
        <p:grpSpPr>
          <a:xfrm>
            <a:off x="3395701" y="3429002"/>
            <a:ext cx="1875757" cy="1033612"/>
            <a:chOff x="950894" y="1900247"/>
            <a:chExt cx="2501011" cy="1033612"/>
          </a:xfrm>
        </p:grpSpPr>
        <p:sp>
          <p:nvSpPr>
            <p:cNvPr id="47" name="Losango 46"/>
            <p:cNvSpPr/>
            <p:nvPr/>
          </p:nvSpPr>
          <p:spPr>
            <a:xfrm>
              <a:off x="1547665" y="1996299"/>
              <a:ext cx="1224137" cy="408195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350"/>
            </a:p>
          </p:txBody>
        </p:sp>
        <p:sp>
          <p:nvSpPr>
            <p:cNvPr id="48" name="CaixaDeTexto 47"/>
            <p:cNvSpPr txBox="1"/>
            <p:nvPr/>
          </p:nvSpPr>
          <p:spPr>
            <a:xfrm>
              <a:off x="950894" y="1900247"/>
              <a:ext cx="680102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350" dirty="0"/>
                <a:t>(0,1)</a:t>
              </a:r>
            </a:p>
          </p:txBody>
        </p:sp>
        <p:sp>
          <p:nvSpPr>
            <p:cNvPr id="49" name="CaixaDeTexto 48"/>
            <p:cNvSpPr txBox="1"/>
            <p:nvPr/>
          </p:nvSpPr>
          <p:spPr>
            <a:xfrm>
              <a:off x="2771803" y="1900247"/>
              <a:ext cx="680102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350" dirty="0"/>
                <a:t>(1,1)</a:t>
              </a:r>
            </a:p>
          </p:txBody>
        </p:sp>
        <p:cxnSp>
          <p:nvCxnSpPr>
            <p:cNvPr id="50" name="Conector reto 49"/>
            <p:cNvCxnSpPr>
              <a:stCxn id="47" idx="1"/>
            </p:cNvCxnSpPr>
            <p:nvPr/>
          </p:nvCxnSpPr>
          <p:spPr>
            <a:xfrm flipH="1">
              <a:off x="950894" y="2200396"/>
              <a:ext cx="59677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reto 50"/>
            <p:cNvCxnSpPr>
              <a:stCxn id="47" idx="3"/>
            </p:cNvCxnSpPr>
            <p:nvPr/>
          </p:nvCxnSpPr>
          <p:spPr>
            <a:xfrm>
              <a:off x="2771799" y="2933859"/>
              <a:ext cx="66285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upo 51"/>
          <p:cNvGrpSpPr/>
          <p:nvPr/>
        </p:nvGrpSpPr>
        <p:grpSpPr>
          <a:xfrm>
            <a:off x="3392735" y="4112887"/>
            <a:ext cx="1875757" cy="1033612"/>
            <a:chOff x="950894" y="1900247"/>
            <a:chExt cx="2501011" cy="1033612"/>
          </a:xfrm>
        </p:grpSpPr>
        <p:sp>
          <p:nvSpPr>
            <p:cNvPr id="53" name="Losango 52"/>
            <p:cNvSpPr/>
            <p:nvPr/>
          </p:nvSpPr>
          <p:spPr>
            <a:xfrm>
              <a:off x="1547665" y="1996299"/>
              <a:ext cx="1224137" cy="408195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350"/>
            </a:p>
          </p:txBody>
        </p:sp>
        <p:sp>
          <p:nvSpPr>
            <p:cNvPr id="54" name="CaixaDeTexto 53"/>
            <p:cNvSpPr txBox="1"/>
            <p:nvPr/>
          </p:nvSpPr>
          <p:spPr>
            <a:xfrm>
              <a:off x="950894" y="1900247"/>
              <a:ext cx="680102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350" dirty="0"/>
                <a:t>(1,1)</a:t>
              </a:r>
            </a:p>
          </p:txBody>
        </p:sp>
        <p:sp>
          <p:nvSpPr>
            <p:cNvPr id="55" name="CaixaDeTexto 54"/>
            <p:cNvSpPr txBox="1"/>
            <p:nvPr/>
          </p:nvSpPr>
          <p:spPr>
            <a:xfrm>
              <a:off x="2771803" y="1900247"/>
              <a:ext cx="680102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350" dirty="0"/>
                <a:t>(1,1)</a:t>
              </a:r>
            </a:p>
          </p:txBody>
        </p:sp>
        <p:cxnSp>
          <p:nvCxnSpPr>
            <p:cNvPr id="56" name="Conector reto 55"/>
            <p:cNvCxnSpPr>
              <a:stCxn id="53" idx="1"/>
            </p:cNvCxnSpPr>
            <p:nvPr/>
          </p:nvCxnSpPr>
          <p:spPr>
            <a:xfrm flipH="1">
              <a:off x="950894" y="2200396"/>
              <a:ext cx="59677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to 56"/>
            <p:cNvCxnSpPr>
              <a:stCxn id="53" idx="3"/>
            </p:cNvCxnSpPr>
            <p:nvPr/>
          </p:nvCxnSpPr>
          <p:spPr>
            <a:xfrm>
              <a:off x="2771799" y="2933859"/>
              <a:ext cx="66285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EEA91DCD-65E9-4EE2-95E5-59689967F0CD}"/>
              </a:ext>
            </a:extLst>
          </p:cNvPr>
          <p:cNvCxnSpPr/>
          <p:nvPr/>
        </p:nvCxnSpPr>
        <p:spPr>
          <a:xfrm flipH="1">
            <a:off x="4745472" y="2993210"/>
            <a:ext cx="44757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1646915"/>
      </p:ext>
    </p:extLst>
  </p:cSld>
  <p:clrMapOvr>
    <a:masterClrMapping/>
  </p:clrMapOvr>
  <p:transition spd="slow">
    <p:wipe dir="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ítulo 1"/>
          <p:cNvSpPr>
            <a:spLocks noGrp="1"/>
          </p:cNvSpPr>
          <p:nvPr>
            <p:ph type="title"/>
          </p:nvPr>
        </p:nvSpPr>
        <p:spPr>
          <a:xfrm>
            <a:off x="1981200" y="116632"/>
            <a:ext cx="8229600" cy="792088"/>
          </a:xfrm>
        </p:spPr>
        <p:txBody>
          <a:bodyPr>
            <a:noAutofit/>
          </a:bodyPr>
          <a:lstStyle/>
          <a:p>
            <a:r>
              <a:rPr lang="pt-BR" sz="2000" b="1" dirty="0"/>
              <a:t>Exercício 5.5</a:t>
            </a:r>
            <a:r>
              <a:rPr lang="pt-BR" sz="2000" dirty="0"/>
              <a:t> – Faça a Transformação do Modelo DER abaixo para o Modelo Lógico Relacional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F00D493-AE8B-47D0-A361-ED292AA47C30}"/>
              </a:ext>
            </a:extLst>
          </p:cNvPr>
          <p:cNvGrpSpPr/>
          <p:nvPr/>
        </p:nvGrpSpPr>
        <p:grpSpPr>
          <a:xfrm>
            <a:off x="2653479" y="1412776"/>
            <a:ext cx="6885042" cy="1488214"/>
            <a:chOff x="1412436" y="4325128"/>
            <a:chExt cx="7704856" cy="1180600"/>
          </a:xfrm>
        </p:grpSpPr>
        <p:sp>
          <p:nvSpPr>
            <p:cNvPr id="24" name="Retângulo 23"/>
            <p:cNvSpPr/>
            <p:nvPr/>
          </p:nvSpPr>
          <p:spPr>
            <a:xfrm>
              <a:off x="7137529" y="4356361"/>
              <a:ext cx="1979763" cy="5498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chemeClr val="tx1"/>
                  </a:solidFill>
                </a:rPr>
                <a:t>Comissão</a:t>
              </a:r>
            </a:p>
          </p:txBody>
        </p:sp>
        <p:sp>
          <p:nvSpPr>
            <p:cNvPr id="31" name="Retângulo 30"/>
            <p:cNvSpPr/>
            <p:nvPr/>
          </p:nvSpPr>
          <p:spPr>
            <a:xfrm>
              <a:off x="1412436" y="4363254"/>
              <a:ext cx="1979763" cy="5498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chemeClr val="tx1"/>
                  </a:solidFill>
                </a:rPr>
                <a:t>Conferência</a:t>
              </a:r>
            </a:p>
          </p:txBody>
        </p:sp>
        <p:sp>
          <p:nvSpPr>
            <p:cNvPr id="85" name="Fluxograma: Decisão 84"/>
            <p:cNvSpPr/>
            <p:nvPr/>
          </p:nvSpPr>
          <p:spPr>
            <a:xfrm>
              <a:off x="4387388" y="4397374"/>
              <a:ext cx="1979763" cy="467776"/>
            </a:xfrm>
            <a:prstGeom prst="flowChartDecisio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0" dirty="0">
                  <a:solidFill>
                    <a:schemeClr val="tx1"/>
                  </a:solidFill>
                </a:rPr>
                <a:t>Organização</a:t>
              </a:r>
            </a:p>
          </p:txBody>
        </p:sp>
        <p:cxnSp>
          <p:nvCxnSpPr>
            <p:cNvPr id="88" name="Conector reto 87"/>
            <p:cNvCxnSpPr>
              <a:cxnSpLocks/>
              <a:stCxn id="85" idx="3"/>
              <a:endCxn id="24" idx="1"/>
            </p:cNvCxnSpPr>
            <p:nvPr/>
          </p:nvCxnSpPr>
          <p:spPr>
            <a:xfrm>
              <a:off x="6367151" y="4631262"/>
              <a:ext cx="770378" cy="1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ector reto 89"/>
            <p:cNvCxnSpPr>
              <a:cxnSpLocks/>
              <a:stCxn id="85" idx="1"/>
              <a:endCxn id="31" idx="3"/>
            </p:cNvCxnSpPr>
            <p:nvPr/>
          </p:nvCxnSpPr>
          <p:spPr>
            <a:xfrm flipH="1">
              <a:off x="3392199" y="4631262"/>
              <a:ext cx="995189" cy="68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CaixaDeTexto 92"/>
            <p:cNvSpPr txBox="1"/>
            <p:nvPr/>
          </p:nvSpPr>
          <p:spPr>
            <a:xfrm>
              <a:off x="6655640" y="4341292"/>
              <a:ext cx="504437" cy="2075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/>
                <a:t>(1,1)</a:t>
              </a:r>
            </a:p>
          </p:txBody>
        </p:sp>
        <p:cxnSp>
          <p:nvCxnSpPr>
            <p:cNvPr id="75" name="Conector reto 74"/>
            <p:cNvCxnSpPr>
              <a:cxnSpLocks/>
              <a:stCxn id="78" idx="0"/>
            </p:cNvCxnSpPr>
            <p:nvPr/>
          </p:nvCxnSpPr>
          <p:spPr>
            <a:xfrm flipV="1">
              <a:off x="7272412" y="4906165"/>
              <a:ext cx="0" cy="42009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Fluxograma: Conector 77"/>
            <p:cNvSpPr/>
            <p:nvPr/>
          </p:nvSpPr>
          <p:spPr>
            <a:xfrm>
              <a:off x="7211824" y="5326263"/>
              <a:ext cx="121176" cy="96644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/>
            </a:p>
          </p:txBody>
        </p:sp>
        <p:sp>
          <p:nvSpPr>
            <p:cNvPr id="80" name="CaixaDeTexto 79"/>
            <p:cNvSpPr txBox="1"/>
            <p:nvPr/>
          </p:nvSpPr>
          <p:spPr>
            <a:xfrm>
              <a:off x="7333191" y="5238852"/>
              <a:ext cx="789664" cy="2014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50" b="1" dirty="0"/>
                <a:t>Endereço</a:t>
              </a:r>
            </a:p>
          </p:txBody>
        </p:sp>
        <p:sp>
          <p:nvSpPr>
            <p:cNvPr id="91" name="CaixaDeTexto 92">
              <a:extLst>
                <a:ext uri="{FF2B5EF4-FFF2-40B4-BE49-F238E27FC236}">
                  <a16:creationId xmlns:a16="http://schemas.microsoft.com/office/drawing/2014/main" id="{50A86F24-88AA-4B39-9509-C5EDFC982062}"/>
                </a:ext>
              </a:extLst>
            </p:cNvPr>
            <p:cNvSpPr txBox="1"/>
            <p:nvPr/>
          </p:nvSpPr>
          <p:spPr>
            <a:xfrm>
              <a:off x="3638074" y="4325128"/>
              <a:ext cx="524503" cy="2075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0" dirty="0"/>
                <a:t>(1,1)</a:t>
              </a:r>
            </a:p>
          </p:txBody>
        </p:sp>
        <p:cxnSp>
          <p:nvCxnSpPr>
            <p:cNvPr id="102" name="Conector reto 70">
              <a:extLst>
                <a:ext uri="{FF2B5EF4-FFF2-40B4-BE49-F238E27FC236}">
                  <a16:creationId xmlns:a16="http://schemas.microsoft.com/office/drawing/2014/main" id="{434A8C54-73A4-4EAC-8231-2444988DE697}"/>
                </a:ext>
              </a:extLst>
            </p:cNvPr>
            <p:cNvCxnSpPr>
              <a:cxnSpLocks/>
              <a:stCxn id="103" idx="0"/>
            </p:cNvCxnSpPr>
            <p:nvPr/>
          </p:nvCxnSpPr>
          <p:spPr>
            <a:xfrm flipV="1">
              <a:off x="2684484" y="4910934"/>
              <a:ext cx="0" cy="48077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Fluxograma: Conector 71">
              <a:extLst>
                <a:ext uri="{FF2B5EF4-FFF2-40B4-BE49-F238E27FC236}">
                  <a16:creationId xmlns:a16="http://schemas.microsoft.com/office/drawing/2014/main" id="{7A415133-74FE-48C2-9384-211C89D6683C}"/>
                </a:ext>
              </a:extLst>
            </p:cNvPr>
            <p:cNvSpPr/>
            <p:nvPr/>
          </p:nvSpPr>
          <p:spPr>
            <a:xfrm>
              <a:off x="2623896" y="5391707"/>
              <a:ext cx="121176" cy="96644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/>
            </a:p>
          </p:txBody>
        </p:sp>
        <p:sp>
          <p:nvSpPr>
            <p:cNvPr id="104" name="CaixaDeTexto 72">
              <a:extLst>
                <a:ext uri="{FF2B5EF4-FFF2-40B4-BE49-F238E27FC236}">
                  <a16:creationId xmlns:a16="http://schemas.microsoft.com/office/drawing/2014/main" id="{4B3DCD41-81BC-409E-A072-7D48E4A18031}"/>
                </a:ext>
              </a:extLst>
            </p:cNvPr>
            <p:cNvSpPr txBox="1"/>
            <p:nvPr/>
          </p:nvSpPr>
          <p:spPr>
            <a:xfrm>
              <a:off x="2745263" y="5304296"/>
              <a:ext cx="637185" cy="2014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50" b="1" dirty="0"/>
                <a:t>Código</a:t>
              </a:r>
            </a:p>
          </p:txBody>
        </p:sp>
        <p:cxnSp>
          <p:nvCxnSpPr>
            <p:cNvPr id="105" name="Conector reto 74">
              <a:extLst>
                <a:ext uri="{FF2B5EF4-FFF2-40B4-BE49-F238E27FC236}">
                  <a16:creationId xmlns:a16="http://schemas.microsoft.com/office/drawing/2014/main" id="{C3D3CB31-0601-4830-BA8C-B7DF92107E30}"/>
                </a:ext>
              </a:extLst>
            </p:cNvPr>
            <p:cNvCxnSpPr>
              <a:cxnSpLocks/>
              <a:stCxn id="106" idx="0"/>
            </p:cNvCxnSpPr>
            <p:nvPr/>
          </p:nvCxnSpPr>
          <p:spPr>
            <a:xfrm flipV="1">
              <a:off x="1734677" y="4906963"/>
              <a:ext cx="0" cy="42009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Fluxograma: Conector 77">
              <a:extLst>
                <a:ext uri="{FF2B5EF4-FFF2-40B4-BE49-F238E27FC236}">
                  <a16:creationId xmlns:a16="http://schemas.microsoft.com/office/drawing/2014/main" id="{A2FD7072-FD95-48F0-8AB2-0AFF7DDEBC2B}"/>
                </a:ext>
              </a:extLst>
            </p:cNvPr>
            <p:cNvSpPr/>
            <p:nvPr/>
          </p:nvSpPr>
          <p:spPr>
            <a:xfrm>
              <a:off x="1674089" y="5327061"/>
              <a:ext cx="121176" cy="96644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/>
            </a:p>
          </p:txBody>
        </p:sp>
        <p:sp>
          <p:nvSpPr>
            <p:cNvPr id="107" name="CaixaDeTexto 79">
              <a:extLst>
                <a:ext uri="{FF2B5EF4-FFF2-40B4-BE49-F238E27FC236}">
                  <a16:creationId xmlns:a16="http://schemas.microsoft.com/office/drawing/2014/main" id="{5524308D-AA55-44DD-B243-067AC6CA6027}"/>
                </a:ext>
              </a:extLst>
            </p:cNvPr>
            <p:cNvSpPr txBox="1"/>
            <p:nvPr/>
          </p:nvSpPr>
          <p:spPr>
            <a:xfrm>
              <a:off x="1795455" y="5239650"/>
              <a:ext cx="583369" cy="2014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50" b="1" dirty="0"/>
                <a:t>Nome</a:t>
              </a:r>
            </a:p>
          </p:txBody>
        </p:sp>
        <p:cxnSp>
          <p:nvCxnSpPr>
            <p:cNvPr id="108" name="Conector reto 74">
              <a:extLst>
                <a:ext uri="{FF2B5EF4-FFF2-40B4-BE49-F238E27FC236}">
                  <a16:creationId xmlns:a16="http://schemas.microsoft.com/office/drawing/2014/main" id="{787187B1-232D-41FD-9908-D64AB90D536C}"/>
                </a:ext>
              </a:extLst>
            </p:cNvPr>
            <p:cNvCxnSpPr>
              <a:cxnSpLocks/>
              <a:stCxn id="109" idx="0"/>
            </p:cNvCxnSpPr>
            <p:nvPr/>
          </p:nvCxnSpPr>
          <p:spPr>
            <a:xfrm flipV="1">
              <a:off x="5366755" y="4855076"/>
              <a:ext cx="0" cy="42009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Fluxograma: Conector 77">
              <a:extLst>
                <a:ext uri="{FF2B5EF4-FFF2-40B4-BE49-F238E27FC236}">
                  <a16:creationId xmlns:a16="http://schemas.microsoft.com/office/drawing/2014/main" id="{03C7D127-414A-4CF4-8F2A-D5ED9DAE915F}"/>
                </a:ext>
              </a:extLst>
            </p:cNvPr>
            <p:cNvSpPr/>
            <p:nvPr/>
          </p:nvSpPr>
          <p:spPr>
            <a:xfrm>
              <a:off x="5306167" y="5275174"/>
              <a:ext cx="121176" cy="96644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/>
            </a:p>
          </p:txBody>
        </p:sp>
        <p:sp>
          <p:nvSpPr>
            <p:cNvPr id="110" name="CaixaDeTexto 79">
              <a:extLst>
                <a:ext uri="{FF2B5EF4-FFF2-40B4-BE49-F238E27FC236}">
                  <a16:creationId xmlns:a16="http://schemas.microsoft.com/office/drawing/2014/main" id="{098ECCF0-D9FA-41B6-9A46-9D6E8A2E8545}"/>
                </a:ext>
              </a:extLst>
            </p:cNvPr>
            <p:cNvSpPr txBox="1"/>
            <p:nvPr/>
          </p:nvSpPr>
          <p:spPr>
            <a:xfrm>
              <a:off x="5427533" y="5187763"/>
              <a:ext cx="1108974" cy="2014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50" b="1" dirty="0"/>
                <a:t>Data Intalação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78433972"/>
      </p:ext>
    </p:extLst>
  </p:cSld>
  <p:clrMapOvr>
    <a:masterClrMapping/>
  </p:clrMapOvr>
  <p:transition spd="slow">
    <p:wipe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ítulo 1"/>
          <p:cNvSpPr>
            <a:spLocks noGrp="1"/>
          </p:cNvSpPr>
          <p:nvPr>
            <p:ph type="title"/>
          </p:nvPr>
        </p:nvSpPr>
        <p:spPr>
          <a:xfrm>
            <a:off x="1981200" y="116632"/>
            <a:ext cx="8229600" cy="792088"/>
          </a:xfrm>
        </p:spPr>
        <p:txBody>
          <a:bodyPr>
            <a:noAutofit/>
          </a:bodyPr>
          <a:lstStyle/>
          <a:p>
            <a:r>
              <a:rPr lang="pt-BR" sz="2000" b="1" dirty="0"/>
              <a:t>Exercício 5.6</a:t>
            </a:r>
            <a:r>
              <a:rPr lang="pt-BR" sz="2000" dirty="0"/>
              <a:t> – Faça a Transformação do Modelo DER abaixo para o Modelo Lógico Relacional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F00D493-AE8B-47D0-A361-ED292AA47C30}"/>
              </a:ext>
            </a:extLst>
          </p:cNvPr>
          <p:cNvGrpSpPr/>
          <p:nvPr/>
        </p:nvGrpSpPr>
        <p:grpSpPr>
          <a:xfrm>
            <a:off x="2653479" y="1412776"/>
            <a:ext cx="6885042" cy="1488214"/>
            <a:chOff x="1412436" y="4325128"/>
            <a:chExt cx="7704856" cy="1180600"/>
          </a:xfrm>
        </p:grpSpPr>
        <p:sp>
          <p:nvSpPr>
            <p:cNvPr id="24" name="Retângulo 23"/>
            <p:cNvSpPr/>
            <p:nvPr/>
          </p:nvSpPr>
          <p:spPr>
            <a:xfrm>
              <a:off x="7137529" y="4356361"/>
              <a:ext cx="1979763" cy="5498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chemeClr val="tx1"/>
                  </a:solidFill>
                </a:rPr>
                <a:t>Comissão</a:t>
              </a:r>
            </a:p>
          </p:txBody>
        </p:sp>
        <p:sp>
          <p:nvSpPr>
            <p:cNvPr id="31" name="Retângulo 30"/>
            <p:cNvSpPr/>
            <p:nvPr/>
          </p:nvSpPr>
          <p:spPr>
            <a:xfrm>
              <a:off x="1412436" y="4363254"/>
              <a:ext cx="1979763" cy="5498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chemeClr val="tx1"/>
                  </a:solidFill>
                </a:rPr>
                <a:t>Edificío</a:t>
              </a:r>
            </a:p>
          </p:txBody>
        </p:sp>
        <p:sp>
          <p:nvSpPr>
            <p:cNvPr id="85" name="Fluxograma: Decisão 84"/>
            <p:cNvSpPr/>
            <p:nvPr/>
          </p:nvSpPr>
          <p:spPr>
            <a:xfrm>
              <a:off x="4387388" y="4397374"/>
              <a:ext cx="1979763" cy="467776"/>
            </a:xfrm>
            <a:prstGeom prst="flowChartDecisio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0" dirty="0">
                  <a:solidFill>
                    <a:schemeClr val="tx1"/>
                  </a:solidFill>
                </a:rPr>
                <a:t>Organização</a:t>
              </a:r>
            </a:p>
          </p:txBody>
        </p:sp>
        <p:cxnSp>
          <p:nvCxnSpPr>
            <p:cNvPr id="88" name="Conector reto 87"/>
            <p:cNvCxnSpPr>
              <a:cxnSpLocks/>
              <a:stCxn id="85" idx="3"/>
              <a:endCxn id="24" idx="1"/>
            </p:cNvCxnSpPr>
            <p:nvPr/>
          </p:nvCxnSpPr>
          <p:spPr>
            <a:xfrm>
              <a:off x="6367151" y="4631262"/>
              <a:ext cx="770378" cy="1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ector reto 89"/>
            <p:cNvCxnSpPr>
              <a:cxnSpLocks/>
              <a:stCxn id="85" idx="1"/>
              <a:endCxn id="31" idx="3"/>
            </p:cNvCxnSpPr>
            <p:nvPr/>
          </p:nvCxnSpPr>
          <p:spPr>
            <a:xfrm flipH="1">
              <a:off x="3392199" y="4631262"/>
              <a:ext cx="995189" cy="68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CaixaDeTexto 92"/>
            <p:cNvSpPr txBox="1"/>
            <p:nvPr/>
          </p:nvSpPr>
          <p:spPr>
            <a:xfrm>
              <a:off x="6655640" y="4341292"/>
              <a:ext cx="506232" cy="2075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/>
                <a:t>(1,n)</a:t>
              </a:r>
            </a:p>
          </p:txBody>
        </p:sp>
        <p:cxnSp>
          <p:nvCxnSpPr>
            <p:cNvPr id="75" name="Conector reto 74"/>
            <p:cNvCxnSpPr>
              <a:cxnSpLocks/>
              <a:stCxn id="78" idx="0"/>
            </p:cNvCxnSpPr>
            <p:nvPr/>
          </p:nvCxnSpPr>
          <p:spPr>
            <a:xfrm flipV="1">
              <a:off x="7272412" y="4906165"/>
              <a:ext cx="0" cy="42009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Fluxograma: Conector 77"/>
            <p:cNvSpPr/>
            <p:nvPr/>
          </p:nvSpPr>
          <p:spPr>
            <a:xfrm>
              <a:off x="7211824" y="5326263"/>
              <a:ext cx="121176" cy="96644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/>
            </a:p>
          </p:txBody>
        </p:sp>
        <p:sp>
          <p:nvSpPr>
            <p:cNvPr id="80" name="CaixaDeTexto 79"/>
            <p:cNvSpPr txBox="1"/>
            <p:nvPr/>
          </p:nvSpPr>
          <p:spPr>
            <a:xfrm>
              <a:off x="7333191" y="5238852"/>
              <a:ext cx="500850" cy="2014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50" b="1" dirty="0"/>
                <a:t>Área</a:t>
              </a:r>
            </a:p>
          </p:txBody>
        </p:sp>
        <p:sp>
          <p:nvSpPr>
            <p:cNvPr id="91" name="CaixaDeTexto 92">
              <a:extLst>
                <a:ext uri="{FF2B5EF4-FFF2-40B4-BE49-F238E27FC236}">
                  <a16:creationId xmlns:a16="http://schemas.microsoft.com/office/drawing/2014/main" id="{50A86F24-88AA-4B39-9509-C5EDFC982062}"/>
                </a:ext>
              </a:extLst>
            </p:cNvPr>
            <p:cNvSpPr txBox="1"/>
            <p:nvPr/>
          </p:nvSpPr>
          <p:spPr>
            <a:xfrm>
              <a:off x="3638074" y="4325128"/>
              <a:ext cx="524503" cy="2075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0" dirty="0"/>
                <a:t>(1,1)</a:t>
              </a:r>
            </a:p>
          </p:txBody>
        </p:sp>
        <p:cxnSp>
          <p:nvCxnSpPr>
            <p:cNvPr id="102" name="Conector reto 70">
              <a:extLst>
                <a:ext uri="{FF2B5EF4-FFF2-40B4-BE49-F238E27FC236}">
                  <a16:creationId xmlns:a16="http://schemas.microsoft.com/office/drawing/2014/main" id="{434A8C54-73A4-4EAC-8231-2444988DE697}"/>
                </a:ext>
              </a:extLst>
            </p:cNvPr>
            <p:cNvCxnSpPr>
              <a:cxnSpLocks/>
              <a:stCxn id="103" idx="0"/>
            </p:cNvCxnSpPr>
            <p:nvPr/>
          </p:nvCxnSpPr>
          <p:spPr>
            <a:xfrm flipV="1">
              <a:off x="2684484" y="4910934"/>
              <a:ext cx="0" cy="48077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Fluxograma: Conector 71">
              <a:extLst>
                <a:ext uri="{FF2B5EF4-FFF2-40B4-BE49-F238E27FC236}">
                  <a16:creationId xmlns:a16="http://schemas.microsoft.com/office/drawing/2014/main" id="{7A415133-74FE-48C2-9384-211C89D6683C}"/>
                </a:ext>
              </a:extLst>
            </p:cNvPr>
            <p:cNvSpPr/>
            <p:nvPr/>
          </p:nvSpPr>
          <p:spPr>
            <a:xfrm>
              <a:off x="2623896" y="5391707"/>
              <a:ext cx="121176" cy="96644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/>
            </a:p>
          </p:txBody>
        </p:sp>
        <p:sp>
          <p:nvSpPr>
            <p:cNvPr id="104" name="CaixaDeTexto 72">
              <a:extLst>
                <a:ext uri="{FF2B5EF4-FFF2-40B4-BE49-F238E27FC236}">
                  <a16:creationId xmlns:a16="http://schemas.microsoft.com/office/drawing/2014/main" id="{4B3DCD41-81BC-409E-A072-7D48E4A18031}"/>
                </a:ext>
              </a:extLst>
            </p:cNvPr>
            <p:cNvSpPr txBox="1"/>
            <p:nvPr/>
          </p:nvSpPr>
          <p:spPr>
            <a:xfrm>
              <a:off x="2745263" y="5304296"/>
              <a:ext cx="637185" cy="2014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50" b="1" dirty="0"/>
                <a:t>Código</a:t>
              </a:r>
            </a:p>
          </p:txBody>
        </p:sp>
        <p:cxnSp>
          <p:nvCxnSpPr>
            <p:cNvPr id="105" name="Conector reto 74">
              <a:extLst>
                <a:ext uri="{FF2B5EF4-FFF2-40B4-BE49-F238E27FC236}">
                  <a16:creationId xmlns:a16="http://schemas.microsoft.com/office/drawing/2014/main" id="{C3D3CB31-0601-4830-BA8C-B7DF92107E30}"/>
                </a:ext>
              </a:extLst>
            </p:cNvPr>
            <p:cNvCxnSpPr>
              <a:cxnSpLocks/>
              <a:stCxn id="106" idx="0"/>
            </p:cNvCxnSpPr>
            <p:nvPr/>
          </p:nvCxnSpPr>
          <p:spPr>
            <a:xfrm flipV="1">
              <a:off x="1734677" y="4906963"/>
              <a:ext cx="0" cy="42009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Fluxograma: Conector 77">
              <a:extLst>
                <a:ext uri="{FF2B5EF4-FFF2-40B4-BE49-F238E27FC236}">
                  <a16:creationId xmlns:a16="http://schemas.microsoft.com/office/drawing/2014/main" id="{A2FD7072-FD95-48F0-8AB2-0AFF7DDEBC2B}"/>
                </a:ext>
              </a:extLst>
            </p:cNvPr>
            <p:cNvSpPr/>
            <p:nvPr/>
          </p:nvSpPr>
          <p:spPr>
            <a:xfrm>
              <a:off x="1674089" y="5327061"/>
              <a:ext cx="121176" cy="96644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/>
            </a:p>
          </p:txBody>
        </p:sp>
        <p:sp>
          <p:nvSpPr>
            <p:cNvPr id="107" name="CaixaDeTexto 79">
              <a:extLst>
                <a:ext uri="{FF2B5EF4-FFF2-40B4-BE49-F238E27FC236}">
                  <a16:creationId xmlns:a16="http://schemas.microsoft.com/office/drawing/2014/main" id="{5524308D-AA55-44DD-B243-067AC6CA6027}"/>
                </a:ext>
              </a:extLst>
            </p:cNvPr>
            <p:cNvSpPr txBox="1"/>
            <p:nvPr/>
          </p:nvSpPr>
          <p:spPr>
            <a:xfrm>
              <a:off x="1795455" y="5239650"/>
              <a:ext cx="583369" cy="2014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50" b="1" dirty="0"/>
                <a:t>Nome</a:t>
              </a:r>
            </a:p>
          </p:txBody>
        </p:sp>
      </p:grpSp>
      <p:cxnSp>
        <p:nvCxnSpPr>
          <p:cNvPr id="29" name="Conector reto 70">
            <a:extLst>
              <a:ext uri="{FF2B5EF4-FFF2-40B4-BE49-F238E27FC236}">
                <a16:creationId xmlns:a16="http://schemas.microsoft.com/office/drawing/2014/main" id="{25CEA76E-D326-4CD3-A5A5-2187BBE1155B}"/>
              </a:ext>
            </a:extLst>
          </p:cNvPr>
          <p:cNvCxnSpPr>
            <a:cxnSpLocks/>
            <a:stCxn id="30" idx="0"/>
          </p:cNvCxnSpPr>
          <p:nvPr/>
        </p:nvCxnSpPr>
        <p:spPr>
          <a:xfrm flipV="1">
            <a:off x="8857250" y="2129313"/>
            <a:ext cx="0" cy="60604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luxograma: Conector 71">
            <a:extLst>
              <a:ext uri="{FF2B5EF4-FFF2-40B4-BE49-F238E27FC236}">
                <a16:creationId xmlns:a16="http://schemas.microsoft.com/office/drawing/2014/main" id="{DB2DCF47-51F1-492F-B789-91DA768BE3E9}"/>
              </a:ext>
            </a:extLst>
          </p:cNvPr>
          <p:cNvSpPr/>
          <p:nvPr/>
        </p:nvSpPr>
        <p:spPr>
          <a:xfrm>
            <a:off x="8803110" y="2735356"/>
            <a:ext cx="108283" cy="121825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0" dirty="0"/>
          </a:p>
        </p:txBody>
      </p:sp>
      <p:sp>
        <p:nvSpPr>
          <p:cNvPr id="32" name="CaixaDeTexto 72">
            <a:extLst>
              <a:ext uri="{FF2B5EF4-FFF2-40B4-BE49-F238E27FC236}">
                <a16:creationId xmlns:a16="http://schemas.microsoft.com/office/drawing/2014/main" id="{6CD0A34E-6415-444B-9669-6D9409AAEA24}"/>
              </a:ext>
            </a:extLst>
          </p:cNvPr>
          <p:cNvSpPr txBox="1"/>
          <p:nvPr/>
        </p:nvSpPr>
        <p:spPr>
          <a:xfrm>
            <a:off x="8911562" y="2625168"/>
            <a:ext cx="6415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b="1" dirty="0"/>
              <a:t>Número</a:t>
            </a:r>
          </a:p>
        </p:txBody>
      </p:sp>
    </p:spTree>
    <p:extLst>
      <p:ext uri="{BB962C8B-B14F-4D97-AF65-F5344CB8AC3E}">
        <p14:creationId xmlns:p14="http://schemas.microsoft.com/office/powerpoint/2010/main" val="662032534"/>
      </p:ext>
    </p:extLst>
  </p:cSld>
  <p:clrMapOvr>
    <a:masterClrMapping/>
  </p:clrMapOvr>
  <p:transition spd="slow">
    <p:wipe dir="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ítulo 1"/>
          <p:cNvSpPr>
            <a:spLocks noGrp="1"/>
          </p:cNvSpPr>
          <p:nvPr>
            <p:ph type="title"/>
          </p:nvPr>
        </p:nvSpPr>
        <p:spPr>
          <a:xfrm>
            <a:off x="1981200" y="116632"/>
            <a:ext cx="8229600" cy="792088"/>
          </a:xfrm>
        </p:spPr>
        <p:txBody>
          <a:bodyPr>
            <a:noAutofit/>
          </a:bodyPr>
          <a:lstStyle/>
          <a:p>
            <a:r>
              <a:rPr lang="pt-BR" sz="2000" b="1" dirty="0"/>
              <a:t>Exercício 5.7</a:t>
            </a:r>
            <a:r>
              <a:rPr lang="pt-BR" sz="2000" dirty="0"/>
              <a:t> – Faça a Transformação do Modelo DER abaixo para o Modelo Lógico Relacional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4F9A210-E8B5-4DC6-8CC1-AC77ABEE868D}"/>
              </a:ext>
            </a:extLst>
          </p:cNvPr>
          <p:cNvGrpSpPr/>
          <p:nvPr/>
        </p:nvGrpSpPr>
        <p:grpSpPr>
          <a:xfrm>
            <a:off x="2653479" y="1412777"/>
            <a:ext cx="6970913" cy="1567803"/>
            <a:chOff x="1129478" y="1412776"/>
            <a:chExt cx="6970913" cy="1567803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CF00D493-AE8B-47D0-A361-ED292AA47C30}"/>
                </a:ext>
              </a:extLst>
            </p:cNvPr>
            <p:cNvGrpSpPr/>
            <p:nvPr/>
          </p:nvGrpSpPr>
          <p:grpSpPr>
            <a:xfrm>
              <a:off x="1129478" y="1412776"/>
              <a:ext cx="6970913" cy="1567803"/>
              <a:chOff x="1412436" y="4325128"/>
              <a:chExt cx="7704856" cy="1168398"/>
            </a:xfrm>
          </p:grpSpPr>
          <p:sp>
            <p:nvSpPr>
              <p:cNvPr id="24" name="Retângulo 23"/>
              <p:cNvSpPr/>
              <p:nvPr/>
            </p:nvSpPr>
            <p:spPr>
              <a:xfrm>
                <a:off x="7137529" y="4356361"/>
                <a:ext cx="1979763" cy="54980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 dirty="0">
                    <a:solidFill>
                      <a:schemeClr val="tx1"/>
                    </a:solidFill>
                  </a:rPr>
                  <a:t>Venda</a:t>
                </a:r>
              </a:p>
            </p:txBody>
          </p:sp>
          <p:sp>
            <p:nvSpPr>
              <p:cNvPr id="31" name="Retângulo 30"/>
              <p:cNvSpPr/>
              <p:nvPr/>
            </p:nvSpPr>
            <p:spPr>
              <a:xfrm>
                <a:off x="1412436" y="4363254"/>
                <a:ext cx="1979763" cy="54980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 dirty="0">
                    <a:solidFill>
                      <a:schemeClr val="tx1"/>
                    </a:solidFill>
                  </a:rPr>
                  <a:t>Financeira</a:t>
                </a:r>
              </a:p>
            </p:txBody>
          </p:sp>
          <p:sp>
            <p:nvSpPr>
              <p:cNvPr id="85" name="Fluxograma: Decisão 84"/>
              <p:cNvSpPr/>
              <p:nvPr/>
            </p:nvSpPr>
            <p:spPr>
              <a:xfrm>
                <a:off x="4387388" y="4397374"/>
                <a:ext cx="1979763" cy="467776"/>
              </a:xfrm>
              <a:prstGeom prst="flowChartDecisio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100" dirty="0">
                    <a:solidFill>
                      <a:schemeClr val="tx1"/>
                    </a:solidFill>
                  </a:rPr>
                  <a:t>Organização</a:t>
                </a:r>
              </a:p>
            </p:txBody>
          </p:sp>
          <p:cxnSp>
            <p:nvCxnSpPr>
              <p:cNvPr id="90" name="Conector reto 89"/>
              <p:cNvCxnSpPr>
                <a:cxnSpLocks/>
                <a:stCxn id="85" idx="1"/>
                <a:endCxn id="31" idx="3"/>
              </p:cNvCxnSpPr>
              <p:nvPr/>
            </p:nvCxnSpPr>
            <p:spPr>
              <a:xfrm flipH="1">
                <a:off x="3392199" y="4631262"/>
                <a:ext cx="995189" cy="689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CaixaDeTexto 92"/>
              <p:cNvSpPr txBox="1"/>
              <p:nvPr/>
            </p:nvSpPr>
            <p:spPr>
              <a:xfrm>
                <a:off x="6655640" y="4341292"/>
                <a:ext cx="535432" cy="1949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100" dirty="0"/>
                  <a:t>(0, n)</a:t>
                </a:r>
              </a:p>
            </p:txBody>
          </p:sp>
          <p:cxnSp>
            <p:nvCxnSpPr>
              <p:cNvPr id="75" name="Conector reto 74"/>
              <p:cNvCxnSpPr>
                <a:cxnSpLocks/>
                <a:stCxn id="78" idx="0"/>
              </p:cNvCxnSpPr>
              <p:nvPr/>
            </p:nvCxnSpPr>
            <p:spPr>
              <a:xfrm flipV="1">
                <a:off x="7272412" y="4906165"/>
                <a:ext cx="0" cy="420098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Fluxograma: Conector 77"/>
              <p:cNvSpPr/>
              <p:nvPr/>
            </p:nvSpPr>
            <p:spPr>
              <a:xfrm>
                <a:off x="7211824" y="5326263"/>
                <a:ext cx="121176" cy="96644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050" dirty="0"/>
              </a:p>
            </p:txBody>
          </p:sp>
          <p:sp>
            <p:nvSpPr>
              <p:cNvPr id="80" name="CaixaDeTexto 79"/>
              <p:cNvSpPr txBox="1"/>
              <p:nvPr/>
            </p:nvSpPr>
            <p:spPr>
              <a:xfrm>
                <a:off x="7333190" y="5238852"/>
                <a:ext cx="494680" cy="1892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050" b="1" dirty="0"/>
                  <a:t>Área</a:t>
                </a:r>
              </a:p>
            </p:txBody>
          </p:sp>
          <p:sp>
            <p:nvSpPr>
              <p:cNvPr id="91" name="CaixaDeTexto 92">
                <a:extLst>
                  <a:ext uri="{FF2B5EF4-FFF2-40B4-BE49-F238E27FC236}">
                    <a16:creationId xmlns:a16="http://schemas.microsoft.com/office/drawing/2014/main" id="{50A86F24-88AA-4B39-9509-C5EDFC982062}"/>
                  </a:ext>
                </a:extLst>
              </p:cNvPr>
              <p:cNvSpPr txBox="1"/>
              <p:nvPr/>
            </p:nvSpPr>
            <p:spPr>
              <a:xfrm>
                <a:off x="3638074" y="4325128"/>
                <a:ext cx="524503" cy="1949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100" dirty="0"/>
                  <a:t>(0,1)</a:t>
                </a:r>
              </a:p>
            </p:txBody>
          </p:sp>
          <p:cxnSp>
            <p:nvCxnSpPr>
              <p:cNvPr id="102" name="Conector reto 70">
                <a:extLst>
                  <a:ext uri="{FF2B5EF4-FFF2-40B4-BE49-F238E27FC236}">
                    <a16:creationId xmlns:a16="http://schemas.microsoft.com/office/drawing/2014/main" id="{434A8C54-73A4-4EAC-8231-2444988DE697}"/>
                  </a:ext>
                </a:extLst>
              </p:cNvPr>
              <p:cNvCxnSpPr>
                <a:cxnSpLocks/>
                <a:stCxn id="103" idx="0"/>
              </p:cNvCxnSpPr>
              <p:nvPr/>
            </p:nvCxnSpPr>
            <p:spPr>
              <a:xfrm flipV="1">
                <a:off x="2684484" y="4910934"/>
                <a:ext cx="0" cy="480773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Fluxograma: Conector 71">
                <a:extLst>
                  <a:ext uri="{FF2B5EF4-FFF2-40B4-BE49-F238E27FC236}">
                    <a16:creationId xmlns:a16="http://schemas.microsoft.com/office/drawing/2014/main" id="{7A415133-74FE-48C2-9384-211C89D6683C}"/>
                  </a:ext>
                </a:extLst>
              </p:cNvPr>
              <p:cNvSpPr/>
              <p:nvPr/>
            </p:nvSpPr>
            <p:spPr>
              <a:xfrm>
                <a:off x="2623896" y="5391707"/>
                <a:ext cx="121176" cy="96644"/>
              </a:xfrm>
              <a:prstGeom prst="flowChartConnector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050" dirty="0"/>
              </a:p>
            </p:txBody>
          </p:sp>
          <p:sp>
            <p:nvSpPr>
              <p:cNvPr id="104" name="CaixaDeTexto 72">
                <a:extLst>
                  <a:ext uri="{FF2B5EF4-FFF2-40B4-BE49-F238E27FC236}">
                    <a16:creationId xmlns:a16="http://schemas.microsoft.com/office/drawing/2014/main" id="{4B3DCD41-81BC-409E-A072-7D48E4A18031}"/>
                  </a:ext>
                </a:extLst>
              </p:cNvPr>
              <p:cNvSpPr txBox="1"/>
              <p:nvPr/>
            </p:nvSpPr>
            <p:spPr>
              <a:xfrm>
                <a:off x="2745263" y="5304296"/>
                <a:ext cx="629336" cy="1892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050" b="1" dirty="0"/>
                  <a:t>Código</a:t>
                </a:r>
              </a:p>
            </p:txBody>
          </p:sp>
          <p:cxnSp>
            <p:nvCxnSpPr>
              <p:cNvPr id="105" name="Conector reto 74">
                <a:extLst>
                  <a:ext uri="{FF2B5EF4-FFF2-40B4-BE49-F238E27FC236}">
                    <a16:creationId xmlns:a16="http://schemas.microsoft.com/office/drawing/2014/main" id="{C3D3CB31-0601-4830-BA8C-B7DF92107E30}"/>
                  </a:ext>
                </a:extLst>
              </p:cNvPr>
              <p:cNvCxnSpPr>
                <a:cxnSpLocks/>
                <a:stCxn id="106" idx="0"/>
              </p:cNvCxnSpPr>
              <p:nvPr/>
            </p:nvCxnSpPr>
            <p:spPr>
              <a:xfrm flipV="1">
                <a:off x="1734677" y="4906963"/>
                <a:ext cx="0" cy="420098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6" name="Fluxograma: Conector 77">
                <a:extLst>
                  <a:ext uri="{FF2B5EF4-FFF2-40B4-BE49-F238E27FC236}">
                    <a16:creationId xmlns:a16="http://schemas.microsoft.com/office/drawing/2014/main" id="{A2FD7072-FD95-48F0-8AB2-0AFF7DDEBC2B}"/>
                  </a:ext>
                </a:extLst>
              </p:cNvPr>
              <p:cNvSpPr/>
              <p:nvPr/>
            </p:nvSpPr>
            <p:spPr>
              <a:xfrm>
                <a:off x="1674089" y="5327061"/>
                <a:ext cx="121176" cy="96644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050" dirty="0"/>
              </a:p>
            </p:txBody>
          </p:sp>
          <p:sp>
            <p:nvSpPr>
              <p:cNvPr id="107" name="CaixaDeTexto 79">
                <a:extLst>
                  <a:ext uri="{FF2B5EF4-FFF2-40B4-BE49-F238E27FC236}">
                    <a16:creationId xmlns:a16="http://schemas.microsoft.com/office/drawing/2014/main" id="{5524308D-AA55-44DD-B243-067AC6CA6027}"/>
                  </a:ext>
                </a:extLst>
              </p:cNvPr>
              <p:cNvSpPr txBox="1"/>
              <p:nvPr/>
            </p:nvSpPr>
            <p:spPr>
              <a:xfrm>
                <a:off x="1795455" y="5239650"/>
                <a:ext cx="576183" cy="1892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050" b="1" dirty="0"/>
                  <a:t>Nome</a:t>
                </a:r>
              </a:p>
            </p:txBody>
          </p:sp>
        </p:grpSp>
        <p:cxnSp>
          <p:nvCxnSpPr>
            <p:cNvPr id="29" name="Conector reto 70">
              <a:extLst>
                <a:ext uri="{FF2B5EF4-FFF2-40B4-BE49-F238E27FC236}">
                  <a16:creationId xmlns:a16="http://schemas.microsoft.com/office/drawing/2014/main" id="{25CEA76E-D326-4CD3-A5A5-2187BBE1155B}"/>
                </a:ext>
              </a:extLst>
            </p:cNvPr>
            <p:cNvCxnSpPr>
              <a:cxnSpLocks/>
              <a:stCxn id="30" idx="0"/>
            </p:cNvCxnSpPr>
            <p:nvPr/>
          </p:nvCxnSpPr>
          <p:spPr>
            <a:xfrm flipV="1">
              <a:off x="7333926" y="2198834"/>
              <a:ext cx="0" cy="536521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luxograma: Conector 71">
              <a:extLst>
                <a:ext uri="{FF2B5EF4-FFF2-40B4-BE49-F238E27FC236}">
                  <a16:creationId xmlns:a16="http://schemas.microsoft.com/office/drawing/2014/main" id="{DB2DCF47-51F1-492F-B789-91DA768BE3E9}"/>
                </a:ext>
              </a:extLst>
            </p:cNvPr>
            <p:cNvSpPr/>
            <p:nvPr/>
          </p:nvSpPr>
          <p:spPr>
            <a:xfrm>
              <a:off x="7279109" y="2735355"/>
              <a:ext cx="109634" cy="129680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/>
            </a:p>
          </p:txBody>
        </p:sp>
        <p:sp>
          <p:nvSpPr>
            <p:cNvPr id="32" name="CaixaDeTexto 72">
              <a:extLst>
                <a:ext uri="{FF2B5EF4-FFF2-40B4-BE49-F238E27FC236}">
                  <a16:creationId xmlns:a16="http://schemas.microsoft.com/office/drawing/2014/main" id="{6CD0A34E-6415-444B-9669-6D9409AAEA24}"/>
                </a:ext>
              </a:extLst>
            </p:cNvPr>
            <p:cNvSpPr txBox="1"/>
            <p:nvPr/>
          </p:nvSpPr>
          <p:spPr>
            <a:xfrm>
              <a:off x="7387561" y="2625167"/>
              <a:ext cx="29571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50" b="1" dirty="0"/>
                <a:t>Id</a:t>
              </a:r>
            </a:p>
          </p:txBody>
        </p:sp>
        <p:cxnSp>
          <p:nvCxnSpPr>
            <p:cNvPr id="23" name="Conector reto 74">
              <a:extLst>
                <a:ext uri="{FF2B5EF4-FFF2-40B4-BE49-F238E27FC236}">
                  <a16:creationId xmlns:a16="http://schemas.microsoft.com/office/drawing/2014/main" id="{40374233-5562-4E5D-A992-575359F81BFA}"/>
                </a:ext>
              </a:extLst>
            </p:cNvPr>
            <p:cNvCxnSpPr>
              <a:cxnSpLocks/>
              <a:stCxn id="25" idx="0"/>
            </p:cNvCxnSpPr>
            <p:nvPr/>
          </p:nvCxnSpPr>
          <p:spPr>
            <a:xfrm flipV="1">
              <a:off x="3951548" y="1832810"/>
              <a:ext cx="0" cy="588365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Fluxograma: Conector 77">
              <a:extLst>
                <a:ext uri="{FF2B5EF4-FFF2-40B4-BE49-F238E27FC236}">
                  <a16:creationId xmlns:a16="http://schemas.microsoft.com/office/drawing/2014/main" id="{94C73A02-8AF4-4613-9305-B1DC247CFD05}"/>
                </a:ext>
              </a:extLst>
            </p:cNvPr>
            <p:cNvSpPr/>
            <p:nvPr/>
          </p:nvSpPr>
          <p:spPr>
            <a:xfrm>
              <a:off x="3896731" y="2421175"/>
              <a:ext cx="109634" cy="12968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/>
            </a:p>
          </p:txBody>
        </p:sp>
        <p:sp>
          <p:nvSpPr>
            <p:cNvPr id="26" name="CaixaDeTexto 79">
              <a:extLst>
                <a:ext uri="{FF2B5EF4-FFF2-40B4-BE49-F238E27FC236}">
                  <a16:creationId xmlns:a16="http://schemas.microsoft.com/office/drawing/2014/main" id="{66BED8AD-2AF6-4CCB-B405-37BB8B8958B0}"/>
                </a:ext>
              </a:extLst>
            </p:cNvPr>
            <p:cNvSpPr txBox="1"/>
            <p:nvPr/>
          </p:nvSpPr>
          <p:spPr>
            <a:xfrm>
              <a:off x="3966640" y="2348806"/>
              <a:ext cx="93841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50" b="1" dirty="0"/>
                <a:t>Taxa de juros</a:t>
              </a:r>
            </a:p>
          </p:txBody>
        </p:sp>
        <p:cxnSp>
          <p:nvCxnSpPr>
            <p:cNvPr id="27" name="Conector reto 74">
              <a:extLst>
                <a:ext uri="{FF2B5EF4-FFF2-40B4-BE49-F238E27FC236}">
                  <a16:creationId xmlns:a16="http://schemas.microsoft.com/office/drawing/2014/main" id="{2A93CEA6-139F-4801-8B3B-0CE14D597E1C}"/>
                </a:ext>
              </a:extLst>
            </p:cNvPr>
            <p:cNvCxnSpPr>
              <a:cxnSpLocks/>
              <a:stCxn id="28" idx="0"/>
            </p:cNvCxnSpPr>
            <p:nvPr/>
          </p:nvCxnSpPr>
          <p:spPr>
            <a:xfrm flipV="1">
              <a:off x="5062103" y="2037018"/>
              <a:ext cx="0" cy="493109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Fluxograma: Conector 77">
              <a:extLst>
                <a:ext uri="{FF2B5EF4-FFF2-40B4-BE49-F238E27FC236}">
                  <a16:creationId xmlns:a16="http://schemas.microsoft.com/office/drawing/2014/main" id="{F5EFA8D7-6EF8-4D7B-BD31-AECE930DA541}"/>
                </a:ext>
              </a:extLst>
            </p:cNvPr>
            <p:cNvSpPr/>
            <p:nvPr/>
          </p:nvSpPr>
          <p:spPr>
            <a:xfrm>
              <a:off x="5007286" y="2530127"/>
              <a:ext cx="109634" cy="12968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/>
            </a:p>
          </p:txBody>
        </p:sp>
        <p:sp>
          <p:nvSpPr>
            <p:cNvPr id="33" name="CaixaDeTexto 79">
              <a:extLst>
                <a:ext uri="{FF2B5EF4-FFF2-40B4-BE49-F238E27FC236}">
                  <a16:creationId xmlns:a16="http://schemas.microsoft.com/office/drawing/2014/main" id="{9C8C032C-D2BB-4F59-8A5F-5B200C1FFBF2}"/>
                </a:ext>
              </a:extLst>
            </p:cNvPr>
            <p:cNvSpPr txBox="1"/>
            <p:nvPr/>
          </p:nvSpPr>
          <p:spPr>
            <a:xfrm>
              <a:off x="5077195" y="2457758"/>
              <a:ext cx="86051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50" b="1" dirty="0"/>
                <a:t>Nr. parcelas</a:t>
              </a:r>
            </a:p>
          </p:txBody>
        </p:sp>
        <p:cxnSp>
          <p:nvCxnSpPr>
            <p:cNvPr id="34" name="Conector reto 89">
              <a:extLst>
                <a:ext uri="{FF2B5EF4-FFF2-40B4-BE49-F238E27FC236}">
                  <a16:creationId xmlns:a16="http://schemas.microsoft.com/office/drawing/2014/main" id="{BD95B7B3-CBB5-4F8E-91C0-521FD43AA5D3}"/>
                </a:ext>
              </a:extLst>
            </p:cNvPr>
            <p:cNvCxnSpPr>
              <a:cxnSpLocks/>
              <a:stCxn id="24" idx="1"/>
            </p:cNvCxnSpPr>
            <p:nvPr/>
          </p:nvCxnSpPr>
          <p:spPr>
            <a:xfrm flipH="1" flipV="1">
              <a:off x="5530785" y="1798676"/>
              <a:ext cx="778430" cy="248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53351902"/>
      </p:ext>
    </p:extLst>
  </p:cSld>
  <p:clrMapOvr>
    <a:masterClrMapping/>
  </p:clrMapOvr>
  <p:transition spd="slow">
    <p:wipe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ítulo 1"/>
          <p:cNvSpPr>
            <a:spLocks noGrp="1"/>
          </p:cNvSpPr>
          <p:nvPr>
            <p:ph type="title"/>
          </p:nvPr>
        </p:nvSpPr>
        <p:spPr>
          <a:xfrm>
            <a:off x="1487252" y="47007"/>
            <a:ext cx="8229600" cy="792088"/>
          </a:xfrm>
        </p:spPr>
        <p:txBody>
          <a:bodyPr>
            <a:noAutofit/>
          </a:bodyPr>
          <a:lstStyle/>
          <a:p>
            <a:r>
              <a:rPr lang="pt-BR" sz="2000" b="1" dirty="0"/>
              <a:t>Exercício 5.8</a:t>
            </a:r>
            <a:r>
              <a:rPr lang="pt-BR" sz="2000" dirty="0"/>
              <a:t> – Faça a Transformação do Modelo DER abaixo para o Modelo Lógico Relacional</a:t>
            </a: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F5C2C79E-43AC-473D-992C-29A9F2D2614A}"/>
              </a:ext>
            </a:extLst>
          </p:cNvPr>
          <p:cNvGrpSpPr/>
          <p:nvPr/>
        </p:nvGrpSpPr>
        <p:grpSpPr>
          <a:xfrm>
            <a:off x="3359696" y="1052736"/>
            <a:ext cx="7056784" cy="3960440"/>
            <a:chOff x="3143672" y="2132856"/>
            <a:chExt cx="6192688" cy="3204898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1960AC6B-9AB2-4637-B7D8-21C408AC9A3C}"/>
                </a:ext>
              </a:extLst>
            </p:cNvPr>
            <p:cNvGrpSpPr/>
            <p:nvPr/>
          </p:nvGrpSpPr>
          <p:grpSpPr>
            <a:xfrm>
              <a:off x="3143672" y="2132856"/>
              <a:ext cx="6192688" cy="3204898"/>
              <a:chOff x="611560" y="908720"/>
              <a:chExt cx="6491355" cy="3743738"/>
            </a:xfrm>
          </p:grpSpPr>
          <p:sp>
            <p:nvSpPr>
              <p:cNvPr id="31" name="Retângulo 30"/>
              <p:cNvSpPr/>
              <p:nvPr/>
            </p:nvSpPr>
            <p:spPr>
              <a:xfrm>
                <a:off x="611560" y="908720"/>
                <a:ext cx="1791176" cy="34568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 dirty="0">
                    <a:solidFill>
                      <a:schemeClr val="tx1"/>
                    </a:solidFill>
                  </a:rPr>
                  <a:t>Cidade</a:t>
                </a:r>
              </a:p>
            </p:txBody>
          </p:sp>
          <p:sp>
            <p:nvSpPr>
              <p:cNvPr id="85" name="Fluxograma: Decisão 84"/>
              <p:cNvSpPr/>
              <p:nvPr/>
            </p:nvSpPr>
            <p:spPr>
              <a:xfrm>
                <a:off x="2731142" y="1931284"/>
                <a:ext cx="885379" cy="361398"/>
              </a:xfrm>
              <a:prstGeom prst="flowChartDecisio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CaixaDeTexto 92">
                <a:extLst>
                  <a:ext uri="{FF2B5EF4-FFF2-40B4-BE49-F238E27FC236}">
                    <a16:creationId xmlns:a16="http://schemas.microsoft.com/office/drawing/2014/main" id="{50A86F24-88AA-4B39-9509-C5EDFC982062}"/>
                  </a:ext>
                </a:extLst>
              </p:cNvPr>
              <p:cNvSpPr txBox="1"/>
              <p:nvPr/>
            </p:nvSpPr>
            <p:spPr>
              <a:xfrm>
                <a:off x="2485011" y="1315089"/>
                <a:ext cx="47454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100" dirty="0"/>
                  <a:t>(1,1)</a:t>
                </a:r>
              </a:p>
            </p:txBody>
          </p:sp>
          <p:cxnSp>
            <p:nvCxnSpPr>
              <p:cNvPr id="102" name="Conector reto 70">
                <a:extLst>
                  <a:ext uri="{FF2B5EF4-FFF2-40B4-BE49-F238E27FC236}">
                    <a16:creationId xmlns:a16="http://schemas.microsoft.com/office/drawing/2014/main" id="{434A8C54-73A4-4EAC-8231-2444988DE69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62436" y="1240686"/>
                <a:ext cx="0" cy="436314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Fluxograma: Conector 71">
                <a:extLst>
                  <a:ext uri="{FF2B5EF4-FFF2-40B4-BE49-F238E27FC236}">
                    <a16:creationId xmlns:a16="http://schemas.microsoft.com/office/drawing/2014/main" id="{7A415133-74FE-48C2-9384-211C89D6683C}"/>
                  </a:ext>
                </a:extLst>
              </p:cNvPr>
              <p:cNvSpPr/>
              <p:nvPr/>
            </p:nvSpPr>
            <p:spPr>
              <a:xfrm>
                <a:off x="1707620" y="1693099"/>
                <a:ext cx="109633" cy="129681"/>
              </a:xfrm>
              <a:prstGeom prst="flowChartConnector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050" dirty="0"/>
              </a:p>
            </p:txBody>
          </p:sp>
          <p:sp>
            <p:nvSpPr>
              <p:cNvPr id="104" name="CaixaDeTexto 72">
                <a:extLst>
                  <a:ext uri="{FF2B5EF4-FFF2-40B4-BE49-F238E27FC236}">
                    <a16:creationId xmlns:a16="http://schemas.microsoft.com/office/drawing/2014/main" id="{4B3DCD41-81BC-409E-A072-7D48E4A18031}"/>
                  </a:ext>
                </a:extLst>
              </p:cNvPr>
              <p:cNvSpPr txBox="1"/>
              <p:nvPr/>
            </p:nvSpPr>
            <p:spPr>
              <a:xfrm>
                <a:off x="1826247" y="1625857"/>
                <a:ext cx="569387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050" b="1" dirty="0"/>
                  <a:t>Código</a:t>
                </a:r>
              </a:p>
            </p:txBody>
          </p:sp>
          <p:cxnSp>
            <p:nvCxnSpPr>
              <p:cNvPr id="105" name="Conector reto 74">
                <a:extLst>
                  <a:ext uri="{FF2B5EF4-FFF2-40B4-BE49-F238E27FC236}">
                    <a16:creationId xmlns:a16="http://schemas.microsoft.com/office/drawing/2014/main" id="{C3D3CB31-0601-4830-BA8C-B7DF92107E3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03105" y="1235357"/>
                <a:ext cx="0" cy="327889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6" name="Fluxograma: Conector 77">
                <a:extLst>
                  <a:ext uri="{FF2B5EF4-FFF2-40B4-BE49-F238E27FC236}">
                    <a16:creationId xmlns:a16="http://schemas.microsoft.com/office/drawing/2014/main" id="{A2FD7072-FD95-48F0-8AB2-0AFF7DDEBC2B}"/>
                  </a:ext>
                </a:extLst>
              </p:cNvPr>
              <p:cNvSpPr/>
              <p:nvPr/>
            </p:nvSpPr>
            <p:spPr>
              <a:xfrm>
                <a:off x="848288" y="1547319"/>
                <a:ext cx="109633" cy="129681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050" dirty="0"/>
              </a:p>
            </p:txBody>
          </p:sp>
          <p:sp>
            <p:nvSpPr>
              <p:cNvPr id="107" name="CaixaDeTexto 79">
                <a:extLst>
                  <a:ext uri="{FF2B5EF4-FFF2-40B4-BE49-F238E27FC236}">
                    <a16:creationId xmlns:a16="http://schemas.microsoft.com/office/drawing/2014/main" id="{5524308D-AA55-44DD-B243-067AC6CA6027}"/>
                  </a:ext>
                </a:extLst>
              </p:cNvPr>
              <p:cNvSpPr txBox="1"/>
              <p:nvPr/>
            </p:nvSpPr>
            <p:spPr>
              <a:xfrm>
                <a:off x="998147" y="1429526"/>
                <a:ext cx="521297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050" b="1" dirty="0"/>
                  <a:t>Nome</a:t>
                </a:r>
              </a:p>
            </p:txBody>
          </p:sp>
          <p:cxnSp>
            <p:nvCxnSpPr>
              <p:cNvPr id="36" name="Conector reto 87">
                <a:extLst>
                  <a:ext uri="{FF2B5EF4-FFF2-40B4-BE49-F238E27FC236}">
                    <a16:creationId xmlns:a16="http://schemas.microsoft.com/office/drawing/2014/main" id="{9AE6EF42-CE21-45A2-8130-1718C3C3B2E1}"/>
                  </a:ext>
                </a:extLst>
              </p:cNvPr>
              <p:cNvCxnSpPr>
                <a:cxnSpLocks/>
                <a:endCxn id="85" idx="0"/>
              </p:cNvCxnSpPr>
              <p:nvPr/>
            </p:nvCxnSpPr>
            <p:spPr>
              <a:xfrm>
                <a:off x="2114491" y="1257000"/>
                <a:ext cx="1059341" cy="674284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Retângulo 30">
                <a:extLst>
                  <a:ext uri="{FF2B5EF4-FFF2-40B4-BE49-F238E27FC236}">
                    <a16:creationId xmlns:a16="http://schemas.microsoft.com/office/drawing/2014/main" id="{DA47CC49-E26D-49EC-A518-85C8EF2C0A7A}"/>
                  </a:ext>
                </a:extLst>
              </p:cNvPr>
              <p:cNvSpPr/>
              <p:nvPr/>
            </p:nvSpPr>
            <p:spPr>
              <a:xfrm>
                <a:off x="4755737" y="954034"/>
                <a:ext cx="1791176" cy="34568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 dirty="0">
                    <a:solidFill>
                      <a:schemeClr val="tx1"/>
                    </a:solidFill>
                  </a:rPr>
                  <a:t>Distribuidor</a:t>
                </a:r>
              </a:p>
            </p:txBody>
          </p:sp>
          <p:sp>
            <p:nvSpPr>
              <p:cNvPr id="38" name="Retângulo 30">
                <a:extLst>
                  <a:ext uri="{FF2B5EF4-FFF2-40B4-BE49-F238E27FC236}">
                    <a16:creationId xmlns:a16="http://schemas.microsoft.com/office/drawing/2014/main" id="{6410E116-3CB7-46A9-8BD1-264641AE182B}"/>
                  </a:ext>
                </a:extLst>
              </p:cNvPr>
              <p:cNvSpPr/>
              <p:nvPr/>
            </p:nvSpPr>
            <p:spPr>
              <a:xfrm>
                <a:off x="3173831" y="2778072"/>
                <a:ext cx="1791176" cy="36139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 dirty="0">
                    <a:solidFill>
                      <a:schemeClr val="tx1"/>
                    </a:solidFill>
                  </a:rPr>
                  <a:t>Distribuição</a:t>
                </a:r>
              </a:p>
            </p:txBody>
          </p:sp>
          <p:sp>
            <p:nvSpPr>
              <p:cNvPr id="40" name="Retângulo 30">
                <a:extLst>
                  <a:ext uri="{FF2B5EF4-FFF2-40B4-BE49-F238E27FC236}">
                    <a16:creationId xmlns:a16="http://schemas.microsoft.com/office/drawing/2014/main" id="{D0CA85C9-83EC-4B46-B562-8C1A8DB14972}"/>
                  </a:ext>
                </a:extLst>
              </p:cNvPr>
              <p:cNvSpPr/>
              <p:nvPr/>
            </p:nvSpPr>
            <p:spPr>
              <a:xfrm>
                <a:off x="3173831" y="4175152"/>
                <a:ext cx="1791176" cy="36139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 dirty="0">
                    <a:solidFill>
                      <a:schemeClr val="tx1"/>
                    </a:solidFill>
                  </a:rPr>
                  <a:t>Produto</a:t>
                </a:r>
              </a:p>
            </p:txBody>
          </p:sp>
          <p:sp>
            <p:nvSpPr>
              <p:cNvPr id="42" name="Fluxograma: Decisão 84">
                <a:extLst>
                  <a:ext uri="{FF2B5EF4-FFF2-40B4-BE49-F238E27FC236}">
                    <a16:creationId xmlns:a16="http://schemas.microsoft.com/office/drawing/2014/main" id="{5D932BF6-16EE-4757-B88A-B0C0DE2F8925}"/>
                  </a:ext>
                </a:extLst>
              </p:cNvPr>
              <p:cNvSpPr/>
              <p:nvPr/>
            </p:nvSpPr>
            <p:spPr>
              <a:xfrm>
                <a:off x="4437707" y="1935181"/>
                <a:ext cx="885379" cy="361398"/>
              </a:xfrm>
              <a:prstGeom prst="flowChartDecisio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1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3" name="Conector reto 87">
                <a:extLst>
                  <a:ext uri="{FF2B5EF4-FFF2-40B4-BE49-F238E27FC236}">
                    <a16:creationId xmlns:a16="http://schemas.microsoft.com/office/drawing/2014/main" id="{07C601B4-9DBB-498C-ACDA-4207303D7BEF}"/>
                  </a:ext>
                </a:extLst>
              </p:cNvPr>
              <p:cNvCxnSpPr>
                <a:cxnSpLocks/>
                <a:stCxn id="37" idx="2"/>
                <a:endCxn id="42" idx="0"/>
              </p:cNvCxnSpPr>
              <p:nvPr/>
            </p:nvCxnSpPr>
            <p:spPr>
              <a:xfrm flipH="1">
                <a:off x="4880397" y="1299719"/>
                <a:ext cx="770928" cy="635462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ector reto 87">
                <a:extLst>
                  <a:ext uri="{FF2B5EF4-FFF2-40B4-BE49-F238E27FC236}">
                    <a16:creationId xmlns:a16="http://schemas.microsoft.com/office/drawing/2014/main" id="{C024F97B-08A3-4A07-9104-457A5AC662E7}"/>
                  </a:ext>
                </a:extLst>
              </p:cNvPr>
              <p:cNvCxnSpPr>
                <a:cxnSpLocks/>
                <a:stCxn id="85" idx="2"/>
              </p:cNvCxnSpPr>
              <p:nvPr/>
            </p:nvCxnSpPr>
            <p:spPr>
              <a:xfrm>
                <a:off x="3173832" y="2292682"/>
                <a:ext cx="385464" cy="481493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Fluxograma: Decisão 84">
                <a:extLst>
                  <a:ext uri="{FF2B5EF4-FFF2-40B4-BE49-F238E27FC236}">
                    <a16:creationId xmlns:a16="http://schemas.microsoft.com/office/drawing/2014/main" id="{63B98406-51FD-4EA6-A759-CA92E71DD6CB}"/>
                  </a:ext>
                </a:extLst>
              </p:cNvPr>
              <p:cNvSpPr/>
              <p:nvPr/>
            </p:nvSpPr>
            <p:spPr>
              <a:xfrm>
                <a:off x="3626729" y="3440264"/>
                <a:ext cx="885379" cy="361398"/>
              </a:xfrm>
              <a:prstGeom prst="flowChartDecisio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1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6" name="Conector reto 87">
                <a:extLst>
                  <a:ext uri="{FF2B5EF4-FFF2-40B4-BE49-F238E27FC236}">
                    <a16:creationId xmlns:a16="http://schemas.microsoft.com/office/drawing/2014/main" id="{EE994C4D-0E3E-48D2-A153-756004203F06}"/>
                  </a:ext>
                </a:extLst>
              </p:cNvPr>
              <p:cNvCxnSpPr>
                <a:cxnSpLocks/>
                <a:stCxn id="42" idx="2"/>
              </p:cNvCxnSpPr>
              <p:nvPr/>
            </p:nvCxnSpPr>
            <p:spPr>
              <a:xfrm flipH="1">
                <a:off x="4512108" y="2296579"/>
                <a:ext cx="368289" cy="477596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Conector reto 87">
                <a:extLst>
                  <a:ext uri="{FF2B5EF4-FFF2-40B4-BE49-F238E27FC236}">
                    <a16:creationId xmlns:a16="http://schemas.microsoft.com/office/drawing/2014/main" id="{271E034D-AC0C-4770-8533-0D1E6B87A0FC}"/>
                  </a:ext>
                </a:extLst>
              </p:cNvPr>
              <p:cNvCxnSpPr>
                <a:cxnSpLocks/>
                <a:stCxn id="38" idx="2"/>
                <a:endCxn id="55" idx="0"/>
              </p:cNvCxnSpPr>
              <p:nvPr/>
            </p:nvCxnSpPr>
            <p:spPr>
              <a:xfrm>
                <a:off x="4069419" y="3139470"/>
                <a:ext cx="0" cy="300794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Conector reto 87">
                <a:extLst>
                  <a:ext uri="{FF2B5EF4-FFF2-40B4-BE49-F238E27FC236}">
                    <a16:creationId xmlns:a16="http://schemas.microsoft.com/office/drawing/2014/main" id="{69577BA1-0D7F-4C07-B2EE-5290578BD104}"/>
                  </a:ext>
                </a:extLst>
              </p:cNvPr>
              <p:cNvCxnSpPr>
                <a:cxnSpLocks/>
                <a:stCxn id="40" idx="0"/>
                <a:endCxn id="55" idx="2"/>
              </p:cNvCxnSpPr>
              <p:nvPr/>
            </p:nvCxnSpPr>
            <p:spPr>
              <a:xfrm flipV="1">
                <a:off x="4069419" y="3801662"/>
                <a:ext cx="0" cy="37349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CaixaDeTexto 92">
                <a:extLst>
                  <a:ext uri="{FF2B5EF4-FFF2-40B4-BE49-F238E27FC236}">
                    <a16:creationId xmlns:a16="http://schemas.microsoft.com/office/drawing/2014/main" id="{4394086D-BE79-43F6-9021-2BEB59461BD8}"/>
                  </a:ext>
                </a:extLst>
              </p:cNvPr>
              <p:cNvSpPr txBox="1"/>
              <p:nvPr/>
            </p:nvSpPr>
            <p:spPr>
              <a:xfrm>
                <a:off x="4843383" y="1396797"/>
                <a:ext cx="47454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100" dirty="0"/>
                  <a:t>(1,1)</a:t>
                </a:r>
              </a:p>
            </p:txBody>
          </p:sp>
          <p:sp>
            <p:nvSpPr>
              <p:cNvPr id="70" name="CaixaDeTexto 92">
                <a:extLst>
                  <a:ext uri="{FF2B5EF4-FFF2-40B4-BE49-F238E27FC236}">
                    <a16:creationId xmlns:a16="http://schemas.microsoft.com/office/drawing/2014/main" id="{3048A368-BF8D-48DC-81C3-C2F23DE5A791}"/>
                  </a:ext>
                </a:extLst>
              </p:cNvPr>
              <p:cNvSpPr txBox="1"/>
              <p:nvPr/>
            </p:nvSpPr>
            <p:spPr>
              <a:xfrm>
                <a:off x="3322026" y="2307030"/>
                <a:ext cx="51603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100" dirty="0"/>
                  <a:t>(0, n)</a:t>
                </a:r>
              </a:p>
            </p:txBody>
          </p:sp>
          <p:sp>
            <p:nvSpPr>
              <p:cNvPr id="71" name="CaixaDeTexto 92">
                <a:extLst>
                  <a:ext uri="{FF2B5EF4-FFF2-40B4-BE49-F238E27FC236}">
                    <a16:creationId xmlns:a16="http://schemas.microsoft.com/office/drawing/2014/main" id="{B5A53426-BBB1-4710-A288-C9907DEC9AA3}"/>
                  </a:ext>
                </a:extLst>
              </p:cNvPr>
              <p:cNvSpPr txBox="1"/>
              <p:nvPr/>
            </p:nvSpPr>
            <p:spPr>
              <a:xfrm>
                <a:off x="4239705" y="2292682"/>
                <a:ext cx="51603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100" dirty="0"/>
                  <a:t>(0, n)</a:t>
                </a:r>
              </a:p>
            </p:txBody>
          </p:sp>
          <p:sp>
            <p:nvSpPr>
              <p:cNvPr id="72" name="CaixaDeTexto 92">
                <a:extLst>
                  <a:ext uri="{FF2B5EF4-FFF2-40B4-BE49-F238E27FC236}">
                    <a16:creationId xmlns:a16="http://schemas.microsoft.com/office/drawing/2014/main" id="{F3A41CB0-2A5B-4EA1-B3D2-67E0A0AD45A0}"/>
                  </a:ext>
                </a:extLst>
              </p:cNvPr>
              <p:cNvSpPr txBox="1"/>
              <p:nvPr/>
            </p:nvSpPr>
            <p:spPr>
              <a:xfrm>
                <a:off x="4078051" y="3195410"/>
                <a:ext cx="51603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100" dirty="0"/>
                  <a:t>(0, n)</a:t>
                </a:r>
              </a:p>
            </p:txBody>
          </p:sp>
          <p:sp>
            <p:nvSpPr>
              <p:cNvPr id="73" name="CaixaDeTexto 92">
                <a:extLst>
                  <a:ext uri="{FF2B5EF4-FFF2-40B4-BE49-F238E27FC236}">
                    <a16:creationId xmlns:a16="http://schemas.microsoft.com/office/drawing/2014/main" id="{507CE179-3430-427E-B3E6-CA685517CDE2}"/>
                  </a:ext>
                </a:extLst>
              </p:cNvPr>
              <p:cNvSpPr txBox="1"/>
              <p:nvPr/>
            </p:nvSpPr>
            <p:spPr>
              <a:xfrm>
                <a:off x="4098797" y="3811787"/>
                <a:ext cx="474540" cy="3055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100" dirty="0"/>
                  <a:t>(1,1)</a:t>
                </a:r>
              </a:p>
            </p:txBody>
          </p:sp>
          <p:cxnSp>
            <p:nvCxnSpPr>
              <p:cNvPr id="74" name="Conector reto 70">
                <a:extLst>
                  <a:ext uri="{FF2B5EF4-FFF2-40B4-BE49-F238E27FC236}">
                    <a16:creationId xmlns:a16="http://schemas.microsoft.com/office/drawing/2014/main" id="{CBC07D91-A6D6-4429-9190-57701906025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69717" y="1302464"/>
                <a:ext cx="0" cy="436314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CaixaDeTexto 72">
                <a:extLst>
                  <a:ext uri="{FF2B5EF4-FFF2-40B4-BE49-F238E27FC236}">
                    <a16:creationId xmlns:a16="http://schemas.microsoft.com/office/drawing/2014/main" id="{745095DA-0A2C-4A35-A1FB-09101E2440C1}"/>
                  </a:ext>
                </a:extLst>
              </p:cNvPr>
              <p:cNvSpPr txBox="1"/>
              <p:nvPr/>
            </p:nvSpPr>
            <p:spPr>
              <a:xfrm>
                <a:off x="6533528" y="1687635"/>
                <a:ext cx="569387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050" b="1" dirty="0"/>
                  <a:t>Código</a:t>
                </a:r>
              </a:p>
            </p:txBody>
          </p:sp>
          <p:sp>
            <p:nvSpPr>
              <p:cNvPr id="77" name="Fluxograma: Conector 77">
                <a:extLst>
                  <a:ext uri="{FF2B5EF4-FFF2-40B4-BE49-F238E27FC236}">
                    <a16:creationId xmlns:a16="http://schemas.microsoft.com/office/drawing/2014/main" id="{917D9E71-E744-4C75-9C2F-A5073E9C9493}"/>
                  </a:ext>
                </a:extLst>
              </p:cNvPr>
              <p:cNvSpPr/>
              <p:nvPr/>
            </p:nvSpPr>
            <p:spPr>
              <a:xfrm>
                <a:off x="5653206" y="1609097"/>
                <a:ext cx="109633" cy="129681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050" dirty="0"/>
              </a:p>
            </p:txBody>
          </p:sp>
          <p:sp>
            <p:nvSpPr>
              <p:cNvPr id="79" name="CaixaDeTexto 79">
                <a:extLst>
                  <a:ext uri="{FF2B5EF4-FFF2-40B4-BE49-F238E27FC236}">
                    <a16:creationId xmlns:a16="http://schemas.microsoft.com/office/drawing/2014/main" id="{A9139C63-BA40-4F31-B439-5120F2CA06F2}"/>
                  </a:ext>
                </a:extLst>
              </p:cNvPr>
              <p:cNvSpPr txBox="1"/>
              <p:nvPr/>
            </p:nvSpPr>
            <p:spPr>
              <a:xfrm>
                <a:off x="5705428" y="1491304"/>
                <a:ext cx="521297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050" b="1" dirty="0"/>
                  <a:t>Nome</a:t>
                </a:r>
              </a:p>
            </p:txBody>
          </p:sp>
          <p:sp>
            <p:nvSpPr>
              <p:cNvPr id="81" name="Fluxograma: Conector 71">
                <a:extLst>
                  <a:ext uri="{FF2B5EF4-FFF2-40B4-BE49-F238E27FC236}">
                    <a16:creationId xmlns:a16="http://schemas.microsoft.com/office/drawing/2014/main" id="{A3284D55-E787-406D-9A89-540E8736E34C}"/>
                  </a:ext>
                </a:extLst>
              </p:cNvPr>
              <p:cNvSpPr/>
              <p:nvPr/>
            </p:nvSpPr>
            <p:spPr>
              <a:xfrm>
                <a:off x="6423895" y="1738778"/>
                <a:ext cx="109633" cy="129681"/>
              </a:xfrm>
              <a:prstGeom prst="flowChartConnector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050" dirty="0"/>
              </a:p>
            </p:txBody>
          </p:sp>
          <p:cxnSp>
            <p:nvCxnSpPr>
              <p:cNvPr id="83" name="Conector reto 74">
                <a:extLst>
                  <a:ext uri="{FF2B5EF4-FFF2-40B4-BE49-F238E27FC236}">
                    <a16:creationId xmlns:a16="http://schemas.microsoft.com/office/drawing/2014/main" id="{611AFB65-61A4-46B2-91B3-C43F656825A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7503" y="1299719"/>
                <a:ext cx="0" cy="327889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ector reto 74">
                <a:extLst>
                  <a:ext uri="{FF2B5EF4-FFF2-40B4-BE49-F238E27FC236}">
                    <a16:creationId xmlns:a16="http://schemas.microsoft.com/office/drawing/2014/main" id="{7656BAF6-7382-4C49-8532-E1211BA4877F}"/>
                  </a:ext>
                </a:extLst>
              </p:cNvPr>
              <p:cNvCxnSpPr>
                <a:cxnSpLocks/>
                <a:endCxn id="38" idx="1"/>
              </p:cNvCxnSpPr>
              <p:nvPr/>
            </p:nvCxnSpPr>
            <p:spPr>
              <a:xfrm flipV="1">
                <a:off x="2829946" y="2958771"/>
                <a:ext cx="343885" cy="8195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Fluxograma: Conector 77">
                <a:extLst>
                  <a:ext uri="{FF2B5EF4-FFF2-40B4-BE49-F238E27FC236}">
                    <a16:creationId xmlns:a16="http://schemas.microsoft.com/office/drawing/2014/main" id="{07EBE54F-604D-4324-941E-F83CB23FA350}"/>
                  </a:ext>
                </a:extLst>
              </p:cNvPr>
              <p:cNvSpPr/>
              <p:nvPr/>
            </p:nvSpPr>
            <p:spPr>
              <a:xfrm>
                <a:off x="2704278" y="2902125"/>
                <a:ext cx="109633" cy="129681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050" dirty="0"/>
              </a:p>
            </p:txBody>
          </p:sp>
          <p:sp>
            <p:nvSpPr>
              <p:cNvPr id="87" name="CaixaDeTexto 72">
                <a:extLst>
                  <a:ext uri="{FF2B5EF4-FFF2-40B4-BE49-F238E27FC236}">
                    <a16:creationId xmlns:a16="http://schemas.microsoft.com/office/drawing/2014/main" id="{98D78BAC-E42C-49B6-9B22-9D0BBEAB6F41}"/>
                  </a:ext>
                </a:extLst>
              </p:cNvPr>
              <p:cNvSpPr txBox="1"/>
              <p:nvPr/>
            </p:nvSpPr>
            <p:spPr>
              <a:xfrm>
                <a:off x="2138233" y="2702926"/>
                <a:ext cx="779381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050" b="1" dirty="0"/>
                  <a:t>Data início</a:t>
                </a:r>
              </a:p>
            </p:txBody>
          </p:sp>
          <p:cxnSp>
            <p:nvCxnSpPr>
              <p:cNvPr id="88" name="Conector reto 74">
                <a:extLst>
                  <a:ext uri="{FF2B5EF4-FFF2-40B4-BE49-F238E27FC236}">
                    <a16:creationId xmlns:a16="http://schemas.microsoft.com/office/drawing/2014/main" id="{3E3566BA-457D-4085-80AC-DB7C95AE67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29946" y="4521774"/>
                <a:ext cx="343885" cy="1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Fluxograma: Conector 77">
                <a:extLst>
                  <a:ext uri="{FF2B5EF4-FFF2-40B4-BE49-F238E27FC236}">
                    <a16:creationId xmlns:a16="http://schemas.microsoft.com/office/drawing/2014/main" id="{ADC35D69-9239-4D63-BECD-A8D8D178B4DA}"/>
                  </a:ext>
                </a:extLst>
              </p:cNvPr>
              <p:cNvSpPr/>
              <p:nvPr/>
            </p:nvSpPr>
            <p:spPr>
              <a:xfrm>
                <a:off x="2713156" y="4438790"/>
                <a:ext cx="109633" cy="129681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050" dirty="0"/>
              </a:p>
            </p:txBody>
          </p:sp>
          <p:sp>
            <p:nvSpPr>
              <p:cNvPr id="92" name="CaixaDeTexto 72">
                <a:extLst>
                  <a:ext uri="{FF2B5EF4-FFF2-40B4-BE49-F238E27FC236}">
                    <a16:creationId xmlns:a16="http://schemas.microsoft.com/office/drawing/2014/main" id="{8973B2C0-24FD-41FF-BB7B-FF6B7A2B2CA5}"/>
                  </a:ext>
                </a:extLst>
              </p:cNvPr>
              <p:cNvSpPr txBox="1"/>
              <p:nvPr/>
            </p:nvSpPr>
            <p:spPr>
              <a:xfrm>
                <a:off x="2107987" y="4355851"/>
                <a:ext cx="546439" cy="2966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050" b="1" dirty="0"/>
                  <a:t>Nome</a:t>
                </a:r>
              </a:p>
            </p:txBody>
          </p:sp>
          <p:sp>
            <p:nvSpPr>
              <p:cNvPr id="94" name="CaixaDeTexto 72">
                <a:extLst>
                  <a:ext uri="{FF2B5EF4-FFF2-40B4-BE49-F238E27FC236}">
                    <a16:creationId xmlns:a16="http://schemas.microsoft.com/office/drawing/2014/main" id="{E254C086-798B-4FB6-91EE-0370FD250D89}"/>
                  </a:ext>
                </a:extLst>
              </p:cNvPr>
              <p:cNvSpPr txBox="1"/>
              <p:nvPr/>
            </p:nvSpPr>
            <p:spPr>
              <a:xfrm>
                <a:off x="2037433" y="4115664"/>
                <a:ext cx="569387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050" b="1" dirty="0"/>
                  <a:t>Código</a:t>
                </a:r>
              </a:p>
            </p:txBody>
          </p:sp>
          <p:sp>
            <p:nvSpPr>
              <p:cNvPr id="95" name="Fluxograma: Conector 71">
                <a:extLst>
                  <a:ext uri="{FF2B5EF4-FFF2-40B4-BE49-F238E27FC236}">
                    <a16:creationId xmlns:a16="http://schemas.microsoft.com/office/drawing/2014/main" id="{A9017A83-681D-478F-B607-47DA091E7BB8}"/>
                  </a:ext>
                </a:extLst>
              </p:cNvPr>
              <p:cNvSpPr/>
              <p:nvPr/>
            </p:nvSpPr>
            <p:spPr>
              <a:xfrm>
                <a:off x="2527923" y="4176281"/>
                <a:ext cx="109633" cy="129681"/>
              </a:xfrm>
              <a:prstGeom prst="flowChartConnector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050" dirty="0"/>
              </a:p>
            </p:txBody>
          </p:sp>
          <p:cxnSp>
            <p:nvCxnSpPr>
              <p:cNvPr id="96" name="Conector reto 74">
                <a:extLst>
                  <a:ext uri="{FF2B5EF4-FFF2-40B4-BE49-F238E27FC236}">
                    <a16:creationId xmlns:a16="http://schemas.microsoft.com/office/drawing/2014/main" id="{691107AD-3BA1-4969-A4CE-B03F86639769}"/>
                  </a:ext>
                </a:extLst>
              </p:cNvPr>
              <p:cNvCxnSpPr>
                <a:cxnSpLocks/>
                <a:stCxn id="95" idx="6"/>
              </p:cNvCxnSpPr>
              <p:nvPr/>
            </p:nvCxnSpPr>
            <p:spPr>
              <a:xfrm>
                <a:off x="2637556" y="4241122"/>
                <a:ext cx="563267" cy="1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8" name="Conector reto 70">
              <a:extLst>
                <a:ext uri="{FF2B5EF4-FFF2-40B4-BE49-F238E27FC236}">
                  <a16:creationId xmlns:a16="http://schemas.microsoft.com/office/drawing/2014/main" id="{396C5870-D552-4D08-8050-02AC594BAF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63130" y="4042532"/>
              <a:ext cx="0" cy="153279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Fluxograma: Conector 71">
              <a:extLst>
                <a:ext uri="{FF2B5EF4-FFF2-40B4-BE49-F238E27FC236}">
                  <a16:creationId xmlns:a16="http://schemas.microsoft.com/office/drawing/2014/main" id="{483D05B4-2D46-4393-8059-3EE295F65A8D}"/>
                </a:ext>
              </a:extLst>
            </p:cNvPr>
            <p:cNvSpPr/>
            <p:nvPr/>
          </p:nvSpPr>
          <p:spPr>
            <a:xfrm>
              <a:off x="5610836" y="4209592"/>
              <a:ext cx="104589" cy="111016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/>
            </a:p>
          </p:txBody>
        </p:sp>
        <p:sp>
          <p:nvSpPr>
            <p:cNvPr id="50" name="CaixaDeTexto 72">
              <a:extLst>
                <a:ext uri="{FF2B5EF4-FFF2-40B4-BE49-F238E27FC236}">
                  <a16:creationId xmlns:a16="http://schemas.microsoft.com/office/drawing/2014/main" id="{0372070D-D64B-4058-8A77-1B8E4B248AD9}"/>
                </a:ext>
              </a:extLst>
            </p:cNvPr>
            <p:cNvSpPr txBox="1"/>
            <p:nvPr/>
          </p:nvSpPr>
          <p:spPr>
            <a:xfrm>
              <a:off x="5724005" y="4152028"/>
              <a:ext cx="543190" cy="2173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50" b="1" dirty="0"/>
                <a:t>Código</a:t>
              </a:r>
            </a:p>
          </p:txBody>
        </p:sp>
      </p:grpSp>
      <p:sp>
        <p:nvSpPr>
          <p:cNvPr id="3" name="CaixaDeTexto 2">
            <a:extLst>
              <a:ext uri="{FF2B5EF4-FFF2-40B4-BE49-F238E27FC236}">
                <a16:creationId xmlns:a16="http://schemas.microsoft.com/office/drawing/2014/main" id="{88B03C61-E9D0-48C4-8156-2A0C4B000EF1}"/>
              </a:ext>
            </a:extLst>
          </p:cNvPr>
          <p:cNvSpPr txBox="1"/>
          <p:nvPr/>
        </p:nvSpPr>
        <p:spPr>
          <a:xfrm>
            <a:off x="839416" y="5036476"/>
            <a:ext cx="1123324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Cidade (</a:t>
            </a:r>
            <a:r>
              <a:rPr lang="pt-BR" sz="2000" dirty="0" err="1"/>
              <a:t>idCidade</a:t>
            </a:r>
            <a:r>
              <a:rPr lang="pt-BR" sz="2000" dirty="0"/>
              <a:t> (PK), Nome)</a:t>
            </a:r>
          </a:p>
          <a:p>
            <a:r>
              <a:rPr lang="pt-BR" sz="2000" dirty="0"/>
              <a:t>Distribuidor (</a:t>
            </a:r>
            <a:r>
              <a:rPr lang="pt-BR" sz="2000" dirty="0" err="1"/>
              <a:t>idDistribuidor</a:t>
            </a:r>
            <a:r>
              <a:rPr lang="pt-BR" sz="2000" dirty="0"/>
              <a:t> (PK), Nome )</a:t>
            </a:r>
          </a:p>
          <a:p>
            <a:r>
              <a:rPr lang="pt-BR" sz="2000" dirty="0" err="1"/>
              <a:t>Distribuicao</a:t>
            </a:r>
            <a:r>
              <a:rPr lang="pt-BR" sz="2000" dirty="0"/>
              <a:t> (</a:t>
            </a:r>
            <a:r>
              <a:rPr lang="pt-BR" sz="2000" dirty="0" err="1"/>
              <a:t>idDistribuicao</a:t>
            </a:r>
            <a:r>
              <a:rPr lang="pt-BR" sz="2000" dirty="0"/>
              <a:t> (PK), </a:t>
            </a:r>
            <a:r>
              <a:rPr lang="pt-BR" sz="2000" dirty="0" err="1"/>
              <a:t>idCidade</a:t>
            </a:r>
            <a:r>
              <a:rPr lang="pt-BR" sz="2000" dirty="0"/>
              <a:t> (PK/FK), </a:t>
            </a:r>
            <a:r>
              <a:rPr lang="pt-BR" sz="2000" dirty="0" err="1"/>
              <a:t>idDistribuidor</a:t>
            </a:r>
            <a:r>
              <a:rPr lang="pt-BR" sz="2000" dirty="0"/>
              <a:t> (PK/FK), </a:t>
            </a:r>
            <a:r>
              <a:rPr lang="pt-BR" sz="2000" dirty="0" err="1"/>
              <a:t>idProduto</a:t>
            </a:r>
            <a:r>
              <a:rPr lang="pt-BR" sz="2000" dirty="0"/>
              <a:t> (PK/FK), </a:t>
            </a:r>
            <a:r>
              <a:rPr lang="pt-BR" sz="2000" dirty="0" err="1"/>
              <a:t>DataInicio</a:t>
            </a:r>
            <a:r>
              <a:rPr lang="pt-BR" sz="2000" dirty="0"/>
              <a:t> )</a:t>
            </a:r>
          </a:p>
          <a:p>
            <a:r>
              <a:rPr lang="pt-BR" sz="2000" dirty="0"/>
              <a:t>Produto (</a:t>
            </a:r>
            <a:r>
              <a:rPr lang="pt-BR" sz="2000" dirty="0" err="1"/>
              <a:t>idProduto</a:t>
            </a:r>
            <a:r>
              <a:rPr lang="pt-BR" sz="2000" dirty="0"/>
              <a:t>(PK), Nome)</a:t>
            </a:r>
          </a:p>
          <a:p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310175033"/>
      </p:ext>
    </p:extLst>
  </p:cSld>
  <p:clrMapOvr>
    <a:masterClrMapping/>
  </p:clrMapOvr>
  <p:transition spd="slow">
    <p:wipe dir="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ítulo 1"/>
          <p:cNvSpPr>
            <a:spLocks noGrp="1"/>
          </p:cNvSpPr>
          <p:nvPr>
            <p:ph type="title"/>
          </p:nvPr>
        </p:nvSpPr>
        <p:spPr>
          <a:xfrm>
            <a:off x="1981200" y="116632"/>
            <a:ext cx="8229600" cy="792088"/>
          </a:xfrm>
        </p:spPr>
        <p:txBody>
          <a:bodyPr>
            <a:noAutofit/>
          </a:bodyPr>
          <a:lstStyle/>
          <a:p>
            <a:r>
              <a:rPr lang="pt-BR" sz="2000" b="1" dirty="0"/>
              <a:t>Exercício 5.9</a:t>
            </a:r>
            <a:r>
              <a:rPr lang="pt-BR" sz="2000" dirty="0"/>
              <a:t> – Faça a Transformação do Modelo DER abaixo para o Modelo Lógico Relacional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DA19682-57BA-4FA8-9EB4-496627E0F4AA}"/>
              </a:ext>
            </a:extLst>
          </p:cNvPr>
          <p:cNvGrpSpPr/>
          <p:nvPr/>
        </p:nvGrpSpPr>
        <p:grpSpPr>
          <a:xfrm>
            <a:off x="2999657" y="1340768"/>
            <a:ext cx="6573659" cy="2527626"/>
            <a:chOff x="1988591" y="2628452"/>
            <a:chExt cx="6573659" cy="2527626"/>
          </a:xfrm>
        </p:grpSpPr>
        <p:sp>
          <p:nvSpPr>
            <p:cNvPr id="37" name="Retângulo 30">
              <a:extLst>
                <a:ext uri="{FF2B5EF4-FFF2-40B4-BE49-F238E27FC236}">
                  <a16:creationId xmlns:a16="http://schemas.microsoft.com/office/drawing/2014/main" id="{DA47CC49-E26D-49EC-A518-85C8EF2C0A7A}"/>
                </a:ext>
              </a:extLst>
            </p:cNvPr>
            <p:cNvSpPr/>
            <p:nvPr/>
          </p:nvSpPr>
          <p:spPr>
            <a:xfrm>
              <a:off x="6478711" y="2782414"/>
              <a:ext cx="1791176" cy="34568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chemeClr val="tx1"/>
                  </a:solidFill>
                </a:rPr>
                <a:t>Pessoa Física</a:t>
              </a:r>
            </a:p>
          </p:txBody>
        </p:sp>
        <p:sp>
          <p:nvSpPr>
            <p:cNvPr id="38" name="Retângulo 30">
              <a:extLst>
                <a:ext uri="{FF2B5EF4-FFF2-40B4-BE49-F238E27FC236}">
                  <a16:creationId xmlns:a16="http://schemas.microsoft.com/office/drawing/2014/main" id="{6410E116-3CB7-46A9-8BD1-264641AE182B}"/>
                </a:ext>
              </a:extLst>
            </p:cNvPr>
            <p:cNvSpPr/>
            <p:nvPr/>
          </p:nvSpPr>
          <p:spPr>
            <a:xfrm>
              <a:off x="3173831" y="2778072"/>
              <a:ext cx="1791176" cy="3613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chemeClr val="tx1"/>
                  </a:solidFill>
                </a:rPr>
                <a:t>Venda</a:t>
              </a:r>
            </a:p>
          </p:txBody>
        </p:sp>
        <p:sp>
          <p:nvSpPr>
            <p:cNvPr id="40" name="Retângulo 30">
              <a:extLst>
                <a:ext uri="{FF2B5EF4-FFF2-40B4-BE49-F238E27FC236}">
                  <a16:creationId xmlns:a16="http://schemas.microsoft.com/office/drawing/2014/main" id="{D0CA85C9-83EC-4B46-B562-8C1A8DB14972}"/>
                </a:ext>
              </a:extLst>
            </p:cNvPr>
            <p:cNvSpPr/>
            <p:nvPr/>
          </p:nvSpPr>
          <p:spPr>
            <a:xfrm>
              <a:off x="3173831" y="4175152"/>
              <a:ext cx="1791176" cy="3613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chemeClr val="tx1"/>
                  </a:solidFill>
                </a:rPr>
                <a:t>Pessoa Juridica</a:t>
              </a:r>
            </a:p>
          </p:txBody>
        </p:sp>
        <p:sp>
          <p:nvSpPr>
            <p:cNvPr id="42" name="Fluxograma: Decisão 84">
              <a:extLst>
                <a:ext uri="{FF2B5EF4-FFF2-40B4-BE49-F238E27FC236}">
                  <a16:creationId xmlns:a16="http://schemas.microsoft.com/office/drawing/2014/main" id="{5D932BF6-16EE-4757-B88A-B0C0DE2F8925}"/>
                </a:ext>
              </a:extLst>
            </p:cNvPr>
            <p:cNvSpPr/>
            <p:nvPr/>
          </p:nvSpPr>
          <p:spPr>
            <a:xfrm>
              <a:off x="5308892" y="2786266"/>
              <a:ext cx="885379" cy="361398"/>
            </a:xfrm>
            <a:prstGeom prst="flowChartDecisio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43" name="Conector reto 87">
              <a:extLst>
                <a:ext uri="{FF2B5EF4-FFF2-40B4-BE49-F238E27FC236}">
                  <a16:creationId xmlns:a16="http://schemas.microsoft.com/office/drawing/2014/main" id="{07C601B4-9DBB-498C-ACDA-4207303D7BEF}"/>
                </a:ext>
              </a:extLst>
            </p:cNvPr>
            <p:cNvCxnSpPr>
              <a:cxnSpLocks/>
              <a:stCxn id="37" idx="1"/>
              <a:endCxn id="42" idx="3"/>
            </p:cNvCxnSpPr>
            <p:nvPr/>
          </p:nvCxnSpPr>
          <p:spPr>
            <a:xfrm flipH="1">
              <a:off x="6194271" y="2955257"/>
              <a:ext cx="284440" cy="1170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Fluxograma: Decisão 84">
              <a:extLst>
                <a:ext uri="{FF2B5EF4-FFF2-40B4-BE49-F238E27FC236}">
                  <a16:creationId xmlns:a16="http://schemas.microsoft.com/office/drawing/2014/main" id="{63B98406-51FD-4EA6-A759-CA92E71DD6CB}"/>
                </a:ext>
              </a:extLst>
            </p:cNvPr>
            <p:cNvSpPr/>
            <p:nvPr/>
          </p:nvSpPr>
          <p:spPr>
            <a:xfrm>
              <a:off x="3626729" y="3440264"/>
              <a:ext cx="885379" cy="361398"/>
            </a:xfrm>
            <a:prstGeom prst="flowChartDecisio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65" name="Conector reto 87">
              <a:extLst>
                <a:ext uri="{FF2B5EF4-FFF2-40B4-BE49-F238E27FC236}">
                  <a16:creationId xmlns:a16="http://schemas.microsoft.com/office/drawing/2014/main" id="{69577BA1-0D7F-4C07-B2EE-5290578BD104}"/>
                </a:ext>
              </a:extLst>
            </p:cNvPr>
            <p:cNvCxnSpPr>
              <a:cxnSpLocks/>
              <a:stCxn id="40" idx="0"/>
              <a:endCxn id="55" idx="2"/>
            </p:cNvCxnSpPr>
            <p:nvPr/>
          </p:nvCxnSpPr>
          <p:spPr>
            <a:xfrm flipV="1">
              <a:off x="4069419" y="3801662"/>
              <a:ext cx="0" cy="37349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CaixaDeTexto 92">
              <a:extLst>
                <a:ext uri="{FF2B5EF4-FFF2-40B4-BE49-F238E27FC236}">
                  <a16:creationId xmlns:a16="http://schemas.microsoft.com/office/drawing/2014/main" id="{4394086D-BE79-43F6-9021-2BEB59461BD8}"/>
                </a:ext>
              </a:extLst>
            </p:cNvPr>
            <p:cNvSpPr txBox="1"/>
            <p:nvPr/>
          </p:nvSpPr>
          <p:spPr>
            <a:xfrm>
              <a:off x="6058988" y="2649139"/>
              <a:ext cx="47454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0" dirty="0"/>
                <a:t>(0,1)</a:t>
              </a:r>
            </a:p>
          </p:txBody>
        </p:sp>
        <p:sp>
          <p:nvSpPr>
            <p:cNvPr id="71" name="CaixaDeTexto 92">
              <a:extLst>
                <a:ext uri="{FF2B5EF4-FFF2-40B4-BE49-F238E27FC236}">
                  <a16:creationId xmlns:a16="http://schemas.microsoft.com/office/drawing/2014/main" id="{B5A53426-BBB1-4710-A288-C9907DEC9AA3}"/>
                </a:ext>
              </a:extLst>
            </p:cNvPr>
            <p:cNvSpPr txBox="1"/>
            <p:nvPr/>
          </p:nvSpPr>
          <p:spPr>
            <a:xfrm>
              <a:off x="4965007" y="2628452"/>
              <a:ext cx="51603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0" dirty="0"/>
                <a:t>(0, n)</a:t>
              </a:r>
            </a:p>
          </p:txBody>
        </p:sp>
        <p:sp>
          <p:nvSpPr>
            <p:cNvPr id="72" name="CaixaDeTexto 92">
              <a:extLst>
                <a:ext uri="{FF2B5EF4-FFF2-40B4-BE49-F238E27FC236}">
                  <a16:creationId xmlns:a16="http://schemas.microsoft.com/office/drawing/2014/main" id="{F3A41CB0-2A5B-4EA1-B3D2-67E0A0AD45A0}"/>
                </a:ext>
              </a:extLst>
            </p:cNvPr>
            <p:cNvSpPr txBox="1"/>
            <p:nvPr/>
          </p:nvSpPr>
          <p:spPr>
            <a:xfrm>
              <a:off x="4078051" y="3195410"/>
              <a:ext cx="51603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0" dirty="0"/>
                <a:t>(0, n)</a:t>
              </a:r>
            </a:p>
          </p:txBody>
        </p:sp>
        <p:sp>
          <p:nvSpPr>
            <p:cNvPr id="73" name="CaixaDeTexto 92">
              <a:extLst>
                <a:ext uri="{FF2B5EF4-FFF2-40B4-BE49-F238E27FC236}">
                  <a16:creationId xmlns:a16="http://schemas.microsoft.com/office/drawing/2014/main" id="{507CE179-3430-427E-B3E6-CA685517CDE2}"/>
                </a:ext>
              </a:extLst>
            </p:cNvPr>
            <p:cNvSpPr txBox="1"/>
            <p:nvPr/>
          </p:nvSpPr>
          <p:spPr>
            <a:xfrm>
              <a:off x="4098797" y="3811787"/>
              <a:ext cx="47454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0" dirty="0"/>
                <a:t>(0,1)</a:t>
              </a:r>
            </a:p>
          </p:txBody>
        </p:sp>
        <p:cxnSp>
          <p:nvCxnSpPr>
            <p:cNvPr id="74" name="Conector reto 70">
              <a:extLst>
                <a:ext uri="{FF2B5EF4-FFF2-40B4-BE49-F238E27FC236}">
                  <a16:creationId xmlns:a16="http://schemas.microsoft.com/office/drawing/2014/main" id="{CBC07D91-A6D6-4429-9190-5770190602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08589" y="3146202"/>
              <a:ext cx="0" cy="43631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CaixaDeTexto 72">
              <a:extLst>
                <a:ext uri="{FF2B5EF4-FFF2-40B4-BE49-F238E27FC236}">
                  <a16:creationId xmlns:a16="http://schemas.microsoft.com/office/drawing/2014/main" id="{745095DA-0A2C-4A35-A1FB-09101E2440C1}"/>
                </a:ext>
              </a:extLst>
            </p:cNvPr>
            <p:cNvSpPr txBox="1"/>
            <p:nvPr/>
          </p:nvSpPr>
          <p:spPr>
            <a:xfrm>
              <a:off x="8172400" y="3531373"/>
              <a:ext cx="38985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50" b="1" dirty="0"/>
                <a:t>CPF</a:t>
              </a:r>
            </a:p>
          </p:txBody>
        </p:sp>
        <p:sp>
          <p:nvSpPr>
            <p:cNvPr id="77" name="Fluxograma: Conector 77">
              <a:extLst>
                <a:ext uri="{FF2B5EF4-FFF2-40B4-BE49-F238E27FC236}">
                  <a16:creationId xmlns:a16="http://schemas.microsoft.com/office/drawing/2014/main" id="{917D9E71-E744-4C75-9C2F-A5073E9C9493}"/>
                </a:ext>
              </a:extLst>
            </p:cNvPr>
            <p:cNvSpPr/>
            <p:nvPr/>
          </p:nvSpPr>
          <p:spPr>
            <a:xfrm>
              <a:off x="7292078" y="3452835"/>
              <a:ext cx="109633" cy="129681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/>
            </a:p>
          </p:txBody>
        </p:sp>
        <p:sp>
          <p:nvSpPr>
            <p:cNvPr id="79" name="CaixaDeTexto 79">
              <a:extLst>
                <a:ext uri="{FF2B5EF4-FFF2-40B4-BE49-F238E27FC236}">
                  <a16:creationId xmlns:a16="http://schemas.microsoft.com/office/drawing/2014/main" id="{A9139C63-BA40-4F31-B439-5120F2CA06F2}"/>
                </a:ext>
              </a:extLst>
            </p:cNvPr>
            <p:cNvSpPr txBox="1"/>
            <p:nvPr/>
          </p:nvSpPr>
          <p:spPr>
            <a:xfrm>
              <a:off x="7344300" y="3335042"/>
              <a:ext cx="52129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50" b="1" dirty="0"/>
                <a:t>Nome</a:t>
              </a:r>
            </a:p>
          </p:txBody>
        </p:sp>
        <p:sp>
          <p:nvSpPr>
            <p:cNvPr id="81" name="Fluxograma: Conector 71">
              <a:extLst>
                <a:ext uri="{FF2B5EF4-FFF2-40B4-BE49-F238E27FC236}">
                  <a16:creationId xmlns:a16="http://schemas.microsoft.com/office/drawing/2014/main" id="{A3284D55-E787-406D-9A89-540E8736E34C}"/>
                </a:ext>
              </a:extLst>
            </p:cNvPr>
            <p:cNvSpPr/>
            <p:nvPr/>
          </p:nvSpPr>
          <p:spPr>
            <a:xfrm>
              <a:off x="8062767" y="3582516"/>
              <a:ext cx="109633" cy="129681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/>
            </a:p>
          </p:txBody>
        </p:sp>
        <p:cxnSp>
          <p:nvCxnSpPr>
            <p:cNvPr id="83" name="Conector reto 74">
              <a:extLst>
                <a:ext uri="{FF2B5EF4-FFF2-40B4-BE49-F238E27FC236}">
                  <a16:creationId xmlns:a16="http://schemas.microsoft.com/office/drawing/2014/main" id="{611AFB65-61A4-46B2-91B3-C43F656825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46375" y="3143457"/>
              <a:ext cx="0" cy="327889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ector reto 74">
              <a:extLst>
                <a:ext uri="{FF2B5EF4-FFF2-40B4-BE49-F238E27FC236}">
                  <a16:creationId xmlns:a16="http://schemas.microsoft.com/office/drawing/2014/main" id="{7656BAF6-7382-4C49-8532-E1211BA487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35167" y="2825766"/>
              <a:ext cx="343885" cy="8195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Fluxograma: Conector 77">
              <a:extLst>
                <a:ext uri="{FF2B5EF4-FFF2-40B4-BE49-F238E27FC236}">
                  <a16:creationId xmlns:a16="http://schemas.microsoft.com/office/drawing/2014/main" id="{07EBE54F-604D-4324-941E-F83CB23FA350}"/>
                </a:ext>
              </a:extLst>
            </p:cNvPr>
            <p:cNvSpPr/>
            <p:nvPr/>
          </p:nvSpPr>
          <p:spPr>
            <a:xfrm>
              <a:off x="2709499" y="2769120"/>
              <a:ext cx="109633" cy="129681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/>
            </a:p>
          </p:txBody>
        </p:sp>
        <p:sp>
          <p:nvSpPr>
            <p:cNvPr id="87" name="CaixaDeTexto 72">
              <a:extLst>
                <a:ext uri="{FF2B5EF4-FFF2-40B4-BE49-F238E27FC236}">
                  <a16:creationId xmlns:a16="http://schemas.microsoft.com/office/drawing/2014/main" id="{98D78BAC-E42C-49B6-9B22-9D0BBEAB6F41}"/>
                </a:ext>
              </a:extLst>
            </p:cNvPr>
            <p:cNvSpPr txBox="1"/>
            <p:nvPr/>
          </p:nvSpPr>
          <p:spPr>
            <a:xfrm>
              <a:off x="2296341" y="2700599"/>
              <a:ext cx="44755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50" b="1" dirty="0"/>
                <a:t>Data</a:t>
              </a:r>
            </a:p>
          </p:txBody>
        </p:sp>
        <p:cxnSp>
          <p:nvCxnSpPr>
            <p:cNvPr id="88" name="Conector reto 74">
              <a:extLst>
                <a:ext uri="{FF2B5EF4-FFF2-40B4-BE49-F238E27FC236}">
                  <a16:creationId xmlns:a16="http://schemas.microsoft.com/office/drawing/2014/main" id="{3E3566BA-457D-4085-80AC-DB7C95AE671E}"/>
                </a:ext>
              </a:extLst>
            </p:cNvPr>
            <p:cNvCxnSpPr>
              <a:cxnSpLocks/>
            </p:cNvCxnSpPr>
            <p:nvPr/>
          </p:nvCxnSpPr>
          <p:spPr>
            <a:xfrm>
              <a:off x="2829946" y="4521774"/>
              <a:ext cx="343885" cy="1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Fluxograma: Conector 77">
              <a:extLst>
                <a:ext uri="{FF2B5EF4-FFF2-40B4-BE49-F238E27FC236}">
                  <a16:creationId xmlns:a16="http://schemas.microsoft.com/office/drawing/2014/main" id="{ADC35D69-9239-4D63-BECD-A8D8D178B4DA}"/>
                </a:ext>
              </a:extLst>
            </p:cNvPr>
            <p:cNvSpPr/>
            <p:nvPr/>
          </p:nvSpPr>
          <p:spPr>
            <a:xfrm>
              <a:off x="2713156" y="4438790"/>
              <a:ext cx="109633" cy="129681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/>
            </a:p>
          </p:txBody>
        </p:sp>
        <p:sp>
          <p:nvSpPr>
            <p:cNvPr id="92" name="CaixaDeTexto 72">
              <a:extLst>
                <a:ext uri="{FF2B5EF4-FFF2-40B4-BE49-F238E27FC236}">
                  <a16:creationId xmlns:a16="http://schemas.microsoft.com/office/drawing/2014/main" id="{8973B2C0-24FD-41FF-BB7B-FF6B7A2B2CA5}"/>
                </a:ext>
              </a:extLst>
            </p:cNvPr>
            <p:cNvSpPr txBox="1"/>
            <p:nvPr/>
          </p:nvSpPr>
          <p:spPr>
            <a:xfrm>
              <a:off x="1988591" y="4355851"/>
              <a:ext cx="77938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50" b="1" dirty="0"/>
                <a:t>Data início</a:t>
              </a:r>
            </a:p>
          </p:txBody>
        </p:sp>
        <p:cxnSp>
          <p:nvCxnSpPr>
            <p:cNvPr id="49" name="Conector reto 87">
              <a:extLst>
                <a:ext uri="{FF2B5EF4-FFF2-40B4-BE49-F238E27FC236}">
                  <a16:creationId xmlns:a16="http://schemas.microsoft.com/office/drawing/2014/main" id="{269633EF-71E0-4FC7-B7EE-A276A6303076}"/>
                </a:ext>
              </a:extLst>
            </p:cNvPr>
            <p:cNvCxnSpPr>
              <a:cxnSpLocks/>
              <a:stCxn id="42" idx="1"/>
              <a:endCxn id="38" idx="3"/>
            </p:cNvCxnSpPr>
            <p:nvPr/>
          </p:nvCxnSpPr>
          <p:spPr>
            <a:xfrm flipH="1" flipV="1">
              <a:off x="4965007" y="2958771"/>
              <a:ext cx="343885" cy="819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reto 87">
              <a:extLst>
                <a:ext uri="{FF2B5EF4-FFF2-40B4-BE49-F238E27FC236}">
                  <a16:creationId xmlns:a16="http://schemas.microsoft.com/office/drawing/2014/main" id="{EB7DB377-1F8A-431A-9F2E-8D2B1804E953}"/>
                </a:ext>
              </a:extLst>
            </p:cNvPr>
            <p:cNvCxnSpPr>
              <a:cxnSpLocks/>
              <a:stCxn id="55" idx="0"/>
              <a:endCxn id="38" idx="2"/>
            </p:cNvCxnSpPr>
            <p:nvPr/>
          </p:nvCxnSpPr>
          <p:spPr>
            <a:xfrm flipV="1">
              <a:off x="4069419" y="3139470"/>
              <a:ext cx="0" cy="30079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CaixaDeTexto 72">
              <a:extLst>
                <a:ext uri="{FF2B5EF4-FFF2-40B4-BE49-F238E27FC236}">
                  <a16:creationId xmlns:a16="http://schemas.microsoft.com/office/drawing/2014/main" id="{C6DCF580-F3AE-4E04-9E47-C7C097F37CB4}"/>
                </a:ext>
              </a:extLst>
            </p:cNvPr>
            <p:cNvSpPr txBox="1"/>
            <p:nvPr/>
          </p:nvSpPr>
          <p:spPr>
            <a:xfrm>
              <a:off x="2013799" y="2980959"/>
              <a:ext cx="32092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50" b="1" dirty="0"/>
                <a:t>Nr</a:t>
              </a:r>
            </a:p>
          </p:txBody>
        </p:sp>
        <p:sp>
          <p:nvSpPr>
            <p:cNvPr id="59" name="Fluxograma: Conector 71">
              <a:extLst>
                <a:ext uri="{FF2B5EF4-FFF2-40B4-BE49-F238E27FC236}">
                  <a16:creationId xmlns:a16="http://schemas.microsoft.com/office/drawing/2014/main" id="{E6766F05-151E-41DE-95AF-FBF39CD6AB65}"/>
                </a:ext>
              </a:extLst>
            </p:cNvPr>
            <p:cNvSpPr/>
            <p:nvPr/>
          </p:nvSpPr>
          <p:spPr>
            <a:xfrm>
              <a:off x="2504289" y="3041576"/>
              <a:ext cx="109633" cy="129681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/>
            </a:p>
          </p:txBody>
        </p:sp>
        <p:cxnSp>
          <p:nvCxnSpPr>
            <p:cNvPr id="60" name="Conector reto 74">
              <a:extLst>
                <a:ext uri="{FF2B5EF4-FFF2-40B4-BE49-F238E27FC236}">
                  <a16:creationId xmlns:a16="http://schemas.microsoft.com/office/drawing/2014/main" id="{132AE4DC-2D13-4395-A8AF-19305EDCF4F6}"/>
                </a:ext>
              </a:extLst>
            </p:cNvPr>
            <p:cNvCxnSpPr>
              <a:cxnSpLocks/>
              <a:stCxn id="59" idx="6"/>
            </p:cNvCxnSpPr>
            <p:nvPr/>
          </p:nvCxnSpPr>
          <p:spPr>
            <a:xfrm>
              <a:off x="2613922" y="3106417"/>
              <a:ext cx="563267" cy="1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reto 70">
              <a:extLst>
                <a:ext uri="{FF2B5EF4-FFF2-40B4-BE49-F238E27FC236}">
                  <a16:creationId xmlns:a16="http://schemas.microsoft.com/office/drawing/2014/main" id="{C2CDDE77-307E-447D-B836-0DE009CB10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08189" y="4516991"/>
              <a:ext cx="0" cy="43631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CaixaDeTexto 72">
              <a:extLst>
                <a:ext uri="{FF2B5EF4-FFF2-40B4-BE49-F238E27FC236}">
                  <a16:creationId xmlns:a16="http://schemas.microsoft.com/office/drawing/2014/main" id="{3912A7C5-A9DE-4AF6-BBD4-B20C4BA20994}"/>
                </a:ext>
              </a:extLst>
            </p:cNvPr>
            <p:cNvSpPr txBox="1"/>
            <p:nvPr/>
          </p:nvSpPr>
          <p:spPr>
            <a:xfrm>
              <a:off x="4572000" y="4902162"/>
              <a:ext cx="46038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50" b="1" dirty="0"/>
                <a:t>CNPJ</a:t>
              </a:r>
            </a:p>
          </p:txBody>
        </p:sp>
        <p:sp>
          <p:nvSpPr>
            <p:cNvPr id="75" name="Fluxograma: Conector 77">
              <a:extLst>
                <a:ext uri="{FF2B5EF4-FFF2-40B4-BE49-F238E27FC236}">
                  <a16:creationId xmlns:a16="http://schemas.microsoft.com/office/drawing/2014/main" id="{3C361E37-929B-463F-A0EF-796737829EFC}"/>
                </a:ext>
              </a:extLst>
            </p:cNvPr>
            <p:cNvSpPr/>
            <p:nvPr/>
          </p:nvSpPr>
          <p:spPr>
            <a:xfrm>
              <a:off x="3691678" y="4823624"/>
              <a:ext cx="109633" cy="129681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/>
            </a:p>
          </p:txBody>
        </p:sp>
        <p:sp>
          <p:nvSpPr>
            <p:cNvPr id="78" name="CaixaDeTexto 79">
              <a:extLst>
                <a:ext uri="{FF2B5EF4-FFF2-40B4-BE49-F238E27FC236}">
                  <a16:creationId xmlns:a16="http://schemas.microsoft.com/office/drawing/2014/main" id="{880EDF81-6471-4EFB-8BE7-800C1A9B3F10}"/>
                </a:ext>
              </a:extLst>
            </p:cNvPr>
            <p:cNvSpPr txBox="1"/>
            <p:nvPr/>
          </p:nvSpPr>
          <p:spPr>
            <a:xfrm>
              <a:off x="3743900" y="4705831"/>
              <a:ext cx="540533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50" b="1" dirty="0"/>
                <a:t>Razão</a:t>
              </a:r>
            </a:p>
            <a:p>
              <a:r>
                <a:rPr lang="pt-BR" sz="1050" b="1" dirty="0"/>
                <a:t> Social</a:t>
              </a:r>
            </a:p>
          </p:txBody>
        </p:sp>
        <p:sp>
          <p:nvSpPr>
            <p:cNvPr id="80" name="Fluxograma: Conector 71">
              <a:extLst>
                <a:ext uri="{FF2B5EF4-FFF2-40B4-BE49-F238E27FC236}">
                  <a16:creationId xmlns:a16="http://schemas.microsoft.com/office/drawing/2014/main" id="{6D32C453-0D52-422E-AB2A-26B8CA343CC1}"/>
                </a:ext>
              </a:extLst>
            </p:cNvPr>
            <p:cNvSpPr/>
            <p:nvPr/>
          </p:nvSpPr>
          <p:spPr>
            <a:xfrm>
              <a:off x="4462367" y="4953305"/>
              <a:ext cx="109633" cy="129681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/>
            </a:p>
          </p:txBody>
        </p:sp>
        <p:cxnSp>
          <p:nvCxnSpPr>
            <p:cNvPr id="82" name="Conector reto 74">
              <a:extLst>
                <a:ext uri="{FF2B5EF4-FFF2-40B4-BE49-F238E27FC236}">
                  <a16:creationId xmlns:a16="http://schemas.microsoft.com/office/drawing/2014/main" id="{7C4CA9F2-0E25-4A57-9B41-065B7C3248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45975" y="4514246"/>
              <a:ext cx="0" cy="327889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80735269"/>
      </p:ext>
    </p:extLst>
  </p:cSld>
  <p:clrMapOvr>
    <a:masterClrMapping/>
  </p:clrMapOvr>
  <p:transition spd="slow">
    <p:wipe dir="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ítulo 1"/>
          <p:cNvSpPr>
            <a:spLocks noGrp="1"/>
          </p:cNvSpPr>
          <p:nvPr>
            <p:ph type="title"/>
          </p:nvPr>
        </p:nvSpPr>
        <p:spPr>
          <a:xfrm>
            <a:off x="667488" y="105"/>
            <a:ext cx="11223466" cy="451742"/>
          </a:xfrm>
        </p:spPr>
        <p:txBody>
          <a:bodyPr>
            <a:noAutofit/>
          </a:bodyPr>
          <a:lstStyle/>
          <a:p>
            <a:r>
              <a:rPr lang="pt-BR" sz="2000" b="1" dirty="0"/>
              <a:t>Exercício 5.10</a:t>
            </a:r>
            <a:r>
              <a:rPr lang="pt-BR" sz="2000" dirty="0"/>
              <a:t> – Faça a Transformação do Modelo DER abaixo para o Modelo Lógico Relacional</a:t>
            </a: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F22AC6FC-FDA8-4E54-A47C-A58EF66322F2}"/>
              </a:ext>
            </a:extLst>
          </p:cNvPr>
          <p:cNvGrpSpPr/>
          <p:nvPr/>
        </p:nvGrpSpPr>
        <p:grpSpPr>
          <a:xfrm>
            <a:off x="2135560" y="548680"/>
            <a:ext cx="6768752" cy="3003291"/>
            <a:chOff x="2105340" y="1100906"/>
            <a:chExt cx="7488832" cy="3678372"/>
          </a:xfrm>
        </p:grpSpPr>
        <p:sp>
          <p:nvSpPr>
            <p:cNvPr id="7" name="Retângulo 6"/>
            <p:cNvSpPr/>
            <p:nvPr/>
          </p:nvSpPr>
          <p:spPr>
            <a:xfrm>
              <a:off x="3214595" y="1636765"/>
              <a:ext cx="1639480" cy="4141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</a:rPr>
                <a:t>Cargo</a:t>
              </a:r>
            </a:p>
          </p:txBody>
        </p:sp>
        <p:sp>
          <p:nvSpPr>
            <p:cNvPr id="8" name="Fluxograma: Decisão 7"/>
            <p:cNvSpPr/>
            <p:nvPr/>
          </p:nvSpPr>
          <p:spPr>
            <a:xfrm>
              <a:off x="3213631" y="2450433"/>
              <a:ext cx="1639480" cy="352382"/>
            </a:xfrm>
            <a:prstGeom prst="flowChartDecision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solidFill>
                    <a:schemeClr val="tx1"/>
                  </a:solidFill>
                </a:rPr>
                <a:t>Possui</a:t>
              </a:r>
            </a:p>
          </p:txBody>
        </p:sp>
        <p:sp>
          <p:nvSpPr>
            <p:cNvPr id="28" name="CaixaDeTexto 27"/>
            <p:cNvSpPr txBox="1"/>
            <p:nvPr/>
          </p:nvSpPr>
          <p:spPr>
            <a:xfrm>
              <a:off x="4513014" y="3870494"/>
              <a:ext cx="213989" cy="1970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50" dirty="0"/>
                <a:t>n</a:t>
              </a:r>
            </a:p>
          </p:txBody>
        </p:sp>
        <p:sp>
          <p:nvSpPr>
            <p:cNvPr id="29" name="CaixaDeTexto 28"/>
            <p:cNvSpPr txBox="1"/>
            <p:nvPr/>
          </p:nvSpPr>
          <p:spPr>
            <a:xfrm>
              <a:off x="3278461" y="3865322"/>
              <a:ext cx="212663" cy="1970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50" dirty="0"/>
                <a:t>1</a:t>
              </a:r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7954692" y="3101368"/>
              <a:ext cx="1639480" cy="4141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</a:rPr>
                <a:t>Projeto</a:t>
              </a:r>
            </a:p>
          </p:txBody>
        </p:sp>
        <p:sp>
          <p:nvSpPr>
            <p:cNvPr id="26" name="Retângulo 25"/>
            <p:cNvSpPr/>
            <p:nvPr/>
          </p:nvSpPr>
          <p:spPr>
            <a:xfrm>
              <a:off x="7954692" y="1691010"/>
              <a:ext cx="1639480" cy="4141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</a:rPr>
                <a:t>Departamento</a:t>
              </a:r>
            </a:p>
          </p:txBody>
        </p:sp>
        <p:sp>
          <p:nvSpPr>
            <p:cNvPr id="31" name="Retângulo 30"/>
            <p:cNvSpPr/>
            <p:nvPr/>
          </p:nvSpPr>
          <p:spPr>
            <a:xfrm>
              <a:off x="3213631" y="3106561"/>
              <a:ext cx="1639480" cy="4141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</a:rPr>
                <a:t>Empregado</a:t>
              </a:r>
            </a:p>
          </p:txBody>
        </p:sp>
        <p:sp>
          <p:nvSpPr>
            <p:cNvPr id="36" name="Retângulo 35"/>
            <p:cNvSpPr/>
            <p:nvPr/>
          </p:nvSpPr>
          <p:spPr>
            <a:xfrm>
              <a:off x="5807968" y="4365104"/>
              <a:ext cx="1639480" cy="4141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</a:rPr>
                <a:t>Dependente</a:t>
              </a:r>
            </a:p>
          </p:txBody>
        </p:sp>
        <p:sp>
          <p:nvSpPr>
            <p:cNvPr id="37" name="Fluxograma: Decisão 36"/>
            <p:cNvSpPr/>
            <p:nvPr/>
          </p:nvSpPr>
          <p:spPr>
            <a:xfrm>
              <a:off x="3213631" y="3996700"/>
              <a:ext cx="1639480" cy="352382"/>
            </a:xfrm>
            <a:prstGeom prst="flowChartDecision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solidFill>
                    <a:schemeClr val="tx1"/>
                  </a:solidFill>
                </a:rPr>
                <a:t>Supervisão</a:t>
              </a:r>
            </a:p>
          </p:txBody>
        </p:sp>
        <p:cxnSp>
          <p:nvCxnSpPr>
            <p:cNvPr id="11" name="Conector reto 10"/>
            <p:cNvCxnSpPr>
              <a:endCxn id="37" idx="1"/>
            </p:cNvCxnSpPr>
            <p:nvPr/>
          </p:nvCxnSpPr>
          <p:spPr>
            <a:xfrm flipH="1">
              <a:off x="3213631" y="3518534"/>
              <a:ext cx="175996" cy="6543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/>
            <p:cNvCxnSpPr>
              <a:endCxn id="37" idx="3"/>
            </p:cNvCxnSpPr>
            <p:nvPr/>
          </p:nvCxnSpPr>
          <p:spPr>
            <a:xfrm>
              <a:off x="4670470" y="3520735"/>
              <a:ext cx="182640" cy="6521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Fluxograma: Decisão 37"/>
            <p:cNvSpPr/>
            <p:nvPr/>
          </p:nvSpPr>
          <p:spPr>
            <a:xfrm>
              <a:off x="5807968" y="3815027"/>
              <a:ext cx="1639480" cy="352382"/>
            </a:xfrm>
            <a:prstGeom prst="flowChartDecision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solidFill>
                    <a:schemeClr val="tx1"/>
                  </a:solidFill>
                </a:rPr>
                <a:t>Depende</a:t>
              </a:r>
            </a:p>
          </p:txBody>
        </p:sp>
        <p:cxnSp>
          <p:nvCxnSpPr>
            <p:cNvPr id="22" name="Conector reto 21"/>
            <p:cNvCxnSpPr/>
            <p:nvPr/>
          </p:nvCxnSpPr>
          <p:spPr>
            <a:xfrm>
              <a:off x="4853111" y="3518534"/>
              <a:ext cx="1415960" cy="3774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to 39"/>
            <p:cNvCxnSpPr>
              <a:stCxn id="38" idx="2"/>
              <a:endCxn id="36" idx="0"/>
            </p:cNvCxnSpPr>
            <p:nvPr/>
          </p:nvCxnSpPr>
          <p:spPr>
            <a:xfrm>
              <a:off x="6627708" y="4167409"/>
              <a:ext cx="0" cy="197695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CaixaDeTexto 44"/>
            <p:cNvSpPr txBox="1"/>
            <p:nvPr/>
          </p:nvSpPr>
          <p:spPr>
            <a:xfrm>
              <a:off x="8816363" y="2167855"/>
              <a:ext cx="212663" cy="1970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50" dirty="0"/>
                <a:t>1</a:t>
              </a:r>
            </a:p>
          </p:txBody>
        </p:sp>
        <p:sp>
          <p:nvSpPr>
            <p:cNvPr id="46" name="CaixaDeTexto 45"/>
            <p:cNvSpPr txBox="1"/>
            <p:nvPr/>
          </p:nvSpPr>
          <p:spPr>
            <a:xfrm>
              <a:off x="8843808" y="2849344"/>
              <a:ext cx="213989" cy="1970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50" dirty="0"/>
                <a:t>n</a:t>
              </a:r>
            </a:p>
          </p:txBody>
        </p:sp>
        <p:cxnSp>
          <p:nvCxnSpPr>
            <p:cNvPr id="48" name="Conector reto 47"/>
            <p:cNvCxnSpPr>
              <a:stCxn id="7" idx="2"/>
              <a:endCxn id="8" idx="0"/>
            </p:cNvCxnSpPr>
            <p:nvPr/>
          </p:nvCxnSpPr>
          <p:spPr>
            <a:xfrm flipH="1">
              <a:off x="4033371" y="2050939"/>
              <a:ext cx="964" cy="3994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to 49"/>
            <p:cNvCxnSpPr>
              <a:stCxn id="8" idx="2"/>
              <a:endCxn id="31" idx="0"/>
            </p:cNvCxnSpPr>
            <p:nvPr/>
          </p:nvCxnSpPr>
          <p:spPr>
            <a:xfrm>
              <a:off x="4033371" y="2802815"/>
              <a:ext cx="0" cy="3037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CaixaDeTexto 51"/>
            <p:cNvSpPr txBox="1"/>
            <p:nvPr/>
          </p:nvSpPr>
          <p:spPr>
            <a:xfrm>
              <a:off x="4034335" y="2134759"/>
              <a:ext cx="212663" cy="1970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50" dirty="0"/>
                <a:t>1</a:t>
              </a:r>
            </a:p>
          </p:txBody>
        </p:sp>
        <p:sp>
          <p:nvSpPr>
            <p:cNvPr id="53" name="CaixaDeTexto 52"/>
            <p:cNvSpPr txBox="1"/>
            <p:nvPr/>
          </p:nvSpPr>
          <p:spPr>
            <a:xfrm>
              <a:off x="4034335" y="2838761"/>
              <a:ext cx="213989" cy="1970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50" dirty="0"/>
                <a:t>n</a:t>
              </a:r>
            </a:p>
          </p:txBody>
        </p:sp>
        <p:sp>
          <p:nvSpPr>
            <p:cNvPr id="54" name="CaixaDeTexto 53"/>
            <p:cNvSpPr txBox="1"/>
            <p:nvPr/>
          </p:nvSpPr>
          <p:spPr>
            <a:xfrm>
              <a:off x="5189256" y="3664118"/>
              <a:ext cx="212663" cy="1970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50" dirty="0"/>
                <a:t>1</a:t>
              </a:r>
            </a:p>
          </p:txBody>
        </p:sp>
        <p:sp>
          <p:nvSpPr>
            <p:cNvPr id="55" name="CaixaDeTexto 54"/>
            <p:cNvSpPr txBox="1"/>
            <p:nvPr/>
          </p:nvSpPr>
          <p:spPr>
            <a:xfrm>
              <a:off x="6381363" y="4128832"/>
              <a:ext cx="213989" cy="1970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50" dirty="0"/>
                <a:t>n</a:t>
              </a:r>
            </a:p>
          </p:txBody>
        </p:sp>
        <p:sp>
          <p:nvSpPr>
            <p:cNvPr id="56" name="CaixaDeTexto 55"/>
            <p:cNvSpPr txBox="1"/>
            <p:nvPr/>
          </p:nvSpPr>
          <p:spPr>
            <a:xfrm>
              <a:off x="2467696" y="4023526"/>
              <a:ext cx="654712" cy="1970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50" dirty="0"/>
                <a:t>Supervisor</a:t>
              </a:r>
            </a:p>
          </p:txBody>
        </p:sp>
        <p:sp>
          <p:nvSpPr>
            <p:cNvPr id="57" name="CaixaDeTexto 56"/>
            <p:cNvSpPr txBox="1"/>
            <p:nvPr/>
          </p:nvSpPr>
          <p:spPr>
            <a:xfrm>
              <a:off x="4801502" y="4037757"/>
              <a:ext cx="879056" cy="1970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50" dirty="0"/>
                <a:t>Supervisionado</a:t>
              </a:r>
            </a:p>
          </p:txBody>
        </p:sp>
        <p:sp>
          <p:nvSpPr>
            <p:cNvPr id="61" name="Fluxograma: Decisão 60"/>
            <p:cNvSpPr/>
            <p:nvPr/>
          </p:nvSpPr>
          <p:spPr>
            <a:xfrm>
              <a:off x="5748337" y="2393566"/>
              <a:ext cx="1639480" cy="352382"/>
            </a:xfrm>
            <a:prstGeom prst="flowChartDecision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solidFill>
                    <a:schemeClr val="tx1"/>
                  </a:solidFill>
                </a:rPr>
                <a:t>Trabalha</a:t>
              </a:r>
            </a:p>
          </p:txBody>
        </p:sp>
        <p:cxnSp>
          <p:nvCxnSpPr>
            <p:cNvPr id="63" name="Conector reto 62"/>
            <p:cNvCxnSpPr>
              <a:endCxn id="61" idx="1"/>
            </p:cNvCxnSpPr>
            <p:nvPr/>
          </p:nvCxnSpPr>
          <p:spPr>
            <a:xfrm flipV="1">
              <a:off x="4853111" y="2569758"/>
              <a:ext cx="895225" cy="6401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reto 64"/>
            <p:cNvCxnSpPr>
              <a:stCxn id="61" idx="3"/>
              <a:endCxn id="26" idx="1"/>
            </p:cNvCxnSpPr>
            <p:nvPr/>
          </p:nvCxnSpPr>
          <p:spPr>
            <a:xfrm flipV="1">
              <a:off x="7387817" y="1898097"/>
              <a:ext cx="566875" cy="6716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Fluxograma: Decisão 65"/>
            <p:cNvSpPr/>
            <p:nvPr/>
          </p:nvSpPr>
          <p:spPr>
            <a:xfrm>
              <a:off x="5748337" y="1810742"/>
              <a:ext cx="1639480" cy="352382"/>
            </a:xfrm>
            <a:prstGeom prst="flowChartDecision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solidFill>
                    <a:schemeClr val="tx1"/>
                  </a:solidFill>
                </a:rPr>
                <a:t>Gerencia</a:t>
              </a:r>
            </a:p>
          </p:txBody>
        </p:sp>
        <p:cxnSp>
          <p:nvCxnSpPr>
            <p:cNvPr id="74" name="Conector reto 73"/>
            <p:cNvCxnSpPr>
              <a:endCxn id="66" idx="1"/>
            </p:cNvCxnSpPr>
            <p:nvPr/>
          </p:nvCxnSpPr>
          <p:spPr>
            <a:xfrm flipV="1">
              <a:off x="4801502" y="1986934"/>
              <a:ext cx="946834" cy="11196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ector reto 75"/>
            <p:cNvCxnSpPr>
              <a:stCxn id="66" idx="3"/>
            </p:cNvCxnSpPr>
            <p:nvPr/>
          </p:nvCxnSpPr>
          <p:spPr>
            <a:xfrm flipV="1">
              <a:off x="7387817" y="1691009"/>
              <a:ext cx="566875" cy="2959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Fluxograma: Decisão 76"/>
            <p:cNvSpPr/>
            <p:nvPr/>
          </p:nvSpPr>
          <p:spPr>
            <a:xfrm>
              <a:off x="7953280" y="2450433"/>
              <a:ext cx="1639480" cy="352382"/>
            </a:xfrm>
            <a:prstGeom prst="flowChartDecisi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solidFill>
                    <a:schemeClr val="tx1"/>
                  </a:solidFill>
                </a:rPr>
                <a:t>Coordena</a:t>
              </a:r>
            </a:p>
          </p:txBody>
        </p:sp>
        <p:cxnSp>
          <p:nvCxnSpPr>
            <p:cNvPr id="79" name="Conector reto 78"/>
            <p:cNvCxnSpPr>
              <a:stCxn id="26" idx="2"/>
              <a:endCxn id="77" idx="0"/>
            </p:cNvCxnSpPr>
            <p:nvPr/>
          </p:nvCxnSpPr>
          <p:spPr>
            <a:xfrm flipH="1">
              <a:off x="8773020" y="2105184"/>
              <a:ext cx="1412" cy="3452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ector reto 80"/>
            <p:cNvCxnSpPr>
              <a:stCxn id="77" idx="2"/>
              <a:endCxn id="24" idx="0"/>
            </p:cNvCxnSpPr>
            <p:nvPr/>
          </p:nvCxnSpPr>
          <p:spPr>
            <a:xfrm>
              <a:off x="8773020" y="2802815"/>
              <a:ext cx="1412" cy="29855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Fluxograma: Decisão 84"/>
            <p:cNvSpPr/>
            <p:nvPr/>
          </p:nvSpPr>
          <p:spPr>
            <a:xfrm>
              <a:off x="5677247" y="3132263"/>
              <a:ext cx="1639480" cy="352382"/>
            </a:xfrm>
            <a:prstGeom prst="flowChartDecision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solidFill>
                    <a:schemeClr val="tx1"/>
                  </a:solidFill>
                </a:rPr>
                <a:t>Trabalha</a:t>
              </a:r>
            </a:p>
          </p:txBody>
        </p:sp>
        <p:cxnSp>
          <p:nvCxnSpPr>
            <p:cNvPr id="88" name="Conector reto 87"/>
            <p:cNvCxnSpPr>
              <a:stCxn id="85" idx="3"/>
              <a:endCxn id="24" idx="1"/>
            </p:cNvCxnSpPr>
            <p:nvPr/>
          </p:nvCxnSpPr>
          <p:spPr>
            <a:xfrm>
              <a:off x="7316726" y="3308455"/>
              <a:ext cx="637965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ector reto 89"/>
            <p:cNvCxnSpPr>
              <a:stCxn id="85" idx="1"/>
              <a:endCxn id="31" idx="3"/>
            </p:cNvCxnSpPr>
            <p:nvPr/>
          </p:nvCxnSpPr>
          <p:spPr>
            <a:xfrm flipH="1">
              <a:off x="4853111" y="3308454"/>
              <a:ext cx="824135" cy="51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CaixaDeTexto 91"/>
            <p:cNvSpPr txBox="1"/>
            <p:nvPr/>
          </p:nvSpPr>
          <p:spPr>
            <a:xfrm>
              <a:off x="5228312" y="3081196"/>
              <a:ext cx="213989" cy="1970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50" dirty="0"/>
                <a:t>n</a:t>
              </a:r>
            </a:p>
          </p:txBody>
        </p:sp>
        <p:sp>
          <p:nvSpPr>
            <p:cNvPr id="93" name="CaixaDeTexto 92"/>
            <p:cNvSpPr txBox="1"/>
            <p:nvPr/>
          </p:nvSpPr>
          <p:spPr>
            <a:xfrm>
              <a:off x="7555629" y="3090017"/>
              <a:ext cx="213989" cy="1970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50" dirty="0"/>
                <a:t>n</a:t>
              </a:r>
            </a:p>
          </p:txBody>
        </p:sp>
        <p:sp>
          <p:nvSpPr>
            <p:cNvPr id="94" name="CaixaDeTexto 93"/>
            <p:cNvSpPr txBox="1"/>
            <p:nvPr/>
          </p:nvSpPr>
          <p:spPr>
            <a:xfrm>
              <a:off x="5300266" y="2606909"/>
              <a:ext cx="213989" cy="1970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50" dirty="0"/>
                <a:t>n</a:t>
              </a:r>
            </a:p>
          </p:txBody>
        </p:sp>
        <p:sp>
          <p:nvSpPr>
            <p:cNvPr id="95" name="CaixaDeTexto 94"/>
            <p:cNvSpPr txBox="1"/>
            <p:nvPr/>
          </p:nvSpPr>
          <p:spPr>
            <a:xfrm>
              <a:off x="7407918" y="2164337"/>
              <a:ext cx="212663" cy="1970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50" dirty="0"/>
                <a:t>1</a:t>
              </a:r>
            </a:p>
          </p:txBody>
        </p:sp>
        <p:sp>
          <p:nvSpPr>
            <p:cNvPr id="96" name="CaixaDeTexto 95"/>
            <p:cNvSpPr txBox="1"/>
            <p:nvPr/>
          </p:nvSpPr>
          <p:spPr>
            <a:xfrm>
              <a:off x="5285343" y="2118000"/>
              <a:ext cx="212663" cy="1970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50" dirty="0"/>
                <a:t>1</a:t>
              </a:r>
            </a:p>
          </p:txBody>
        </p:sp>
        <p:sp>
          <p:nvSpPr>
            <p:cNvPr id="97" name="CaixaDeTexto 96"/>
            <p:cNvSpPr txBox="1"/>
            <p:nvPr/>
          </p:nvSpPr>
          <p:spPr>
            <a:xfrm>
              <a:off x="7447447" y="1694816"/>
              <a:ext cx="212663" cy="1970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50" dirty="0"/>
                <a:t>1</a:t>
              </a:r>
            </a:p>
          </p:txBody>
        </p:sp>
        <p:cxnSp>
          <p:nvCxnSpPr>
            <p:cNvPr id="47" name="Conector reto 46"/>
            <p:cNvCxnSpPr/>
            <p:nvPr/>
          </p:nvCxnSpPr>
          <p:spPr>
            <a:xfrm flipH="1">
              <a:off x="4840718" y="1636765"/>
              <a:ext cx="558922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Fluxograma: Conector 48"/>
            <p:cNvSpPr/>
            <p:nvPr/>
          </p:nvSpPr>
          <p:spPr>
            <a:xfrm>
              <a:off x="5382333" y="1602658"/>
              <a:ext cx="100348" cy="72803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00" dirty="0"/>
            </a:p>
          </p:txBody>
        </p:sp>
        <p:sp>
          <p:nvSpPr>
            <p:cNvPr id="51" name="CaixaDeTexto 50"/>
            <p:cNvSpPr txBox="1"/>
            <p:nvPr/>
          </p:nvSpPr>
          <p:spPr>
            <a:xfrm>
              <a:off x="5482839" y="1536811"/>
              <a:ext cx="456918" cy="1854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b="1" dirty="0"/>
                <a:t>Código</a:t>
              </a:r>
            </a:p>
          </p:txBody>
        </p:sp>
        <p:cxnSp>
          <p:nvCxnSpPr>
            <p:cNvPr id="58" name="Conector reto 57"/>
            <p:cNvCxnSpPr/>
            <p:nvPr/>
          </p:nvCxnSpPr>
          <p:spPr>
            <a:xfrm flipH="1">
              <a:off x="4840717" y="1830251"/>
              <a:ext cx="558921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Fluxograma: Conector 58"/>
            <p:cNvSpPr/>
            <p:nvPr/>
          </p:nvSpPr>
          <p:spPr>
            <a:xfrm>
              <a:off x="5382333" y="1796145"/>
              <a:ext cx="100348" cy="72803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00" dirty="0"/>
            </a:p>
          </p:txBody>
        </p:sp>
        <p:sp>
          <p:nvSpPr>
            <p:cNvPr id="60" name="CaixaDeTexto 59"/>
            <p:cNvSpPr txBox="1"/>
            <p:nvPr/>
          </p:nvSpPr>
          <p:spPr>
            <a:xfrm>
              <a:off x="5482838" y="1730297"/>
              <a:ext cx="419749" cy="1854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b="1" dirty="0"/>
                <a:t>Nome</a:t>
              </a:r>
            </a:p>
          </p:txBody>
        </p:sp>
        <p:cxnSp>
          <p:nvCxnSpPr>
            <p:cNvPr id="68" name="Conector reto 67"/>
            <p:cNvCxnSpPr/>
            <p:nvPr/>
          </p:nvCxnSpPr>
          <p:spPr>
            <a:xfrm flipH="1">
              <a:off x="7455161" y="4679453"/>
              <a:ext cx="558921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Fluxograma: Conector 68"/>
            <p:cNvSpPr/>
            <p:nvPr/>
          </p:nvSpPr>
          <p:spPr>
            <a:xfrm>
              <a:off x="7996777" y="4645347"/>
              <a:ext cx="100348" cy="72803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00" dirty="0"/>
            </a:p>
          </p:txBody>
        </p:sp>
        <p:sp>
          <p:nvSpPr>
            <p:cNvPr id="70" name="CaixaDeTexto 69"/>
            <p:cNvSpPr txBox="1"/>
            <p:nvPr/>
          </p:nvSpPr>
          <p:spPr>
            <a:xfrm>
              <a:off x="8077355" y="4579500"/>
              <a:ext cx="419749" cy="1854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b="1" dirty="0"/>
                <a:t>Nome</a:t>
              </a:r>
            </a:p>
          </p:txBody>
        </p:sp>
        <p:cxnSp>
          <p:nvCxnSpPr>
            <p:cNvPr id="71" name="Conector reto 70"/>
            <p:cNvCxnSpPr>
              <a:stCxn id="72" idx="0"/>
            </p:cNvCxnSpPr>
            <p:nvPr/>
          </p:nvCxnSpPr>
          <p:spPr>
            <a:xfrm flipV="1">
              <a:off x="8852944" y="3518534"/>
              <a:ext cx="0" cy="36217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Fluxograma: Conector 71"/>
            <p:cNvSpPr/>
            <p:nvPr/>
          </p:nvSpPr>
          <p:spPr>
            <a:xfrm>
              <a:off x="8802770" y="3880706"/>
              <a:ext cx="100348" cy="72803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00" dirty="0"/>
            </a:p>
          </p:txBody>
        </p:sp>
        <p:sp>
          <p:nvSpPr>
            <p:cNvPr id="73" name="CaixaDeTexto 72"/>
            <p:cNvSpPr txBox="1"/>
            <p:nvPr/>
          </p:nvSpPr>
          <p:spPr>
            <a:xfrm>
              <a:off x="8903276" y="3814859"/>
              <a:ext cx="456918" cy="1854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b="1" dirty="0"/>
                <a:t>Código</a:t>
              </a:r>
            </a:p>
          </p:txBody>
        </p:sp>
        <p:cxnSp>
          <p:nvCxnSpPr>
            <p:cNvPr id="75" name="Conector reto 74"/>
            <p:cNvCxnSpPr>
              <a:stCxn id="78" idx="0"/>
            </p:cNvCxnSpPr>
            <p:nvPr/>
          </p:nvCxnSpPr>
          <p:spPr>
            <a:xfrm flipV="1">
              <a:off x="8066390" y="3515542"/>
              <a:ext cx="0" cy="316465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Fluxograma: Conector 77"/>
            <p:cNvSpPr/>
            <p:nvPr/>
          </p:nvSpPr>
          <p:spPr>
            <a:xfrm>
              <a:off x="8016216" y="3832007"/>
              <a:ext cx="100348" cy="72803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00" dirty="0"/>
            </a:p>
          </p:txBody>
        </p:sp>
        <p:sp>
          <p:nvSpPr>
            <p:cNvPr id="80" name="CaixaDeTexto 79"/>
            <p:cNvSpPr txBox="1"/>
            <p:nvPr/>
          </p:nvSpPr>
          <p:spPr>
            <a:xfrm>
              <a:off x="8116722" y="3766160"/>
              <a:ext cx="419749" cy="1854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b="1" dirty="0"/>
                <a:t>Nome</a:t>
              </a:r>
            </a:p>
          </p:txBody>
        </p:sp>
        <p:cxnSp>
          <p:nvCxnSpPr>
            <p:cNvPr id="82" name="Conector reto 81"/>
            <p:cNvCxnSpPr>
              <a:stCxn id="83" idx="0"/>
            </p:cNvCxnSpPr>
            <p:nvPr/>
          </p:nvCxnSpPr>
          <p:spPr>
            <a:xfrm>
              <a:off x="8979149" y="1188260"/>
              <a:ext cx="0" cy="502749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Fluxograma: Conector 82"/>
            <p:cNvSpPr/>
            <p:nvPr/>
          </p:nvSpPr>
          <p:spPr>
            <a:xfrm>
              <a:off x="8928975" y="1188260"/>
              <a:ext cx="100348" cy="72803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00" dirty="0"/>
            </a:p>
          </p:txBody>
        </p:sp>
        <p:sp>
          <p:nvSpPr>
            <p:cNvPr id="84" name="CaixaDeTexto 83"/>
            <p:cNvSpPr txBox="1"/>
            <p:nvPr/>
          </p:nvSpPr>
          <p:spPr>
            <a:xfrm>
              <a:off x="9029482" y="1122413"/>
              <a:ext cx="456918" cy="1854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b="1" dirty="0"/>
                <a:t>Código</a:t>
              </a:r>
            </a:p>
          </p:txBody>
        </p:sp>
        <p:cxnSp>
          <p:nvCxnSpPr>
            <p:cNvPr id="86" name="Conector reto 85"/>
            <p:cNvCxnSpPr>
              <a:stCxn id="87" idx="4"/>
            </p:cNvCxnSpPr>
            <p:nvPr/>
          </p:nvCxnSpPr>
          <p:spPr>
            <a:xfrm>
              <a:off x="8192596" y="1239557"/>
              <a:ext cx="0" cy="428779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Fluxograma: Conector 86"/>
            <p:cNvSpPr/>
            <p:nvPr/>
          </p:nvSpPr>
          <p:spPr>
            <a:xfrm>
              <a:off x="8142422" y="1166753"/>
              <a:ext cx="100348" cy="72803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00" dirty="0"/>
            </a:p>
          </p:txBody>
        </p:sp>
        <p:sp>
          <p:nvSpPr>
            <p:cNvPr id="89" name="CaixaDeTexto 88"/>
            <p:cNvSpPr txBox="1"/>
            <p:nvPr/>
          </p:nvSpPr>
          <p:spPr>
            <a:xfrm>
              <a:off x="8242927" y="1100906"/>
              <a:ext cx="419749" cy="1854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b="1" dirty="0"/>
                <a:t>Nome</a:t>
              </a:r>
            </a:p>
          </p:txBody>
        </p:sp>
        <p:cxnSp>
          <p:nvCxnSpPr>
            <p:cNvPr id="112" name="Conector reto 111"/>
            <p:cNvCxnSpPr/>
            <p:nvPr/>
          </p:nvCxnSpPr>
          <p:spPr>
            <a:xfrm flipH="1">
              <a:off x="2879860" y="3096213"/>
              <a:ext cx="332860" cy="2337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Fluxograma: Conector 112"/>
            <p:cNvSpPr/>
            <p:nvPr/>
          </p:nvSpPr>
          <p:spPr>
            <a:xfrm>
              <a:off x="2780422" y="3057475"/>
              <a:ext cx="100348" cy="72803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00" dirty="0"/>
            </a:p>
          </p:txBody>
        </p:sp>
        <p:sp>
          <p:nvSpPr>
            <p:cNvPr id="114" name="CaixaDeTexto 113"/>
            <p:cNvSpPr txBox="1"/>
            <p:nvPr/>
          </p:nvSpPr>
          <p:spPr>
            <a:xfrm>
              <a:off x="2255136" y="2981631"/>
              <a:ext cx="456918" cy="1854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b="1" dirty="0"/>
                <a:t>Código</a:t>
              </a:r>
            </a:p>
          </p:txBody>
        </p:sp>
        <p:cxnSp>
          <p:nvCxnSpPr>
            <p:cNvPr id="115" name="Conector reto 114"/>
            <p:cNvCxnSpPr>
              <a:stCxn id="116" idx="6"/>
            </p:cNvCxnSpPr>
            <p:nvPr/>
          </p:nvCxnSpPr>
          <p:spPr>
            <a:xfrm flipV="1">
              <a:off x="2880771" y="3285068"/>
              <a:ext cx="332860" cy="2295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Fluxograma: Conector 115"/>
            <p:cNvSpPr/>
            <p:nvPr/>
          </p:nvSpPr>
          <p:spPr>
            <a:xfrm>
              <a:off x="2780422" y="3250961"/>
              <a:ext cx="100348" cy="72803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00" dirty="0"/>
            </a:p>
          </p:txBody>
        </p:sp>
        <p:sp>
          <p:nvSpPr>
            <p:cNvPr id="117" name="CaixaDeTexto 116"/>
            <p:cNvSpPr txBox="1"/>
            <p:nvPr/>
          </p:nvSpPr>
          <p:spPr>
            <a:xfrm>
              <a:off x="2256455" y="3170873"/>
              <a:ext cx="419749" cy="1854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b="1" dirty="0"/>
                <a:t>Nome</a:t>
              </a:r>
            </a:p>
          </p:txBody>
        </p:sp>
        <p:cxnSp>
          <p:nvCxnSpPr>
            <p:cNvPr id="118" name="Conector reto 117"/>
            <p:cNvCxnSpPr/>
            <p:nvPr/>
          </p:nvCxnSpPr>
          <p:spPr>
            <a:xfrm flipV="1">
              <a:off x="3046289" y="3501684"/>
              <a:ext cx="166430" cy="2295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Fluxograma: Conector 118"/>
            <p:cNvSpPr/>
            <p:nvPr/>
          </p:nvSpPr>
          <p:spPr>
            <a:xfrm>
              <a:off x="2976778" y="3467577"/>
              <a:ext cx="100348" cy="72803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00" dirty="0"/>
            </a:p>
          </p:txBody>
        </p:sp>
        <p:sp>
          <p:nvSpPr>
            <p:cNvPr id="120" name="CaixaDeTexto 119"/>
            <p:cNvSpPr txBox="1"/>
            <p:nvPr/>
          </p:nvSpPr>
          <p:spPr>
            <a:xfrm>
              <a:off x="2105340" y="3387489"/>
              <a:ext cx="792769" cy="1854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b="1" dirty="0"/>
                <a:t>Endereço (1,n)</a:t>
              </a:r>
            </a:p>
          </p:txBody>
        </p:sp>
        <p:cxnSp>
          <p:nvCxnSpPr>
            <p:cNvPr id="91" name="Conector reto 67">
              <a:extLst>
                <a:ext uri="{FF2B5EF4-FFF2-40B4-BE49-F238E27FC236}">
                  <a16:creationId xmlns:a16="http://schemas.microsoft.com/office/drawing/2014/main" id="{76358454-3A22-4E7A-9CCC-45F92028AED6}"/>
                </a:ext>
              </a:extLst>
            </p:cNvPr>
            <p:cNvCxnSpPr/>
            <p:nvPr/>
          </p:nvCxnSpPr>
          <p:spPr>
            <a:xfrm flipH="1">
              <a:off x="7455161" y="4425969"/>
              <a:ext cx="558921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Fluxograma: Conector 71">
              <a:extLst>
                <a:ext uri="{FF2B5EF4-FFF2-40B4-BE49-F238E27FC236}">
                  <a16:creationId xmlns:a16="http://schemas.microsoft.com/office/drawing/2014/main" id="{49157195-D973-4288-990F-C507A7DD3870}"/>
                </a:ext>
              </a:extLst>
            </p:cNvPr>
            <p:cNvSpPr/>
            <p:nvPr/>
          </p:nvSpPr>
          <p:spPr>
            <a:xfrm>
              <a:off x="7980518" y="4387142"/>
              <a:ext cx="100348" cy="72803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00" dirty="0"/>
            </a:p>
          </p:txBody>
        </p:sp>
        <p:sp>
          <p:nvSpPr>
            <p:cNvPr id="101" name="CaixaDeTexto 72">
              <a:extLst>
                <a:ext uri="{FF2B5EF4-FFF2-40B4-BE49-F238E27FC236}">
                  <a16:creationId xmlns:a16="http://schemas.microsoft.com/office/drawing/2014/main" id="{B68D5525-8554-43F9-87CC-48C7968F4842}"/>
                </a:ext>
              </a:extLst>
            </p:cNvPr>
            <p:cNvSpPr txBox="1"/>
            <p:nvPr/>
          </p:nvSpPr>
          <p:spPr>
            <a:xfrm>
              <a:off x="8090234" y="4284561"/>
              <a:ext cx="37863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b="1" dirty="0"/>
                <a:t>Seq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34109411"/>
      </p:ext>
    </p:extLst>
  </p:cSld>
  <p:clrMapOvr>
    <a:masterClrMapping/>
  </p:clrMapOvr>
  <p:transition spd="slow">
    <p:wipe dir="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ítulo 1"/>
          <p:cNvSpPr>
            <a:spLocks noGrp="1"/>
          </p:cNvSpPr>
          <p:nvPr>
            <p:ph type="title"/>
          </p:nvPr>
        </p:nvSpPr>
        <p:spPr>
          <a:xfrm>
            <a:off x="1127448" y="116632"/>
            <a:ext cx="10297144" cy="360040"/>
          </a:xfrm>
        </p:spPr>
        <p:txBody>
          <a:bodyPr>
            <a:noAutofit/>
          </a:bodyPr>
          <a:lstStyle/>
          <a:p>
            <a:r>
              <a:rPr lang="pt-BR" sz="2000" b="1" dirty="0"/>
              <a:t>Exercício 5.11</a:t>
            </a:r>
            <a:r>
              <a:rPr lang="pt-BR" sz="2000" dirty="0"/>
              <a:t> – Faça a Transformação do Modelo DER abaixo para o Modelo Lógico Relacional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0278A55-E41B-4543-A2F3-53AF71F0B2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464" y="552541"/>
            <a:ext cx="5472608" cy="2655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234096"/>
      </p:ext>
    </p:extLst>
  </p:cSld>
  <p:clrMapOvr>
    <a:masterClrMapping/>
  </p:clrMapOvr>
  <p:transition spd="slow">
    <p:wipe dir="d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ítulo 1"/>
          <p:cNvSpPr>
            <a:spLocks noGrp="1"/>
          </p:cNvSpPr>
          <p:nvPr>
            <p:ph type="title"/>
          </p:nvPr>
        </p:nvSpPr>
        <p:spPr>
          <a:xfrm>
            <a:off x="1981200" y="116632"/>
            <a:ext cx="8229600" cy="792088"/>
          </a:xfrm>
        </p:spPr>
        <p:txBody>
          <a:bodyPr>
            <a:noAutofit/>
          </a:bodyPr>
          <a:lstStyle/>
          <a:p>
            <a:r>
              <a:rPr lang="pt-BR" sz="2000" b="1" dirty="0"/>
              <a:t>Exercício 5.12</a:t>
            </a:r>
            <a:r>
              <a:rPr lang="pt-BR" sz="2000" dirty="0"/>
              <a:t> – Faça a Transformação do Modelo DER abaixo para o Modelo Lógico Relacional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205C16-842A-4367-89DF-F8D077FE4E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00" y="878862"/>
            <a:ext cx="4248472" cy="3717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859440"/>
      </p:ext>
    </p:extLst>
  </p:cSld>
  <p:clrMapOvr>
    <a:masterClrMapping/>
  </p:clrMapOvr>
  <p:transition spd="slow">
    <p:wipe dir="d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ítulo 1"/>
          <p:cNvSpPr>
            <a:spLocks noGrp="1"/>
          </p:cNvSpPr>
          <p:nvPr>
            <p:ph type="title"/>
          </p:nvPr>
        </p:nvSpPr>
        <p:spPr>
          <a:xfrm>
            <a:off x="1981200" y="116632"/>
            <a:ext cx="8229600" cy="792088"/>
          </a:xfrm>
        </p:spPr>
        <p:txBody>
          <a:bodyPr>
            <a:noAutofit/>
          </a:bodyPr>
          <a:lstStyle/>
          <a:p>
            <a:r>
              <a:rPr lang="pt-BR" sz="2000" b="1" dirty="0"/>
              <a:t>Exercício 5.13</a:t>
            </a:r>
            <a:r>
              <a:rPr lang="pt-BR" sz="2000" dirty="0"/>
              <a:t> – Faça a Transformação do Modelo DER abaixo para o Modelo Lógico Relacional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B83A8B-0E84-4836-A130-875B16A9D0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6080" y="620688"/>
            <a:ext cx="4490448" cy="280831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646030B-EF58-48EE-9B4F-F64B2F2F8601}"/>
              </a:ext>
            </a:extLst>
          </p:cNvPr>
          <p:cNvSpPr/>
          <p:nvPr/>
        </p:nvSpPr>
        <p:spPr>
          <a:xfrm>
            <a:off x="1981200" y="764705"/>
            <a:ext cx="35535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/>
              <a:t>Para não sobrecarregar o diagrama os atributos das entidades são listados abaixo. Os atributos identificadores estão sublinhados.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C384EDF-FEFD-422F-ABE5-362FAA143F21}"/>
              </a:ext>
            </a:extLst>
          </p:cNvPr>
          <p:cNvSpPr/>
          <p:nvPr/>
        </p:nvSpPr>
        <p:spPr>
          <a:xfrm>
            <a:off x="1997968" y="1556792"/>
            <a:ext cx="4818112" cy="1954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100" dirty="0"/>
              <a:t>Produto(</a:t>
            </a:r>
            <a:r>
              <a:rPr lang="pt-BR" sz="1100" u="sng" dirty="0"/>
              <a:t>Número</a:t>
            </a:r>
            <a:r>
              <a:rPr lang="pt-BR" sz="1100" dirty="0"/>
              <a:t>, NomeComercial, TipoEmbalagem, Quantidade, PreçoUnitário)</a:t>
            </a:r>
          </a:p>
          <a:p>
            <a:r>
              <a:rPr lang="pt-BR" sz="1100" dirty="0"/>
              <a:t>Fabricante(</a:t>
            </a:r>
            <a:r>
              <a:rPr lang="pt-BR" sz="1100" u="sng" dirty="0"/>
              <a:t>CNPJ</a:t>
            </a:r>
            <a:r>
              <a:rPr lang="pt-BR" sz="1100" dirty="0"/>
              <a:t>,Nome,Endereço) </a:t>
            </a:r>
          </a:p>
          <a:p>
            <a:r>
              <a:rPr lang="pt-BR" sz="1100" dirty="0"/>
              <a:t>Medicamento(Tarja,Fórmula)</a:t>
            </a:r>
          </a:p>
          <a:p>
            <a:r>
              <a:rPr lang="pt-BR" sz="1100" dirty="0"/>
              <a:t>Perfumaria(Tipo)</a:t>
            </a:r>
          </a:p>
          <a:p>
            <a:r>
              <a:rPr lang="pt-BR" sz="1100" dirty="0"/>
              <a:t>Venda(Data,</a:t>
            </a:r>
            <a:r>
              <a:rPr lang="pt-BR" sz="1100" u="sng" dirty="0"/>
              <a:t>NúmeroNota</a:t>
            </a:r>
            <a:r>
              <a:rPr lang="pt-BR" sz="1100" dirty="0"/>
              <a:t>,NomeCliente,CidadeCliente)</a:t>
            </a:r>
          </a:p>
          <a:p>
            <a:r>
              <a:rPr lang="pt-BR" sz="1100" dirty="0"/>
              <a:t>PerfumariaVenda(Quantidade,Imposto)</a:t>
            </a:r>
          </a:p>
          <a:p>
            <a:r>
              <a:rPr lang="pt-BR" sz="1100" dirty="0"/>
              <a:t>MedicamentoReceitaVenda(Quantidade,Imposto)</a:t>
            </a:r>
          </a:p>
          <a:p>
            <a:r>
              <a:rPr lang="pt-BR" sz="1100" dirty="0"/>
              <a:t>ReceitaMédica(</a:t>
            </a:r>
            <a:r>
              <a:rPr lang="pt-BR" sz="1100" u="sng" dirty="0"/>
              <a:t>CRM,Número</a:t>
            </a:r>
            <a:r>
              <a:rPr lang="pt-BR" sz="1100" dirty="0"/>
              <a:t>,Data)</a:t>
            </a:r>
          </a:p>
          <a:p>
            <a:endParaRPr lang="pt-BR" sz="1100" dirty="0"/>
          </a:p>
          <a:p>
            <a:endParaRPr lang="pt-BR" sz="1100" dirty="0"/>
          </a:p>
          <a:p>
            <a:endParaRPr lang="pt-BR" sz="1100" dirty="0"/>
          </a:p>
        </p:txBody>
      </p:sp>
    </p:spTree>
    <p:extLst>
      <p:ext uri="{BB962C8B-B14F-4D97-AF65-F5344CB8AC3E}">
        <p14:creationId xmlns:p14="http://schemas.microsoft.com/office/powerpoint/2010/main" val="3949253648"/>
      </p:ext>
    </p:extLst>
  </p:cSld>
  <p:clrMapOvr>
    <a:masterClrMapping/>
  </p:clrMapOvr>
  <p:transition spd="slow">
    <p:wipe dir="d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2135560" y="44624"/>
            <a:ext cx="8424936" cy="936104"/>
          </a:xfrm>
        </p:spPr>
        <p:txBody>
          <a:bodyPr>
            <a:noAutofit/>
          </a:bodyPr>
          <a:lstStyle/>
          <a:p>
            <a:r>
              <a:rPr lang="pt-BR" sz="2000" b="1" dirty="0"/>
              <a:t>Exercício 5.14</a:t>
            </a:r>
            <a:r>
              <a:rPr lang="pt-BR" sz="2000" dirty="0"/>
              <a:t> – Faça a Transformação do Modelo DER abaixo para o Modelo Lógico Relacional</a:t>
            </a: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pt-BR" dirty="0"/>
              <a:t>Banco de Dados</a:t>
            </a: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pt-BR" dirty="0" smtClean="0"/>
              <a:pPr/>
              <a:t>19</a:t>
            </a:fld>
            <a:endParaRPr kumimoji="0" lang="pt-BR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2BC77FF-4463-40A8-8E13-B53E1CC84A6E}"/>
              </a:ext>
            </a:extLst>
          </p:cNvPr>
          <p:cNvGrpSpPr/>
          <p:nvPr/>
        </p:nvGrpSpPr>
        <p:grpSpPr>
          <a:xfrm>
            <a:off x="5807968" y="1556792"/>
            <a:ext cx="6384032" cy="3901578"/>
            <a:chOff x="2681228" y="823326"/>
            <a:chExt cx="7879269" cy="5413746"/>
          </a:xfrm>
        </p:grpSpPr>
        <p:sp>
          <p:nvSpPr>
            <p:cNvPr id="11" name="Retângulo 10"/>
            <p:cNvSpPr/>
            <p:nvPr/>
          </p:nvSpPr>
          <p:spPr>
            <a:xfrm>
              <a:off x="3853053" y="2587338"/>
              <a:ext cx="1173391" cy="42795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</a:rPr>
                <a:t>Empregado</a:t>
              </a:r>
            </a:p>
          </p:txBody>
        </p:sp>
        <p:sp>
          <p:nvSpPr>
            <p:cNvPr id="26" name="Triângulo isósceles 25"/>
            <p:cNvSpPr/>
            <p:nvPr/>
          </p:nvSpPr>
          <p:spPr>
            <a:xfrm>
              <a:off x="3958366" y="3686036"/>
              <a:ext cx="966891" cy="300134"/>
            </a:xfrm>
            <a:prstGeom prst="triangle">
              <a:avLst/>
            </a:prstGeom>
            <a:solidFill>
              <a:srgbClr val="FFFF0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90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45" name="Retângulo 44"/>
            <p:cNvSpPr/>
            <p:nvPr/>
          </p:nvSpPr>
          <p:spPr>
            <a:xfrm>
              <a:off x="3813833" y="4233858"/>
              <a:ext cx="1173391" cy="42795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</a:rPr>
                <a:t>Secretária</a:t>
              </a:r>
            </a:p>
          </p:txBody>
        </p:sp>
        <p:sp>
          <p:nvSpPr>
            <p:cNvPr id="53" name="Retângulo 52"/>
            <p:cNvSpPr/>
            <p:nvPr/>
          </p:nvSpPr>
          <p:spPr>
            <a:xfrm>
              <a:off x="5336561" y="4228110"/>
              <a:ext cx="1173391" cy="42795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</a:rPr>
                <a:t>Engenheiro</a:t>
              </a:r>
            </a:p>
          </p:txBody>
        </p:sp>
        <p:cxnSp>
          <p:nvCxnSpPr>
            <p:cNvPr id="55" name="Conector reto 54"/>
            <p:cNvCxnSpPr>
              <a:stCxn id="11" idx="2"/>
              <a:endCxn id="26" idx="0"/>
            </p:cNvCxnSpPr>
            <p:nvPr/>
          </p:nvCxnSpPr>
          <p:spPr>
            <a:xfrm>
              <a:off x="4439749" y="3015294"/>
              <a:ext cx="2063" cy="67074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to 58"/>
            <p:cNvCxnSpPr>
              <a:stCxn id="26" idx="3"/>
            </p:cNvCxnSpPr>
            <p:nvPr/>
          </p:nvCxnSpPr>
          <p:spPr>
            <a:xfrm>
              <a:off x="4441811" y="3986170"/>
              <a:ext cx="0" cy="24734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reto 60"/>
            <p:cNvCxnSpPr>
              <a:stCxn id="26" idx="4"/>
              <a:endCxn id="53" idx="0"/>
            </p:cNvCxnSpPr>
            <p:nvPr/>
          </p:nvCxnSpPr>
          <p:spPr>
            <a:xfrm>
              <a:off x="4925256" y="3986171"/>
              <a:ext cx="998000" cy="24193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CaixaDeTexto 53"/>
            <p:cNvSpPr txBox="1"/>
            <p:nvPr/>
          </p:nvSpPr>
          <p:spPr>
            <a:xfrm>
              <a:off x="3948699" y="1639723"/>
              <a:ext cx="40588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900" b="1" dirty="0"/>
                <a:t>(1,n)</a:t>
              </a:r>
            </a:p>
          </p:txBody>
        </p:sp>
        <p:sp>
          <p:nvSpPr>
            <p:cNvPr id="56" name="Retângulo 55"/>
            <p:cNvSpPr/>
            <p:nvPr/>
          </p:nvSpPr>
          <p:spPr>
            <a:xfrm>
              <a:off x="3816410" y="5659860"/>
              <a:ext cx="1173391" cy="42795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</a:rPr>
                <a:t>Idioma</a:t>
              </a:r>
            </a:p>
          </p:txBody>
        </p:sp>
        <p:cxnSp>
          <p:nvCxnSpPr>
            <p:cNvPr id="58" name="Conector reto 57"/>
            <p:cNvCxnSpPr>
              <a:stCxn id="5" idx="2"/>
              <a:endCxn id="56" idx="0"/>
            </p:cNvCxnSpPr>
            <p:nvPr/>
          </p:nvCxnSpPr>
          <p:spPr>
            <a:xfrm flipH="1">
              <a:off x="4403105" y="5421465"/>
              <a:ext cx="2794" cy="23839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Fluxograma: Decisão 4"/>
            <p:cNvSpPr/>
            <p:nvPr/>
          </p:nvSpPr>
          <p:spPr>
            <a:xfrm>
              <a:off x="3948699" y="4952832"/>
              <a:ext cx="914400" cy="468632"/>
            </a:xfrm>
            <a:prstGeom prst="flowChartDecisi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/>
            </a:p>
          </p:txBody>
        </p:sp>
        <p:cxnSp>
          <p:nvCxnSpPr>
            <p:cNvPr id="66" name="Conector reto 65"/>
            <p:cNvCxnSpPr>
              <a:stCxn id="45" idx="2"/>
              <a:endCxn id="5" idx="0"/>
            </p:cNvCxnSpPr>
            <p:nvPr/>
          </p:nvCxnSpPr>
          <p:spPr>
            <a:xfrm>
              <a:off x="4400529" y="4661814"/>
              <a:ext cx="5371" cy="29101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Retângulo 70"/>
            <p:cNvSpPr/>
            <p:nvPr/>
          </p:nvSpPr>
          <p:spPr>
            <a:xfrm>
              <a:off x="5391171" y="5665340"/>
              <a:ext cx="1173391" cy="42795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</a:rPr>
                <a:t>Projeto</a:t>
              </a:r>
            </a:p>
          </p:txBody>
        </p:sp>
        <p:cxnSp>
          <p:nvCxnSpPr>
            <p:cNvPr id="72" name="Conector reto 71"/>
            <p:cNvCxnSpPr>
              <a:stCxn id="73" idx="2"/>
              <a:endCxn id="71" idx="0"/>
            </p:cNvCxnSpPr>
            <p:nvPr/>
          </p:nvCxnSpPr>
          <p:spPr>
            <a:xfrm flipH="1">
              <a:off x="5977866" y="5426945"/>
              <a:ext cx="2794" cy="23839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Fluxograma: Decisão 72"/>
            <p:cNvSpPr/>
            <p:nvPr/>
          </p:nvSpPr>
          <p:spPr>
            <a:xfrm>
              <a:off x="5523460" y="4958312"/>
              <a:ext cx="914400" cy="468632"/>
            </a:xfrm>
            <a:prstGeom prst="flowChartDecisi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/>
            </a:p>
          </p:txBody>
        </p:sp>
        <p:cxnSp>
          <p:nvCxnSpPr>
            <p:cNvPr id="74" name="Conector reto 73"/>
            <p:cNvCxnSpPr>
              <a:endCxn id="73" idx="0"/>
            </p:cNvCxnSpPr>
            <p:nvPr/>
          </p:nvCxnSpPr>
          <p:spPr>
            <a:xfrm>
              <a:off x="5975290" y="4667294"/>
              <a:ext cx="5371" cy="29101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Retângulo 74"/>
            <p:cNvSpPr/>
            <p:nvPr/>
          </p:nvSpPr>
          <p:spPr>
            <a:xfrm>
              <a:off x="7623419" y="1540547"/>
              <a:ext cx="1461423" cy="42795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</a:rPr>
                <a:t>Departamento</a:t>
              </a:r>
            </a:p>
          </p:txBody>
        </p:sp>
        <p:sp>
          <p:nvSpPr>
            <p:cNvPr id="77" name="Fluxograma: Decisão 76"/>
            <p:cNvSpPr/>
            <p:nvPr/>
          </p:nvSpPr>
          <p:spPr>
            <a:xfrm>
              <a:off x="6333839" y="1520208"/>
              <a:ext cx="914400" cy="468632"/>
            </a:xfrm>
            <a:prstGeom prst="flowChartDecisi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/>
            </a:p>
          </p:txBody>
        </p:sp>
        <p:cxnSp>
          <p:nvCxnSpPr>
            <p:cNvPr id="79" name="Conector reto 78"/>
            <p:cNvCxnSpPr>
              <a:endCxn id="77" idx="3"/>
            </p:cNvCxnSpPr>
            <p:nvPr/>
          </p:nvCxnSpPr>
          <p:spPr>
            <a:xfrm flipH="1" flipV="1">
              <a:off x="7248239" y="1754524"/>
              <a:ext cx="375180" cy="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ector reto 79"/>
            <p:cNvCxnSpPr>
              <a:stCxn id="77" idx="1"/>
              <a:endCxn id="11" idx="3"/>
            </p:cNvCxnSpPr>
            <p:nvPr/>
          </p:nvCxnSpPr>
          <p:spPr>
            <a:xfrm flipH="1">
              <a:off x="5026443" y="1754524"/>
              <a:ext cx="1307396" cy="104679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Retângulo 87"/>
            <p:cNvSpPr/>
            <p:nvPr/>
          </p:nvSpPr>
          <p:spPr>
            <a:xfrm>
              <a:off x="3804378" y="1148809"/>
              <a:ext cx="1173391" cy="42795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 err="1">
                  <a:solidFill>
                    <a:schemeClr val="tx1"/>
                  </a:solidFill>
                </a:rPr>
                <a:t>Hist_Sal</a:t>
              </a:r>
              <a:endParaRPr lang="pt-BR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89" name="Conector reto 88"/>
            <p:cNvCxnSpPr>
              <a:stCxn id="90" idx="2"/>
            </p:cNvCxnSpPr>
            <p:nvPr/>
          </p:nvCxnSpPr>
          <p:spPr>
            <a:xfrm flipH="1">
              <a:off x="4445683" y="2347644"/>
              <a:ext cx="2794" cy="23839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Fluxograma: Decisão 89"/>
            <p:cNvSpPr/>
            <p:nvPr/>
          </p:nvSpPr>
          <p:spPr>
            <a:xfrm>
              <a:off x="3991277" y="1879011"/>
              <a:ext cx="914400" cy="468632"/>
            </a:xfrm>
            <a:prstGeom prst="flowChartDecisi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 dirty="0">
                <a:highlight>
                  <a:srgbClr val="FFFF00"/>
                </a:highlight>
              </a:endParaRPr>
            </a:p>
          </p:txBody>
        </p:sp>
        <p:cxnSp>
          <p:nvCxnSpPr>
            <p:cNvPr id="91" name="Conector reto 90"/>
            <p:cNvCxnSpPr/>
            <p:nvPr/>
          </p:nvCxnSpPr>
          <p:spPr>
            <a:xfrm>
              <a:off x="4448662" y="1587993"/>
              <a:ext cx="5371" cy="291018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Retângulo 92"/>
            <p:cNvSpPr/>
            <p:nvPr/>
          </p:nvSpPr>
          <p:spPr>
            <a:xfrm>
              <a:off x="8089723" y="2560691"/>
              <a:ext cx="1461423" cy="42795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</a:rPr>
                <a:t>Dependente</a:t>
              </a:r>
            </a:p>
          </p:txBody>
        </p:sp>
        <p:sp>
          <p:nvSpPr>
            <p:cNvPr id="94" name="Fluxograma: Decisão 93"/>
            <p:cNvSpPr/>
            <p:nvPr/>
          </p:nvSpPr>
          <p:spPr>
            <a:xfrm>
              <a:off x="6800143" y="2540352"/>
              <a:ext cx="914400" cy="468632"/>
            </a:xfrm>
            <a:prstGeom prst="flowChartDecisi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/>
            </a:p>
          </p:txBody>
        </p:sp>
        <p:cxnSp>
          <p:nvCxnSpPr>
            <p:cNvPr id="95" name="Conector reto 94"/>
            <p:cNvCxnSpPr>
              <a:endCxn id="94" idx="3"/>
            </p:cNvCxnSpPr>
            <p:nvPr/>
          </p:nvCxnSpPr>
          <p:spPr>
            <a:xfrm flipH="1" flipV="1">
              <a:off x="7714543" y="2774668"/>
              <a:ext cx="375180" cy="2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ector reto 95"/>
            <p:cNvCxnSpPr>
              <a:stCxn id="94" idx="1"/>
              <a:endCxn id="11" idx="3"/>
            </p:cNvCxnSpPr>
            <p:nvPr/>
          </p:nvCxnSpPr>
          <p:spPr>
            <a:xfrm flipH="1">
              <a:off x="5026443" y="2774668"/>
              <a:ext cx="1773700" cy="2664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riângulo isósceles 100"/>
            <p:cNvSpPr/>
            <p:nvPr/>
          </p:nvSpPr>
          <p:spPr>
            <a:xfrm>
              <a:off x="8307552" y="3284984"/>
              <a:ext cx="966891" cy="300134"/>
            </a:xfrm>
            <a:prstGeom prst="triangle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90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02" name="Retângulo 101"/>
            <p:cNvSpPr/>
            <p:nvPr/>
          </p:nvSpPr>
          <p:spPr>
            <a:xfrm>
              <a:off x="9012834" y="4228109"/>
              <a:ext cx="1547663" cy="42795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</a:rPr>
                <a:t>Dependente não Empregado</a:t>
              </a:r>
            </a:p>
          </p:txBody>
        </p:sp>
        <p:cxnSp>
          <p:nvCxnSpPr>
            <p:cNvPr id="103" name="Conector reto 102"/>
            <p:cNvCxnSpPr>
              <a:stCxn id="101" idx="4"/>
              <a:endCxn id="102" idx="0"/>
            </p:cNvCxnSpPr>
            <p:nvPr/>
          </p:nvCxnSpPr>
          <p:spPr>
            <a:xfrm>
              <a:off x="9274443" y="3585118"/>
              <a:ext cx="512223" cy="64299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ctor reto 103"/>
            <p:cNvCxnSpPr/>
            <p:nvPr/>
          </p:nvCxnSpPr>
          <p:spPr>
            <a:xfrm>
              <a:off x="8777641" y="2994433"/>
              <a:ext cx="5371" cy="32012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Retângulo 108"/>
            <p:cNvSpPr/>
            <p:nvPr/>
          </p:nvSpPr>
          <p:spPr>
            <a:xfrm>
              <a:off x="7068618" y="4228108"/>
              <a:ext cx="1258873" cy="42795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</a:rPr>
                <a:t>Dependente Empregado</a:t>
              </a:r>
            </a:p>
          </p:txBody>
        </p:sp>
        <p:cxnSp>
          <p:nvCxnSpPr>
            <p:cNvPr id="110" name="Conector reto 109"/>
            <p:cNvCxnSpPr>
              <a:stCxn id="101" idx="2"/>
              <a:endCxn id="109" idx="0"/>
            </p:cNvCxnSpPr>
            <p:nvPr/>
          </p:nvCxnSpPr>
          <p:spPr>
            <a:xfrm flipH="1">
              <a:off x="7698055" y="3585119"/>
              <a:ext cx="609497" cy="64298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Fluxograma: Decisão 117"/>
            <p:cNvSpPr/>
            <p:nvPr/>
          </p:nvSpPr>
          <p:spPr>
            <a:xfrm>
              <a:off x="5768209" y="3284984"/>
              <a:ext cx="914400" cy="468632"/>
            </a:xfrm>
            <a:prstGeom prst="flowChartDecisi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/>
            </a:p>
          </p:txBody>
        </p:sp>
        <p:cxnSp>
          <p:nvCxnSpPr>
            <p:cNvPr id="121" name="Conector reto 120"/>
            <p:cNvCxnSpPr>
              <a:stCxn id="118" idx="1"/>
              <a:endCxn id="11" idx="2"/>
            </p:cNvCxnSpPr>
            <p:nvPr/>
          </p:nvCxnSpPr>
          <p:spPr>
            <a:xfrm flipH="1" flipV="1">
              <a:off x="4439749" y="3015294"/>
              <a:ext cx="1328461" cy="504006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CaixaDeTexto 125"/>
            <p:cNvSpPr txBox="1"/>
            <p:nvPr/>
          </p:nvSpPr>
          <p:spPr>
            <a:xfrm>
              <a:off x="3928798" y="2306774"/>
              <a:ext cx="40107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900" b="1" dirty="0"/>
                <a:t>(1,1)</a:t>
              </a:r>
            </a:p>
          </p:txBody>
        </p:sp>
        <p:sp>
          <p:nvSpPr>
            <p:cNvPr id="129" name="CaixaDeTexto 128"/>
            <p:cNvSpPr txBox="1"/>
            <p:nvPr/>
          </p:nvSpPr>
          <p:spPr>
            <a:xfrm>
              <a:off x="3853052" y="5348114"/>
              <a:ext cx="500943" cy="3202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900" b="1" dirty="0"/>
                <a:t>(1,n)</a:t>
              </a:r>
            </a:p>
          </p:txBody>
        </p:sp>
        <p:sp>
          <p:nvSpPr>
            <p:cNvPr id="130" name="CaixaDeTexto 129"/>
            <p:cNvSpPr txBox="1"/>
            <p:nvPr/>
          </p:nvSpPr>
          <p:spPr>
            <a:xfrm>
              <a:off x="3851448" y="4725144"/>
              <a:ext cx="40588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900" b="1" dirty="0"/>
                <a:t>(0,n)</a:t>
              </a:r>
            </a:p>
          </p:txBody>
        </p:sp>
        <p:sp>
          <p:nvSpPr>
            <p:cNvPr id="131" name="CaixaDeTexto 130"/>
            <p:cNvSpPr txBox="1"/>
            <p:nvPr/>
          </p:nvSpPr>
          <p:spPr>
            <a:xfrm>
              <a:off x="5507632" y="5348114"/>
              <a:ext cx="40588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900" b="1" dirty="0"/>
                <a:t>(0,n)</a:t>
              </a:r>
            </a:p>
          </p:txBody>
        </p:sp>
        <p:sp>
          <p:nvSpPr>
            <p:cNvPr id="132" name="CaixaDeTexto 131"/>
            <p:cNvSpPr txBox="1"/>
            <p:nvPr/>
          </p:nvSpPr>
          <p:spPr>
            <a:xfrm>
              <a:off x="5506028" y="4725144"/>
              <a:ext cx="40588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900" b="1" dirty="0"/>
                <a:t>(0,n)</a:t>
              </a:r>
            </a:p>
          </p:txBody>
        </p:sp>
        <p:sp>
          <p:nvSpPr>
            <p:cNvPr id="133" name="CaixaDeTexto 132"/>
            <p:cNvSpPr txBox="1"/>
            <p:nvPr/>
          </p:nvSpPr>
          <p:spPr>
            <a:xfrm>
              <a:off x="6618379" y="3842201"/>
              <a:ext cx="40107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900" b="1" dirty="0"/>
                <a:t>(0,1)</a:t>
              </a:r>
            </a:p>
          </p:txBody>
        </p:sp>
        <p:sp>
          <p:nvSpPr>
            <p:cNvPr id="135" name="CaixaDeTexto 134"/>
            <p:cNvSpPr txBox="1"/>
            <p:nvPr/>
          </p:nvSpPr>
          <p:spPr>
            <a:xfrm>
              <a:off x="4766650" y="3237040"/>
              <a:ext cx="40107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900" b="1" dirty="0"/>
                <a:t>(1,1)</a:t>
              </a:r>
            </a:p>
          </p:txBody>
        </p:sp>
        <p:sp>
          <p:nvSpPr>
            <p:cNvPr id="136" name="CaixaDeTexto 135"/>
            <p:cNvSpPr txBox="1"/>
            <p:nvPr/>
          </p:nvSpPr>
          <p:spPr>
            <a:xfrm>
              <a:off x="7679957" y="2492896"/>
              <a:ext cx="40588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900" b="1" dirty="0"/>
                <a:t>(0,n)</a:t>
              </a:r>
            </a:p>
          </p:txBody>
        </p:sp>
        <p:sp>
          <p:nvSpPr>
            <p:cNvPr id="137" name="CaixaDeTexto 136"/>
            <p:cNvSpPr txBox="1"/>
            <p:nvPr/>
          </p:nvSpPr>
          <p:spPr>
            <a:xfrm>
              <a:off x="5870878" y="2564904"/>
              <a:ext cx="40107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900" b="1" dirty="0"/>
                <a:t>(1,1)</a:t>
              </a:r>
            </a:p>
          </p:txBody>
        </p:sp>
        <p:sp>
          <p:nvSpPr>
            <p:cNvPr id="138" name="CaixaDeTexto 137"/>
            <p:cNvSpPr txBox="1"/>
            <p:nvPr/>
          </p:nvSpPr>
          <p:spPr>
            <a:xfrm>
              <a:off x="5375920" y="2060848"/>
              <a:ext cx="40588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900" b="1" dirty="0"/>
                <a:t>(1,n)</a:t>
              </a:r>
            </a:p>
          </p:txBody>
        </p:sp>
        <p:sp>
          <p:nvSpPr>
            <p:cNvPr id="139" name="CaixaDeTexto 138"/>
            <p:cNvSpPr txBox="1"/>
            <p:nvPr/>
          </p:nvSpPr>
          <p:spPr>
            <a:xfrm>
              <a:off x="7215256" y="1526682"/>
              <a:ext cx="40107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900" b="1" dirty="0"/>
                <a:t>(1,1)</a:t>
              </a:r>
            </a:p>
          </p:txBody>
        </p:sp>
        <p:sp>
          <p:nvSpPr>
            <p:cNvPr id="62" name="CaixaDeTexto 134">
              <a:extLst>
                <a:ext uri="{FF2B5EF4-FFF2-40B4-BE49-F238E27FC236}">
                  <a16:creationId xmlns:a16="http://schemas.microsoft.com/office/drawing/2014/main" id="{0186071A-5781-48A5-A691-683FC6D9E2A8}"/>
                </a:ext>
              </a:extLst>
            </p:cNvPr>
            <p:cNvSpPr txBox="1"/>
            <p:nvPr/>
          </p:nvSpPr>
          <p:spPr>
            <a:xfrm>
              <a:off x="4510803" y="3568800"/>
              <a:ext cx="36099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900" b="1" dirty="0"/>
                <a:t>p, e</a:t>
              </a:r>
            </a:p>
          </p:txBody>
        </p:sp>
        <p:sp>
          <p:nvSpPr>
            <p:cNvPr id="63" name="CaixaDeTexto 134">
              <a:extLst>
                <a:ext uri="{FF2B5EF4-FFF2-40B4-BE49-F238E27FC236}">
                  <a16:creationId xmlns:a16="http://schemas.microsoft.com/office/drawing/2014/main" id="{DCB0ABA9-F3A6-4CC0-AF0E-9FCB787588EB}"/>
                </a:ext>
              </a:extLst>
            </p:cNvPr>
            <p:cNvSpPr txBox="1"/>
            <p:nvPr/>
          </p:nvSpPr>
          <p:spPr>
            <a:xfrm>
              <a:off x="8857021" y="3187595"/>
              <a:ext cx="33855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900" b="1" dirty="0"/>
                <a:t>t, e</a:t>
              </a:r>
            </a:p>
          </p:txBody>
        </p:sp>
        <p:cxnSp>
          <p:nvCxnSpPr>
            <p:cNvPr id="64" name="Conector reto 70">
              <a:extLst>
                <a:ext uri="{FF2B5EF4-FFF2-40B4-BE49-F238E27FC236}">
                  <a16:creationId xmlns:a16="http://schemas.microsoft.com/office/drawing/2014/main" id="{0F9A16CC-C68B-46F0-AE5A-F6AC1471E916}"/>
                </a:ext>
              </a:extLst>
            </p:cNvPr>
            <p:cNvCxnSpPr>
              <a:cxnSpLocks/>
            </p:cNvCxnSpPr>
            <p:nvPr/>
          </p:nvCxnSpPr>
          <p:spPr>
            <a:xfrm>
              <a:off x="3121189" y="2693988"/>
              <a:ext cx="732829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Fluxograma: Conector 71">
              <a:extLst>
                <a:ext uri="{FF2B5EF4-FFF2-40B4-BE49-F238E27FC236}">
                  <a16:creationId xmlns:a16="http://schemas.microsoft.com/office/drawing/2014/main" id="{AB1D91B2-2657-41B7-8CEF-3473F2B6F04D}"/>
                </a:ext>
              </a:extLst>
            </p:cNvPr>
            <p:cNvSpPr/>
            <p:nvPr/>
          </p:nvSpPr>
          <p:spPr>
            <a:xfrm>
              <a:off x="3005990" y="2627022"/>
              <a:ext cx="109633" cy="129681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900" dirty="0"/>
            </a:p>
          </p:txBody>
        </p:sp>
        <p:sp>
          <p:nvSpPr>
            <p:cNvPr id="67" name="CaixaDeTexto 72">
              <a:extLst>
                <a:ext uri="{FF2B5EF4-FFF2-40B4-BE49-F238E27FC236}">
                  <a16:creationId xmlns:a16="http://schemas.microsoft.com/office/drawing/2014/main" id="{F870E6B5-0392-4E9B-82A3-B9E1EA5B5B43}"/>
                </a:ext>
              </a:extLst>
            </p:cNvPr>
            <p:cNvSpPr txBox="1"/>
            <p:nvPr/>
          </p:nvSpPr>
          <p:spPr>
            <a:xfrm>
              <a:off x="3121188" y="962568"/>
              <a:ext cx="41229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900" b="1" dirty="0"/>
                <a:t>Data</a:t>
              </a:r>
            </a:p>
          </p:txBody>
        </p:sp>
        <p:cxnSp>
          <p:nvCxnSpPr>
            <p:cNvPr id="68" name="Conector reto 74">
              <a:extLst>
                <a:ext uri="{FF2B5EF4-FFF2-40B4-BE49-F238E27FC236}">
                  <a16:creationId xmlns:a16="http://schemas.microsoft.com/office/drawing/2014/main" id="{90F93B7D-61BC-43DF-923F-13E4D9C89D54}"/>
                </a:ext>
              </a:extLst>
            </p:cNvPr>
            <p:cNvCxnSpPr>
              <a:cxnSpLocks/>
            </p:cNvCxnSpPr>
            <p:nvPr/>
          </p:nvCxnSpPr>
          <p:spPr>
            <a:xfrm>
              <a:off x="3107136" y="1196752"/>
              <a:ext cx="697218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Fluxograma: Conector 77">
              <a:extLst>
                <a:ext uri="{FF2B5EF4-FFF2-40B4-BE49-F238E27FC236}">
                  <a16:creationId xmlns:a16="http://schemas.microsoft.com/office/drawing/2014/main" id="{8BE71BFE-75AF-4A4F-9B47-634E02064F83}"/>
                </a:ext>
              </a:extLst>
            </p:cNvPr>
            <p:cNvSpPr/>
            <p:nvPr/>
          </p:nvSpPr>
          <p:spPr>
            <a:xfrm>
              <a:off x="2978771" y="1130956"/>
              <a:ext cx="109633" cy="129681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900" dirty="0"/>
            </a:p>
          </p:txBody>
        </p:sp>
        <p:sp>
          <p:nvSpPr>
            <p:cNvPr id="78" name="CaixaDeTexto 72">
              <a:extLst>
                <a:ext uri="{FF2B5EF4-FFF2-40B4-BE49-F238E27FC236}">
                  <a16:creationId xmlns:a16="http://schemas.microsoft.com/office/drawing/2014/main" id="{EC29E4D0-A718-41D5-9539-EAB1209E3C6A}"/>
                </a:ext>
              </a:extLst>
            </p:cNvPr>
            <p:cNvSpPr txBox="1"/>
            <p:nvPr/>
          </p:nvSpPr>
          <p:spPr>
            <a:xfrm>
              <a:off x="4966105" y="962568"/>
              <a:ext cx="51648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900" b="1" dirty="0"/>
                <a:t>Salário</a:t>
              </a:r>
            </a:p>
          </p:txBody>
        </p:sp>
        <p:cxnSp>
          <p:nvCxnSpPr>
            <p:cNvPr id="81" name="Conector reto 74">
              <a:extLst>
                <a:ext uri="{FF2B5EF4-FFF2-40B4-BE49-F238E27FC236}">
                  <a16:creationId xmlns:a16="http://schemas.microsoft.com/office/drawing/2014/main" id="{6EC1DA5D-8049-4898-8134-3E084F796EB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957848" y="1211110"/>
              <a:ext cx="466409" cy="217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Fluxograma: Conector 77">
              <a:extLst>
                <a:ext uri="{FF2B5EF4-FFF2-40B4-BE49-F238E27FC236}">
                  <a16:creationId xmlns:a16="http://schemas.microsoft.com/office/drawing/2014/main" id="{7956E461-B40C-4DCC-9173-CB6C2D3D04C6}"/>
                </a:ext>
              </a:extLst>
            </p:cNvPr>
            <p:cNvSpPr/>
            <p:nvPr/>
          </p:nvSpPr>
          <p:spPr>
            <a:xfrm>
              <a:off x="5424257" y="1150085"/>
              <a:ext cx="109633" cy="129681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900" dirty="0"/>
            </a:p>
          </p:txBody>
        </p:sp>
        <p:sp>
          <p:nvSpPr>
            <p:cNvPr id="86" name="CaixaDeTexto 72">
              <a:extLst>
                <a:ext uri="{FF2B5EF4-FFF2-40B4-BE49-F238E27FC236}">
                  <a16:creationId xmlns:a16="http://schemas.microsoft.com/office/drawing/2014/main" id="{47E92BCA-ED14-4687-BBCF-53EAC42AB703}"/>
                </a:ext>
              </a:extLst>
            </p:cNvPr>
            <p:cNvSpPr txBox="1"/>
            <p:nvPr/>
          </p:nvSpPr>
          <p:spPr>
            <a:xfrm>
              <a:off x="2721296" y="2415846"/>
              <a:ext cx="51648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900" b="1" dirty="0"/>
                <a:t>Código</a:t>
              </a:r>
            </a:p>
          </p:txBody>
        </p:sp>
        <p:cxnSp>
          <p:nvCxnSpPr>
            <p:cNvPr id="87" name="Conector reto 70">
              <a:extLst>
                <a:ext uri="{FF2B5EF4-FFF2-40B4-BE49-F238E27FC236}">
                  <a16:creationId xmlns:a16="http://schemas.microsoft.com/office/drawing/2014/main" id="{F4179032-9A7E-4C4A-A10D-92F8724009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75734" y="3032439"/>
              <a:ext cx="97891" cy="306539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CaixaDeTexto 72">
              <a:extLst>
                <a:ext uri="{FF2B5EF4-FFF2-40B4-BE49-F238E27FC236}">
                  <a16:creationId xmlns:a16="http://schemas.microsoft.com/office/drawing/2014/main" id="{33820F65-3743-4909-8CF2-792AF7CC046E}"/>
                </a:ext>
              </a:extLst>
            </p:cNvPr>
            <p:cNvSpPr txBox="1"/>
            <p:nvPr/>
          </p:nvSpPr>
          <p:spPr>
            <a:xfrm>
              <a:off x="3421738" y="3267335"/>
              <a:ext cx="47481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900" b="1" dirty="0"/>
                <a:t>Nome</a:t>
              </a:r>
            </a:p>
          </p:txBody>
        </p:sp>
        <p:sp>
          <p:nvSpPr>
            <p:cNvPr id="98" name="Fluxograma: Conector 77">
              <a:extLst>
                <a:ext uri="{FF2B5EF4-FFF2-40B4-BE49-F238E27FC236}">
                  <a16:creationId xmlns:a16="http://schemas.microsoft.com/office/drawing/2014/main" id="{B1552B75-6C2C-4898-B37F-390C81E150D6}"/>
                </a:ext>
              </a:extLst>
            </p:cNvPr>
            <p:cNvSpPr/>
            <p:nvPr/>
          </p:nvSpPr>
          <p:spPr>
            <a:xfrm>
              <a:off x="3888884" y="3333481"/>
              <a:ext cx="109633" cy="129681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900" dirty="0"/>
            </a:p>
          </p:txBody>
        </p:sp>
        <p:sp>
          <p:nvSpPr>
            <p:cNvPr id="99" name="CaixaDeTexto 72">
              <a:extLst>
                <a:ext uri="{FF2B5EF4-FFF2-40B4-BE49-F238E27FC236}">
                  <a16:creationId xmlns:a16="http://schemas.microsoft.com/office/drawing/2014/main" id="{C7789561-E70C-4735-B226-A7BA6981EEBE}"/>
                </a:ext>
              </a:extLst>
            </p:cNvPr>
            <p:cNvSpPr txBox="1"/>
            <p:nvPr/>
          </p:nvSpPr>
          <p:spPr>
            <a:xfrm>
              <a:off x="2681228" y="1983685"/>
              <a:ext cx="82747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900" b="1" dirty="0"/>
                <a:t>Telefone(n,0)</a:t>
              </a:r>
            </a:p>
          </p:txBody>
        </p:sp>
        <p:sp>
          <p:nvSpPr>
            <p:cNvPr id="100" name="Fluxograma: Conector 77">
              <a:extLst>
                <a:ext uri="{FF2B5EF4-FFF2-40B4-BE49-F238E27FC236}">
                  <a16:creationId xmlns:a16="http://schemas.microsoft.com/office/drawing/2014/main" id="{ACCC870B-9D87-448C-AD0C-33C5ABCFE49E}"/>
                </a:ext>
              </a:extLst>
            </p:cNvPr>
            <p:cNvSpPr/>
            <p:nvPr/>
          </p:nvSpPr>
          <p:spPr>
            <a:xfrm>
              <a:off x="3041077" y="2214503"/>
              <a:ext cx="109633" cy="129681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900" dirty="0"/>
            </a:p>
          </p:txBody>
        </p:sp>
        <p:cxnSp>
          <p:nvCxnSpPr>
            <p:cNvPr id="105" name="Conector reto 74">
              <a:extLst>
                <a:ext uri="{FF2B5EF4-FFF2-40B4-BE49-F238E27FC236}">
                  <a16:creationId xmlns:a16="http://schemas.microsoft.com/office/drawing/2014/main" id="{3B103ECB-C65D-41A6-937B-10966BA96DD5}"/>
                </a:ext>
              </a:extLst>
            </p:cNvPr>
            <p:cNvCxnSpPr>
              <a:cxnSpLocks/>
            </p:cNvCxnSpPr>
            <p:nvPr/>
          </p:nvCxnSpPr>
          <p:spPr>
            <a:xfrm>
              <a:off x="3148410" y="2253684"/>
              <a:ext cx="703038" cy="33235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ector reto 70">
              <a:extLst>
                <a:ext uri="{FF2B5EF4-FFF2-40B4-BE49-F238E27FC236}">
                  <a16:creationId xmlns:a16="http://schemas.microsoft.com/office/drawing/2014/main" id="{65CB41BD-7416-40AE-8788-A247AEB088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12238" y="1227652"/>
              <a:ext cx="32034" cy="29903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CaixaDeTexto 72">
              <a:extLst>
                <a:ext uri="{FF2B5EF4-FFF2-40B4-BE49-F238E27FC236}">
                  <a16:creationId xmlns:a16="http://schemas.microsoft.com/office/drawing/2014/main" id="{F209DAC2-D2C3-41EB-98D7-93DE0ABCDAE9}"/>
                </a:ext>
              </a:extLst>
            </p:cNvPr>
            <p:cNvSpPr txBox="1"/>
            <p:nvPr/>
          </p:nvSpPr>
          <p:spPr>
            <a:xfrm>
              <a:off x="8299137" y="935668"/>
              <a:ext cx="47481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900" b="1" dirty="0"/>
                <a:t>Nome</a:t>
              </a:r>
            </a:p>
          </p:txBody>
        </p:sp>
        <p:sp>
          <p:nvSpPr>
            <p:cNvPr id="108" name="Fluxograma: Conector 77">
              <a:extLst>
                <a:ext uri="{FF2B5EF4-FFF2-40B4-BE49-F238E27FC236}">
                  <a16:creationId xmlns:a16="http://schemas.microsoft.com/office/drawing/2014/main" id="{D875236C-37CD-4C10-8284-E6E867284918}"/>
                </a:ext>
              </a:extLst>
            </p:cNvPr>
            <p:cNvSpPr/>
            <p:nvPr/>
          </p:nvSpPr>
          <p:spPr>
            <a:xfrm>
              <a:off x="8488892" y="1124745"/>
              <a:ext cx="109633" cy="129681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900" dirty="0"/>
            </a:p>
          </p:txBody>
        </p:sp>
        <p:cxnSp>
          <p:nvCxnSpPr>
            <p:cNvPr id="111" name="Conector reto 70">
              <a:extLst>
                <a:ext uri="{FF2B5EF4-FFF2-40B4-BE49-F238E27FC236}">
                  <a16:creationId xmlns:a16="http://schemas.microsoft.com/office/drawing/2014/main" id="{9154BD7F-304B-4B2E-BFEF-357D87F876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23719" y="1004646"/>
              <a:ext cx="399893" cy="51556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Fluxograma: Conector 71">
              <a:extLst>
                <a:ext uri="{FF2B5EF4-FFF2-40B4-BE49-F238E27FC236}">
                  <a16:creationId xmlns:a16="http://schemas.microsoft.com/office/drawing/2014/main" id="{A54EA8CF-F912-4B47-BCAD-D56D9371037E}"/>
                </a:ext>
              </a:extLst>
            </p:cNvPr>
            <p:cNvSpPr/>
            <p:nvPr/>
          </p:nvSpPr>
          <p:spPr>
            <a:xfrm>
              <a:off x="9264353" y="937680"/>
              <a:ext cx="109633" cy="129681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900" dirty="0"/>
            </a:p>
          </p:txBody>
        </p:sp>
        <p:sp>
          <p:nvSpPr>
            <p:cNvPr id="113" name="CaixaDeTexto 72">
              <a:extLst>
                <a:ext uri="{FF2B5EF4-FFF2-40B4-BE49-F238E27FC236}">
                  <a16:creationId xmlns:a16="http://schemas.microsoft.com/office/drawing/2014/main" id="{03EBAC50-71C3-4981-8B18-D0233CF28F76}"/>
                </a:ext>
              </a:extLst>
            </p:cNvPr>
            <p:cNvSpPr txBox="1"/>
            <p:nvPr/>
          </p:nvSpPr>
          <p:spPr>
            <a:xfrm>
              <a:off x="9319169" y="823326"/>
              <a:ext cx="819455" cy="3202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b="1" dirty="0"/>
                <a:t>Código</a:t>
              </a:r>
            </a:p>
          </p:txBody>
        </p:sp>
        <p:cxnSp>
          <p:nvCxnSpPr>
            <p:cNvPr id="114" name="Conector reto 70">
              <a:extLst>
                <a:ext uri="{FF2B5EF4-FFF2-40B4-BE49-F238E27FC236}">
                  <a16:creationId xmlns:a16="http://schemas.microsoft.com/office/drawing/2014/main" id="{AB0D8D30-9D60-4E8E-AD25-FAB6FBE1BC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23665" y="2014777"/>
              <a:ext cx="506977" cy="558746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Fluxograma: Conector 71">
              <a:extLst>
                <a:ext uri="{FF2B5EF4-FFF2-40B4-BE49-F238E27FC236}">
                  <a16:creationId xmlns:a16="http://schemas.microsoft.com/office/drawing/2014/main" id="{4EDE7A59-3D34-458F-AFC1-F7574188A792}"/>
                </a:ext>
              </a:extLst>
            </p:cNvPr>
            <p:cNvSpPr/>
            <p:nvPr/>
          </p:nvSpPr>
          <p:spPr>
            <a:xfrm>
              <a:off x="9571382" y="1947811"/>
              <a:ext cx="109633" cy="129681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900" dirty="0"/>
            </a:p>
          </p:txBody>
        </p:sp>
        <p:sp>
          <p:nvSpPr>
            <p:cNvPr id="116" name="CaixaDeTexto 72">
              <a:extLst>
                <a:ext uri="{FF2B5EF4-FFF2-40B4-BE49-F238E27FC236}">
                  <a16:creationId xmlns:a16="http://schemas.microsoft.com/office/drawing/2014/main" id="{04110E3F-95F5-4361-A274-9F1E86B2F93F}"/>
                </a:ext>
              </a:extLst>
            </p:cNvPr>
            <p:cNvSpPr txBox="1"/>
            <p:nvPr/>
          </p:nvSpPr>
          <p:spPr>
            <a:xfrm>
              <a:off x="9626198" y="1833457"/>
              <a:ext cx="81945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900" b="1" dirty="0"/>
                <a:t>Nr Sequência</a:t>
              </a:r>
            </a:p>
          </p:txBody>
        </p:sp>
        <p:cxnSp>
          <p:nvCxnSpPr>
            <p:cNvPr id="117" name="Conector reto 94">
              <a:extLst>
                <a:ext uri="{FF2B5EF4-FFF2-40B4-BE49-F238E27FC236}">
                  <a16:creationId xmlns:a16="http://schemas.microsoft.com/office/drawing/2014/main" id="{50C007D8-1944-415D-80D8-5920ED2B06D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51363" y="3504568"/>
              <a:ext cx="784467" cy="715212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CaixaDeTexto 72">
              <a:extLst>
                <a:ext uri="{FF2B5EF4-FFF2-40B4-BE49-F238E27FC236}">
                  <a16:creationId xmlns:a16="http://schemas.microsoft.com/office/drawing/2014/main" id="{D17F1DA0-B60B-4024-A939-FBDD340E6D5E}"/>
                </a:ext>
              </a:extLst>
            </p:cNvPr>
            <p:cNvSpPr txBox="1"/>
            <p:nvPr/>
          </p:nvSpPr>
          <p:spPr>
            <a:xfrm>
              <a:off x="9319169" y="5009911"/>
              <a:ext cx="47481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900" b="1" dirty="0"/>
                <a:t>Nome</a:t>
              </a:r>
            </a:p>
          </p:txBody>
        </p:sp>
        <p:sp>
          <p:nvSpPr>
            <p:cNvPr id="122" name="Fluxograma: Conector 77">
              <a:extLst>
                <a:ext uri="{FF2B5EF4-FFF2-40B4-BE49-F238E27FC236}">
                  <a16:creationId xmlns:a16="http://schemas.microsoft.com/office/drawing/2014/main" id="{6C350DC8-3F76-402E-A093-78BADBD3D7F8}"/>
                </a:ext>
              </a:extLst>
            </p:cNvPr>
            <p:cNvSpPr/>
            <p:nvPr/>
          </p:nvSpPr>
          <p:spPr>
            <a:xfrm>
              <a:off x="9535746" y="4945072"/>
              <a:ext cx="109633" cy="129681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900" dirty="0"/>
            </a:p>
          </p:txBody>
        </p:sp>
        <p:cxnSp>
          <p:nvCxnSpPr>
            <p:cNvPr id="123" name="Conector reto 70">
              <a:extLst>
                <a:ext uri="{FF2B5EF4-FFF2-40B4-BE49-F238E27FC236}">
                  <a16:creationId xmlns:a16="http://schemas.microsoft.com/office/drawing/2014/main" id="{ACB9800D-FF69-433F-B476-4C4CAB82B2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613344" y="4663826"/>
              <a:ext cx="32034" cy="29903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ector reto 70">
              <a:extLst>
                <a:ext uri="{FF2B5EF4-FFF2-40B4-BE49-F238E27FC236}">
                  <a16:creationId xmlns:a16="http://schemas.microsoft.com/office/drawing/2014/main" id="{B50B181D-03F7-4A33-88B8-A726530BBBDE}"/>
                </a:ext>
              </a:extLst>
            </p:cNvPr>
            <p:cNvCxnSpPr>
              <a:cxnSpLocks/>
            </p:cNvCxnSpPr>
            <p:nvPr/>
          </p:nvCxnSpPr>
          <p:spPr>
            <a:xfrm>
              <a:off x="3088404" y="5727045"/>
              <a:ext cx="732829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Fluxograma: Conector 71">
              <a:extLst>
                <a:ext uri="{FF2B5EF4-FFF2-40B4-BE49-F238E27FC236}">
                  <a16:creationId xmlns:a16="http://schemas.microsoft.com/office/drawing/2014/main" id="{A5F897AE-98E7-4848-8E3B-ABC70E8CAC33}"/>
                </a:ext>
              </a:extLst>
            </p:cNvPr>
            <p:cNvSpPr/>
            <p:nvPr/>
          </p:nvSpPr>
          <p:spPr>
            <a:xfrm>
              <a:off x="2973205" y="5660079"/>
              <a:ext cx="109633" cy="129681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900" dirty="0"/>
            </a:p>
          </p:txBody>
        </p:sp>
        <p:sp>
          <p:nvSpPr>
            <p:cNvPr id="145" name="CaixaDeTexto 72">
              <a:extLst>
                <a:ext uri="{FF2B5EF4-FFF2-40B4-BE49-F238E27FC236}">
                  <a16:creationId xmlns:a16="http://schemas.microsoft.com/office/drawing/2014/main" id="{8BE50286-D329-420B-859D-427F01F2E59B}"/>
                </a:ext>
              </a:extLst>
            </p:cNvPr>
            <p:cNvSpPr txBox="1"/>
            <p:nvPr/>
          </p:nvSpPr>
          <p:spPr>
            <a:xfrm>
              <a:off x="2688511" y="5448903"/>
              <a:ext cx="51648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900" b="1" dirty="0"/>
                <a:t>Código</a:t>
              </a:r>
            </a:p>
          </p:txBody>
        </p:sp>
        <p:sp>
          <p:nvSpPr>
            <p:cNvPr id="146" name="CaixaDeTexto 72">
              <a:extLst>
                <a:ext uri="{FF2B5EF4-FFF2-40B4-BE49-F238E27FC236}">
                  <a16:creationId xmlns:a16="http://schemas.microsoft.com/office/drawing/2014/main" id="{D3358692-4B7A-4A58-8315-91D6F1735A4F}"/>
                </a:ext>
              </a:extLst>
            </p:cNvPr>
            <p:cNvSpPr txBox="1"/>
            <p:nvPr/>
          </p:nvSpPr>
          <p:spPr>
            <a:xfrm>
              <a:off x="3121189" y="5794465"/>
              <a:ext cx="47481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900" b="1" dirty="0"/>
                <a:t>Nome</a:t>
              </a:r>
            </a:p>
          </p:txBody>
        </p:sp>
        <p:cxnSp>
          <p:nvCxnSpPr>
            <p:cNvPr id="147" name="Conector reto 74">
              <a:extLst>
                <a:ext uri="{FF2B5EF4-FFF2-40B4-BE49-F238E27FC236}">
                  <a16:creationId xmlns:a16="http://schemas.microsoft.com/office/drawing/2014/main" id="{C06CA38B-5B9E-4C7F-97D9-16EF126F8A80}"/>
                </a:ext>
              </a:extLst>
            </p:cNvPr>
            <p:cNvCxnSpPr>
              <a:cxnSpLocks/>
            </p:cNvCxnSpPr>
            <p:nvPr/>
          </p:nvCxnSpPr>
          <p:spPr>
            <a:xfrm>
              <a:off x="3107136" y="6028649"/>
              <a:ext cx="697218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Fluxograma: Conector 77">
              <a:extLst>
                <a:ext uri="{FF2B5EF4-FFF2-40B4-BE49-F238E27FC236}">
                  <a16:creationId xmlns:a16="http://schemas.microsoft.com/office/drawing/2014/main" id="{3FB0599F-FB85-4219-B2B3-E4AE9E1F3D61}"/>
                </a:ext>
              </a:extLst>
            </p:cNvPr>
            <p:cNvSpPr/>
            <p:nvPr/>
          </p:nvSpPr>
          <p:spPr>
            <a:xfrm>
              <a:off x="2978771" y="5962853"/>
              <a:ext cx="109633" cy="129681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900" dirty="0"/>
            </a:p>
          </p:txBody>
        </p:sp>
        <p:cxnSp>
          <p:nvCxnSpPr>
            <p:cNvPr id="149" name="Conector reto 70">
              <a:extLst>
                <a:ext uri="{FF2B5EF4-FFF2-40B4-BE49-F238E27FC236}">
                  <a16:creationId xmlns:a16="http://schemas.microsoft.com/office/drawing/2014/main" id="{DD08C2FA-F1FC-4EE1-9CC3-1E5B72BA0432}"/>
                </a:ext>
              </a:extLst>
            </p:cNvPr>
            <p:cNvCxnSpPr>
              <a:cxnSpLocks/>
            </p:cNvCxnSpPr>
            <p:nvPr/>
          </p:nvCxnSpPr>
          <p:spPr>
            <a:xfrm>
              <a:off x="6564561" y="5727045"/>
              <a:ext cx="583542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Fluxograma: Conector 71">
              <a:extLst>
                <a:ext uri="{FF2B5EF4-FFF2-40B4-BE49-F238E27FC236}">
                  <a16:creationId xmlns:a16="http://schemas.microsoft.com/office/drawing/2014/main" id="{420B63C8-F39F-4AAA-8FA6-B1DE222647ED}"/>
                </a:ext>
              </a:extLst>
            </p:cNvPr>
            <p:cNvSpPr/>
            <p:nvPr/>
          </p:nvSpPr>
          <p:spPr>
            <a:xfrm>
              <a:off x="7148105" y="5654609"/>
              <a:ext cx="109633" cy="129681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900" dirty="0"/>
            </a:p>
          </p:txBody>
        </p:sp>
        <p:sp>
          <p:nvSpPr>
            <p:cNvPr id="151" name="CaixaDeTexto 72">
              <a:extLst>
                <a:ext uri="{FF2B5EF4-FFF2-40B4-BE49-F238E27FC236}">
                  <a16:creationId xmlns:a16="http://schemas.microsoft.com/office/drawing/2014/main" id="{93F49A44-DFAF-4720-AC8E-60367A89D227}"/>
                </a:ext>
              </a:extLst>
            </p:cNvPr>
            <p:cNvSpPr txBox="1"/>
            <p:nvPr/>
          </p:nvSpPr>
          <p:spPr>
            <a:xfrm>
              <a:off x="6863411" y="5443433"/>
              <a:ext cx="51648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900" b="1" dirty="0"/>
                <a:t>Código</a:t>
              </a:r>
            </a:p>
          </p:txBody>
        </p:sp>
        <p:cxnSp>
          <p:nvCxnSpPr>
            <p:cNvPr id="152" name="Conector reto 74">
              <a:extLst>
                <a:ext uri="{FF2B5EF4-FFF2-40B4-BE49-F238E27FC236}">
                  <a16:creationId xmlns:a16="http://schemas.microsoft.com/office/drawing/2014/main" id="{187E4B44-D3B7-4E76-880E-9F0DB625C6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44906" y="6022224"/>
              <a:ext cx="603846" cy="22099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Fluxograma: Conector 77">
              <a:extLst>
                <a:ext uri="{FF2B5EF4-FFF2-40B4-BE49-F238E27FC236}">
                  <a16:creationId xmlns:a16="http://schemas.microsoft.com/office/drawing/2014/main" id="{CBD5A26F-8613-49DC-A5A9-E102EFAB93E1}"/>
                </a:ext>
              </a:extLst>
            </p:cNvPr>
            <p:cNvSpPr/>
            <p:nvPr/>
          </p:nvSpPr>
          <p:spPr>
            <a:xfrm>
              <a:off x="7153671" y="5957383"/>
              <a:ext cx="109633" cy="129681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900" dirty="0"/>
            </a:p>
          </p:txBody>
        </p:sp>
        <p:sp>
          <p:nvSpPr>
            <p:cNvPr id="154" name="CaixaDeTexto 72">
              <a:extLst>
                <a:ext uri="{FF2B5EF4-FFF2-40B4-BE49-F238E27FC236}">
                  <a16:creationId xmlns:a16="http://schemas.microsoft.com/office/drawing/2014/main" id="{673FA1B2-00BB-470F-AC5D-54A7C8027DAE}"/>
                </a:ext>
              </a:extLst>
            </p:cNvPr>
            <p:cNvSpPr txBox="1"/>
            <p:nvPr/>
          </p:nvSpPr>
          <p:spPr>
            <a:xfrm>
              <a:off x="6954608" y="6006240"/>
              <a:ext cx="47481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900" b="1" dirty="0"/>
                <a:t>Nome</a:t>
              </a:r>
            </a:p>
          </p:txBody>
        </p:sp>
      </p:grpSp>
      <p:cxnSp>
        <p:nvCxnSpPr>
          <p:cNvPr id="119" name="Conector reto 70">
            <a:extLst>
              <a:ext uri="{FF2B5EF4-FFF2-40B4-BE49-F238E27FC236}">
                <a16:creationId xmlns:a16="http://schemas.microsoft.com/office/drawing/2014/main" id="{9D2E1380-3A7C-4637-BF95-5F4C448CA6AD}"/>
              </a:ext>
            </a:extLst>
          </p:cNvPr>
          <p:cNvCxnSpPr>
            <a:cxnSpLocks/>
          </p:cNvCxnSpPr>
          <p:nvPr/>
        </p:nvCxnSpPr>
        <p:spPr>
          <a:xfrm flipH="1">
            <a:off x="7167110" y="1432472"/>
            <a:ext cx="324006" cy="37155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Fluxograma: Conector 71">
            <a:extLst>
              <a:ext uri="{FF2B5EF4-FFF2-40B4-BE49-F238E27FC236}">
                <a16:creationId xmlns:a16="http://schemas.microsoft.com/office/drawing/2014/main" id="{5D798A86-2D1D-4D2E-87E8-A063E154B2EA}"/>
              </a:ext>
            </a:extLst>
          </p:cNvPr>
          <p:cNvSpPr/>
          <p:nvPr/>
        </p:nvSpPr>
        <p:spPr>
          <a:xfrm>
            <a:off x="7443102" y="1384211"/>
            <a:ext cx="88828" cy="93458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900" dirty="0"/>
          </a:p>
        </p:txBody>
      </p:sp>
      <p:sp>
        <p:nvSpPr>
          <p:cNvPr id="125" name="CaixaDeTexto 72">
            <a:extLst>
              <a:ext uri="{FF2B5EF4-FFF2-40B4-BE49-F238E27FC236}">
                <a16:creationId xmlns:a16="http://schemas.microsoft.com/office/drawing/2014/main" id="{2782C1D1-80C5-4D34-867D-DDA27D92C3D1}"/>
              </a:ext>
            </a:extLst>
          </p:cNvPr>
          <p:cNvSpPr txBox="1"/>
          <p:nvPr/>
        </p:nvSpPr>
        <p:spPr>
          <a:xfrm>
            <a:off x="7446886" y="1301250"/>
            <a:ext cx="6639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b="1" dirty="0"/>
              <a:t>Código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94671911"/>
      </p:ext>
    </p:extLst>
  </p:cSld>
  <p:clrMapOvr>
    <a:masterClrMapping/>
  </p:clrMapOvr>
  <p:transition spd="slow"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70448" y="863549"/>
            <a:ext cx="6057900" cy="479316"/>
          </a:xfrm>
        </p:spPr>
        <p:txBody>
          <a:bodyPr>
            <a:noAutofit/>
          </a:bodyPr>
          <a:lstStyle/>
          <a:p>
            <a:r>
              <a:rPr lang="pt-BR" sz="2700" dirty="0"/>
              <a:t>Relacionamentos Binários – 1:n</a:t>
            </a:r>
          </a:p>
        </p:txBody>
      </p:sp>
      <p:graphicFrame>
        <p:nvGraphicFramePr>
          <p:cNvPr id="7" name="Espaço Reservado para Conteúdo 6"/>
          <p:cNvGraphicFramePr>
            <a:graphicFrameLocks noGrp="1"/>
          </p:cNvGraphicFramePr>
          <p:nvPr>
            <p:ph idx="1"/>
          </p:nvPr>
        </p:nvGraphicFramePr>
        <p:xfrm>
          <a:off x="3125673" y="1268760"/>
          <a:ext cx="6048673" cy="3888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82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81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61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3503">
                <a:tc rowSpan="2">
                  <a:txBody>
                    <a:bodyPr/>
                    <a:lstStyle/>
                    <a:p>
                      <a:pPr algn="ctr"/>
                      <a:endParaRPr lang="pt-BR" sz="1800" b="1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pt-BR" sz="1800" b="1" dirty="0">
                          <a:solidFill>
                            <a:schemeClr val="bg1"/>
                          </a:solidFill>
                        </a:rPr>
                        <a:t>Tipo de Relacionamento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solidFill>
                            <a:schemeClr val="bg1"/>
                          </a:solidFill>
                        </a:rPr>
                        <a:t>Regra de Implementação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62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solidFill>
                            <a:schemeClr val="bg1"/>
                          </a:solidFill>
                        </a:rPr>
                        <a:t>Tabela</a:t>
                      </a:r>
                      <a:r>
                        <a:rPr lang="pt-BR" sz="1800" b="1" baseline="0" dirty="0">
                          <a:solidFill>
                            <a:schemeClr val="bg1"/>
                          </a:solidFill>
                        </a:rPr>
                        <a:t> Própria</a:t>
                      </a:r>
                      <a:endParaRPr lang="pt-BR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solidFill>
                            <a:schemeClr val="bg1"/>
                          </a:solidFill>
                        </a:rPr>
                        <a:t>Adição de Coluna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solidFill>
                            <a:schemeClr val="bg1"/>
                          </a:solidFill>
                        </a:rPr>
                        <a:t>Fusão de Tabelas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2078">
                <a:tc>
                  <a:txBody>
                    <a:bodyPr/>
                    <a:lstStyle/>
                    <a:p>
                      <a:endParaRPr lang="pt-BR" sz="3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endParaRPr lang="pt-BR" sz="3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2078">
                <a:tc>
                  <a:txBody>
                    <a:bodyPr/>
                    <a:lstStyle/>
                    <a:p>
                      <a:endParaRPr lang="pt-BR" sz="3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2078">
                <a:tc>
                  <a:txBody>
                    <a:bodyPr/>
                    <a:lstStyle/>
                    <a:p>
                      <a:endParaRPr lang="pt-BR" sz="3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Apresentação - 01/02/2014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Banco de Dados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pt-BR" smtClean="0"/>
              <a:pPr/>
              <a:t>2</a:t>
            </a:fld>
            <a:endParaRPr kumimoji="0" lang="pt-BR"/>
          </a:p>
        </p:txBody>
      </p:sp>
      <p:pic>
        <p:nvPicPr>
          <p:cNvPr id="8" name="Picture 4" descr="C:\Users\Public\Pictures\Sample Pictures\delete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6240" y="2583518"/>
            <a:ext cx="359190" cy="359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C:\Users\Public\Pictures\Sample Pictures\M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8906" y="2473792"/>
            <a:ext cx="464344" cy="578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7" descr="C:\Users\Public\Pictures\Sample Pictures\ok.pn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4102" y="2534513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C:\Users\Public\Pictures\Sample Pictures\delete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2438" y="3977415"/>
            <a:ext cx="359190" cy="359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5" name="Grupo 44"/>
          <p:cNvGrpSpPr/>
          <p:nvPr/>
        </p:nvGrpSpPr>
        <p:grpSpPr>
          <a:xfrm>
            <a:off x="3179677" y="5233337"/>
            <a:ext cx="2107828" cy="457200"/>
            <a:chOff x="683568" y="5546750"/>
            <a:chExt cx="2810437" cy="609600"/>
          </a:xfrm>
        </p:grpSpPr>
        <p:pic>
          <p:nvPicPr>
            <p:cNvPr id="18" name="Picture 7" descr="C:\Users\Public\Pictures\Sample Pictures\ok.png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568" y="5546750"/>
              <a:ext cx="609600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CaixaDeTexto 18"/>
            <p:cNvSpPr txBox="1"/>
            <p:nvPr/>
          </p:nvSpPr>
          <p:spPr>
            <a:xfrm>
              <a:off x="1259632" y="5690766"/>
              <a:ext cx="2234373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350" b="1" dirty="0"/>
                <a:t>Alternativa preferida</a:t>
              </a:r>
            </a:p>
          </p:txBody>
        </p:sp>
      </p:grpSp>
      <p:grpSp>
        <p:nvGrpSpPr>
          <p:cNvPr id="46" name="Grupo 45"/>
          <p:cNvGrpSpPr/>
          <p:nvPr/>
        </p:nvGrpSpPr>
        <p:grpSpPr>
          <a:xfrm>
            <a:off x="5741974" y="5172615"/>
            <a:ext cx="1801913" cy="578644"/>
            <a:chOff x="4099964" y="5465787"/>
            <a:chExt cx="2402551" cy="771525"/>
          </a:xfrm>
        </p:grpSpPr>
        <p:pic>
          <p:nvPicPr>
            <p:cNvPr id="21" name="Picture 6" descr="C:\Users\Public\Pictures\Sample Pictures\MM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99964" y="5465787"/>
              <a:ext cx="619125" cy="7715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CaixaDeTexto 21"/>
            <p:cNvSpPr txBox="1"/>
            <p:nvPr/>
          </p:nvSpPr>
          <p:spPr>
            <a:xfrm>
              <a:off x="4817352" y="5666884"/>
              <a:ext cx="1685163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350" b="1" dirty="0"/>
                <a:t>Pode ser usada</a:t>
              </a:r>
            </a:p>
          </p:txBody>
        </p:sp>
      </p:grpSp>
      <p:grpSp>
        <p:nvGrpSpPr>
          <p:cNvPr id="47" name="Grupo 46"/>
          <p:cNvGrpSpPr/>
          <p:nvPr/>
        </p:nvGrpSpPr>
        <p:grpSpPr>
          <a:xfrm>
            <a:off x="7956828" y="5300253"/>
            <a:ext cx="1262079" cy="359190"/>
            <a:chOff x="7053102" y="5635972"/>
            <a:chExt cx="1682772" cy="478920"/>
          </a:xfrm>
        </p:grpSpPr>
        <p:pic>
          <p:nvPicPr>
            <p:cNvPr id="24" name="Picture 4" descr="C:\Users\Public\Pictures\Sample Pictures\delete.png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53102" y="5635972"/>
              <a:ext cx="478920" cy="4789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CaixaDeTexto 24"/>
            <p:cNvSpPr txBox="1"/>
            <p:nvPr/>
          </p:nvSpPr>
          <p:spPr>
            <a:xfrm>
              <a:off x="7638993" y="5666883"/>
              <a:ext cx="1096881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350" b="1" dirty="0"/>
                <a:t>Não usar</a:t>
              </a:r>
            </a:p>
          </p:txBody>
        </p:sp>
      </p:grpSp>
      <p:sp>
        <p:nvSpPr>
          <p:cNvPr id="27" name="Losango 26"/>
          <p:cNvSpPr/>
          <p:nvPr/>
        </p:nvSpPr>
        <p:spPr>
          <a:xfrm>
            <a:off x="3827748" y="2583519"/>
            <a:ext cx="918102" cy="40819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/>
          </a:p>
        </p:txBody>
      </p:sp>
      <p:sp>
        <p:nvSpPr>
          <p:cNvPr id="28" name="CaixaDeTexto 27"/>
          <p:cNvSpPr txBox="1"/>
          <p:nvPr/>
        </p:nvSpPr>
        <p:spPr>
          <a:xfrm>
            <a:off x="3380171" y="2487466"/>
            <a:ext cx="51007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350" dirty="0"/>
              <a:t>(0,1)</a:t>
            </a:r>
          </a:p>
        </p:txBody>
      </p:sp>
      <p:sp>
        <p:nvSpPr>
          <p:cNvPr id="29" name="CaixaDeTexto 28"/>
          <p:cNvSpPr txBox="1"/>
          <p:nvPr/>
        </p:nvSpPr>
        <p:spPr>
          <a:xfrm>
            <a:off x="4745850" y="2487466"/>
            <a:ext cx="51328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350" dirty="0"/>
              <a:t>(0,n)</a:t>
            </a:r>
          </a:p>
        </p:txBody>
      </p:sp>
      <p:cxnSp>
        <p:nvCxnSpPr>
          <p:cNvPr id="30" name="Conector reto 29"/>
          <p:cNvCxnSpPr>
            <a:stCxn id="27" idx="1"/>
          </p:cNvCxnSpPr>
          <p:nvPr/>
        </p:nvCxnSpPr>
        <p:spPr>
          <a:xfrm flipH="1">
            <a:off x="3380171" y="2787615"/>
            <a:ext cx="44757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/>
          <p:cNvCxnSpPr>
            <a:stCxn id="27" idx="3"/>
          </p:cNvCxnSpPr>
          <p:nvPr/>
        </p:nvCxnSpPr>
        <p:spPr>
          <a:xfrm>
            <a:off x="4745851" y="2787615"/>
            <a:ext cx="49713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Losango 32"/>
          <p:cNvSpPr/>
          <p:nvPr/>
        </p:nvSpPr>
        <p:spPr>
          <a:xfrm>
            <a:off x="3843278" y="3255023"/>
            <a:ext cx="918102" cy="40819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/>
          </a:p>
        </p:txBody>
      </p:sp>
      <p:sp>
        <p:nvSpPr>
          <p:cNvPr id="34" name="CaixaDeTexto 33"/>
          <p:cNvSpPr txBox="1"/>
          <p:nvPr/>
        </p:nvSpPr>
        <p:spPr>
          <a:xfrm>
            <a:off x="3395701" y="3158970"/>
            <a:ext cx="51007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350" dirty="0"/>
              <a:t>(0,1)</a:t>
            </a:r>
          </a:p>
        </p:txBody>
      </p:sp>
      <p:sp>
        <p:nvSpPr>
          <p:cNvPr id="35" name="CaixaDeTexto 34"/>
          <p:cNvSpPr txBox="1"/>
          <p:nvPr/>
        </p:nvSpPr>
        <p:spPr>
          <a:xfrm>
            <a:off x="4761380" y="3158970"/>
            <a:ext cx="51328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350" dirty="0"/>
              <a:t>(1,n)</a:t>
            </a:r>
          </a:p>
        </p:txBody>
      </p:sp>
      <p:cxnSp>
        <p:nvCxnSpPr>
          <p:cNvPr id="36" name="Conector reto 35"/>
          <p:cNvCxnSpPr>
            <a:stCxn id="33" idx="1"/>
          </p:cNvCxnSpPr>
          <p:nvPr/>
        </p:nvCxnSpPr>
        <p:spPr>
          <a:xfrm flipH="1">
            <a:off x="3395701" y="3459119"/>
            <a:ext cx="44757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to 36"/>
          <p:cNvCxnSpPr>
            <a:stCxn id="33" idx="3"/>
          </p:cNvCxnSpPr>
          <p:nvPr/>
        </p:nvCxnSpPr>
        <p:spPr>
          <a:xfrm>
            <a:off x="4761382" y="3459119"/>
            <a:ext cx="49713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upo 47"/>
          <p:cNvGrpSpPr/>
          <p:nvPr/>
        </p:nvGrpSpPr>
        <p:grpSpPr>
          <a:xfrm>
            <a:off x="3392734" y="3842857"/>
            <a:ext cx="1878964" cy="504247"/>
            <a:chOff x="967646" y="3980807"/>
            <a:chExt cx="2505284" cy="672329"/>
          </a:xfrm>
        </p:grpSpPr>
        <p:sp>
          <p:nvSpPr>
            <p:cNvPr id="39" name="Losango 38"/>
            <p:cNvSpPr/>
            <p:nvPr/>
          </p:nvSpPr>
          <p:spPr>
            <a:xfrm>
              <a:off x="1564417" y="4108876"/>
              <a:ext cx="1224136" cy="54426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350"/>
            </a:p>
          </p:txBody>
        </p:sp>
        <p:sp>
          <p:nvSpPr>
            <p:cNvPr id="40" name="CaixaDeTexto 39"/>
            <p:cNvSpPr txBox="1"/>
            <p:nvPr/>
          </p:nvSpPr>
          <p:spPr>
            <a:xfrm>
              <a:off x="967646" y="3980807"/>
              <a:ext cx="680101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350" dirty="0"/>
                <a:t>(1,1)</a:t>
              </a:r>
            </a:p>
          </p:txBody>
        </p:sp>
        <p:sp>
          <p:nvSpPr>
            <p:cNvPr id="41" name="CaixaDeTexto 40"/>
            <p:cNvSpPr txBox="1"/>
            <p:nvPr/>
          </p:nvSpPr>
          <p:spPr>
            <a:xfrm>
              <a:off x="2788554" y="3980807"/>
              <a:ext cx="684376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350" dirty="0"/>
                <a:t>(0,n)</a:t>
              </a:r>
            </a:p>
          </p:txBody>
        </p:sp>
        <p:cxnSp>
          <p:nvCxnSpPr>
            <p:cNvPr id="42" name="Conector reto 41"/>
            <p:cNvCxnSpPr>
              <a:stCxn id="39" idx="1"/>
            </p:cNvCxnSpPr>
            <p:nvPr/>
          </p:nvCxnSpPr>
          <p:spPr>
            <a:xfrm flipH="1">
              <a:off x="967646" y="4381006"/>
              <a:ext cx="59677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to 42"/>
            <p:cNvCxnSpPr>
              <a:stCxn id="39" idx="3"/>
            </p:cNvCxnSpPr>
            <p:nvPr/>
          </p:nvCxnSpPr>
          <p:spPr>
            <a:xfrm>
              <a:off x="2788553" y="4381006"/>
              <a:ext cx="66285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9" name="Picture 4" descr="C:\Users\Public\Pictures\Sample Pictures\delete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5404" y="4637312"/>
            <a:ext cx="359190" cy="359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2" name="Grupo 51"/>
          <p:cNvGrpSpPr/>
          <p:nvPr/>
        </p:nvGrpSpPr>
        <p:grpSpPr>
          <a:xfrm>
            <a:off x="3395700" y="4502754"/>
            <a:ext cx="1878964" cy="504247"/>
            <a:chOff x="967646" y="3980807"/>
            <a:chExt cx="2505284" cy="672329"/>
          </a:xfrm>
        </p:grpSpPr>
        <p:sp>
          <p:nvSpPr>
            <p:cNvPr id="53" name="Losango 52"/>
            <p:cNvSpPr/>
            <p:nvPr/>
          </p:nvSpPr>
          <p:spPr>
            <a:xfrm>
              <a:off x="1564417" y="4108876"/>
              <a:ext cx="1224136" cy="54426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350"/>
            </a:p>
          </p:txBody>
        </p:sp>
        <p:sp>
          <p:nvSpPr>
            <p:cNvPr id="54" name="CaixaDeTexto 53"/>
            <p:cNvSpPr txBox="1"/>
            <p:nvPr/>
          </p:nvSpPr>
          <p:spPr>
            <a:xfrm>
              <a:off x="967646" y="3980807"/>
              <a:ext cx="680101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350" dirty="0"/>
                <a:t>(1,1)</a:t>
              </a:r>
            </a:p>
          </p:txBody>
        </p:sp>
        <p:sp>
          <p:nvSpPr>
            <p:cNvPr id="55" name="CaixaDeTexto 54"/>
            <p:cNvSpPr txBox="1"/>
            <p:nvPr/>
          </p:nvSpPr>
          <p:spPr>
            <a:xfrm>
              <a:off x="2788554" y="3980807"/>
              <a:ext cx="684376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350" dirty="0"/>
                <a:t>(1,n)</a:t>
              </a:r>
            </a:p>
          </p:txBody>
        </p:sp>
        <p:cxnSp>
          <p:nvCxnSpPr>
            <p:cNvPr id="56" name="Conector reto 55"/>
            <p:cNvCxnSpPr>
              <a:stCxn id="53" idx="1"/>
            </p:cNvCxnSpPr>
            <p:nvPr/>
          </p:nvCxnSpPr>
          <p:spPr>
            <a:xfrm flipH="1">
              <a:off x="967646" y="4381006"/>
              <a:ext cx="59677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to 56"/>
            <p:cNvCxnSpPr>
              <a:stCxn id="53" idx="3"/>
            </p:cNvCxnSpPr>
            <p:nvPr/>
          </p:nvCxnSpPr>
          <p:spPr>
            <a:xfrm>
              <a:off x="2788553" y="4381006"/>
              <a:ext cx="66285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8" name="Picture 7" descr="C:\Users\Public\Pictures\Sample Pictures\ok.pn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4102" y="3190303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7" descr="C:\Users\Public\Pictures\Sample Pictures\ok.pn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4102" y="3882184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7" descr="C:\Users\Public\Pictures\Sample Pictures\ok.pn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4102" y="4537974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4" descr="C:\Users\Public\Pictures\Sample Pictures\delete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6240" y="3279524"/>
            <a:ext cx="359190" cy="359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4" descr="C:\Users\Public\Pictures\Sample Pictures\delete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0093" y="3968627"/>
            <a:ext cx="359190" cy="359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4" descr="C:\Users\Public\Pictures\Sample Pictures\delete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3059" y="4628523"/>
            <a:ext cx="359190" cy="359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6" descr="C:\Users\Public\Pictures\Sample Pictures\M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3790" y="3158971"/>
            <a:ext cx="464344" cy="578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5459462"/>
      </p:ext>
    </p:extLst>
  </p:cSld>
  <p:clrMapOvr>
    <a:masterClrMapping/>
  </p:clrMapOvr>
  <p:transition spd="slow"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38500" y="890718"/>
            <a:ext cx="6057900" cy="749346"/>
          </a:xfrm>
        </p:spPr>
        <p:txBody>
          <a:bodyPr>
            <a:normAutofit/>
          </a:bodyPr>
          <a:lstStyle/>
          <a:p>
            <a:r>
              <a:rPr lang="pt-BR" sz="2700" dirty="0"/>
              <a:t>Relacionamentos Binários – n:n</a:t>
            </a:r>
          </a:p>
        </p:txBody>
      </p:sp>
      <p:graphicFrame>
        <p:nvGraphicFramePr>
          <p:cNvPr id="7" name="Espaço Reservado para Conteúdo 6"/>
          <p:cNvGraphicFramePr>
            <a:graphicFrameLocks noGrp="1"/>
          </p:cNvGraphicFramePr>
          <p:nvPr>
            <p:ph idx="1"/>
          </p:nvPr>
        </p:nvGraphicFramePr>
        <p:xfrm>
          <a:off x="3125673" y="1538790"/>
          <a:ext cx="6048673" cy="31863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82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81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61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3503">
                <a:tc rowSpan="2">
                  <a:txBody>
                    <a:bodyPr/>
                    <a:lstStyle/>
                    <a:p>
                      <a:pPr algn="ctr"/>
                      <a:endParaRPr lang="pt-BR" sz="1800" b="1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pt-BR" sz="1800" b="1" dirty="0">
                          <a:solidFill>
                            <a:schemeClr val="bg1"/>
                          </a:solidFill>
                        </a:rPr>
                        <a:t>Tipo de Relacionamento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solidFill>
                            <a:schemeClr val="bg1"/>
                          </a:solidFill>
                        </a:rPr>
                        <a:t>Regra de Implementação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62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solidFill>
                            <a:schemeClr val="bg1"/>
                          </a:solidFill>
                        </a:rPr>
                        <a:t>Tabela</a:t>
                      </a:r>
                      <a:r>
                        <a:rPr lang="pt-BR" sz="1800" b="1" baseline="0" dirty="0">
                          <a:solidFill>
                            <a:schemeClr val="bg1"/>
                          </a:solidFill>
                        </a:rPr>
                        <a:t> Própria</a:t>
                      </a:r>
                      <a:endParaRPr lang="pt-BR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solidFill>
                            <a:schemeClr val="bg1"/>
                          </a:solidFill>
                        </a:rPr>
                        <a:t>Adição de Coluna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solidFill>
                            <a:schemeClr val="bg1"/>
                          </a:solidFill>
                        </a:rPr>
                        <a:t>Fusão de Tabelas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2078">
                <a:tc>
                  <a:txBody>
                    <a:bodyPr/>
                    <a:lstStyle/>
                    <a:p>
                      <a:endParaRPr lang="pt-BR" sz="3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endParaRPr lang="pt-BR" sz="3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2078">
                <a:tc>
                  <a:txBody>
                    <a:bodyPr/>
                    <a:lstStyle/>
                    <a:p>
                      <a:endParaRPr lang="pt-BR" sz="3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Apresentação - 01/02/2014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Banco de Dados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pt-BR" smtClean="0"/>
              <a:pPr/>
              <a:t>3</a:t>
            </a:fld>
            <a:endParaRPr kumimoji="0" lang="pt-BR"/>
          </a:p>
        </p:txBody>
      </p:sp>
      <p:pic>
        <p:nvPicPr>
          <p:cNvPr id="1028" name="Picture 4" descr="C:\Users\Public\Pictures\Sample Pictures\delete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6240" y="2853548"/>
            <a:ext cx="359190" cy="359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Public\Pictures\Sample Pictures\ok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2959" y="2804543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C:\Users\Public\Pictures\Sample Pictures\delete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6240" y="3558343"/>
            <a:ext cx="359190" cy="359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7" descr="C:\Users\Public\Pictures\Sample Pictures\ok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2959" y="3460333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C:\Users\Public\Pictures\Sample Pictures\delete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0093" y="4247445"/>
            <a:ext cx="359190" cy="359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7" descr="C:\Users\Public\Pictures\Sample Pictures\ok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6812" y="4149435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4" descr="C:\Users\Public\Pictures\Sample Pictures\delete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9534" y="4247445"/>
            <a:ext cx="359190" cy="359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upo 11"/>
          <p:cNvGrpSpPr/>
          <p:nvPr/>
        </p:nvGrpSpPr>
        <p:grpSpPr>
          <a:xfrm>
            <a:off x="3179677" y="5017313"/>
            <a:ext cx="2107828" cy="457200"/>
            <a:chOff x="683568" y="5373216"/>
            <a:chExt cx="2810437" cy="609600"/>
          </a:xfrm>
        </p:grpSpPr>
        <p:pic>
          <p:nvPicPr>
            <p:cNvPr id="29" name="Picture 7" descr="C:\Users\Public\Pictures\Sample Pictures\ok.png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568" y="5373216"/>
              <a:ext cx="609600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CaixaDeTexto 10"/>
            <p:cNvSpPr txBox="1"/>
            <p:nvPr/>
          </p:nvSpPr>
          <p:spPr>
            <a:xfrm>
              <a:off x="1259632" y="5517232"/>
              <a:ext cx="2234373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350" b="1" dirty="0"/>
                <a:t>Alternativa preferida</a:t>
              </a:r>
            </a:p>
          </p:txBody>
        </p:sp>
      </p:grpSp>
      <p:grpSp>
        <p:nvGrpSpPr>
          <p:cNvPr id="19" name="Grupo 18"/>
          <p:cNvGrpSpPr/>
          <p:nvPr/>
        </p:nvGrpSpPr>
        <p:grpSpPr>
          <a:xfrm>
            <a:off x="7956828" y="5084229"/>
            <a:ext cx="1262079" cy="359190"/>
            <a:chOff x="6785004" y="5462438"/>
            <a:chExt cx="1682772" cy="478920"/>
          </a:xfrm>
        </p:grpSpPr>
        <p:pic>
          <p:nvPicPr>
            <p:cNvPr id="30" name="Picture 4" descr="C:\Users\Public\Pictures\Sample Pictures\delete.png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5004" y="5462438"/>
              <a:ext cx="478920" cy="4789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" name="CaixaDeTexto 35"/>
            <p:cNvSpPr txBox="1"/>
            <p:nvPr/>
          </p:nvSpPr>
          <p:spPr>
            <a:xfrm>
              <a:off x="7370895" y="5493349"/>
              <a:ext cx="1096881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350" b="1" dirty="0"/>
                <a:t>Não usar</a:t>
              </a:r>
            </a:p>
          </p:txBody>
        </p:sp>
      </p:grpSp>
      <p:grpSp>
        <p:nvGrpSpPr>
          <p:cNvPr id="38" name="Grupo 37"/>
          <p:cNvGrpSpPr/>
          <p:nvPr/>
        </p:nvGrpSpPr>
        <p:grpSpPr>
          <a:xfrm>
            <a:off x="3380170" y="2757498"/>
            <a:ext cx="1878964" cy="504247"/>
            <a:chOff x="950893" y="2533661"/>
            <a:chExt cx="2505284" cy="672329"/>
          </a:xfrm>
        </p:grpSpPr>
        <p:sp>
          <p:nvSpPr>
            <p:cNvPr id="20" name="Losango 19"/>
            <p:cNvSpPr/>
            <p:nvPr/>
          </p:nvSpPr>
          <p:spPr>
            <a:xfrm>
              <a:off x="1547664" y="2661730"/>
              <a:ext cx="1224136" cy="54426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350"/>
            </a:p>
          </p:txBody>
        </p:sp>
        <p:sp>
          <p:nvSpPr>
            <p:cNvPr id="21" name="CaixaDeTexto 20"/>
            <p:cNvSpPr txBox="1"/>
            <p:nvPr/>
          </p:nvSpPr>
          <p:spPr>
            <a:xfrm>
              <a:off x="950893" y="2533661"/>
              <a:ext cx="684376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350" dirty="0"/>
                <a:t>(0,n)</a:t>
              </a:r>
            </a:p>
          </p:txBody>
        </p:sp>
        <p:sp>
          <p:nvSpPr>
            <p:cNvPr id="40" name="CaixaDeTexto 39"/>
            <p:cNvSpPr txBox="1"/>
            <p:nvPr/>
          </p:nvSpPr>
          <p:spPr>
            <a:xfrm>
              <a:off x="2771801" y="2533661"/>
              <a:ext cx="684376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350" dirty="0"/>
                <a:t>(0,n)</a:t>
              </a:r>
            </a:p>
          </p:txBody>
        </p:sp>
        <p:cxnSp>
          <p:nvCxnSpPr>
            <p:cNvPr id="33" name="Conector reto 32"/>
            <p:cNvCxnSpPr>
              <a:stCxn id="20" idx="1"/>
            </p:cNvCxnSpPr>
            <p:nvPr/>
          </p:nvCxnSpPr>
          <p:spPr>
            <a:xfrm flipH="1">
              <a:off x="950893" y="2933860"/>
              <a:ext cx="59677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to 36"/>
            <p:cNvCxnSpPr>
              <a:stCxn id="20" idx="3"/>
            </p:cNvCxnSpPr>
            <p:nvPr/>
          </p:nvCxnSpPr>
          <p:spPr>
            <a:xfrm>
              <a:off x="2771800" y="2933860"/>
              <a:ext cx="66285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upo 45"/>
          <p:cNvGrpSpPr/>
          <p:nvPr/>
        </p:nvGrpSpPr>
        <p:grpSpPr>
          <a:xfrm>
            <a:off x="3395700" y="3429002"/>
            <a:ext cx="1878964" cy="504247"/>
            <a:chOff x="950893" y="2533661"/>
            <a:chExt cx="2505284" cy="672329"/>
          </a:xfrm>
        </p:grpSpPr>
        <p:sp>
          <p:nvSpPr>
            <p:cNvPr id="47" name="Losango 46"/>
            <p:cNvSpPr/>
            <p:nvPr/>
          </p:nvSpPr>
          <p:spPr>
            <a:xfrm>
              <a:off x="1547664" y="2661730"/>
              <a:ext cx="1224136" cy="54426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350"/>
            </a:p>
          </p:txBody>
        </p:sp>
        <p:sp>
          <p:nvSpPr>
            <p:cNvPr id="48" name="CaixaDeTexto 47"/>
            <p:cNvSpPr txBox="1"/>
            <p:nvPr/>
          </p:nvSpPr>
          <p:spPr>
            <a:xfrm>
              <a:off x="950893" y="2533661"/>
              <a:ext cx="684376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350" dirty="0"/>
                <a:t>(0,n)</a:t>
              </a:r>
            </a:p>
          </p:txBody>
        </p:sp>
        <p:sp>
          <p:nvSpPr>
            <p:cNvPr id="49" name="CaixaDeTexto 48"/>
            <p:cNvSpPr txBox="1"/>
            <p:nvPr/>
          </p:nvSpPr>
          <p:spPr>
            <a:xfrm>
              <a:off x="2771801" y="2533661"/>
              <a:ext cx="684376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350" dirty="0"/>
                <a:t>(1,n)</a:t>
              </a:r>
            </a:p>
          </p:txBody>
        </p:sp>
        <p:cxnSp>
          <p:nvCxnSpPr>
            <p:cNvPr id="50" name="Conector reto 49"/>
            <p:cNvCxnSpPr>
              <a:stCxn id="47" idx="1"/>
            </p:cNvCxnSpPr>
            <p:nvPr/>
          </p:nvCxnSpPr>
          <p:spPr>
            <a:xfrm flipH="1">
              <a:off x="950893" y="2933860"/>
              <a:ext cx="59677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reto 50"/>
            <p:cNvCxnSpPr>
              <a:stCxn id="47" idx="3"/>
            </p:cNvCxnSpPr>
            <p:nvPr/>
          </p:nvCxnSpPr>
          <p:spPr>
            <a:xfrm>
              <a:off x="2771800" y="2933860"/>
              <a:ext cx="66285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upo 51"/>
          <p:cNvGrpSpPr/>
          <p:nvPr/>
        </p:nvGrpSpPr>
        <p:grpSpPr>
          <a:xfrm>
            <a:off x="3392734" y="4112887"/>
            <a:ext cx="1878964" cy="504247"/>
            <a:chOff x="950893" y="2533661"/>
            <a:chExt cx="2505284" cy="672329"/>
          </a:xfrm>
        </p:grpSpPr>
        <p:sp>
          <p:nvSpPr>
            <p:cNvPr id="53" name="Losango 52"/>
            <p:cNvSpPr/>
            <p:nvPr/>
          </p:nvSpPr>
          <p:spPr>
            <a:xfrm>
              <a:off x="1547664" y="2661730"/>
              <a:ext cx="1224136" cy="54426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350"/>
            </a:p>
          </p:txBody>
        </p:sp>
        <p:sp>
          <p:nvSpPr>
            <p:cNvPr id="54" name="CaixaDeTexto 53"/>
            <p:cNvSpPr txBox="1"/>
            <p:nvPr/>
          </p:nvSpPr>
          <p:spPr>
            <a:xfrm>
              <a:off x="950893" y="2533661"/>
              <a:ext cx="684376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350" dirty="0"/>
                <a:t>(1,n)</a:t>
              </a:r>
            </a:p>
          </p:txBody>
        </p:sp>
        <p:sp>
          <p:nvSpPr>
            <p:cNvPr id="55" name="CaixaDeTexto 54"/>
            <p:cNvSpPr txBox="1"/>
            <p:nvPr/>
          </p:nvSpPr>
          <p:spPr>
            <a:xfrm>
              <a:off x="2771801" y="2533661"/>
              <a:ext cx="684376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350" dirty="0"/>
                <a:t>(1,n)</a:t>
              </a:r>
            </a:p>
          </p:txBody>
        </p:sp>
        <p:cxnSp>
          <p:nvCxnSpPr>
            <p:cNvPr id="56" name="Conector reto 55"/>
            <p:cNvCxnSpPr>
              <a:stCxn id="53" idx="1"/>
            </p:cNvCxnSpPr>
            <p:nvPr/>
          </p:nvCxnSpPr>
          <p:spPr>
            <a:xfrm flipH="1">
              <a:off x="950893" y="2933860"/>
              <a:ext cx="59677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to 56"/>
            <p:cNvCxnSpPr>
              <a:stCxn id="53" idx="3"/>
            </p:cNvCxnSpPr>
            <p:nvPr/>
          </p:nvCxnSpPr>
          <p:spPr>
            <a:xfrm>
              <a:off x="2771800" y="2933860"/>
              <a:ext cx="66285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3" name="Picture 4" descr="C:\Users\Public\Pictures\Sample Pictures\delete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9534" y="2865291"/>
            <a:ext cx="359190" cy="359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4" descr="C:\Users\Public\Pictures\Sample Pictures\delete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9534" y="3570086"/>
            <a:ext cx="359190" cy="359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3261944"/>
      </p:ext>
    </p:extLst>
  </p:cSld>
  <p:clrMapOvr>
    <a:masterClrMapping/>
  </p:clrMapOvr>
  <p:transition spd="slow">
    <p:wipe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ítulo 1"/>
          <p:cNvSpPr>
            <a:spLocks noGrp="1"/>
          </p:cNvSpPr>
          <p:nvPr>
            <p:ph type="title"/>
          </p:nvPr>
        </p:nvSpPr>
        <p:spPr>
          <a:xfrm>
            <a:off x="2135560" y="-71371"/>
            <a:ext cx="8229600" cy="792088"/>
          </a:xfrm>
        </p:spPr>
        <p:txBody>
          <a:bodyPr>
            <a:noAutofit/>
          </a:bodyPr>
          <a:lstStyle/>
          <a:p>
            <a:r>
              <a:rPr lang="pt-BR" sz="2000" b="1" dirty="0"/>
              <a:t>Exercício 5.1</a:t>
            </a:r>
            <a:r>
              <a:rPr lang="pt-BR" sz="2000" dirty="0"/>
              <a:t> – Faça a Transformação do Modelo DER abaixo para o Modelo Lógico Relacional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29F073E-2324-42CE-86E9-8ADCE02BB3F7}"/>
              </a:ext>
            </a:extLst>
          </p:cNvPr>
          <p:cNvGrpSpPr/>
          <p:nvPr/>
        </p:nvGrpSpPr>
        <p:grpSpPr>
          <a:xfrm>
            <a:off x="3935760" y="850222"/>
            <a:ext cx="3856122" cy="1825066"/>
            <a:chOff x="2370043" y="1669167"/>
            <a:chExt cx="3856122" cy="1825066"/>
          </a:xfrm>
        </p:grpSpPr>
        <p:sp>
          <p:nvSpPr>
            <p:cNvPr id="28" name="CaixaDeTexto 27"/>
            <p:cNvSpPr txBox="1"/>
            <p:nvPr/>
          </p:nvSpPr>
          <p:spPr>
            <a:xfrm>
              <a:off x="5151195" y="2858922"/>
              <a:ext cx="2792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n</a:t>
              </a:r>
            </a:p>
          </p:txBody>
        </p:sp>
        <p:sp>
          <p:nvSpPr>
            <p:cNvPr id="29" name="CaixaDeTexto 28"/>
            <p:cNvSpPr txBox="1"/>
            <p:nvPr/>
          </p:nvSpPr>
          <p:spPr>
            <a:xfrm>
              <a:off x="3660404" y="2852056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1</a:t>
              </a:r>
            </a:p>
          </p:txBody>
        </p:sp>
        <p:sp>
          <p:nvSpPr>
            <p:cNvPr id="31" name="Retângulo 30"/>
            <p:cNvSpPr/>
            <p:nvPr/>
          </p:nvSpPr>
          <p:spPr>
            <a:xfrm>
              <a:off x="3582118" y="1844824"/>
              <a:ext cx="1979763" cy="5498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Componente</a:t>
              </a:r>
            </a:p>
          </p:txBody>
        </p:sp>
        <p:sp>
          <p:nvSpPr>
            <p:cNvPr id="37" name="Fluxograma: Decisão 36"/>
            <p:cNvSpPr/>
            <p:nvPr/>
          </p:nvSpPr>
          <p:spPr>
            <a:xfrm>
              <a:off x="3429314" y="3026457"/>
              <a:ext cx="2132567" cy="467776"/>
            </a:xfrm>
            <a:prstGeom prst="flowChartDecisio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chemeClr val="tx1"/>
                  </a:solidFill>
                </a:rPr>
                <a:t>Composição</a:t>
              </a:r>
            </a:p>
          </p:txBody>
        </p:sp>
        <p:cxnSp>
          <p:nvCxnSpPr>
            <p:cNvPr id="11" name="Conector reto 10"/>
            <p:cNvCxnSpPr>
              <a:cxnSpLocks/>
              <a:endCxn id="37" idx="1"/>
            </p:cNvCxnSpPr>
            <p:nvPr/>
          </p:nvCxnSpPr>
          <p:spPr>
            <a:xfrm flipH="1">
              <a:off x="3429314" y="2391706"/>
              <a:ext cx="365330" cy="8686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/>
            <p:cNvCxnSpPr>
              <a:cxnSpLocks/>
              <a:endCxn id="37" idx="3"/>
            </p:cNvCxnSpPr>
            <p:nvPr/>
          </p:nvCxnSpPr>
          <p:spPr>
            <a:xfrm>
              <a:off x="5341333" y="2394627"/>
              <a:ext cx="220548" cy="8657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CaixaDeTexto 55"/>
            <p:cNvSpPr txBox="1"/>
            <p:nvPr/>
          </p:nvSpPr>
          <p:spPr>
            <a:xfrm>
              <a:off x="2629078" y="2923477"/>
              <a:ext cx="9295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Composto</a:t>
              </a:r>
            </a:p>
          </p:txBody>
        </p:sp>
        <p:sp>
          <p:nvSpPr>
            <p:cNvPr id="57" name="CaixaDeTexto 56"/>
            <p:cNvSpPr txBox="1"/>
            <p:nvPr/>
          </p:nvSpPr>
          <p:spPr>
            <a:xfrm>
              <a:off x="5429152" y="2892226"/>
              <a:ext cx="7970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Compõe</a:t>
              </a:r>
            </a:p>
          </p:txBody>
        </p:sp>
        <p:cxnSp>
          <p:nvCxnSpPr>
            <p:cNvPr id="112" name="Conector reto 111"/>
            <p:cNvCxnSpPr/>
            <p:nvPr/>
          </p:nvCxnSpPr>
          <p:spPr>
            <a:xfrm flipH="1">
              <a:off x="3179071" y="1831089"/>
              <a:ext cx="401947" cy="310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Fluxograma: Conector 112"/>
            <p:cNvSpPr/>
            <p:nvPr/>
          </p:nvSpPr>
          <p:spPr>
            <a:xfrm>
              <a:off x="3058995" y="1779665"/>
              <a:ext cx="121176" cy="96644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/>
            </a:p>
          </p:txBody>
        </p:sp>
        <p:sp>
          <p:nvSpPr>
            <p:cNvPr id="114" name="CaixaDeTexto 113"/>
            <p:cNvSpPr txBox="1"/>
            <p:nvPr/>
          </p:nvSpPr>
          <p:spPr>
            <a:xfrm>
              <a:off x="2370043" y="1669167"/>
              <a:ext cx="62722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b="1" dirty="0"/>
                <a:t>Código</a:t>
              </a:r>
            </a:p>
          </p:txBody>
        </p:sp>
        <p:cxnSp>
          <p:nvCxnSpPr>
            <p:cNvPr id="115" name="Conector reto 114"/>
            <p:cNvCxnSpPr>
              <a:stCxn id="116" idx="6"/>
            </p:cNvCxnSpPr>
            <p:nvPr/>
          </p:nvCxnSpPr>
          <p:spPr>
            <a:xfrm flipV="1">
              <a:off x="3180171" y="2081787"/>
              <a:ext cx="401947" cy="3047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Fluxograma: Conector 115"/>
            <p:cNvSpPr/>
            <p:nvPr/>
          </p:nvSpPr>
          <p:spPr>
            <a:xfrm>
              <a:off x="3058995" y="2036512"/>
              <a:ext cx="121176" cy="96644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/>
            </a:p>
          </p:txBody>
        </p:sp>
        <p:sp>
          <p:nvSpPr>
            <p:cNvPr id="117" name="CaixaDeTexto 116"/>
            <p:cNvSpPr txBox="1"/>
            <p:nvPr/>
          </p:nvSpPr>
          <p:spPr>
            <a:xfrm>
              <a:off x="2426276" y="1930196"/>
              <a:ext cx="5709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b="1" dirty="0"/>
                <a:t>Nome</a:t>
              </a:r>
            </a:p>
          </p:txBody>
        </p:sp>
      </p:grpSp>
      <p:sp>
        <p:nvSpPr>
          <p:cNvPr id="2" name="CaixaDeTexto 1">
            <a:extLst>
              <a:ext uri="{FF2B5EF4-FFF2-40B4-BE49-F238E27FC236}">
                <a16:creationId xmlns:a16="http://schemas.microsoft.com/office/drawing/2014/main" id="{02E69DE8-FCA3-03E3-B628-D52CDAC13C09}"/>
              </a:ext>
            </a:extLst>
          </p:cNvPr>
          <p:cNvSpPr txBox="1"/>
          <p:nvPr/>
        </p:nvSpPr>
        <p:spPr>
          <a:xfrm>
            <a:off x="3128308" y="3980422"/>
            <a:ext cx="773373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>
                <a:cs typeface="Calibri"/>
              </a:rPr>
              <a:t>Componente (</a:t>
            </a:r>
            <a:r>
              <a:rPr lang="pt-BR" dirty="0" err="1">
                <a:cs typeface="Calibri"/>
              </a:rPr>
              <a:t>idComponente</a:t>
            </a:r>
            <a:r>
              <a:rPr lang="pt-BR" dirty="0">
                <a:cs typeface="Calibri"/>
              </a:rPr>
              <a:t> (PK), </a:t>
            </a:r>
            <a:r>
              <a:rPr lang="pt-BR" dirty="0" err="1">
                <a:cs typeface="Calibri"/>
              </a:rPr>
              <a:t>nomeComponente</a:t>
            </a:r>
            <a:r>
              <a:rPr lang="pt-BR" dirty="0">
                <a:cs typeface="Calibri"/>
              </a:rPr>
              <a:t>,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36118165"/>
      </p:ext>
    </p:extLst>
  </p:cSld>
  <p:clrMapOvr>
    <a:masterClrMapping/>
  </p:clrMapOvr>
  <p:transition spd="slow">
    <p:wipe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ítulo 1"/>
          <p:cNvSpPr>
            <a:spLocks noGrp="1"/>
          </p:cNvSpPr>
          <p:nvPr>
            <p:ph type="title"/>
          </p:nvPr>
        </p:nvSpPr>
        <p:spPr>
          <a:xfrm>
            <a:off x="2135560" y="-71371"/>
            <a:ext cx="8229600" cy="792088"/>
          </a:xfrm>
        </p:spPr>
        <p:txBody>
          <a:bodyPr>
            <a:noAutofit/>
          </a:bodyPr>
          <a:lstStyle/>
          <a:p>
            <a:r>
              <a:rPr lang="pt-BR" sz="2000" b="1" dirty="0"/>
              <a:t>Exercício 5.1.1</a:t>
            </a:r>
            <a:r>
              <a:rPr lang="pt-BR" sz="2000" dirty="0"/>
              <a:t> – Faça a Transformação do Modelo DER abaixo para o Modelo Lógico Relacional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29F073E-2324-42CE-86E9-8ADCE02BB3F7}"/>
              </a:ext>
            </a:extLst>
          </p:cNvPr>
          <p:cNvGrpSpPr/>
          <p:nvPr/>
        </p:nvGrpSpPr>
        <p:grpSpPr>
          <a:xfrm>
            <a:off x="3935760" y="850222"/>
            <a:ext cx="3191838" cy="1825066"/>
            <a:chOff x="2370043" y="1669167"/>
            <a:chExt cx="3191838" cy="1825066"/>
          </a:xfrm>
        </p:grpSpPr>
        <p:sp>
          <p:nvSpPr>
            <p:cNvPr id="28" name="CaixaDeTexto 27"/>
            <p:cNvSpPr txBox="1"/>
            <p:nvPr/>
          </p:nvSpPr>
          <p:spPr>
            <a:xfrm>
              <a:off x="5151195" y="2858922"/>
              <a:ext cx="2792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n</a:t>
              </a:r>
            </a:p>
          </p:txBody>
        </p:sp>
        <p:sp>
          <p:nvSpPr>
            <p:cNvPr id="29" name="CaixaDeTexto 28"/>
            <p:cNvSpPr txBox="1"/>
            <p:nvPr/>
          </p:nvSpPr>
          <p:spPr>
            <a:xfrm>
              <a:off x="3660404" y="2852056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1</a:t>
              </a:r>
            </a:p>
          </p:txBody>
        </p:sp>
        <p:sp>
          <p:nvSpPr>
            <p:cNvPr id="31" name="Retângulo 30"/>
            <p:cNvSpPr/>
            <p:nvPr/>
          </p:nvSpPr>
          <p:spPr>
            <a:xfrm>
              <a:off x="3582118" y="1844824"/>
              <a:ext cx="1979763" cy="5498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Funcionario</a:t>
              </a:r>
            </a:p>
          </p:txBody>
        </p:sp>
        <p:sp>
          <p:nvSpPr>
            <p:cNvPr id="37" name="Fluxograma: Decisão 36"/>
            <p:cNvSpPr/>
            <p:nvPr/>
          </p:nvSpPr>
          <p:spPr>
            <a:xfrm>
              <a:off x="3429314" y="3026457"/>
              <a:ext cx="2132567" cy="467776"/>
            </a:xfrm>
            <a:prstGeom prst="flowChartDecisio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</a:rPr>
                <a:t>Superviosiona</a:t>
              </a:r>
            </a:p>
          </p:txBody>
        </p:sp>
        <p:cxnSp>
          <p:nvCxnSpPr>
            <p:cNvPr id="11" name="Conector reto 10"/>
            <p:cNvCxnSpPr>
              <a:cxnSpLocks/>
              <a:endCxn id="37" idx="1"/>
            </p:cNvCxnSpPr>
            <p:nvPr/>
          </p:nvCxnSpPr>
          <p:spPr>
            <a:xfrm flipH="1">
              <a:off x="3429314" y="2391706"/>
              <a:ext cx="365330" cy="8686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/>
            <p:cNvCxnSpPr>
              <a:cxnSpLocks/>
              <a:endCxn id="37" idx="3"/>
            </p:cNvCxnSpPr>
            <p:nvPr/>
          </p:nvCxnSpPr>
          <p:spPr>
            <a:xfrm>
              <a:off x="5341333" y="2394627"/>
              <a:ext cx="220548" cy="8657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ector reto 111"/>
            <p:cNvCxnSpPr/>
            <p:nvPr/>
          </p:nvCxnSpPr>
          <p:spPr>
            <a:xfrm flipH="1">
              <a:off x="3179071" y="1831089"/>
              <a:ext cx="401947" cy="310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Fluxograma: Conector 112"/>
            <p:cNvSpPr/>
            <p:nvPr/>
          </p:nvSpPr>
          <p:spPr>
            <a:xfrm>
              <a:off x="3058995" y="1779665"/>
              <a:ext cx="121176" cy="96644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/>
            </a:p>
          </p:txBody>
        </p:sp>
        <p:sp>
          <p:nvSpPr>
            <p:cNvPr id="114" name="CaixaDeTexto 113"/>
            <p:cNvSpPr txBox="1"/>
            <p:nvPr/>
          </p:nvSpPr>
          <p:spPr>
            <a:xfrm>
              <a:off x="2370043" y="1669167"/>
              <a:ext cx="62722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b="1" dirty="0"/>
                <a:t>Código</a:t>
              </a:r>
            </a:p>
          </p:txBody>
        </p:sp>
        <p:cxnSp>
          <p:nvCxnSpPr>
            <p:cNvPr id="115" name="Conector reto 114"/>
            <p:cNvCxnSpPr>
              <a:stCxn id="116" idx="6"/>
            </p:cNvCxnSpPr>
            <p:nvPr/>
          </p:nvCxnSpPr>
          <p:spPr>
            <a:xfrm flipV="1">
              <a:off x="3180171" y="2081787"/>
              <a:ext cx="401947" cy="3047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Fluxograma: Conector 115"/>
            <p:cNvSpPr/>
            <p:nvPr/>
          </p:nvSpPr>
          <p:spPr>
            <a:xfrm>
              <a:off x="3058995" y="2036512"/>
              <a:ext cx="121176" cy="96644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/>
            </a:p>
          </p:txBody>
        </p:sp>
        <p:sp>
          <p:nvSpPr>
            <p:cNvPr id="117" name="CaixaDeTexto 116"/>
            <p:cNvSpPr txBox="1"/>
            <p:nvPr/>
          </p:nvSpPr>
          <p:spPr>
            <a:xfrm>
              <a:off x="2426276" y="1930196"/>
              <a:ext cx="5709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b="1" dirty="0"/>
                <a:t>Nome</a:t>
              </a:r>
            </a:p>
          </p:txBody>
        </p:sp>
      </p:grpSp>
      <p:sp>
        <p:nvSpPr>
          <p:cNvPr id="22" name="Fluxograma: Decisão 36">
            <a:extLst>
              <a:ext uri="{FF2B5EF4-FFF2-40B4-BE49-F238E27FC236}">
                <a16:creationId xmlns:a16="http://schemas.microsoft.com/office/drawing/2014/main" id="{D140483B-2BFB-468C-8396-9918A56585CE}"/>
              </a:ext>
            </a:extLst>
          </p:cNvPr>
          <p:cNvSpPr/>
          <p:nvPr/>
        </p:nvSpPr>
        <p:spPr>
          <a:xfrm>
            <a:off x="7896200" y="1018236"/>
            <a:ext cx="1224136" cy="467776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23" name="Retângulo 30">
            <a:extLst>
              <a:ext uri="{FF2B5EF4-FFF2-40B4-BE49-F238E27FC236}">
                <a16:creationId xmlns:a16="http://schemas.microsoft.com/office/drawing/2014/main" id="{B448639B-1332-4778-9358-3E3F2FB1CF2C}"/>
              </a:ext>
            </a:extLst>
          </p:cNvPr>
          <p:cNvSpPr/>
          <p:nvPr/>
        </p:nvSpPr>
        <p:spPr>
          <a:xfrm>
            <a:off x="7542608" y="1942973"/>
            <a:ext cx="1979763" cy="5498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Tipo</a:t>
            </a:r>
          </a:p>
        </p:txBody>
      </p:sp>
      <p:cxnSp>
        <p:nvCxnSpPr>
          <p:cNvPr id="24" name="Conector reto 14">
            <a:extLst>
              <a:ext uri="{FF2B5EF4-FFF2-40B4-BE49-F238E27FC236}">
                <a16:creationId xmlns:a16="http://schemas.microsoft.com/office/drawing/2014/main" id="{EB423847-E813-4C11-8C3F-E932947AD879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8532489" y="1471922"/>
            <a:ext cx="1" cy="4710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14">
            <a:extLst>
              <a:ext uri="{FF2B5EF4-FFF2-40B4-BE49-F238E27FC236}">
                <a16:creationId xmlns:a16="http://schemas.microsoft.com/office/drawing/2014/main" id="{42DFF290-737C-4D14-97A8-54071C4A696F}"/>
              </a:ext>
            </a:extLst>
          </p:cNvPr>
          <p:cNvCxnSpPr>
            <a:cxnSpLocks/>
            <a:stCxn id="31" idx="3"/>
            <a:endCxn id="22" idx="1"/>
          </p:cNvCxnSpPr>
          <p:nvPr/>
        </p:nvCxnSpPr>
        <p:spPr>
          <a:xfrm flipV="1">
            <a:off x="7127598" y="1252125"/>
            <a:ext cx="768602" cy="486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ixaDeTexto 28">
            <a:extLst>
              <a:ext uri="{FF2B5EF4-FFF2-40B4-BE49-F238E27FC236}">
                <a16:creationId xmlns:a16="http://schemas.microsoft.com/office/drawing/2014/main" id="{3CA072AE-E868-4384-9AB3-EC6F040E9DA9}"/>
              </a:ext>
            </a:extLst>
          </p:cNvPr>
          <p:cNvSpPr txBox="1"/>
          <p:nvPr/>
        </p:nvSpPr>
        <p:spPr>
          <a:xfrm>
            <a:off x="8095976" y="1635196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1,1</a:t>
            </a:r>
          </a:p>
        </p:txBody>
      </p:sp>
      <p:sp>
        <p:nvSpPr>
          <p:cNvPr id="32" name="CaixaDeTexto 27">
            <a:extLst>
              <a:ext uri="{FF2B5EF4-FFF2-40B4-BE49-F238E27FC236}">
                <a16:creationId xmlns:a16="http://schemas.microsoft.com/office/drawing/2014/main" id="{B25CB443-9137-41A0-A8B2-6E673EBC5E4D}"/>
              </a:ext>
            </a:extLst>
          </p:cNvPr>
          <p:cNvSpPr txBox="1"/>
          <p:nvPr/>
        </p:nvSpPr>
        <p:spPr>
          <a:xfrm>
            <a:off x="7250301" y="957363"/>
            <a:ext cx="415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0,n</a:t>
            </a: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1148BBB7-3B00-62DB-3759-64F8CD84BAA9}"/>
              </a:ext>
            </a:extLst>
          </p:cNvPr>
          <p:cNvCxnSpPr/>
          <p:nvPr/>
        </p:nvCxnSpPr>
        <p:spPr>
          <a:xfrm flipH="1">
            <a:off x="7216806" y="2038603"/>
            <a:ext cx="401947" cy="310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luxograma: Conector 5">
            <a:extLst>
              <a:ext uri="{FF2B5EF4-FFF2-40B4-BE49-F238E27FC236}">
                <a16:creationId xmlns:a16="http://schemas.microsoft.com/office/drawing/2014/main" id="{59119938-50A7-5558-78D1-6CDD872636B2}"/>
              </a:ext>
            </a:extLst>
          </p:cNvPr>
          <p:cNvSpPr/>
          <p:nvPr/>
        </p:nvSpPr>
        <p:spPr>
          <a:xfrm>
            <a:off x="7096730" y="1987179"/>
            <a:ext cx="121176" cy="96644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6EF2291-694F-FC64-145E-4FFF9407E2F4}"/>
              </a:ext>
            </a:extLst>
          </p:cNvPr>
          <p:cNvSpPr txBox="1"/>
          <p:nvPr/>
        </p:nvSpPr>
        <p:spPr>
          <a:xfrm>
            <a:off x="6407778" y="1876681"/>
            <a:ext cx="6272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/>
              <a:t>Código</a:t>
            </a:r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5EE9FD47-2B8B-21A7-7EEE-1EAF62116370}"/>
              </a:ext>
            </a:extLst>
          </p:cNvPr>
          <p:cNvCxnSpPr/>
          <p:nvPr/>
        </p:nvCxnSpPr>
        <p:spPr>
          <a:xfrm flipV="1">
            <a:off x="7206700" y="2390154"/>
            <a:ext cx="401947" cy="304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uxograma: Conector 19">
            <a:extLst>
              <a:ext uri="{FF2B5EF4-FFF2-40B4-BE49-F238E27FC236}">
                <a16:creationId xmlns:a16="http://schemas.microsoft.com/office/drawing/2014/main" id="{6A4CEF48-A0F9-5539-6157-2CD676C156FE}"/>
              </a:ext>
            </a:extLst>
          </p:cNvPr>
          <p:cNvSpPr/>
          <p:nvPr/>
        </p:nvSpPr>
        <p:spPr>
          <a:xfrm>
            <a:off x="7085524" y="2344879"/>
            <a:ext cx="121176" cy="96644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30E28E78-DFF7-34D6-606A-15CAE3498A03}"/>
              </a:ext>
            </a:extLst>
          </p:cNvPr>
          <p:cNvSpPr txBox="1"/>
          <p:nvPr/>
        </p:nvSpPr>
        <p:spPr>
          <a:xfrm>
            <a:off x="6452805" y="2238563"/>
            <a:ext cx="570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/>
              <a:t>Nome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0E382738-0D34-66D8-10C9-E44C5BAFC4DB}"/>
              </a:ext>
            </a:extLst>
          </p:cNvPr>
          <p:cNvSpPr txBox="1"/>
          <p:nvPr/>
        </p:nvSpPr>
        <p:spPr>
          <a:xfrm>
            <a:off x="2264521" y="3599890"/>
            <a:ext cx="930256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 err="1">
                <a:cs typeface="Calibri"/>
              </a:rPr>
              <a:t>Funcionario</a:t>
            </a:r>
            <a:r>
              <a:rPr lang="pt-BR" dirty="0">
                <a:cs typeface="Calibri"/>
              </a:rPr>
              <a:t> (</a:t>
            </a:r>
            <a:r>
              <a:rPr lang="pt-BR" dirty="0" err="1">
                <a:cs typeface="Calibri"/>
              </a:rPr>
              <a:t>idFuncionario</a:t>
            </a:r>
            <a:r>
              <a:rPr lang="pt-BR" dirty="0">
                <a:cs typeface="Calibri"/>
              </a:rPr>
              <a:t> (PK), </a:t>
            </a:r>
            <a:r>
              <a:rPr lang="pt-BR" dirty="0" err="1">
                <a:cs typeface="Calibri"/>
              </a:rPr>
              <a:t>nomeFuncionario</a:t>
            </a:r>
            <a:r>
              <a:rPr lang="pt-BR" dirty="0">
                <a:cs typeface="Calibri"/>
              </a:rPr>
              <a:t>,  </a:t>
            </a:r>
            <a:r>
              <a:rPr lang="pt-BR" dirty="0" err="1">
                <a:cs typeface="Calibri"/>
              </a:rPr>
              <a:t>idSupervisor</a:t>
            </a:r>
            <a:r>
              <a:rPr lang="pt-BR" dirty="0">
                <a:cs typeface="Calibri"/>
              </a:rPr>
              <a:t> (FK), </a:t>
            </a:r>
            <a:r>
              <a:rPr lang="pt-BR" dirty="0" err="1">
                <a:cs typeface="Calibri"/>
              </a:rPr>
              <a:t>idTipo</a:t>
            </a:r>
            <a:r>
              <a:rPr lang="pt-BR">
                <a:cs typeface="Calibri"/>
              </a:rPr>
              <a:t> (FK) )</a:t>
            </a:r>
          </a:p>
          <a:p>
            <a:r>
              <a:rPr lang="pt-BR" dirty="0">
                <a:cs typeface="Calibri"/>
              </a:rPr>
              <a:t>Tipo (</a:t>
            </a:r>
            <a:r>
              <a:rPr lang="pt-BR" dirty="0" err="1">
                <a:cs typeface="Calibri"/>
              </a:rPr>
              <a:t>idTipo</a:t>
            </a:r>
            <a:r>
              <a:rPr lang="pt-BR">
                <a:cs typeface="Calibri"/>
              </a:rPr>
              <a:t> (PK), descrTipo )</a:t>
            </a:r>
            <a:endParaRPr lang="pt-BR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45085306"/>
      </p:ext>
    </p:extLst>
  </p:cSld>
  <p:clrMapOvr>
    <a:masterClrMapping/>
  </p:clrMapOvr>
  <p:transition spd="slow">
    <p:wipe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ítulo 1"/>
          <p:cNvSpPr>
            <a:spLocks noGrp="1"/>
          </p:cNvSpPr>
          <p:nvPr>
            <p:ph type="title"/>
          </p:nvPr>
        </p:nvSpPr>
        <p:spPr>
          <a:xfrm>
            <a:off x="1981200" y="116632"/>
            <a:ext cx="8229600" cy="792088"/>
          </a:xfrm>
        </p:spPr>
        <p:txBody>
          <a:bodyPr>
            <a:noAutofit/>
          </a:bodyPr>
          <a:lstStyle/>
          <a:p>
            <a:r>
              <a:rPr lang="pt-BR" sz="2000" b="1" dirty="0"/>
              <a:t>Exercício 5.2</a:t>
            </a:r>
            <a:r>
              <a:rPr lang="pt-BR" sz="2000" dirty="0"/>
              <a:t> – Faça a Transformação do Modelo DER abaixo para o Modelo Lógico Relacional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DE0AB7B-5841-4E21-B41C-D809372C6578}"/>
              </a:ext>
            </a:extLst>
          </p:cNvPr>
          <p:cNvGrpSpPr/>
          <p:nvPr/>
        </p:nvGrpSpPr>
        <p:grpSpPr>
          <a:xfrm>
            <a:off x="2855640" y="1052736"/>
            <a:ext cx="6044173" cy="1486822"/>
            <a:chOff x="1038300" y="2111031"/>
            <a:chExt cx="6044173" cy="1486822"/>
          </a:xfrm>
        </p:grpSpPr>
        <p:sp>
          <p:nvSpPr>
            <p:cNvPr id="31" name="Retângulo 30"/>
            <p:cNvSpPr/>
            <p:nvPr/>
          </p:nvSpPr>
          <p:spPr>
            <a:xfrm>
              <a:off x="2195736" y="2276872"/>
              <a:ext cx="1979763" cy="5498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Empregado</a:t>
              </a:r>
            </a:p>
          </p:txBody>
        </p:sp>
        <p:sp>
          <p:nvSpPr>
            <p:cNvPr id="36" name="Retângulo 35"/>
            <p:cNvSpPr/>
            <p:nvPr/>
          </p:nvSpPr>
          <p:spPr>
            <a:xfrm>
              <a:off x="5102710" y="3048050"/>
              <a:ext cx="1979763" cy="5498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Dependente</a:t>
              </a:r>
            </a:p>
          </p:txBody>
        </p:sp>
        <p:sp>
          <p:nvSpPr>
            <p:cNvPr id="38" name="Fluxograma: Decisão 37"/>
            <p:cNvSpPr/>
            <p:nvPr/>
          </p:nvSpPr>
          <p:spPr>
            <a:xfrm>
              <a:off x="5102710" y="2317840"/>
              <a:ext cx="1979763" cy="467776"/>
            </a:xfrm>
            <a:prstGeom prst="flowChartDecisio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chemeClr val="tx1"/>
                  </a:solidFill>
                </a:rPr>
                <a:t>Depende</a:t>
              </a:r>
            </a:p>
          </p:txBody>
        </p:sp>
        <p:cxnSp>
          <p:nvCxnSpPr>
            <p:cNvPr id="22" name="Conector reto 21"/>
            <p:cNvCxnSpPr>
              <a:cxnSpLocks/>
            </p:cNvCxnSpPr>
            <p:nvPr/>
          </p:nvCxnSpPr>
          <p:spPr>
            <a:xfrm>
              <a:off x="4209177" y="2551728"/>
              <a:ext cx="89353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to 39"/>
            <p:cNvCxnSpPr>
              <a:stCxn id="38" idx="2"/>
              <a:endCxn id="36" idx="0"/>
            </p:cNvCxnSpPr>
            <p:nvPr/>
          </p:nvCxnSpPr>
          <p:spPr>
            <a:xfrm>
              <a:off x="6092592" y="2785616"/>
              <a:ext cx="0" cy="262434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CaixaDeTexto 53"/>
            <p:cNvSpPr txBox="1"/>
            <p:nvPr/>
          </p:nvSpPr>
          <p:spPr>
            <a:xfrm>
              <a:off x="4370565" y="2250763"/>
              <a:ext cx="5212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(1,1)</a:t>
              </a:r>
            </a:p>
          </p:txBody>
        </p:sp>
        <p:sp>
          <p:nvSpPr>
            <p:cNvPr id="55" name="CaixaDeTexto 54"/>
            <p:cNvSpPr txBox="1"/>
            <p:nvPr/>
          </p:nvSpPr>
          <p:spPr>
            <a:xfrm>
              <a:off x="5417501" y="2747374"/>
              <a:ext cx="60465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( 0,n )</a:t>
              </a:r>
            </a:p>
          </p:txBody>
        </p:sp>
        <p:cxnSp>
          <p:nvCxnSpPr>
            <p:cNvPr id="112" name="Conector reto 111"/>
            <p:cNvCxnSpPr/>
            <p:nvPr/>
          </p:nvCxnSpPr>
          <p:spPr>
            <a:xfrm flipH="1">
              <a:off x="1792689" y="2263137"/>
              <a:ext cx="401947" cy="310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Fluxograma: Conector 112"/>
            <p:cNvSpPr/>
            <p:nvPr/>
          </p:nvSpPr>
          <p:spPr>
            <a:xfrm>
              <a:off x="1672613" y="2211713"/>
              <a:ext cx="121176" cy="96644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/>
            </a:p>
          </p:txBody>
        </p:sp>
        <p:sp>
          <p:nvSpPr>
            <p:cNvPr id="114" name="CaixaDeTexto 113"/>
            <p:cNvSpPr txBox="1"/>
            <p:nvPr/>
          </p:nvSpPr>
          <p:spPr>
            <a:xfrm>
              <a:off x="1038300" y="2111031"/>
              <a:ext cx="62722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b="1" dirty="0"/>
                <a:t>Código</a:t>
              </a:r>
            </a:p>
          </p:txBody>
        </p:sp>
        <p:cxnSp>
          <p:nvCxnSpPr>
            <p:cNvPr id="115" name="Conector reto 114"/>
            <p:cNvCxnSpPr>
              <a:stCxn id="116" idx="6"/>
            </p:cNvCxnSpPr>
            <p:nvPr/>
          </p:nvCxnSpPr>
          <p:spPr>
            <a:xfrm flipV="1">
              <a:off x="1793789" y="2513835"/>
              <a:ext cx="401947" cy="3047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Fluxograma: Conector 115"/>
            <p:cNvSpPr/>
            <p:nvPr/>
          </p:nvSpPr>
          <p:spPr>
            <a:xfrm>
              <a:off x="1672613" y="2468560"/>
              <a:ext cx="121176" cy="96644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/>
            </a:p>
          </p:txBody>
        </p:sp>
        <p:sp>
          <p:nvSpPr>
            <p:cNvPr id="117" name="CaixaDeTexto 116"/>
            <p:cNvSpPr txBox="1"/>
            <p:nvPr/>
          </p:nvSpPr>
          <p:spPr>
            <a:xfrm>
              <a:off x="1039894" y="2362244"/>
              <a:ext cx="5709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b="1" dirty="0"/>
                <a:t>Nome</a:t>
              </a:r>
            </a:p>
          </p:txBody>
        </p:sp>
      </p:grpSp>
      <p:cxnSp>
        <p:nvCxnSpPr>
          <p:cNvPr id="17" name="Conector reto 111">
            <a:extLst>
              <a:ext uri="{FF2B5EF4-FFF2-40B4-BE49-F238E27FC236}">
                <a16:creationId xmlns:a16="http://schemas.microsoft.com/office/drawing/2014/main" id="{D320ECDF-3DFE-44F9-BCCA-7D676C43A9C9}"/>
              </a:ext>
            </a:extLst>
          </p:cNvPr>
          <p:cNvCxnSpPr/>
          <p:nvPr/>
        </p:nvCxnSpPr>
        <p:spPr>
          <a:xfrm flipH="1">
            <a:off x="6524015" y="2194578"/>
            <a:ext cx="401947" cy="310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luxograma: Conector 112">
            <a:extLst>
              <a:ext uri="{FF2B5EF4-FFF2-40B4-BE49-F238E27FC236}">
                <a16:creationId xmlns:a16="http://schemas.microsoft.com/office/drawing/2014/main" id="{BFE068CB-B528-434F-A3E7-BD93F01E644C}"/>
              </a:ext>
            </a:extLst>
          </p:cNvPr>
          <p:cNvSpPr/>
          <p:nvPr/>
        </p:nvSpPr>
        <p:spPr>
          <a:xfrm>
            <a:off x="6403939" y="2143154"/>
            <a:ext cx="121176" cy="96644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/>
          </a:p>
        </p:txBody>
      </p:sp>
      <p:sp>
        <p:nvSpPr>
          <p:cNvPr id="19" name="CaixaDeTexto 113">
            <a:extLst>
              <a:ext uri="{FF2B5EF4-FFF2-40B4-BE49-F238E27FC236}">
                <a16:creationId xmlns:a16="http://schemas.microsoft.com/office/drawing/2014/main" id="{92B0F86F-222C-4E5C-85E5-379F4DFC8396}"/>
              </a:ext>
            </a:extLst>
          </p:cNvPr>
          <p:cNvSpPr txBox="1"/>
          <p:nvPr/>
        </p:nvSpPr>
        <p:spPr>
          <a:xfrm>
            <a:off x="5769626" y="2042472"/>
            <a:ext cx="417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/>
              <a:t>Seq</a:t>
            </a:r>
          </a:p>
        </p:txBody>
      </p:sp>
      <p:cxnSp>
        <p:nvCxnSpPr>
          <p:cNvPr id="20" name="Conector reto 114">
            <a:extLst>
              <a:ext uri="{FF2B5EF4-FFF2-40B4-BE49-F238E27FC236}">
                <a16:creationId xmlns:a16="http://schemas.microsoft.com/office/drawing/2014/main" id="{D94E4558-80D5-4152-9E84-200BF63424D2}"/>
              </a:ext>
            </a:extLst>
          </p:cNvPr>
          <p:cNvCxnSpPr>
            <a:stCxn id="21" idx="6"/>
          </p:cNvCxnSpPr>
          <p:nvPr/>
        </p:nvCxnSpPr>
        <p:spPr>
          <a:xfrm flipV="1">
            <a:off x="6508228" y="2427112"/>
            <a:ext cx="401947" cy="304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uxograma: Conector 115">
            <a:extLst>
              <a:ext uri="{FF2B5EF4-FFF2-40B4-BE49-F238E27FC236}">
                <a16:creationId xmlns:a16="http://schemas.microsoft.com/office/drawing/2014/main" id="{A0F104B6-4347-4C9B-B713-FA57D738DE42}"/>
              </a:ext>
            </a:extLst>
          </p:cNvPr>
          <p:cNvSpPr/>
          <p:nvPr/>
        </p:nvSpPr>
        <p:spPr>
          <a:xfrm>
            <a:off x="6387052" y="2381837"/>
            <a:ext cx="121176" cy="96644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/>
          </a:p>
        </p:txBody>
      </p:sp>
      <p:sp>
        <p:nvSpPr>
          <p:cNvPr id="23" name="CaixaDeTexto 116">
            <a:extLst>
              <a:ext uri="{FF2B5EF4-FFF2-40B4-BE49-F238E27FC236}">
                <a16:creationId xmlns:a16="http://schemas.microsoft.com/office/drawing/2014/main" id="{E6AB8983-BAF8-4A4F-A1B4-CE9DF3507AD8}"/>
              </a:ext>
            </a:extLst>
          </p:cNvPr>
          <p:cNvSpPr txBox="1"/>
          <p:nvPr/>
        </p:nvSpPr>
        <p:spPr>
          <a:xfrm>
            <a:off x="5754333" y="2275521"/>
            <a:ext cx="570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/>
              <a:t>Nome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E67B668A-6D8F-3AD4-08DB-4AC1558D3CAB}"/>
              </a:ext>
            </a:extLst>
          </p:cNvPr>
          <p:cNvSpPr txBox="1"/>
          <p:nvPr/>
        </p:nvSpPr>
        <p:spPr>
          <a:xfrm>
            <a:off x="938025" y="2547470"/>
            <a:ext cx="810353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>
                <a:cs typeface="Calibri"/>
              </a:rPr>
              <a:t>Empregado ( </a:t>
            </a:r>
            <a:r>
              <a:rPr lang="pt-BR" dirty="0" err="1">
                <a:cs typeface="Calibri"/>
              </a:rPr>
              <a:t>idEmpregado</a:t>
            </a:r>
            <a:r>
              <a:rPr lang="pt-BR" dirty="0">
                <a:cs typeface="Calibri"/>
              </a:rPr>
              <a:t> (PK), </a:t>
            </a:r>
            <a:r>
              <a:rPr lang="pt-BR" dirty="0" err="1">
                <a:cs typeface="Calibri"/>
              </a:rPr>
              <a:t>nomeEmpregado</a:t>
            </a:r>
            <a:r>
              <a:rPr lang="pt-BR" dirty="0">
                <a:cs typeface="Calibri"/>
              </a:rPr>
              <a:t> )</a:t>
            </a:r>
          </a:p>
          <a:p>
            <a:r>
              <a:rPr lang="pt-BR" dirty="0">
                <a:cs typeface="Calibri"/>
              </a:rPr>
              <a:t>Dependente ( </a:t>
            </a:r>
            <a:r>
              <a:rPr lang="pt-BR" dirty="0" err="1">
                <a:cs typeface="Calibri"/>
              </a:rPr>
              <a:t>idDependente</a:t>
            </a:r>
            <a:r>
              <a:rPr lang="pt-BR" dirty="0">
                <a:cs typeface="Calibri"/>
              </a:rPr>
              <a:t> (PK), </a:t>
            </a:r>
            <a:r>
              <a:rPr lang="pt-BR" dirty="0" err="1">
                <a:ea typeface="+mn-lt"/>
                <a:cs typeface="+mn-lt"/>
              </a:rPr>
              <a:t>idEmpregado</a:t>
            </a:r>
            <a:r>
              <a:rPr lang="pt-BR" dirty="0">
                <a:ea typeface="+mn-lt"/>
                <a:cs typeface="+mn-lt"/>
              </a:rPr>
              <a:t> (PK/FK)</a:t>
            </a:r>
            <a:r>
              <a:rPr lang="pt-BR" dirty="0">
                <a:cs typeface="Calibri"/>
              </a:rPr>
              <a:t> , </a:t>
            </a:r>
            <a:r>
              <a:rPr lang="pt-BR" dirty="0" err="1">
                <a:cs typeface="Calibri"/>
              </a:rPr>
              <a:t>nomeDependente</a:t>
            </a:r>
            <a:r>
              <a:rPr lang="pt-BR" dirty="0">
                <a:cs typeface="Calibri"/>
              </a:rPr>
              <a:t> )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09709E5-97F2-2E58-C1F2-96F2BEC67968}"/>
              </a:ext>
            </a:extLst>
          </p:cNvPr>
          <p:cNvSpPr txBox="1"/>
          <p:nvPr/>
        </p:nvSpPr>
        <p:spPr>
          <a:xfrm>
            <a:off x="1822077" y="3626223"/>
            <a:ext cx="8234082" cy="32316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/>
              <a:t>/*</a:t>
            </a:r>
          </a:p>
          <a:p>
            <a:r>
              <a:rPr lang="en-US" sz="1200"/>
              <a:t>Empregado ( idEmpregado (PK), nomeEmpregado )​</a:t>
            </a:r>
          </a:p>
          <a:p>
            <a:r>
              <a:rPr lang="en-US" sz="1200"/>
              <a:t>Dependente ( idDependente (PK), idEmpregado (PK/FK) , nomeDependente,  )</a:t>
            </a:r>
          </a:p>
          <a:p>
            <a:endParaRPr lang="en-US" sz="1200"/>
          </a:p>
          <a:p>
            <a:r>
              <a:rPr lang="en-US" sz="1200"/>
              <a:t>*/</a:t>
            </a:r>
          </a:p>
          <a:p>
            <a:r>
              <a:rPr lang="en-US" sz="1200"/>
              <a:t>CREATE TABLE Empregado (</a:t>
            </a:r>
          </a:p>
          <a:p>
            <a:r>
              <a:rPr lang="en-US" sz="1200"/>
              <a:t>idEmpregado INT PRIMARY KEY,</a:t>
            </a:r>
          </a:p>
          <a:p>
            <a:r>
              <a:rPr lang="en-US" sz="1200"/>
              <a:t>nomeEmpregado VARCHAR(120) NOT NULL</a:t>
            </a:r>
          </a:p>
          <a:p>
            <a:r>
              <a:rPr lang="en-US" sz="1200"/>
              <a:t>);</a:t>
            </a:r>
          </a:p>
          <a:p>
            <a:endParaRPr lang="en-US" sz="1200"/>
          </a:p>
          <a:p>
            <a:r>
              <a:rPr lang="en-US" sz="1200"/>
              <a:t>CREATE TABLE Dependente (</a:t>
            </a:r>
          </a:p>
          <a:p>
            <a:r>
              <a:rPr lang="en-US" sz="1200"/>
              <a:t>idDependente INT ,</a:t>
            </a:r>
          </a:p>
          <a:p>
            <a:r>
              <a:rPr lang="en-US" sz="1200"/>
              <a:t>idEmpregado INT ,</a:t>
            </a:r>
          </a:p>
          <a:p>
            <a:r>
              <a:rPr lang="en-US" sz="1200"/>
              <a:t>nomeDependente VARCHAR(120) NOT NULL, </a:t>
            </a:r>
          </a:p>
          <a:p>
            <a:r>
              <a:rPr lang="en-US" sz="1200"/>
              <a:t>PRIMARY KEY (idDependente, idEmpregado),</a:t>
            </a:r>
          </a:p>
          <a:p>
            <a:r>
              <a:rPr lang="en-US" sz="1200"/>
              <a:t>FOREIGN KEY fk_Empregado (idEmpregado) REFERENCES Empregado(idEmpregado)</a:t>
            </a:r>
          </a:p>
          <a:p>
            <a:r>
              <a:rPr lang="en-US" sz="120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01087869"/>
      </p:ext>
    </p:extLst>
  </p:cSld>
  <p:clrMapOvr>
    <a:masterClrMapping/>
  </p:clrMapOvr>
  <p:transition spd="slow">
    <p:wipe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ítulo 1"/>
          <p:cNvSpPr>
            <a:spLocks noGrp="1"/>
          </p:cNvSpPr>
          <p:nvPr>
            <p:ph type="title"/>
          </p:nvPr>
        </p:nvSpPr>
        <p:spPr>
          <a:xfrm>
            <a:off x="1981200" y="116632"/>
            <a:ext cx="8229600" cy="792088"/>
          </a:xfrm>
        </p:spPr>
        <p:txBody>
          <a:bodyPr>
            <a:noAutofit/>
          </a:bodyPr>
          <a:lstStyle/>
          <a:p>
            <a:r>
              <a:rPr lang="pt-BR" sz="2000" b="1" dirty="0"/>
              <a:t>Exercício 5.3</a:t>
            </a:r>
            <a:r>
              <a:rPr lang="pt-BR" sz="2000" dirty="0"/>
              <a:t> – Faça a Transformação do Modelo DER abaixo para o Modelo Lógico Relacional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29866C4-9880-4888-9768-E3D692818F66}"/>
              </a:ext>
            </a:extLst>
          </p:cNvPr>
          <p:cNvGrpSpPr/>
          <p:nvPr/>
        </p:nvGrpSpPr>
        <p:grpSpPr>
          <a:xfrm>
            <a:off x="623393" y="1092851"/>
            <a:ext cx="6120680" cy="4424382"/>
            <a:chOff x="898688" y="1106899"/>
            <a:chExt cx="6617179" cy="4672299"/>
          </a:xfrm>
        </p:grpSpPr>
        <p:sp>
          <p:nvSpPr>
            <p:cNvPr id="31" name="Retângulo 30"/>
            <p:cNvSpPr/>
            <p:nvPr/>
          </p:nvSpPr>
          <p:spPr>
            <a:xfrm>
              <a:off x="2629130" y="4458217"/>
              <a:ext cx="1979763" cy="5498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Empregado</a:t>
              </a:r>
            </a:p>
          </p:txBody>
        </p:sp>
        <p:sp>
          <p:nvSpPr>
            <p:cNvPr id="36" name="Retângulo 35"/>
            <p:cNvSpPr/>
            <p:nvPr/>
          </p:nvSpPr>
          <p:spPr>
            <a:xfrm>
              <a:off x="5536104" y="5229395"/>
              <a:ext cx="1979763" cy="5498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Dependente</a:t>
              </a:r>
            </a:p>
          </p:txBody>
        </p:sp>
        <p:sp>
          <p:nvSpPr>
            <p:cNvPr id="38" name="Fluxograma: Decisão 37"/>
            <p:cNvSpPr/>
            <p:nvPr/>
          </p:nvSpPr>
          <p:spPr>
            <a:xfrm>
              <a:off x="5536104" y="4499185"/>
              <a:ext cx="1979763" cy="467776"/>
            </a:xfrm>
            <a:prstGeom prst="flowChartDecisio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chemeClr val="tx1"/>
                  </a:solidFill>
                </a:rPr>
                <a:t>Depende</a:t>
              </a:r>
            </a:p>
          </p:txBody>
        </p:sp>
        <p:cxnSp>
          <p:nvCxnSpPr>
            <p:cNvPr id="40" name="Conector reto 39"/>
            <p:cNvCxnSpPr>
              <a:stCxn id="38" idx="2"/>
              <a:endCxn id="36" idx="0"/>
            </p:cNvCxnSpPr>
            <p:nvPr/>
          </p:nvCxnSpPr>
          <p:spPr>
            <a:xfrm>
              <a:off x="6525986" y="4966961"/>
              <a:ext cx="0" cy="262434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CaixaDeTexto 53"/>
            <p:cNvSpPr txBox="1"/>
            <p:nvPr/>
          </p:nvSpPr>
          <p:spPr>
            <a:xfrm>
              <a:off x="4803959" y="4432108"/>
              <a:ext cx="5212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(1,1)</a:t>
              </a:r>
            </a:p>
          </p:txBody>
        </p:sp>
        <p:sp>
          <p:nvSpPr>
            <p:cNvPr id="55" name="CaixaDeTexto 54"/>
            <p:cNvSpPr txBox="1"/>
            <p:nvPr/>
          </p:nvSpPr>
          <p:spPr>
            <a:xfrm>
              <a:off x="5850895" y="4928719"/>
              <a:ext cx="60465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( 0,n )</a:t>
              </a:r>
            </a:p>
          </p:txBody>
        </p:sp>
        <p:cxnSp>
          <p:nvCxnSpPr>
            <p:cNvPr id="112" name="Conector reto 111"/>
            <p:cNvCxnSpPr/>
            <p:nvPr/>
          </p:nvCxnSpPr>
          <p:spPr>
            <a:xfrm flipH="1">
              <a:off x="2226083" y="4444482"/>
              <a:ext cx="401947" cy="310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Fluxograma: Conector 112"/>
            <p:cNvSpPr/>
            <p:nvPr/>
          </p:nvSpPr>
          <p:spPr>
            <a:xfrm>
              <a:off x="2106007" y="4393058"/>
              <a:ext cx="121176" cy="96644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/>
            </a:p>
          </p:txBody>
        </p:sp>
        <p:sp>
          <p:nvSpPr>
            <p:cNvPr id="114" name="CaixaDeTexto 113"/>
            <p:cNvSpPr txBox="1"/>
            <p:nvPr/>
          </p:nvSpPr>
          <p:spPr>
            <a:xfrm>
              <a:off x="1471694" y="4292376"/>
              <a:ext cx="62722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b="1" dirty="0"/>
                <a:t>Código</a:t>
              </a:r>
            </a:p>
          </p:txBody>
        </p:sp>
        <p:cxnSp>
          <p:nvCxnSpPr>
            <p:cNvPr id="115" name="Conector reto 114"/>
            <p:cNvCxnSpPr>
              <a:stCxn id="116" idx="6"/>
            </p:cNvCxnSpPr>
            <p:nvPr/>
          </p:nvCxnSpPr>
          <p:spPr>
            <a:xfrm flipV="1">
              <a:off x="2227183" y="4695180"/>
              <a:ext cx="401947" cy="3047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Fluxograma: Conector 115"/>
            <p:cNvSpPr/>
            <p:nvPr/>
          </p:nvSpPr>
          <p:spPr>
            <a:xfrm>
              <a:off x="2106007" y="4649905"/>
              <a:ext cx="121176" cy="96644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/>
            </a:p>
          </p:txBody>
        </p:sp>
        <p:sp>
          <p:nvSpPr>
            <p:cNvPr id="117" name="CaixaDeTexto 116"/>
            <p:cNvSpPr txBox="1"/>
            <p:nvPr/>
          </p:nvSpPr>
          <p:spPr>
            <a:xfrm>
              <a:off x="1473288" y="4543589"/>
              <a:ext cx="5709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b="1" dirty="0"/>
                <a:t>Nome</a:t>
              </a:r>
            </a:p>
          </p:txBody>
        </p:sp>
        <p:sp>
          <p:nvSpPr>
            <p:cNvPr id="17" name="Retângulo 30">
              <a:extLst>
                <a:ext uri="{FF2B5EF4-FFF2-40B4-BE49-F238E27FC236}">
                  <a16:creationId xmlns:a16="http://schemas.microsoft.com/office/drawing/2014/main" id="{ABB149AD-7D3F-4731-AE94-4BDAF54360A9}"/>
                </a:ext>
              </a:extLst>
            </p:cNvPr>
            <p:cNvSpPr/>
            <p:nvPr/>
          </p:nvSpPr>
          <p:spPr>
            <a:xfrm>
              <a:off x="2592237" y="1114198"/>
              <a:ext cx="1979763" cy="5498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Grupo</a:t>
              </a:r>
            </a:p>
          </p:txBody>
        </p:sp>
        <p:sp>
          <p:nvSpPr>
            <p:cNvPr id="18" name="Retângulo 35">
              <a:extLst>
                <a:ext uri="{FF2B5EF4-FFF2-40B4-BE49-F238E27FC236}">
                  <a16:creationId xmlns:a16="http://schemas.microsoft.com/office/drawing/2014/main" id="{BA59B0CA-DEC7-4D8D-9B97-4672B1D5C921}"/>
                </a:ext>
              </a:extLst>
            </p:cNvPr>
            <p:cNvSpPr/>
            <p:nvPr/>
          </p:nvSpPr>
          <p:spPr>
            <a:xfrm>
              <a:off x="2592237" y="2782146"/>
              <a:ext cx="1979763" cy="5498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Empresa</a:t>
              </a:r>
            </a:p>
          </p:txBody>
        </p:sp>
        <p:sp>
          <p:nvSpPr>
            <p:cNvPr id="19" name="Fluxograma: Decisão 37">
              <a:extLst>
                <a:ext uri="{FF2B5EF4-FFF2-40B4-BE49-F238E27FC236}">
                  <a16:creationId xmlns:a16="http://schemas.microsoft.com/office/drawing/2014/main" id="{A985FE88-2408-48C8-9768-9BD01AE431AC}"/>
                </a:ext>
              </a:extLst>
            </p:cNvPr>
            <p:cNvSpPr/>
            <p:nvPr/>
          </p:nvSpPr>
          <p:spPr>
            <a:xfrm>
              <a:off x="2592237" y="2051936"/>
              <a:ext cx="1979763" cy="467776"/>
            </a:xfrm>
            <a:prstGeom prst="flowChartDecisio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20" name="Conector reto 39">
              <a:extLst>
                <a:ext uri="{FF2B5EF4-FFF2-40B4-BE49-F238E27FC236}">
                  <a16:creationId xmlns:a16="http://schemas.microsoft.com/office/drawing/2014/main" id="{9B64C232-5F22-48FA-A729-9E1E8C69736A}"/>
                </a:ext>
              </a:extLst>
            </p:cNvPr>
            <p:cNvCxnSpPr>
              <a:stCxn id="19" idx="2"/>
              <a:endCxn id="18" idx="0"/>
            </p:cNvCxnSpPr>
            <p:nvPr/>
          </p:nvCxnSpPr>
          <p:spPr>
            <a:xfrm>
              <a:off x="3582119" y="2519712"/>
              <a:ext cx="0" cy="262434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CaixaDeTexto 54">
              <a:extLst>
                <a:ext uri="{FF2B5EF4-FFF2-40B4-BE49-F238E27FC236}">
                  <a16:creationId xmlns:a16="http://schemas.microsoft.com/office/drawing/2014/main" id="{7F587E74-A8AA-4A25-9BDD-C5E20B2626CC}"/>
                </a:ext>
              </a:extLst>
            </p:cNvPr>
            <p:cNvSpPr txBox="1"/>
            <p:nvPr/>
          </p:nvSpPr>
          <p:spPr>
            <a:xfrm>
              <a:off x="2886309" y="2479674"/>
              <a:ext cx="60465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( 0,n )</a:t>
              </a:r>
            </a:p>
          </p:txBody>
        </p:sp>
        <p:sp>
          <p:nvSpPr>
            <p:cNvPr id="23" name="CaixaDeTexto 53">
              <a:extLst>
                <a:ext uri="{FF2B5EF4-FFF2-40B4-BE49-F238E27FC236}">
                  <a16:creationId xmlns:a16="http://schemas.microsoft.com/office/drawing/2014/main" id="{15FC11B5-EF89-4EEB-94B2-4C1F052E5BD3}"/>
                </a:ext>
              </a:extLst>
            </p:cNvPr>
            <p:cNvSpPr txBox="1"/>
            <p:nvPr/>
          </p:nvSpPr>
          <p:spPr>
            <a:xfrm>
              <a:off x="2907028" y="1757708"/>
              <a:ext cx="5212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(1,1)</a:t>
              </a:r>
            </a:p>
          </p:txBody>
        </p:sp>
        <p:cxnSp>
          <p:nvCxnSpPr>
            <p:cNvPr id="24" name="Conector reto 21">
              <a:extLst>
                <a:ext uri="{FF2B5EF4-FFF2-40B4-BE49-F238E27FC236}">
                  <a16:creationId xmlns:a16="http://schemas.microsoft.com/office/drawing/2014/main" id="{2A5B4CB1-B6C6-4BE8-8898-7B4C3C978438}"/>
                </a:ext>
              </a:extLst>
            </p:cNvPr>
            <p:cNvCxnSpPr>
              <a:cxnSpLocks/>
              <a:stCxn id="17" idx="2"/>
              <a:endCxn id="19" idx="0"/>
            </p:cNvCxnSpPr>
            <p:nvPr/>
          </p:nvCxnSpPr>
          <p:spPr>
            <a:xfrm>
              <a:off x="3582119" y="1664001"/>
              <a:ext cx="0" cy="38793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to 21">
              <a:extLst>
                <a:ext uri="{FF2B5EF4-FFF2-40B4-BE49-F238E27FC236}">
                  <a16:creationId xmlns:a16="http://schemas.microsoft.com/office/drawing/2014/main" id="{6F483393-7503-4B10-A83B-B1074C5FEA86}"/>
                </a:ext>
              </a:extLst>
            </p:cNvPr>
            <p:cNvCxnSpPr>
              <a:cxnSpLocks/>
              <a:stCxn id="38" idx="1"/>
              <a:endCxn id="31" idx="3"/>
            </p:cNvCxnSpPr>
            <p:nvPr/>
          </p:nvCxnSpPr>
          <p:spPr>
            <a:xfrm flipH="1">
              <a:off x="4608893" y="4733073"/>
              <a:ext cx="927211" cy="4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to 111">
              <a:extLst>
                <a:ext uri="{FF2B5EF4-FFF2-40B4-BE49-F238E27FC236}">
                  <a16:creationId xmlns:a16="http://schemas.microsoft.com/office/drawing/2014/main" id="{F707947A-1774-46B9-98CA-6762C1CF7B2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70368" y="1271550"/>
              <a:ext cx="419717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Fluxograma: Conector 112">
              <a:extLst>
                <a:ext uri="{FF2B5EF4-FFF2-40B4-BE49-F238E27FC236}">
                  <a16:creationId xmlns:a16="http://schemas.microsoft.com/office/drawing/2014/main" id="{6675EF5B-D8ED-411D-8867-90C55B50C84B}"/>
                </a:ext>
              </a:extLst>
            </p:cNvPr>
            <p:cNvSpPr/>
            <p:nvPr/>
          </p:nvSpPr>
          <p:spPr>
            <a:xfrm>
              <a:off x="2050291" y="1217024"/>
              <a:ext cx="121176" cy="96644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/>
            </a:p>
          </p:txBody>
        </p:sp>
        <p:sp>
          <p:nvSpPr>
            <p:cNvPr id="34" name="CaixaDeTexto 113">
              <a:extLst>
                <a:ext uri="{FF2B5EF4-FFF2-40B4-BE49-F238E27FC236}">
                  <a16:creationId xmlns:a16="http://schemas.microsoft.com/office/drawing/2014/main" id="{15468CA3-E782-442B-91EC-727200BC980D}"/>
                </a:ext>
              </a:extLst>
            </p:cNvPr>
            <p:cNvSpPr txBox="1"/>
            <p:nvPr/>
          </p:nvSpPr>
          <p:spPr>
            <a:xfrm>
              <a:off x="1012006" y="1106899"/>
              <a:ext cx="10648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b="1" dirty="0"/>
                <a:t>Código Grupo</a:t>
              </a:r>
            </a:p>
          </p:txBody>
        </p:sp>
        <p:cxnSp>
          <p:nvCxnSpPr>
            <p:cNvPr id="37" name="Conector reto 114">
              <a:extLst>
                <a:ext uri="{FF2B5EF4-FFF2-40B4-BE49-F238E27FC236}">
                  <a16:creationId xmlns:a16="http://schemas.microsoft.com/office/drawing/2014/main" id="{95B658BE-E6CE-43B3-A9D6-39A165215755}"/>
                </a:ext>
              </a:extLst>
            </p:cNvPr>
            <p:cNvCxnSpPr>
              <a:stCxn id="39" idx="6"/>
            </p:cNvCxnSpPr>
            <p:nvPr/>
          </p:nvCxnSpPr>
          <p:spPr>
            <a:xfrm flipV="1">
              <a:off x="2181201" y="1502130"/>
              <a:ext cx="401947" cy="3047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Fluxograma: Conector 115">
              <a:extLst>
                <a:ext uri="{FF2B5EF4-FFF2-40B4-BE49-F238E27FC236}">
                  <a16:creationId xmlns:a16="http://schemas.microsoft.com/office/drawing/2014/main" id="{F3F55222-64D8-402F-8172-782AD9227F8F}"/>
                </a:ext>
              </a:extLst>
            </p:cNvPr>
            <p:cNvSpPr/>
            <p:nvPr/>
          </p:nvSpPr>
          <p:spPr>
            <a:xfrm>
              <a:off x="2060025" y="1456855"/>
              <a:ext cx="121176" cy="96644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/>
            </a:p>
          </p:txBody>
        </p:sp>
        <p:sp>
          <p:nvSpPr>
            <p:cNvPr id="41" name="CaixaDeTexto 116">
              <a:extLst>
                <a:ext uri="{FF2B5EF4-FFF2-40B4-BE49-F238E27FC236}">
                  <a16:creationId xmlns:a16="http://schemas.microsoft.com/office/drawing/2014/main" id="{2EC1C258-D705-4E97-9FD9-3F3E61AC795A}"/>
                </a:ext>
              </a:extLst>
            </p:cNvPr>
            <p:cNvSpPr txBox="1"/>
            <p:nvPr/>
          </p:nvSpPr>
          <p:spPr>
            <a:xfrm>
              <a:off x="1427306" y="1350539"/>
              <a:ext cx="5709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b="1" dirty="0"/>
                <a:t>Nome</a:t>
              </a:r>
            </a:p>
          </p:txBody>
        </p:sp>
        <p:cxnSp>
          <p:nvCxnSpPr>
            <p:cNvPr id="42" name="Conector reto 111">
              <a:extLst>
                <a:ext uri="{FF2B5EF4-FFF2-40B4-BE49-F238E27FC236}">
                  <a16:creationId xmlns:a16="http://schemas.microsoft.com/office/drawing/2014/main" id="{FF833E00-EDB8-44DE-AAAE-95374FBEA5E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87192" y="2931716"/>
              <a:ext cx="419717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Fluxograma: Conector 112">
              <a:extLst>
                <a:ext uri="{FF2B5EF4-FFF2-40B4-BE49-F238E27FC236}">
                  <a16:creationId xmlns:a16="http://schemas.microsoft.com/office/drawing/2014/main" id="{8E7E8FF6-314C-4477-9E63-F51C730EA731}"/>
                </a:ext>
              </a:extLst>
            </p:cNvPr>
            <p:cNvSpPr/>
            <p:nvPr/>
          </p:nvSpPr>
          <p:spPr>
            <a:xfrm>
              <a:off x="2067115" y="2877190"/>
              <a:ext cx="121176" cy="96644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/>
            </a:p>
          </p:txBody>
        </p:sp>
        <p:sp>
          <p:nvSpPr>
            <p:cNvPr id="44" name="CaixaDeTexto 113">
              <a:extLst>
                <a:ext uri="{FF2B5EF4-FFF2-40B4-BE49-F238E27FC236}">
                  <a16:creationId xmlns:a16="http://schemas.microsoft.com/office/drawing/2014/main" id="{843CA387-347D-474C-815B-2EB13DB91951}"/>
                </a:ext>
              </a:extLst>
            </p:cNvPr>
            <p:cNvSpPr txBox="1"/>
            <p:nvPr/>
          </p:nvSpPr>
          <p:spPr>
            <a:xfrm>
              <a:off x="898688" y="2776508"/>
              <a:ext cx="12121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b="1" dirty="0"/>
                <a:t>Código Empresa</a:t>
              </a:r>
            </a:p>
          </p:txBody>
        </p:sp>
        <p:cxnSp>
          <p:nvCxnSpPr>
            <p:cNvPr id="45" name="Conector reto 114">
              <a:extLst>
                <a:ext uri="{FF2B5EF4-FFF2-40B4-BE49-F238E27FC236}">
                  <a16:creationId xmlns:a16="http://schemas.microsoft.com/office/drawing/2014/main" id="{A187BFFF-5022-44F8-87A7-47E8215BA188}"/>
                </a:ext>
              </a:extLst>
            </p:cNvPr>
            <p:cNvCxnSpPr>
              <a:stCxn id="46" idx="6"/>
            </p:cNvCxnSpPr>
            <p:nvPr/>
          </p:nvCxnSpPr>
          <p:spPr>
            <a:xfrm flipV="1">
              <a:off x="2198025" y="3162296"/>
              <a:ext cx="401947" cy="3047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Fluxograma: Conector 115">
              <a:extLst>
                <a:ext uri="{FF2B5EF4-FFF2-40B4-BE49-F238E27FC236}">
                  <a16:creationId xmlns:a16="http://schemas.microsoft.com/office/drawing/2014/main" id="{7CBC78C7-1392-4413-8481-B9A094B74791}"/>
                </a:ext>
              </a:extLst>
            </p:cNvPr>
            <p:cNvSpPr/>
            <p:nvPr/>
          </p:nvSpPr>
          <p:spPr>
            <a:xfrm>
              <a:off x="2076849" y="3117021"/>
              <a:ext cx="121176" cy="96644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/>
            </a:p>
          </p:txBody>
        </p:sp>
        <p:sp>
          <p:nvSpPr>
            <p:cNvPr id="47" name="CaixaDeTexto 116">
              <a:extLst>
                <a:ext uri="{FF2B5EF4-FFF2-40B4-BE49-F238E27FC236}">
                  <a16:creationId xmlns:a16="http://schemas.microsoft.com/office/drawing/2014/main" id="{FBBD6C7C-0A95-4A52-86BC-79936944F155}"/>
                </a:ext>
              </a:extLst>
            </p:cNvPr>
            <p:cNvSpPr txBox="1"/>
            <p:nvPr/>
          </p:nvSpPr>
          <p:spPr>
            <a:xfrm>
              <a:off x="1444130" y="3010705"/>
              <a:ext cx="5709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b="1" dirty="0"/>
                <a:t>Nome</a:t>
              </a:r>
            </a:p>
          </p:txBody>
        </p:sp>
        <p:sp>
          <p:nvSpPr>
            <p:cNvPr id="48" name="Fluxograma: Decisão 37">
              <a:extLst>
                <a:ext uri="{FF2B5EF4-FFF2-40B4-BE49-F238E27FC236}">
                  <a16:creationId xmlns:a16="http://schemas.microsoft.com/office/drawing/2014/main" id="{433C786B-AC31-4505-B354-177ADA71ED00}"/>
                </a:ext>
              </a:extLst>
            </p:cNvPr>
            <p:cNvSpPr/>
            <p:nvPr/>
          </p:nvSpPr>
          <p:spPr>
            <a:xfrm>
              <a:off x="2592237" y="3712363"/>
              <a:ext cx="1979763" cy="467776"/>
            </a:xfrm>
            <a:prstGeom prst="flowChartDecisio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49" name="Conector reto 39">
              <a:extLst>
                <a:ext uri="{FF2B5EF4-FFF2-40B4-BE49-F238E27FC236}">
                  <a16:creationId xmlns:a16="http://schemas.microsoft.com/office/drawing/2014/main" id="{D0B2643D-1C62-43A1-B2E8-4EB83A30DD15}"/>
                </a:ext>
              </a:extLst>
            </p:cNvPr>
            <p:cNvCxnSpPr>
              <a:stCxn id="48" idx="2"/>
            </p:cNvCxnSpPr>
            <p:nvPr/>
          </p:nvCxnSpPr>
          <p:spPr>
            <a:xfrm>
              <a:off x="3582119" y="4180139"/>
              <a:ext cx="0" cy="262434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CaixaDeTexto 54">
              <a:extLst>
                <a:ext uri="{FF2B5EF4-FFF2-40B4-BE49-F238E27FC236}">
                  <a16:creationId xmlns:a16="http://schemas.microsoft.com/office/drawing/2014/main" id="{C0A64D1E-7384-4751-9086-EDF5D607F82E}"/>
                </a:ext>
              </a:extLst>
            </p:cNvPr>
            <p:cNvSpPr txBox="1"/>
            <p:nvPr/>
          </p:nvSpPr>
          <p:spPr>
            <a:xfrm>
              <a:off x="2886309" y="4140101"/>
              <a:ext cx="60465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( 0,n )</a:t>
              </a:r>
            </a:p>
          </p:txBody>
        </p:sp>
        <p:sp>
          <p:nvSpPr>
            <p:cNvPr id="51" name="CaixaDeTexto 53">
              <a:extLst>
                <a:ext uri="{FF2B5EF4-FFF2-40B4-BE49-F238E27FC236}">
                  <a16:creationId xmlns:a16="http://schemas.microsoft.com/office/drawing/2014/main" id="{C7D9F9C6-76DC-43A1-9791-7389B60712E8}"/>
                </a:ext>
              </a:extLst>
            </p:cNvPr>
            <p:cNvSpPr txBox="1"/>
            <p:nvPr/>
          </p:nvSpPr>
          <p:spPr>
            <a:xfrm>
              <a:off x="2907028" y="3418135"/>
              <a:ext cx="5212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(1,1)</a:t>
              </a:r>
            </a:p>
          </p:txBody>
        </p:sp>
        <p:cxnSp>
          <p:nvCxnSpPr>
            <p:cNvPr id="52" name="Conector reto 21">
              <a:extLst>
                <a:ext uri="{FF2B5EF4-FFF2-40B4-BE49-F238E27FC236}">
                  <a16:creationId xmlns:a16="http://schemas.microsoft.com/office/drawing/2014/main" id="{8FF8DBB5-76AA-4DB6-B513-32F3AC2A5AF3}"/>
                </a:ext>
              </a:extLst>
            </p:cNvPr>
            <p:cNvCxnSpPr>
              <a:cxnSpLocks/>
              <a:endCxn id="48" idx="0"/>
            </p:cNvCxnSpPr>
            <p:nvPr/>
          </p:nvCxnSpPr>
          <p:spPr>
            <a:xfrm>
              <a:off x="3582119" y="3324428"/>
              <a:ext cx="0" cy="38793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Conector reto 111">
            <a:extLst>
              <a:ext uri="{FF2B5EF4-FFF2-40B4-BE49-F238E27FC236}">
                <a16:creationId xmlns:a16="http://schemas.microsoft.com/office/drawing/2014/main" id="{53B53029-A807-426F-B2F8-BE2FE4190219}"/>
              </a:ext>
            </a:extLst>
          </p:cNvPr>
          <p:cNvCxnSpPr/>
          <p:nvPr/>
        </p:nvCxnSpPr>
        <p:spPr>
          <a:xfrm flipH="1">
            <a:off x="4531933" y="5145832"/>
            <a:ext cx="371788" cy="293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Fluxograma: Conector 112">
            <a:extLst>
              <a:ext uri="{FF2B5EF4-FFF2-40B4-BE49-F238E27FC236}">
                <a16:creationId xmlns:a16="http://schemas.microsoft.com/office/drawing/2014/main" id="{8F85A0A9-4B7E-45D8-AEAB-BF06BE91AE09}"/>
              </a:ext>
            </a:extLst>
          </p:cNvPr>
          <p:cNvSpPr/>
          <p:nvPr/>
        </p:nvSpPr>
        <p:spPr>
          <a:xfrm>
            <a:off x="4420867" y="5097137"/>
            <a:ext cx="112084" cy="91516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/>
          </a:p>
        </p:txBody>
      </p:sp>
      <p:sp>
        <p:nvSpPr>
          <p:cNvPr id="61" name="CaixaDeTexto 113">
            <a:extLst>
              <a:ext uri="{FF2B5EF4-FFF2-40B4-BE49-F238E27FC236}">
                <a16:creationId xmlns:a16="http://schemas.microsoft.com/office/drawing/2014/main" id="{2BB39712-A1D7-4878-BD59-025C9D9FE873}"/>
              </a:ext>
            </a:extLst>
          </p:cNvPr>
          <p:cNvSpPr txBox="1"/>
          <p:nvPr/>
        </p:nvSpPr>
        <p:spPr>
          <a:xfrm>
            <a:off x="3834147" y="5001797"/>
            <a:ext cx="580161" cy="2623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/>
              <a:t>Código</a:t>
            </a:r>
          </a:p>
        </p:txBody>
      </p:sp>
      <p:cxnSp>
        <p:nvCxnSpPr>
          <p:cNvPr id="62" name="Conector reto 114">
            <a:extLst>
              <a:ext uri="{FF2B5EF4-FFF2-40B4-BE49-F238E27FC236}">
                <a16:creationId xmlns:a16="http://schemas.microsoft.com/office/drawing/2014/main" id="{0508E250-5407-4F69-9016-F206C5BDA777}"/>
              </a:ext>
            </a:extLst>
          </p:cNvPr>
          <p:cNvCxnSpPr>
            <a:stCxn id="63" idx="6"/>
          </p:cNvCxnSpPr>
          <p:nvPr/>
        </p:nvCxnSpPr>
        <p:spPr>
          <a:xfrm flipV="1">
            <a:off x="4532951" y="5383228"/>
            <a:ext cx="371788" cy="288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Fluxograma: Conector 115">
            <a:extLst>
              <a:ext uri="{FF2B5EF4-FFF2-40B4-BE49-F238E27FC236}">
                <a16:creationId xmlns:a16="http://schemas.microsoft.com/office/drawing/2014/main" id="{F141187D-C531-4D89-86F7-C22F0E748CBF}"/>
              </a:ext>
            </a:extLst>
          </p:cNvPr>
          <p:cNvSpPr/>
          <p:nvPr/>
        </p:nvSpPr>
        <p:spPr>
          <a:xfrm>
            <a:off x="4420867" y="5340355"/>
            <a:ext cx="112084" cy="91516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/>
          </a:p>
        </p:txBody>
      </p:sp>
      <p:sp>
        <p:nvSpPr>
          <p:cNvPr id="64" name="CaixaDeTexto 116">
            <a:extLst>
              <a:ext uri="{FF2B5EF4-FFF2-40B4-BE49-F238E27FC236}">
                <a16:creationId xmlns:a16="http://schemas.microsoft.com/office/drawing/2014/main" id="{E855AE68-7D1B-45B5-AE6A-4BCAE37A5C58}"/>
              </a:ext>
            </a:extLst>
          </p:cNvPr>
          <p:cNvSpPr txBox="1"/>
          <p:nvPr/>
        </p:nvSpPr>
        <p:spPr>
          <a:xfrm>
            <a:off x="3835622" y="5239681"/>
            <a:ext cx="528148" cy="2623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/>
              <a:t>Nome</a:t>
            </a:r>
          </a:p>
        </p:txBody>
      </p:sp>
    </p:spTree>
    <p:extLst>
      <p:ext uri="{BB962C8B-B14F-4D97-AF65-F5344CB8AC3E}">
        <p14:creationId xmlns:p14="http://schemas.microsoft.com/office/powerpoint/2010/main" val="2028707274"/>
      </p:ext>
    </p:extLst>
  </p:cSld>
  <p:clrMapOvr>
    <a:masterClrMapping/>
  </p:clrMapOvr>
  <p:transition spd="slow">
    <p:wipe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ítulo 1"/>
          <p:cNvSpPr>
            <a:spLocks noGrp="1"/>
          </p:cNvSpPr>
          <p:nvPr>
            <p:ph type="title"/>
          </p:nvPr>
        </p:nvSpPr>
        <p:spPr>
          <a:xfrm>
            <a:off x="1981200" y="116632"/>
            <a:ext cx="8229600" cy="792088"/>
          </a:xfrm>
        </p:spPr>
        <p:txBody>
          <a:bodyPr>
            <a:noAutofit/>
          </a:bodyPr>
          <a:lstStyle/>
          <a:p>
            <a:r>
              <a:rPr lang="pt-BR" sz="2000" b="1" dirty="0"/>
              <a:t>Exercício 5.3</a:t>
            </a:r>
            <a:r>
              <a:rPr lang="pt-BR" sz="2000" dirty="0"/>
              <a:t> – Faça a Transformação do Modelo DER abaixo para o Modelo Lógico Relacional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29866C4-9880-4888-9768-E3D692818F66}"/>
              </a:ext>
            </a:extLst>
          </p:cNvPr>
          <p:cNvGrpSpPr/>
          <p:nvPr/>
        </p:nvGrpSpPr>
        <p:grpSpPr>
          <a:xfrm>
            <a:off x="623393" y="1092851"/>
            <a:ext cx="6120680" cy="4424382"/>
            <a:chOff x="898688" y="1106899"/>
            <a:chExt cx="6617179" cy="4672299"/>
          </a:xfrm>
        </p:grpSpPr>
        <p:sp>
          <p:nvSpPr>
            <p:cNvPr id="31" name="Retângulo 30"/>
            <p:cNvSpPr/>
            <p:nvPr/>
          </p:nvSpPr>
          <p:spPr>
            <a:xfrm>
              <a:off x="2629130" y="4458217"/>
              <a:ext cx="1979763" cy="5498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Empregado</a:t>
              </a:r>
            </a:p>
          </p:txBody>
        </p:sp>
        <p:sp>
          <p:nvSpPr>
            <p:cNvPr id="36" name="Retângulo 35"/>
            <p:cNvSpPr/>
            <p:nvPr/>
          </p:nvSpPr>
          <p:spPr>
            <a:xfrm>
              <a:off x="5536104" y="5229395"/>
              <a:ext cx="1979763" cy="5498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Dependente</a:t>
              </a:r>
            </a:p>
          </p:txBody>
        </p:sp>
        <p:sp>
          <p:nvSpPr>
            <p:cNvPr id="38" name="Fluxograma: Decisão 37"/>
            <p:cNvSpPr/>
            <p:nvPr/>
          </p:nvSpPr>
          <p:spPr>
            <a:xfrm>
              <a:off x="5536104" y="4499185"/>
              <a:ext cx="1979763" cy="467776"/>
            </a:xfrm>
            <a:prstGeom prst="flowChartDecisio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chemeClr val="tx1"/>
                  </a:solidFill>
                </a:rPr>
                <a:t>Depende</a:t>
              </a:r>
            </a:p>
          </p:txBody>
        </p:sp>
        <p:sp>
          <p:nvSpPr>
            <p:cNvPr id="54" name="CaixaDeTexto 53"/>
            <p:cNvSpPr txBox="1"/>
            <p:nvPr/>
          </p:nvSpPr>
          <p:spPr>
            <a:xfrm>
              <a:off x="4803959" y="4432108"/>
              <a:ext cx="5212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(1,1)</a:t>
              </a:r>
            </a:p>
          </p:txBody>
        </p:sp>
        <p:sp>
          <p:nvSpPr>
            <p:cNvPr id="55" name="CaixaDeTexto 54"/>
            <p:cNvSpPr txBox="1"/>
            <p:nvPr/>
          </p:nvSpPr>
          <p:spPr>
            <a:xfrm>
              <a:off x="5850895" y="4928719"/>
              <a:ext cx="60465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( 0,n )</a:t>
              </a:r>
            </a:p>
          </p:txBody>
        </p:sp>
        <p:cxnSp>
          <p:nvCxnSpPr>
            <p:cNvPr id="112" name="Conector reto 111"/>
            <p:cNvCxnSpPr/>
            <p:nvPr/>
          </p:nvCxnSpPr>
          <p:spPr>
            <a:xfrm flipH="1">
              <a:off x="2226083" y="4444482"/>
              <a:ext cx="401947" cy="310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Fluxograma: Conector 112"/>
            <p:cNvSpPr/>
            <p:nvPr/>
          </p:nvSpPr>
          <p:spPr>
            <a:xfrm>
              <a:off x="2106007" y="4393058"/>
              <a:ext cx="121176" cy="96644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/>
            </a:p>
          </p:txBody>
        </p:sp>
        <p:sp>
          <p:nvSpPr>
            <p:cNvPr id="114" name="CaixaDeTexto 113"/>
            <p:cNvSpPr txBox="1"/>
            <p:nvPr/>
          </p:nvSpPr>
          <p:spPr>
            <a:xfrm>
              <a:off x="1471694" y="4292376"/>
              <a:ext cx="62722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b="1" dirty="0"/>
                <a:t>Código</a:t>
              </a:r>
            </a:p>
          </p:txBody>
        </p:sp>
        <p:cxnSp>
          <p:nvCxnSpPr>
            <p:cNvPr id="115" name="Conector reto 114"/>
            <p:cNvCxnSpPr>
              <a:stCxn id="116" idx="6"/>
            </p:cNvCxnSpPr>
            <p:nvPr/>
          </p:nvCxnSpPr>
          <p:spPr>
            <a:xfrm flipV="1">
              <a:off x="2227183" y="4695180"/>
              <a:ext cx="401947" cy="3047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Fluxograma: Conector 115"/>
            <p:cNvSpPr/>
            <p:nvPr/>
          </p:nvSpPr>
          <p:spPr>
            <a:xfrm>
              <a:off x="2106007" y="4649905"/>
              <a:ext cx="121176" cy="96644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/>
            </a:p>
          </p:txBody>
        </p:sp>
        <p:sp>
          <p:nvSpPr>
            <p:cNvPr id="117" name="CaixaDeTexto 116"/>
            <p:cNvSpPr txBox="1"/>
            <p:nvPr/>
          </p:nvSpPr>
          <p:spPr>
            <a:xfrm>
              <a:off x="1473288" y="4543589"/>
              <a:ext cx="5709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b="1" dirty="0"/>
                <a:t>Nome</a:t>
              </a:r>
            </a:p>
          </p:txBody>
        </p:sp>
        <p:sp>
          <p:nvSpPr>
            <p:cNvPr id="17" name="Retângulo 30">
              <a:extLst>
                <a:ext uri="{FF2B5EF4-FFF2-40B4-BE49-F238E27FC236}">
                  <a16:creationId xmlns:a16="http://schemas.microsoft.com/office/drawing/2014/main" id="{ABB149AD-7D3F-4731-AE94-4BDAF54360A9}"/>
                </a:ext>
              </a:extLst>
            </p:cNvPr>
            <p:cNvSpPr/>
            <p:nvPr/>
          </p:nvSpPr>
          <p:spPr>
            <a:xfrm>
              <a:off x="2592237" y="1114198"/>
              <a:ext cx="1979763" cy="5498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Grupo</a:t>
              </a:r>
            </a:p>
          </p:txBody>
        </p:sp>
        <p:sp>
          <p:nvSpPr>
            <p:cNvPr id="18" name="Retângulo 35">
              <a:extLst>
                <a:ext uri="{FF2B5EF4-FFF2-40B4-BE49-F238E27FC236}">
                  <a16:creationId xmlns:a16="http://schemas.microsoft.com/office/drawing/2014/main" id="{BA59B0CA-DEC7-4D8D-9B97-4672B1D5C921}"/>
                </a:ext>
              </a:extLst>
            </p:cNvPr>
            <p:cNvSpPr/>
            <p:nvPr/>
          </p:nvSpPr>
          <p:spPr>
            <a:xfrm>
              <a:off x="2592237" y="2782146"/>
              <a:ext cx="1979763" cy="5498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Empresa</a:t>
              </a:r>
            </a:p>
          </p:txBody>
        </p:sp>
        <p:sp>
          <p:nvSpPr>
            <p:cNvPr id="19" name="Fluxograma: Decisão 37">
              <a:extLst>
                <a:ext uri="{FF2B5EF4-FFF2-40B4-BE49-F238E27FC236}">
                  <a16:creationId xmlns:a16="http://schemas.microsoft.com/office/drawing/2014/main" id="{A985FE88-2408-48C8-9768-9BD01AE431AC}"/>
                </a:ext>
              </a:extLst>
            </p:cNvPr>
            <p:cNvSpPr/>
            <p:nvPr/>
          </p:nvSpPr>
          <p:spPr>
            <a:xfrm>
              <a:off x="2592237" y="2051936"/>
              <a:ext cx="1979763" cy="467776"/>
            </a:xfrm>
            <a:prstGeom prst="flowChartDecisio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 dirty="0">
                <a:solidFill>
                  <a:schemeClr val="tx1"/>
                </a:solidFill>
              </a:endParaRPr>
            </a:p>
          </p:txBody>
        </p:sp>
        <p:sp>
          <p:nvSpPr>
            <p:cNvPr id="21" name="CaixaDeTexto 54">
              <a:extLst>
                <a:ext uri="{FF2B5EF4-FFF2-40B4-BE49-F238E27FC236}">
                  <a16:creationId xmlns:a16="http://schemas.microsoft.com/office/drawing/2014/main" id="{7F587E74-A8AA-4A25-9BDD-C5E20B2626CC}"/>
                </a:ext>
              </a:extLst>
            </p:cNvPr>
            <p:cNvSpPr txBox="1"/>
            <p:nvPr/>
          </p:nvSpPr>
          <p:spPr>
            <a:xfrm>
              <a:off x="2886309" y="2479674"/>
              <a:ext cx="60465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( 0,n )</a:t>
              </a:r>
            </a:p>
          </p:txBody>
        </p:sp>
        <p:sp>
          <p:nvSpPr>
            <p:cNvPr id="23" name="CaixaDeTexto 53">
              <a:extLst>
                <a:ext uri="{FF2B5EF4-FFF2-40B4-BE49-F238E27FC236}">
                  <a16:creationId xmlns:a16="http://schemas.microsoft.com/office/drawing/2014/main" id="{15FC11B5-EF89-4EEB-94B2-4C1F052E5BD3}"/>
                </a:ext>
              </a:extLst>
            </p:cNvPr>
            <p:cNvSpPr txBox="1"/>
            <p:nvPr/>
          </p:nvSpPr>
          <p:spPr>
            <a:xfrm>
              <a:off x="2907028" y="1757708"/>
              <a:ext cx="5212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(1,1)</a:t>
              </a:r>
            </a:p>
          </p:txBody>
        </p:sp>
        <p:cxnSp>
          <p:nvCxnSpPr>
            <p:cNvPr id="24" name="Conector reto 21">
              <a:extLst>
                <a:ext uri="{FF2B5EF4-FFF2-40B4-BE49-F238E27FC236}">
                  <a16:creationId xmlns:a16="http://schemas.microsoft.com/office/drawing/2014/main" id="{2A5B4CB1-B6C6-4BE8-8898-7B4C3C978438}"/>
                </a:ext>
              </a:extLst>
            </p:cNvPr>
            <p:cNvCxnSpPr>
              <a:cxnSpLocks/>
              <a:stCxn id="17" idx="2"/>
              <a:endCxn id="19" idx="0"/>
            </p:cNvCxnSpPr>
            <p:nvPr/>
          </p:nvCxnSpPr>
          <p:spPr>
            <a:xfrm>
              <a:off x="3582119" y="1664001"/>
              <a:ext cx="0" cy="38793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to 21">
              <a:extLst>
                <a:ext uri="{FF2B5EF4-FFF2-40B4-BE49-F238E27FC236}">
                  <a16:creationId xmlns:a16="http://schemas.microsoft.com/office/drawing/2014/main" id="{6F483393-7503-4B10-A83B-B1074C5FEA86}"/>
                </a:ext>
              </a:extLst>
            </p:cNvPr>
            <p:cNvCxnSpPr>
              <a:cxnSpLocks/>
              <a:stCxn id="38" idx="1"/>
              <a:endCxn id="31" idx="3"/>
            </p:cNvCxnSpPr>
            <p:nvPr/>
          </p:nvCxnSpPr>
          <p:spPr>
            <a:xfrm flipH="1">
              <a:off x="4608893" y="4733073"/>
              <a:ext cx="927211" cy="4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to 111">
              <a:extLst>
                <a:ext uri="{FF2B5EF4-FFF2-40B4-BE49-F238E27FC236}">
                  <a16:creationId xmlns:a16="http://schemas.microsoft.com/office/drawing/2014/main" id="{F707947A-1774-46B9-98CA-6762C1CF7B2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70368" y="1271550"/>
              <a:ext cx="419717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Fluxograma: Conector 112">
              <a:extLst>
                <a:ext uri="{FF2B5EF4-FFF2-40B4-BE49-F238E27FC236}">
                  <a16:creationId xmlns:a16="http://schemas.microsoft.com/office/drawing/2014/main" id="{6675EF5B-D8ED-411D-8867-90C55B50C84B}"/>
                </a:ext>
              </a:extLst>
            </p:cNvPr>
            <p:cNvSpPr/>
            <p:nvPr/>
          </p:nvSpPr>
          <p:spPr>
            <a:xfrm>
              <a:off x="2050291" y="1217024"/>
              <a:ext cx="121176" cy="96644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/>
            </a:p>
          </p:txBody>
        </p:sp>
        <p:sp>
          <p:nvSpPr>
            <p:cNvPr id="34" name="CaixaDeTexto 113">
              <a:extLst>
                <a:ext uri="{FF2B5EF4-FFF2-40B4-BE49-F238E27FC236}">
                  <a16:creationId xmlns:a16="http://schemas.microsoft.com/office/drawing/2014/main" id="{15468CA3-E782-442B-91EC-727200BC980D}"/>
                </a:ext>
              </a:extLst>
            </p:cNvPr>
            <p:cNvSpPr txBox="1"/>
            <p:nvPr/>
          </p:nvSpPr>
          <p:spPr>
            <a:xfrm>
              <a:off x="1012006" y="1106899"/>
              <a:ext cx="10648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b="1" dirty="0"/>
                <a:t>Código Grupo</a:t>
              </a:r>
            </a:p>
          </p:txBody>
        </p:sp>
        <p:cxnSp>
          <p:nvCxnSpPr>
            <p:cNvPr id="37" name="Conector reto 114">
              <a:extLst>
                <a:ext uri="{FF2B5EF4-FFF2-40B4-BE49-F238E27FC236}">
                  <a16:creationId xmlns:a16="http://schemas.microsoft.com/office/drawing/2014/main" id="{95B658BE-E6CE-43B3-A9D6-39A165215755}"/>
                </a:ext>
              </a:extLst>
            </p:cNvPr>
            <p:cNvCxnSpPr>
              <a:stCxn id="39" idx="6"/>
            </p:cNvCxnSpPr>
            <p:nvPr/>
          </p:nvCxnSpPr>
          <p:spPr>
            <a:xfrm flipV="1">
              <a:off x="2181201" y="1502130"/>
              <a:ext cx="401947" cy="3047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Fluxograma: Conector 115">
              <a:extLst>
                <a:ext uri="{FF2B5EF4-FFF2-40B4-BE49-F238E27FC236}">
                  <a16:creationId xmlns:a16="http://schemas.microsoft.com/office/drawing/2014/main" id="{F3F55222-64D8-402F-8172-782AD9227F8F}"/>
                </a:ext>
              </a:extLst>
            </p:cNvPr>
            <p:cNvSpPr/>
            <p:nvPr/>
          </p:nvSpPr>
          <p:spPr>
            <a:xfrm>
              <a:off x="2060025" y="1456855"/>
              <a:ext cx="121176" cy="96644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/>
            </a:p>
          </p:txBody>
        </p:sp>
        <p:sp>
          <p:nvSpPr>
            <p:cNvPr id="41" name="CaixaDeTexto 116">
              <a:extLst>
                <a:ext uri="{FF2B5EF4-FFF2-40B4-BE49-F238E27FC236}">
                  <a16:creationId xmlns:a16="http://schemas.microsoft.com/office/drawing/2014/main" id="{2EC1C258-D705-4E97-9FD9-3F3E61AC795A}"/>
                </a:ext>
              </a:extLst>
            </p:cNvPr>
            <p:cNvSpPr txBox="1"/>
            <p:nvPr/>
          </p:nvSpPr>
          <p:spPr>
            <a:xfrm>
              <a:off x="1427306" y="1350539"/>
              <a:ext cx="5709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b="1" dirty="0"/>
                <a:t>Nome</a:t>
              </a:r>
            </a:p>
          </p:txBody>
        </p:sp>
        <p:cxnSp>
          <p:nvCxnSpPr>
            <p:cNvPr id="42" name="Conector reto 111">
              <a:extLst>
                <a:ext uri="{FF2B5EF4-FFF2-40B4-BE49-F238E27FC236}">
                  <a16:creationId xmlns:a16="http://schemas.microsoft.com/office/drawing/2014/main" id="{FF833E00-EDB8-44DE-AAAE-95374FBEA5E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87192" y="2931716"/>
              <a:ext cx="419717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Fluxograma: Conector 112">
              <a:extLst>
                <a:ext uri="{FF2B5EF4-FFF2-40B4-BE49-F238E27FC236}">
                  <a16:creationId xmlns:a16="http://schemas.microsoft.com/office/drawing/2014/main" id="{8E7E8FF6-314C-4477-9E63-F51C730EA731}"/>
                </a:ext>
              </a:extLst>
            </p:cNvPr>
            <p:cNvSpPr/>
            <p:nvPr/>
          </p:nvSpPr>
          <p:spPr>
            <a:xfrm>
              <a:off x="2067115" y="2877190"/>
              <a:ext cx="121176" cy="96644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/>
            </a:p>
          </p:txBody>
        </p:sp>
        <p:sp>
          <p:nvSpPr>
            <p:cNvPr id="44" name="CaixaDeTexto 113">
              <a:extLst>
                <a:ext uri="{FF2B5EF4-FFF2-40B4-BE49-F238E27FC236}">
                  <a16:creationId xmlns:a16="http://schemas.microsoft.com/office/drawing/2014/main" id="{843CA387-347D-474C-815B-2EB13DB91951}"/>
                </a:ext>
              </a:extLst>
            </p:cNvPr>
            <p:cNvSpPr txBox="1"/>
            <p:nvPr/>
          </p:nvSpPr>
          <p:spPr>
            <a:xfrm>
              <a:off x="898688" y="2776508"/>
              <a:ext cx="12121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b="1" dirty="0"/>
                <a:t>Código Empresa</a:t>
              </a:r>
            </a:p>
          </p:txBody>
        </p:sp>
        <p:cxnSp>
          <p:nvCxnSpPr>
            <p:cNvPr id="45" name="Conector reto 114">
              <a:extLst>
                <a:ext uri="{FF2B5EF4-FFF2-40B4-BE49-F238E27FC236}">
                  <a16:creationId xmlns:a16="http://schemas.microsoft.com/office/drawing/2014/main" id="{A187BFFF-5022-44F8-87A7-47E8215BA188}"/>
                </a:ext>
              </a:extLst>
            </p:cNvPr>
            <p:cNvCxnSpPr>
              <a:stCxn id="46" idx="6"/>
            </p:cNvCxnSpPr>
            <p:nvPr/>
          </p:nvCxnSpPr>
          <p:spPr>
            <a:xfrm flipV="1">
              <a:off x="2198025" y="3162296"/>
              <a:ext cx="401947" cy="3047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Fluxograma: Conector 115">
              <a:extLst>
                <a:ext uri="{FF2B5EF4-FFF2-40B4-BE49-F238E27FC236}">
                  <a16:creationId xmlns:a16="http://schemas.microsoft.com/office/drawing/2014/main" id="{7CBC78C7-1392-4413-8481-B9A094B74791}"/>
                </a:ext>
              </a:extLst>
            </p:cNvPr>
            <p:cNvSpPr/>
            <p:nvPr/>
          </p:nvSpPr>
          <p:spPr>
            <a:xfrm>
              <a:off x="2076849" y="3117021"/>
              <a:ext cx="121176" cy="96644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/>
            </a:p>
          </p:txBody>
        </p:sp>
        <p:sp>
          <p:nvSpPr>
            <p:cNvPr id="47" name="CaixaDeTexto 116">
              <a:extLst>
                <a:ext uri="{FF2B5EF4-FFF2-40B4-BE49-F238E27FC236}">
                  <a16:creationId xmlns:a16="http://schemas.microsoft.com/office/drawing/2014/main" id="{FBBD6C7C-0A95-4A52-86BC-79936944F155}"/>
                </a:ext>
              </a:extLst>
            </p:cNvPr>
            <p:cNvSpPr txBox="1"/>
            <p:nvPr/>
          </p:nvSpPr>
          <p:spPr>
            <a:xfrm>
              <a:off x="1444130" y="3010705"/>
              <a:ext cx="5709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b="1" dirty="0"/>
                <a:t>Nome</a:t>
              </a:r>
            </a:p>
          </p:txBody>
        </p:sp>
        <p:sp>
          <p:nvSpPr>
            <p:cNvPr id="48" name="Fluxograma: Decisão 37">
              <a:extLst>
                <a:ext uri="{FF2B5EF4-FFF2-40B4-BE49-F238E27FC236}">
                  <a16:creationId xmlns:a16="http://schemas.microsoft.com/office/drawing/2014/main" id="{433C786B-AC31-4505-B354-177ADA71ED00}"/>
                </a:ext>
              </a:extLst>
            </p:cNvPr>
            <p:cNvSpPr/>
            <p:nvPr/>
          </p:nvSpPr>
          <p:spPr>
            <a:xfrm>
              <a:off x="2592237" y="3712363"/>
              <a:ext cx="1979763" cy="467776"/>
            </a:xfrm>
            <a:prstGeom prst="flowChartDecisio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 dirty="0">
                <a:solidFill>
                  <a:schemeClr val="tx1"/>
                </a:solidFill>
              </a:endParaRPr>
            </a:p>
          </p:txBody>
        </p:sp>
        <p:sp>
          <p:nvSpPr>
            <p:cNvPr id="50" name="CaixaDeTexto 54">
              <a:extLst>
                <a:ext uri="{FF2B5EF4-FFF2-40B4-BE49-F238E27FC236}">
                  <a16:creationId xmlns:a16="http://schemas.microsoft.com/office/drawing/2014/main" id="{C0A64D1E-7384-4751-9086-EDF5D607F82E}"/>
                </a:ext>
              </a:extLst>
            </p:cNvPr>
            <p:cNvSpPr txBox="1"/>
            <p:nvPr/>
          </p:nvSpPr>
          <p:spPr>
            <a:xfrm>
              <a:off x="2886309" y="4140101"/>
              <a:ext cx="60465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( 0,n )</a:t>
              </a:r>
            </a:p>
          </p:txBody>
        </p:sp>
        <p:sp>
          <p:nvSpPr>
            <p:cNvPr id="51" name="CaixaDeTexto 53">
              <a:extLst>
                <a:ext uri="{FF2B5EF4-FFF2-40B4-BE49-F238E27FC236}">
                  <a16:creationId xmlns:a16="http://schemas.microsoft.com/office/drawing/2014/main" id="{C7D9F9C6-76DC-43A1-9791-7389B60712E8}"/>
                </a:ext>
              </a:extLst>
            </p:cNvPr>
            <p:cNvSpPr txBox="1"/>
            <p:nvPr/>
          </p:nvSpPr>
          <p:spPr>
            <a:xfrm>
              <a:off x="2907028" y="3418135"/>
              <a:ext cx="5212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(1,1)</a:t>
              </a:r>
            </a:p>
          </p:txBody>
        </p:sp>
        <p:cxnSp>
          <p:nvCxnSpPr>
            <p:cNvPr id="52" name="Conector reto 21">
              <a:extLst>
                <a:ext uri="{FF2B5EF4-FFF2-40B4-BE49-F238E27FC236}">
                  <a16:creationId xmlns:a16="http://schemas.microsoft.com/office/drawing/2014/main" id="{8FF8DBB5-76AA-4DB6-B513-32F3AC2A5AF3}"/>
                </a:ext>
              </a:extLst>
            </p:cNvPr>
            <p:cNvCxnSpPr>
              <a:cxnSpLocks/>
              <a:endCxn id="48" idx="0"/>
            </p:cNvCxnSpPr>
            <p:nvPr/>
          </p:nvCxnSpPr>
          <p:spPr>
            <a:xfrm>
              <a:off x="3582119" y="3324428"/>
              <a:ext cx="0" cy="38793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Conector reto 111">
            <a:extLst>
              <a:ext uri="{FF2B5EF4-FFF2-40B4-BE49-F238E27FC236}">
                <a16:creationId xmlns:a16="http://schemas.microsoft.com/office/drawing/2014/main" id="{53B53029-A807-426F-B2F8-BE2FE4190219}"/>
              </a:ext>
            </a:extLst>
          </p:cNvPr>
          <p:cNvCxnSpPr/>
          <p:nvPr/>
        </p:nvCxnSpPr>
        <p:spPr>
          <a:xfrm flipH="1">
            <a:off x="4531933" y="5145832"/>
            <a:ext cx="371788" cy="293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Fluxograma: Conector 112">
            <a:extLst>
              <a:ext uri="{FF2B5EF4-FFF2-40B4-BE49-F238E27FC236}">
                <a16:creationId xmlns:a16="http://schemas.microsoft.com/office/drawing/2014/main" id="{8F85A0A9-4B7E-45D8-AEAB-BF06BE91AE09}"/>
              </a:ext>
            </a:extLst>
          </p:cNvPr>
          <p:cNvSpPr/>
          <p:nvPr/>
        </p:nvSpPr>
        <p:spPr>
          <a:xfrm>
            <a:off x="4420867" y="5097137"/>
            <a:ext cx="112084" cy="91516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/>
          </a:p>
        </p:txBody>
      </p:sp>
      <p:sp>
        <p:nvSpPr>
          <p:cNvPr id="61" name="CaixaDeTexto 113">
            <a:extLst>
              <a:ext uri="{FF2B5EF4-FFF2-40B4-BE49-F238E27FC236}">
                <a16:creationId xmlns:a16="http://schemas.microsoft.com/office/drawing/2014/main" id="{2BB39712-A1D7-4878-BD59-025C9D9FE873}"/>
              </a:ext>
            </a:extLst>
          </p:cNvPr>
          <p:cNvSpPr txBox="1"/>
          <p:nvPr/>
        </p:nvSpPr>
        <p:spPr>
          <a:xfrm>
            <a:off x="3834147" y="5001797"/>
            <a:ext cx="580161" cy="2623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/>
              <a:t>Código</a:t>
            </a:r>
          </a:p>
        </p:txBody>
      </p:sp>
      <p:cxnSp>
        <p:nvCxnSpPr>
          <p:cNvPr id="62" name="Conector reto 114">
            <a:extLst>
              <a:ext uri="{FF2B5EF4-FFF2-40B4-BE49-F238E27FC236}">
                <a16:creationId xmlns:a16="http://schemas.microsoft.com/office/drawing/2014/main" id="{0508E250-5407-4F69-9016-F206C5BDA777}"/>
              </a:ext>
            </a:extLst>
          </p:cNvPr>
          <p:cNvCxnSpPr>
            <a:stCxn id="63" idx="6"/>
          </p:cNvCxnSpPr>
          <p:nvPr/>
        </p:nvCxnSpPr>
        <p:spPr>
          <a:xfrm flipV="1">
            <a:off x="4532951" y="5383228"/>
            <a:ext cx="371788" cy="288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Fluxograma: Conector 115">
            <a:extLst>
              <a:ext uri="{FF2B5EF4-FFF2-40B4-BE49-F238E27FC236}">
                <a16:creationId xmlns:a16="http://schemas.microsoft.com/office/drawing/2014/main" id="{F141187D-C531-4D89-86F7-C22F0E748CBF}"/>
              </a:ext>
            </a:extLst>
          </p:cNvPr>
          <p:cNvSpPr/>
          <p:nvPr/>
        </p:nvSpPr>
        <p:spPr>
          <a:xfrm>
            <a:off x="4420867" y="5340355"/>
            <a:ext cx="112084" cy="91516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/>
          </a:p>
        </p:txBody>
      </p:sp>
      <p:sp>
        <p:nvSpPr>
          <p:cNvPr id="64" name="CaixaDeTexto 116">
            <a:extLst>
              <a:ext uri="{FF2B5EF4-FFF2-40B4-BE49-F238E27FC236}">
                <a16:creationId xmlns:a16="http://schemas.microsoft.com/office/drawing/2014/main" id="{E855AE68-7D1B-45B5-AE6A-4BCAE37A5C58}"/>
              </a:ext>
            </a:extLst>
          </p:cNvPr>
          <p:cNvSpPr txBox="1"/>
          <p:nvPr/>
        </p:nvSpPr>
        <p:spPr>
          <a:xfrm>
            <a:off x="3835622" y="5239681"/>
            <a:ext cx="528148" cy="2623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/>
              <a:t>Nome</a:t>
            </a:r>
          </a:p>
        </p:txBody>
      </p:sp>
      <p:cxnSp>
        <p:nvCxnSpPr>
          <p:cNvPr id="53" name="Conector reto 21">
            <a:extLst>
              <a:ext uri="{FF2B5EF4-FFF2-40B4-BE49-F238E27FC236}">
                <a16:creationId xmlns:a16="http://schemas.microsoft.com/office/drawing/2014/main" id="{F43C0581-A3AD-4EE2-92A0-1E3239A3AFC5}"/>
              </a:ext>
            </a:extLst>
          </p:cNvPr>
          <p:cNvCxnSpPr>
            <a:cxnSpLocks/>
            <a:endCxn id="18" idx="0"/>
          </p:cNvCxnSpPr>
          <p:nvPr/>
        </p:nvCxnSpPr>
        <p:spPr>
          <a:xfrm flipH="1">
            <a:off x="3105481" y="2430698"/>
            <a:ext cx="5798" cy="24851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to 21">
            <a:extLst>
              <a:ext uri="{FF2B5EF4-FFF2-40B4-BE49-F238E27FC236}">
                <a16:creationId xmlns:a16="http://schemas.microsoft.com/office/drawing/2014/main" id="{1DDF203F-4823-4C99-9724-FE7993FEA19D}"/>
              </a:ext>
            </a:extLst>
          </p:cNvPr>
          <p:cNvCxnSpPr>
            <a:cxnSpLocks/>
            <a:stCxn id="48" idx="2"/>
            <a:endCxn id="31" idx="0"/>
          </p:cNvCxnSpPr>
          <p:nvPr/>
        </p:nvCxnSpPr>
        <p:spPr>
          <a:xfrm>
            <a:off x="3105481" y="4003021"/>
            <a:ext cx="34125" cy="2633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to 21">
            <a:extLst>
              <a:ext uri="{FF2B5EF4-FFF2-40B4-BE49-F238E27FC236}">
                <a16:creationId xmlns:a16="http://schemas.microsoft.com/office/drawing/2014/main" id="{310A04B9-3C25-4B39-B642-51E4B00EFEAA}"/>
              </a:ext>
            </a:extLst>
          </p:cNvPr>
          <p:cNvCxnSpPr>
            <a:cxnSpLocks/>
            <a:endCxn id="36" idx="0"/>
          </p:cNvCxnSpPr>
          <p:nvPr/>
        </p:nvCxnSpPr>
        <p:spPr>
          <a:xfrm flipH="1">
            <a:off x="5828464" y="4729786"/>
            <a:ext cx="5798" cy="26681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aixaDeTexto 1">
            <a:extLst>
              <a:ext uri="{FF2B5EF4-FFF2-40B4-BE49-F238E27FC236}">
                <a16:creationId xmlns:a16="http://schemas.microsoft.com/office/drawing/2014/main" id="{CD2EE26D-8C38-80EC-FCC5-55CBB01D0D9A}"/>
              </a:ext>
            </a:extLst>
          </p:cNvPr>
          <p:cNvSpPr txBox="1"/>
          <p:nvPr/>
        </p:nvSpPr>
        <p:spPr>
          <a:xfrm>
            <a:off x="4358154" y="1333500"/>
            <a:ext cx="7688914" cy="16312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 dirty="0">
                <a:cs typeface="Calibri"/>
              </a:rPr>
              <a:t>Grupo (</a:t>
            </a:r>
            <a:r>
              <a:rPr lang="pt-BR" sz="2000" u="sng" dirty="0" err="1">
                <a:cs typeface="Calibri"/>
              </a:rPr>
              <a:t>idGrupo</a:t>
            </a:r>
            <a:r>
              <a:rPr lang="pt-BR" sz="2000" u="sng" dirty="0">
                <a:cs typeface="Calibri"/>
              </a:rPr>
              <a:t> (PK)</a:t>
            </a:r>
            <a:r>
              <a:rPr lang="pt-BR" sz="2000" dirty="0">
                <a:cs typeface="Calibri"/>
              </a:rPr>
              <a:t> , </a:t>
            </a:r>
            <a:r>
              <a:rPr lang="pt-BR" sz="2000" dirty="0" err="1">
                <a:cs typeface="Calibri"/>
              </a:rPr>
              <a:t>nomeGrupo</a:t>
            </a:r>
            <a:r>
              <a:rPr lang="pt-BR" sz="2000" dirty="0">
                <a:cs typeface="Calibri"/>
              </a:rPr>
              <a:t> )</a:t>
            </a:r>
          </a:p>
          <a:p>
            <a:r>
              <a:rPr lang="pt-BR" sz="2000" dirty="0">
                <a:cs typeface="Calibri"/>
              </a:rPr>
              <a:t>Empresa (</a:t>
            </a:r>
            <a:r>
              <a:rPr lang="pt-BR" sz="2000" dirty="0" err="1">
                <a:cs typeface="Calibri"/>
              </a:rPr>
              <a:t>idEmpresa</a:t>
            </a:r>
            <a:r>
              <a:rPr lang="pt-BR" sz="2000" dirty="0">
                <a:cs typeface="Calibri"/>
              </a:rPr>
              <a:t> (PK), </a:t>
            </a:r>
            <a:r>
              <a:rPr lang="pt-BR" sz="2000" dirty="0" err="1">
                <a:cs typeface="Calibri"/>
              </a:rPr>
              <a:t>nomeEmpresa</a:t>
            </a:r>
            <a:r>
              <a:rPr lang="pt-BR" sz="2000" dirty="0">
                <a:cs typeface="Calibri"/>
              </a:rPr>
              <a:t>, </a:t>
            </a:r>
            <a:r>
              <a:rPr lang="pt-BR" sz="2000" dirty="0" err="1">
                <a:cs typeface="Calibri"/>
              </a:rPr>
              <a:t>idGrupo</a:t>
            </a:r>
            <a:r>
              <a:rPr lang="pt-BR" sz="2000" dirty="0">
                <a:cs typeface="Calibri"/>
              </a:rPr>
              <a:t> (FK) )</a:t>
            </a:r>
          </a:p>
          <a:p>
            <a:r>
              <a:rPr lang="pt-BR" sz="2000" dirty="0">
                <a:cs typeface="Calibri"/>
              </a:rPr>
              <a:t>Empregado (</a:t>
            </a:r>
            <a:r>
              <a:rPr lang="pt-BR" sz="2000" dirty="0" err="1">
                <a:cs typeface="Calibri"/>
              </a:rPr>
              <a:t>idEmpregado</a:t>
            </a:r>
            <a:r>
              <a:rPr lang="pt-BR" sz="2000" dirty="0">
                <a:cs typeface="Calibri"/>
              </a:rPr>
              <a:t> (PK), </a:t>
            </a:r>
            <a:r>
              <a:rPr lang="pt-BR" sz="2000" dirty="0" err="1">
                <a:cs typeface="Calibri"/>
              </a:rPr>
              <a:t>nomeEmpregado</a:t>
            </a:r>
            <a:r>
              <a:rPr lang="pt-BR" sz="2000" dirty="0">
                <a:cs typeface="Calibri"/>
              </a:rPr>
              <a:t>, </a:t>
            </a:r>
            <a:r>
              <a:rPr lang="pt-BR" sz="2000" dirty="0" err="1">
                <a:ea typeface="+mn-lt"/>
                <a:cs typeface="+mn-lt"/>
              </a:rPr>
              <a:t>idEmpresa</a:t>
            </a:r>
            <a:r>
              <a:rPr lang="pt-BR" sz="2000" dirty="0">
                <a:ea typeface="+mn-lt"/>
                <a:cs typeface="+mn-lt"/>
              </a:rPr>
              <a:t> (FK) )</a:t>
            </a:r>
            <a:endParaRPr lang="pt-BR" sz="2000" dirty="0">
              <a:cs typeface="Calibri"/>
            </a:endParaRPr>
          </a:p>
          <a:p>
            <a:r>
              <a:rPr lang="pt-BR" sz="2000" dirty="0">
                <a:cs typeface="Calibri"/>
              </a:rPr>
              <a:t>Dependente(</a:t>
            </a:r>
            <a:r>
              <a:rPr lang="pt-BR" sz="2000" dirty="0" err="1">
                <a:cs typeface="Calibri"/>
              </a:rPr>
              <a:t>idDependente</a:t>
            </a:r>
            <a:r>
              <a:rPr lang="pt-BR" sz="2000" dirty="0">
                <a:cs typeface="Calibri"/>
              </a:rPr>
              <a:t> (PK), </a:t>
            </a:r>
            <a:r>
              <a:rPr lang="pt-BR" sz="2000" dirty="0" err="1">
                <a:cs typeface="Calibri"/>
              </a:rPr>
              <a:t>nomeDependente</a:t>
            </a:r>
            <a:r>
              <a:rPr lang="pt-BR" sz="2000" dirty="0">
                <a:cs typeface="Calibri"/>
              </a:rPr>
              <a:t>, </a:t>
            </a:r>
            <a:r>
              <a:rPr lang="pt-BR" sz="2000" dirty="0" err="1">
                <a:ea typeface="+mn-lt"/>
                <a:cs typeface="+mn-lt"/>
              </a:rPr>
              <a:t>idEmpregado</a:t>
            </a:r>
            <a:r>
              <a:rPr lang="pt-BR" sz="2000" dirty="0">
                <a:ea typeface="+mn-lt"/>
                <a:cs typeface="+mn-lt"/>
              </a:rPr>
              <a:t>  (FK) )</a:t>
            </a:r>
            <a:endParaRPr lang="pt-BR" sz="2000" dirty="0">
              <a:cs typeface="Calibri"/>
            </a:endParaRPr>
          </a:p>
          <a:p>
            <a:endParaRPr lang="pt-BR" sz="2000" dirty="0">
              <a:cs typeface="Calibri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B0C33C8-07A8-A631-F261-0B7D57FDCD8F}"/>
              </a:ext>
            </a:extLst>
          </p:cNvPr>
          <p:cNvSpPr txBox="1"/>
          <p:nvPr/>
        </p:nvSpPr>
        <p:spPr>
          <a:xfrm>
            <a:off x="6741459" y="2684929"/>
            <a:ext cx="5533464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1050"/>
          </a:p>
          <a:p>
            <a:r>
              <a:rPr lang="en-US" sz="1050"/>
              <a:t>CREATE TABLE Grupo </a:t>
            </a:r>
          </a:p>
          <a:p>
            <a:r>
              <a:rPr lang="en-US" sz="1050"/>
              <a:t>(idGrupo INT PRIMARY KEY , </a:t>
            </a:r>
          </a:p>
          <a:p>
            <a:r>
              <a:rPr lang="en-US" sz="1050"/>
              <a:t> nomeGrupo VARCHAR(120) NOT NULL) ;</a:t>
            </a:r>
          </a:p>
          <a:p>
            <a:endParaRPr lang="en-US" sz="1050"/>
          </a:p>
          <a:p>
            <a:r>
              <a:rPr lang="en-US" sz="1050"/>
              <a:t>CREATE TABLE empresa </a:t>
            </a:r>
          </a:p>
          <a:p>
            <a:r>
              <a:rPr lang="en-US" sz="1050"/>
              <a:t>(idEmpresa INT PRIMARY KEY, </a:t>
            </a:r>
          </a:p>
          <a:p>
            <a:r>
              <a:rPr lang="en-US" sz="1050"/>
              <a:t> nomeEmpresa VARCHAR(120) NOT NULL, </a:t>
            </a:r>
          </a:p>
          <a:p>
            <a:r>
              <a:rPr lang="en-US" sz="1050"/>
              <a:t> idGrupo INT, </a:t>
            </a:r>
          </a:p>
          <a:p>
            <a:r>
              <a:rPr lang="en-US" sz="1050"/>
              <a:t> FOREIGN KEY fk_Grupo (idGrupo) REFERENCES Grupo(idGrupo));</a:t>
            </a:r>
          </a:p>
          <a:p>
            <a:endParaRPr lang="en-US" sz="1050"/>
          </a:p>
          <a:p>
            <a:r>
              <a:rPr lang="en-US" sz="1050"/>
              <a:t>CREATE TABLE Empregado (</a:t>
            </a:r>
          </a:p>
          <a:p>
            <a:r>
              <a:rPr lang="en-US" sz="1050"/>
              <a:t> idEmpregado INT PRIMARY KEY,</a:t>
            </a:r>
          </a:p>
          <a:p>
            <a:r>
              <a:rPr lang="en-US" sz="1050"/>
              <a:t> nomeEmpregado VARCHAR(120) NOT NULL,</a:t>
            </a:r>
          </a:p>
          <a:p>
            <a:r>
              <a:rPr lang="en-US" sz="1050"/>
              <a:t> idEmpresa INT,</a:t>
            </a:r>
          </a:p>
          <a:p>
            <a:r>
              <a:rPr lang="en-US" sz="1050"/>
              <a:t> FOREIGN KEY fk_Empresa(idEmpresa) REFERENCES empresa(idEmpresa));</a:t>
            </a:r>
          </a:p>
          <a:p>
            <a:endParaRPr lang="en-US" sz="1050"/>
          </a:p>
          <a:p>
            <a:r>
              <a:rPr lang="en-US" sz="1050"/>
              <a:t>CREATE TABLE Dependente (</a:t>
            </a:r>
          </a:p>
          <a:p>
            <a:r>
              <a:rPr lang="en-US" sz="1050"/>
              <a:t> idDependente INT PRIMARY KEY,</a:t>
            </a:r>
          </a:p>
          <a:p>
            <a:r>
              <a:rPr lang="en-US" sz="1050"/>
              <a:t> nomeDependente VARCHAR(120) NOT NULL,</a:t>
            </a:r>
          </a:p>
          <a:p>
            <a:r>
              <a:rPr lang="en-US" sz="1050"/>
              <a:t> idEmpregado INT,</a:t>
            </a:r>
          </a:p>
          <a:p>
            <a:r>
              <a:rPr lang="en-US" sz="1050"/>
              <a:t> FOREIGN KEY fk_Empregado(idEmpregado) REFERENCES empregado(idEmpregado) );</a:t>
            </a:r>
          </a:p>
          <a:p>
            <a:endParaRPr lang="en-US" sz="1050"/>
          </a:p>
          <a:p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1786476677"/>
      </p:ext>
    </p:extLst>
  </p:cSld>
  <p:clrMapOvr>
    <a:masterClrMapping/>
  </p:clrMapOvr>
  <p:transition spd="slow">
    <p:wipe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ítulo 1"/>
          <p:cNvSpPr>
            <a:spLocks noGrp="1"/>
          </p:cNvSpPr>
          <p:nvPr>
            <p:ph type="title"/>
          </p:nvPr>
        </p:nvSpPr>
        <p:spPr>
          <a:xfrm>
            <a:off x="1981200" y="116632"/>
            <a:ext cx="8229600" cy="792088"/>
          </a:xfrm>
        </p:spPr>
        <p:txBody>
          <a:bodyPr>
            <a:noAutofit/>
          </a:bodyPr>
          <a:lstStyle/>
          <a:p>
            <a:r>
              <a:rPr lang="pt-BR" sz="2000" b="1" dirty="0"/>
              <a:t>Exercício 5.4</a:t>
            </a:r>
            <a:r>
              <a:rPr lang="pt-BR" sz="2000" dirty="0"/>
              <a:t> – Faça a Transformação do Modelo DER abaixo para o Modelo Lógico Relacional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F00D493-AE8B-47D0-A361-ED292AA47C30}"/>
              </a:ext>
            </a:extLst>
          </p:cNvPr>
          <p:cNvGrpSpPr/>
          <p:nvPr/>
        </p:nvGrpSpPr>
        <p:grpSpPr>
          <a:xfrm>
            <a:off x="4777114" y="668333"/>
            <a:ext cx="6578633" cy="1187289"/>
            <a:chOff x="1412436" y="4325128"/>
            <a:chExt cx="7704856" cy="1189460"/>
          </a:xfrm>
        </p:grpSpPr>
        <p:sp>
          <p:nvSpPr>
            <p:cNvPr id="24" name="Retângulo 23"/>
            <p:cNvSpPr/>
            <p:nvPr/>
          </p:nvSpPr>
          <p:spPr>
            <a:xfrm>
              <a:off x="7137529" y="4356361"/>
              <a:ext cx="1979763" cy="5498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chemeClr val="tx1"/>
                  </a:solidFill>
                </a:rPr>
                <a:t>Empregado</a:t>
              </a:r>
            </a:p>
          </p:txBody>
        </p:sp>
        <p:sp>
          <p:nvSpPr>
            <p:cNvPr id="31" name="Retângulo 30"/>
            <p:cNvSpPr/>
            <p:nvPr/>
          </p:nvSpPr>
          <p:spPr>
            <a:xfrm>
              <a:off x="1412436" y="4363254"/>
              <a:ext cx="1979763" cy="5498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chemeClr val="tx1"/>
                  </a:solidFill>
                </a:rPr>
                <a:t>Departamento</a:t>
              </a:r>
            </a:p>
          </p:txBody>
        </p:sp>
        <p:sp>
          <p:nvSpPr>
            <p:cNvPr id="85" name="Fluxograma: Decisão 84"/>
            <p:cNvSpPr/>
            <p:nvPr/>
          </p:nvSpPr>
          <p:spPr>
            <a:xfrm>
              <a:off x="4387388" y="4397374"/>
              <a:ext cx="1979763" cy="467776"/>
            </a:xfrm>
            <a:prstGeom prst="flowChartDecisio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0" dirty="0">
                  <a:solidFill>
                    <a:schemeClr val="tx1"/>
                  </a:solidFill>
                </a:rPr>
                <a:t>Lotação</a:t>
              </a:r>
            </a:p>
          </p:txBody>
        </p:sp>
        <p:cxnSp>
          <p:nvCxnSpPr>
            <p:cNvPr id="88" name="Conector reto 87"/>
            <p:cNvCxnSpPr>
              <a:stCxn id="85" idx="3"/>
              <a:endCxn id="24" idx="1"/>
            </p:cNvCxnSpPr>
            <p:nvPr/>
          </p:nvCxnSpPr>
          <p:spPr>
            <a:xfrm>
              <a:off x="6367151" y="4631262"/>
              <a:ext cx="770378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ector reto 89"/>
            <p:cNvCxnSpPr>
              <a:cxnSpLocks/>
              <a:stCxn id="85" idx="1"/>
              <a:endCxn id="31" idx="3"/>
            </p:cNvCxnSpPr>
            <p:nvPr/>
          </p:nvCxnSpPr>
          <p:spPr>
            <a:xfrm flipH="1">
              <a:off x="3392199" y="4631262"/>
              <a:ext cx="995189" cy="68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CaixaDeTexto 92"/>
            <p:cNvSpPr txBox="1"/>
            <p:nvPr/>
          </p:nvSpPr>
          <p:spPr>
            <a:xfrm>
              <a:off x="6655640" y="4341292"/>
              <a:ext cx="506232" cy="216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/>
                <a:t>(0,n)</a:t>
              </a:r>
            </a:p>
          </p:txBody>
        </p:sp>
        <p:cxnSp>
          <p:nvCxnSpPr>
            <p:cNvPr id="71" name="Conector reto 70"/>
            <p:cNvCxnSpPr>
              <a:stCxn id="72" idx="0"/>
            </p:cNvCxnSpPr>
            <p:nvPr/>
          </p:nvCxnSpPr>
          <p:spPr>
            <a:xfrm flipV="1">
              <a:off x="8222219" y="4910136"/>
              <a:ext cx="0" cy="48077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Fluxograma: Conector 71"/>
            <p:cNvSpPr/>
            <p:nvPr/>
          </p:nvSpPr>
          <p:spPr>
            <a:xfrm>
              <a:off x="8161631" y="5390909"/>
              <a:ext cx="121176" cy="96644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/>
            </a:p>
          </p:txBody>
        </p:sp>
        <p:sp>
          <p:nvSpPr>
            <p:cNvPr id="73" name="CaixaDeTexto 72"/>
            <p:cNvSpPr txBox="1"/>
            <p:nvPr/>
          </p:nvSpPr>
          <p:spPr>
            <a:xfrm>
              <a:off x="8282997" y="5303498"/>
              <a:ext cx="637185" cy="2102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50" b="1" dirty="0"/>
                <a:t>Código</a:t>
              </a:r>
            </a:p>
          </p:txBody>
        </p:sp>
        <p:cxnSp>
          <p:nvCxnSpPr>
            <p:cNvPr id="75" name="Conector reto 74"/>
            <p:cNvCxnSpPr>
              <a:stCxn id="78" idx="0"/>
            </p:cNvCxnSpPr>
            <p:nvPr/>
          </p:nvCxnSpPr>
          <p:spPr>
            <a:xfrm flipV="1">
              <a:off x="7272412" y="4906165"/>
              <a:ext cx="0" cy="42009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Fluxograma: Conector 77"/>
            <p:cNvSpPr/>
            <p:nvPr/>
          </p:nvSpPr>
          <p:spPr>
            <a:xfrm>
              <a:off x="7211824" y="5326263"/>
              <a:ext cx="121176" cy="96644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/>
            </a:p>
          </p:txBody>
        </p:sp>
        <p:sp>
          <p:nvSpPr>
            <p:cNvPr id="80" name="CaixaDeTexto 79"/>
            <p:cNvSpPr txBox="1"/>
            <p:nvPr/>
          </p:nvSpPr>
          <p:spPr>
            <a:xfrm>
              <a:off x="7333191" y="5238852"/>
              <a:ext cx="583369" cy="2102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50" b="1" dirty="0"/>
                <a:t>Nome</a:t>
              </a:r>
            </a:p>
          </p:txBody>
        </p:sp>
        <p:sp>
          <p:nvSpPr>
            <p:cNvPr id="91" name="CaixaDeTexto 92">
              <a:extLst>
                <a:ext uri="{FF2B5EF4-FFF2-40B4-BE49-F238E27FC236}">
                  <a16:creationId xmlns:a16="http://schemas.microsoft.com/office/drawing/2014/main" id="{50A86F24-88AA-4B39-9509-C5EDFC982062}"/>
                </a:ext>
              </a:extLst>
            </p:cNvPr>
            <p:cNvSpPr txBox="1"/>
            <p:nvPr/>
          </p:nvSpPr>
          <p:spPr>
            <a:xfrm>
              <a:off x="3638074" y="4325128"/>
              <a:ext cx="524503" cy="216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0" dirty="0"/>
                <a:t>(1,1)</a:t>
              </a:r>
            </a:p>
          </p:txBody>
        </p:sp>
        <p:cxnSp>
          <p:nvCxnSpPr>
            <p:cNvPr id="102" name="Conector reto 70">
              <a:extLst>
                <a:ext uri="{FF2B5EF4-FFF2-40B4-BE49-F238E27FC236}">
                  <a16:creationId xmlns:a16="http://schemas.microsoft.com/office/drawing/2014/main" id="{434A8C54-73A4-4EAC-8231-2444988DE697}"/>
                </a:ext>
              </a:extLst>
            </p:cNvPr>
            <p:cNvCxnSpPr>
              <a:stCxn id="103" idx="0"/>
            </p:cNvCxnSpPr>
            <p:nvPr/>
          </p:nvCxnSpPr>
          <p:spPr>
            <a:xfrm flipV="1">
              <a:off x="2684484" y="4910934"/>
              <a:ext cx="0" cy="48077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Fluxograma: Conector 71">
              <a:extLst>
                <a:ext uri="{FF2B5EF4-FFF2-40B4-BE49-F238E27FC236}">
                  <a16:creationId xmlns:a16="http://schemas.microsoft.com/office/drawing/2014/main" id="{7A415133-74FE-48C2-9384-211C89D6683C}"/>
                </a:ext>
              </a:extLst>
            </p:cNvPr>
            <p:cNvSpPr/>
            <p:nvPr/>
          </p:nvSpPr>
          <p:spPr>
            <a:xfrm>
              <a:off x="2623896" y="5391707"/>
              <a:ext cx="121176" cy="96644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/>
            </a:p>
          </p:txBody>
        </p:sp>
        <p:sp>
          <p:nvSpPr>
            <p:cNvPr id="104" name="CaixaDeTexto 72">
              <a:extLst>
                <a:ext uri="{FF2B5EF4-FFF2-40B4-BE49-F238E27FC236}">
                  <a16:creationId xmlns:a16="http://schemas.microsoft.com/office/drawing/2014/main" id="{4B3DCD41-81BC-409E-A072-7D48E4A18031}"/>
                </a:ext>
              </a:extLst>
            </p:cNvPr>
            <p:cNvSpPr txBox="1"/>
            <p:nvPr/>
          </p:nvSpPr>
          <p:spPr>
            <a:xfrm>
              <a:off x="2745263" y="5304296"/>
              <a:ext cx="637185" cy="2102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50" b="1" dirty="0"/>
                <a:t>Código</a:t>
              </a:r>
            </a:p>
          </p:txBody>
        </p:sp>
        <p:cxnSp>
          <p:nvCxnSpPr>
            <p:cNvPr id="105" name="Conector reto 74">
              <a:extLst>
                <a:ext uri="{FF2B5EF4-FFF2-40B4-BE49-F238E27FC236}">
                  <a16:creationId xmlns:a16="http://schemas.microsoft.com/office/drawing/2014/main" id="{C3D3CB31-0601-4830-BA8C-B7DF92107E30}"/>
                </a:ext>
              </a:extLst>
            </p:cNvPr>
            <p:cNvCxnSpPr>
              <a:stCxn id="106" idx="0"/>
            </p:cNvCxnSpPr>
            <p:nvPr/>
          </p:nvCxnSpPr>
          <p:spPr>
            <a:xfrm flipV="1">
              <a:off x="1734677" y="4906963"/>
              <a:ext cx="0" cy="42009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Fluxograma: Conector 77">
              <a:extLst>
                <a:ext uri="{FF2B5EF4-FFF2-40B4-BE49-F238E27FC236}">
                  <a16:creationId xmlns:a16="http://schemas.microsoft.com/office/drawing/2014/main" id="{A2FD7072-FD95-48F0-8AB2-0AFF7DDEBC2B}"/>
                </a:ext>
              </a:extLst>
            </p:cNvPr>
            <p:cNvSpPr/>
            <p:nvPr/>
          </p:nvSpPr>
          <p:spPr>
            <a:xfrm>
              <a:off x="1674089" y="5327061"/>
              <a:ext cx="121176" cy="96644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/>
            </a:p>
          </p:txBody>
        </p:sp>
        <p:sp>
          <p:nvSpPr>
            <p:cNvPr id="107" name="CaixaDeTexto 79">
              <a:extLst>
                <a:ext uri="{FF2B5EF4-FFF2-40B4-BE49-F238E27FC236}">
                  <a16:creationId xmlns:a16="http://schemas.microsoft.com/office/drawing/2014/main" id="{5524308D-AA55-44DD-B243-067AC6CA6027}"/>
                </a:ext>
              </a:extLst>
            </p:cNvPr>
            <p:cNvSpPr txBox="1"/>
            <p:nvPr/>
          </p:nvSpPr>
          <p:spPr>
            <a:xfrm>
              <a:off x="1795455" y="5239650"/>
              <a:ext cx="583369" cy="2102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50" b="1" dirty="0"/>
                <a:t>Nome</a:t>
              </a:r>
            </a:p>
          </p:txBody>
        </p:sp>
        <p:cxnSp>
          <p:nvCxnSpPr>
            <p:cNvPr id="108" name="Conector reto 74">
              <a:extLst>
                <a:ext uri="{FF2B5EF4-FFF2-40B4-BE49-F238E27FC236}">
                  <a16:creationId xmlns:a16="http://schemas.microsoft.com/office/drawing/2014/main" id="{787187B1-232D-41FD-9908-D64AB90D536C}"/>
                </a:ext>
              </a:extLst>
            </p:cNvPr>
            <p:cNvCxnSpPr>
              <a:stCxn id="109" idx="0"/>
            </p:cNvCxnSpPr>
            <p:nvPr/>
          </p:nvCxnSpPr>
          <p:spPr>
            <a:xfrm flipV="1">
              <a:off x="5366755" y="4855076"/>
              <a:ext cx="0" cy="42009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Fluxograma: Conector 77">
              <a:extLst>
                <a:ext uri="{FF2B5EF4-FFF2-40B4-BE49-F238E27FC236}">
                  <a16:creationId xmlns:a16="http://schemas.microsoft.com/office/drawing/2014/main" id="{03C7D127-414A-4CF4-8F2A-D5ED9DAE915F}"/>
                </a:ext>
              </a:extLst>
            </p:cNvPr>
            <p:cNvSpPr/>
            <p:nvPr/>
          </p:nvSpPr>
          <p:spPr>
            <a:xfrm>
              <a:off x="5306167" y="5275174"/>
              <a:ext cx="121176" cy="96644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/>
            </a:p>
          </p:txBody>
        </p:sp>
        <p:sp>
          <p:nvSpPr>
            <p:cNvPr id="110" name="CaixaDeTexto 79">
              <a:extLst>
                <a:ext uri="{FF2B5EF4-FFF2-40B4-BE49-F238E27FC236}">
                  <a16:creationId xmlns:a16="http://schemas.microsoft.com/office/drawing/2014/main" id="{098ECCF0-D9FA-41B6-9A46-9D6E8A2E8545}"/>
                </a:ext>
              </a:extLst>
            </p:cNvPr>
            <p:cNvSpPr txBox="1"/>
            <p:nvPr/>
          </p:nvSpPr>
          <p:spPr>
            <a:xfrm>
              <a:off x="5427533" y="5187763"/>
              <a:ext cx="1022869" cy="2102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50" b="1" dirty="0"/>
                <a:t>Data Lotação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78583979"/>
      </p:ext>
    </p:extLst>
  </p:cSld>
  <p:clrMapOvr>
    <a:masterClrMapping/>
  </p:clrMapOvr>
  <p:transition spd="slow">
    <p:wipe dir="d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FpChuQ9mrn7ncHkUb4wJD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LAHFkz1Wny4DLE3ZEH9AS"/>
</p:tagLst>
</file>

<file path=ppt/theme/theme1.xml><?xml version="1.0" encoding="utf-8"?>
<a:theme xmlns:a="http://schemas.openxmlformats.org/drawingml/2006/main" name="Treinament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2A2AEFF39B9F99468665713A901B7768" ma:contentTypeVersion="8" ma:contentTypeDescription="Crie um novo documento." ma:contentTypeScope="" ma:versionID="feda359ecf40ab9f78a21ef1b44974f8">
  <xsd:schema xmlns:xsd="http://www.w3.org/2001/XMLSchema" xmlns:xs="http://www.w3.org/2001/XMLSchema" xmlns:p="http://schemas.microsoft.com/office/2006/metadata/properties" xmlns:ns2="6a80cb15-7465-47aa-a63c-7a59dfae59a1" xmlns:ns3="87752c31-c457-46b4-b29d-2800d9f628fb" targetNamespace="http://schemas.microsoft.com/office/2006/metadata/properties" ma:root="true" ma:fieldsID="526da16609a585ab5bbd6dd518c0c460" ns2:_="" ns3:_="">
    <xsd:import namespace="6a80cb15-7465-47aa-a63c-7a59dfae59a1"/>
    <xsd:import namespace="87752c31-c457-46b4-b29d-2800d9f628f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a80cb15-7465-47aa-a63c-7a59dfae59a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Marcações de imagem" ma:readOnly="false" ma:fieldId="{5cf76f15-5ced-4ddc-b409-7134ff3c332f}" ma:taxonomyMulti="true" ma:sspId="0ef6089c-5148-4909-88ac-65974e5b7eb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752c31-c457-46b4-b29d-2800d9f628fb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8bdeb8af-2351-4d98-9a3a-9c3e330ce810}" ma:internalName="TaxCatchAll" ma:showField="CatchAllData" ma:web="87752c31-c457-46b4-b29d-2800d9f628f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87752c31-c457-46b4-b29d-2800d9f628fb" xsi:nil="true"/>
    <lcf76f155ced4ddcb4097134ff3c332f xmlns="6a80cb15-7465-47aa-a63c-7a59dfae59a1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633882D1-2578-4762-A412-8867308AE35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a80cb15-7465-47aa-a63c-7a59dfae59a1"/>
    <ds:schemaRef ds:uri="87752c31-c457-46b4-b29d-2800d9f628f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13AEDEB-1345-404C-AF32-AB0F4F3C998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446CBFF-7ED7-48A4-90CA-8C46A6D99E34}">
  <ds:schemaRefs>
    <ds:schemaRef ds:uri="http://schemas.microsoft.com/office/2006/metadata/properties"/>
    <ds:schemaRef ds:uri="http://schemas.microsoft.com/office/infopath/2007/PartnerControls"/>
    <ds:schemaRef ds:uri="87752c31-c457-46b4-b29d-2800d9f628fb"/>
    <ds:schemaRef ds:uri="6a80cb15-7465-47aa-a63c-7a59dfae59a1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BD_00</Template>
  <TotalTime>943</TotalTime>
  <Words>934</Words>
  <Application>Microsoft Office PowerPoint</Application>
  <PresentationFormat>Widescreen</PresentationFormat>
  <Paragraphs>305</Paragraphs>
  <Slides>19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0" baseType="lpstr">
      <vt:lpstr>Treinamento</vt:lpstr>
      <vt:lpstr>Implementação de Relacionamentos 1:1</vt:lpstr>
      <vt:lpstr>Relacionamentos Binários – 1:n</vt:lpstr>
      <vt:lpstr>Relacionamentos Binários – n:n</vt:lpstr>
      <vt:lpstr>Exercício 5.1 – Faça a Transformação do Modelo DER abaixo para o Modelo Lógico Relacional</vt:lpstr>
      <vt:lpstr>Exercício 5.1.1 – Faça a Transformação do Modelo DER abaixo para o Modelo Lógico Relacional</vt:lpstr>
      <vt:lpstr>Exercício 5.2 – Faça a Transformação do Modelo DER abaixo para o Modelo Lógico Relacional</vt:lpstr>
      <vt:lpstr>Exercício 5.3 – Faça a Transformação do Modelo DER abaixo para o Modelo Lógico Relacional</vt:lpstr>
      <vt:lpstr>Exercício 5.3 – Faça a Transformação do Modelo DER abaixo para o Modelo Lógico Relacional</vt:lpstr>
      <vt:lpstr>Exercício 5.4 – Faça a Transformação do Modelo DER abaixo para o Modelo Lógico Relacional</vt:lpstr>
      <vt:lpstr>Exercício 5.5 – Faça a Transformação do Modelo DER abaixo para o Modelo Lógico Relacional</vt:lpstr>
      <vt:lpstr>Exercício 5.6 – Faça a Transformação do Modelo DER abaixo para o Modelo Lógico Relacional</vt:lpstr>
      <vt:lpstr>Exercício 5.7 – Faça a Transformação do Modelo DER abaixo para o Modelo Lógico Relacional</vt:lpstr>
      <vt:lpstr>Exercício 5.8 – Faça a Transformação do Modelo DER abaixo para o Modelo Lógico Relacional</vt:lpstr>
      <vt:lpstr>Exercício 5.9 – Faça a Transformação do Modelo DER abaixo para o Modelo Lógico Relacional</vt:lpstr>
      <vt:lpstr>Exercício 5.10 – Faça a Transformação do Modelo DER abaixo para o Modelo Lógico Relacional</vt:lpstr>
      <vt:lpstr>Exercício 5.11 – Faça a Transformação do Modelo DER abaixo para o Modelo Lógico Relacional</vt:lpstr>
      <vt:lpstr>Exercício 5.12 – Faça a Transformação do Modelo DER abaixo para o Modelo Lógico Relacional</vt:lpstr>
      <vt:lpstr>Exercício 5.13 – Faça a Transformação do Modelo DER abaixo para o Modelo Lógico Relacional</vt:lpstr>
      <vt:lpstr>Exercício 5.14 – Faça a Transformação do Modelo DER abaixo para o Modelo Lógico Relacional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Exercício 4.2</dc:title>
  <dc:creator>Alecio</dc:creator>
  <cp:lastModifiedBy>ALECIO APARECIDO PRETO DE GODOI</cp:lastModifiedBy>
  <cp:revision>332</cp:revision>
  <dcterms:created xsi:type="dcterms:W3CDTF">2014-02-26T17:52:25Z</dcterms:created>
  <dcterms:modified xsi:type="dcterms:W3CDTF">2022-10-27T13:47:27Z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0x0101002A2AEFF39B9F99468665713A901B7768</vt:lpwstr>
  </property>
  <property fmtid="{D5CDD505-2E9C-101B-9397-08002B2CF9AE}" pid="3" name="MediaServiceImageTags">
    <vt:lpwstr/>
  </property>
</Properties>
</file>