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339" r:id="rId3"/>
    <p:sldId id="363" r:id="rId4"/>
    <p:sldId id="344" r:id="rId5"/>
    <p:sldId id="345" r:id="rId6"/>
    <p:sldId id="342" r:id="rId7"/>
    <p:sldId id="348" r:id="rId8"/>
    <p:sldId id="346" r:id="rId9"/>
    <p:sldId id="349" r:id="rId10"/>
    <p:sldId id="347" r:id="rId11"/>
    <p:sldId id="350" r:id="rId12"/>
    <p:sldId id="30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79CC93D-E52E-4D84-901B-11D7331DD495}">
          <p14:sldIdLst>
            <p14:sldId id="259"/>
          </p14:sldIdLst>
        </p14:section>
        <p14:section name="Visão Geral e Objetivos" id="{ABA716BF-3A5C-4ADB-94C9-CFEF84EBA240}">
          <p14:sldIdLst>
            <p14:sldId id="339"/>
          </p14:sldIdLst>
        </p14:section>
        <p14:section name="Tópico 1" id="{6D9936A3-3945-4757-BC8B-B5C252D8E036}">
          <p14:sldIdLst>
            <p14:sldId id="363"/>
            <p14:sldId id="344"/>
            <p14:sldId id="345"/>
            <p14:sldId id="342"/>
            <p14:sldId id="348"/>
            <p14:sldId id="346"/>
            <p14:sldId id="349"/>
            <p14:sldId id="347"/>
            <p14:sldId id="350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1681" autoAdjust="0"/>
  </p:normalViewPr>
  <p:slideViewPr>
    <p:cSldViewPr>
      <p:cViewPr varScale="1">
        <p:scale>
          <a:sx n="101" d="100"/>
          <a:sy n="101" d="100"/>
        </p:scale>
        <p:origin x="115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3298D-BE61-4E9E-B281-B0B00B7503F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07CB7E9-A752-4A00-9646-1FA55F900EF6}">
      <dgm:prSet phldrT="[Texto]" custT="1"/>
      <dgm:spPr/>
      <dgm:t>
        <a:bodyPr/>
        <a:lstStyle/>
        <a:p>
          <a:r>
            <a:rPr lang="pt-BR" sz="3200" dirty="0"/>
            <a:t>Linguagem de Programação de Banco de Dados</a:t>
          </a:r>
        </a:p>
      </dgm:t>
    </dgm:pt>
    <dgm:pt modelId="{BA4B00ED-72EB-4C69-8387-2C08AAB78F91}" type="parTrans" cxnId="{CF514318-7D75-43F7-977A-232DA1659C34}">
      <dgm:prSet/>
      <dgm:spPr/>
      <dgm:t>
        <a:bodyPr/>
        <a:lstStyle/>
        <a:p>
          <a:endParaRPr lang="pt-BR"/>
        </a:p>
      </dgm:t>
    </dgm:pt>
    <dgm:pt modelId="{D9CB252B-58B7-4091-A2EF-8536B800114C}" type="sibTrans" cxnId="{CF514318-7D75-43F7-977A-232DA1659C34}">
      <dgm:prSet/>
      <dgm:spPr/>
      <dgm:t>
        <a:bodyPr/>
        <a:lstStyle/>
        <a:p>
          <a:endParaRPr lang="pt-BR"/>
        </a:p>
      </dgm:t>
    </dgm:pt>
    <dgm:pt modelId="{CDCD7D1D-A7B1-4863-ABB3-1D3C6D61479D}">
      <dgm:prSet phldrT="[Texto]" custT="1"/>
      <dgm:spPr/>
      <dgm:t>
        <a:bodyPr/>
        <a:lstStyle/>
        <a:p>
          <a:r>
            <a:rPr lang="pt-BR" sz="4000" dirty="0" err="1"/>
            <a:t>View</a:t>
          </a:r>
          <a:endParaRPr lang="pt-BR" sz="4000" dirty="0"/>
        </a:p>
      </dgm:t>
    </dgm:pt>
    <dgm:pt modelId="{66660840-371C-4540-AD3C-64E2A8EF2DBD}" type="parTrans" cxnId="{B7059702-0C8E-48D4-8DA5-1CDC5D364EA9}">
      <dgm:prSet/>
      <dgm:spPr/>
      <dgm:t>
        <a:bodyPr/>
        <a:lstStyle/>
        <a:p>
          <a:endParaRPr lang="pt-BR"/>
        </a:p>
      </dgm:t>
    </dgm:pt>
    <dgm:pt modelId="{EA7B066B-1CC3-4F5C-9998-0BF86BE385F3}" type="sibTrans" cxnId="{B7059702-0C8E-48D4-8DA5-1CDC5D364EA9}">
      <dgm:prSet/>
      <dgm:spPr/>
      <dgm:t>
        <a:bodyPr/>
        <a:lstStyle/>
        <a:p>
          <a:endParaRPr lang="pt-BR"/>
        </a:p>
      </dgm:t>
    </dgm:pt>
    <dgm:pt modelId="{D337328E-ACFF-492A-90EE-47F424114AFB}" type="pres">
      <dgm:prSet presAssocID="{1B33298D-BE61-4E9E-B281-B0B00B7503F9}" presName="Name0" presStyleCnt="0">
        <dgm:presLayoutVars>
          <dgm:dir/>
          <dgm:animLvl val="lvl"/>
          <dgm:resizeHandles val="exact"/>
        </dgm:presLayoutVars>
      </dgm:prSet>
      <dgm:spPr/>
    </dgm:pt>
    <dgm:pt modelId="{244BCD6C-6ADE-4102-812B-33E007C58627}" type="pres">
      <dgm:prSet presAssocID="{007CB7E9-A752-4A00-9646-1FA55F900EF6}" presName="linNode" presStyleCnt="0"/>
      <dgm:spPr/>
    </dgm:pt>
    <dgm:pt modelId="{D5F06709-8E47-48F2-8F97-44FA8DD30974}" type="pres">
      <dgm:prSet presAssocID="{007CB7E9-A752-4A00-9646-1FA55F900EF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F49A8E76-431D-404C-9E9A-3FCE21FC82DA}" type="pres">
      <dgm:prSet presAssocID="{007CB7E9-A752-4A00-9646-1FA55F900EF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B7059702-0C8E-48D4-8DA5-1CDC5D364EA9}" srcId="{007CB7E9-A752-4A00-9646-1FA55F900EF6}" destId="{CDCD7D1D-A7B1-4863-ABB3-1D3C6D61479D}" srcOrd="0" destOrd="0" parTransId="{66660840-371C-4540-AD3C-64E2A8EF2DBD}" sibTransId="{EA7B066B-1CC3-4F5C-9998-0BF86BE385F3}"/>
    <dgm:cxn modelId="{0B4B2318-A630-4AD2-9065-8DA1326B66F0}" type="presOf" srcId="{007CB7E9-A752-4A00-9646-1FA55F900EF6}" destId="{D5F06709-8E47-48F2-8F97-44FA8DD30974}" srcOrd="0" destOrd="0" presId="urn:microsoft.com/office/officeart/2005/8/layout/vList5"/>
    <dgm:cxn modelId="{CF514318-7D75-43F7-977A-232DA1659C34}" srcId="{1B33298D-BE61-4E9E-B281-B0B00B7503F9}" destId="{007CB7E9-A752-4A00-9646-1FA55F900EF6}" srcOrd="0" destOrd="0" parTransId="{BA4B00ED-72EB-4C69-8387-2C08AAB78F91}" sibTransId="{D9CB252B-58B7-4091-A2EF-8536B800114C}"/>
    <dgm:cxn modelId="{964AAA24-7C3C-4679-AD32-C26E36637D18}" type="presOf" srcId="{CDCD7D1D-A7B1-4863-ABB3-1D3C6D61479D}" destId="{F49A8E76-431D-404C-9E9A-3FCE21FC82DA}" srcOrd="0" destOrd="0" presId="urn:microsoft.com/office/officeart/2005/8/layout/vList5"/>
    <dgm:cxn modelId="{05DB3930-F89A-4763-B0F6-593407D07851}" type="presOf" srcId="{1B33298D-BE61-4E9E-B281-B0B00B7503F9}" destId="{D337328E-ACFF-492A-90EE-47F424114AFB}" srcOrd="0" destOrd="0" presId="urn:microsoft.com/office/officeart/2005/8/layout/vList5"/>
    <dgm:cxn modelId="{20B9F985-8240-4EF0-82C4-B0A8D2FA53CB}" type="presParOf" srcId="{D337328E-ACFF-492A-90EE-47F424114AFB}" destId="{244BCD6C-6ADE-4102-812B-33E007C58627}" srcOrd="0" destOrd="0" presId="urn:microsoft.com/office/officeart/2005/8/layout/vList5"/>
    <dgm:cxn modelId="{FC027179-6509-44D2-9531-05C03B4B9B73}" type="presParOf" srcId="{244BCD6C-6ADE-4102-812B-33E007C58627}" destId="{D5F06709-8E47-48F2-8F97-44FA8DD30974}" srcOrd="0" destOrd="0" presId="urn:microsoft.com/office/officeart/2005/8/layout/vList5"/>
    <dgm:cxn modelId="{2B5BD266-27D1-4C8F-A8FC-E409F51CDDB7}" type="presParOf" srcId="{244BCD6C-6ADE-4102-812B-33E007C58627}" destId="{F49A8E76-431D-404C-9E9A-3FCE21FC82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A8E76-431D-404C-9E9A-3FCE21FC82DA}">
      <dsp:nvSpPr>
        <dsp:cNvPr id="0" name=""/>
        <dsp:cNvSpPr/>
      </dsp:nvSpPr>
      <dsp:spPr>
        <a:xfrm rot="5400000">
          <a:off x="3815874" y="-533612"/>
          <a:ext cx="3238579" cy="51154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000" kern="1200" dirty="0" err="1"/>
            <a:t>View</a:t>
          </a:r>
          <a:endParaRPr lang="pt-BR" sz="4000" kern="1200" dirty="0"/>
        </a:p>
      </dsp:txBody>
      <dsp:txXfrm rot="-5400000">
        <a:off x="2877440" y="562916"/>
        <a:ext cx="4957354" cy="2922391"/>
      </dsp:txXfrm>
    </dsp:sp>
    <dsp:sp modelId="{D5F06709-8E47-48F2-8F97-44FA8DD30974}">
      <dsp:nvSpPr>
        <dsp:cNvPr id="0" name=""/>
        <dsp:cNvSpPr/>
      </dsp:nvSpPr>
      <dsp:spPr>
        <a:xfrm>
          <a:off x="0" y="0"/>
          <a:ext cx="2877439" cy="4048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Linguagem de Programação de Banco de Dados</a:t>
          </a:r>
        </a:p>
      </dsp:txBody>
      <dsp:txXfrm>
        <a:off x="140465" y="140465"/>
        <a:ext cx="2596509" cy="3767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D83FDC75-7F73-4A4A-A77C-09AADF00E0EA}" type="datetimeFigureOut">
              <a:rPr lang="pt-BR" smtClean="0"/>
              <a:pPr/>
              <a:t>17/09/2020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9226BF-1F13-42D3-80DC-373E7ADD1EBC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946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48AEF76B-3757-4A0B-AF93-28494465C1DD}" type="datetimeFigureOut">
              <a:pPr/>
              <a:t>17/09/2020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75693FD4-8F83-4EF7-AC3F-0DC0388986B0}" type="slidenum"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3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pt-BR"/>
            </a:pPr>
            <a:endParaRPr lang="pt-B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875" y="503238"/>
            <a:ext cx="4191000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pt-BR" dirty="0"/>
              <a:t>Microsoft </a:t>
            </a:r>
            <a:r>
              <a:rPr lang="pt-BR" b="1" dirty="0"/>
              <a:t>Excelência em Engenharia</a:t>
            </a:r>
            <a:endParaRPr lang="pt-BR" dirty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dirty="0"/>
              <a:t>Confidencial da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450850"/>
            <a:ext cx="6096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pt-B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pt-B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pt-B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2000" baseline="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Plano de 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pt-B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pt-BR" sz="1800"/>
            </a:lvl1pPr>
          </a:lstStyle>
          <a:p>
            <a:r>
              <a:rPr kumimoji="0" lang="pt-BR"/>
              <a:t>Logotipo da Empresa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pt-BR"/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pt-BR" sz="3200">
                <a:latin typeface="+mn-lt"/>
              </a:defRPr>
            </a:lvl1pPr>
            <a:lvl2pPr eaLnBrk="1" latinLnBrk="0" hangingPunct="1">
              <a:defRPr kumimoji="0" lang="pt-BR" sz="2800">
                <a:latin typeface="+mn-lt"/>
              </a:defRPr>
            </a:lvl2pPr>
            <a:lvl3pPr eaLnBrk="1" latinLnBrk="0" hangingPunct="1">
              <a:defRPr kumimoji="0" lang="pt-BR" sz="2400">
                <a:latin typeface="+mn-lt"/>
              </a:defRPr>
            </a:lvl3pPr>
            <a:lvl4pPr eaLnBrk="1" latinLnBrk="0" hangingPunct="1">
              <a:defRPr kumimoji="0" lang="pt-BR" sz="2400">
                <a:latin typeface="+mn-lt"/>
              </a:defRPr>
            </a:lvl4pPr>
            <a:lvl5pPr eaLnBrk="1" latinLnBrk="0" hangingPunct="1">
              <a:defRPr kumimoji="0" lang="pt-BR" sz="2400">
                <a:latin typeface="+mn-lt"/>
              </a:defRPr>
            </a:lvl5pPr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384800" cy="4525963"/>
          </a:xfrm>
        </p:spPr>
        <p:txBody>
          <a:bodyPr/>
          <a:lstStyle>
            <a:lvl1pPr eaLnBrk="1" latinLnBrk="0" hangingPunct="1">
              <a:defRPr kumimoji="0" lang="pt-BR" sz="2800"/>
            </a:lvl1pPr>
            <a:lvl2pPr eaLnBrk="1" latinLnBrk="0" hangingPunct="1">
              <a:defRPr kumimoji="0" lang="pt-BR" sz="2400"/>
            </a:lvl2pPr>
            <a:lvl3pPr eaLnBrk="1" latinLnBrk="0" hangingPunct="1">
              <a:defRPr kumimoji="0" lang="pt-BR" sz="2000"/>
            </a:lvl3pPr>
            <a:lvl4pPr eaLnBrk="1" latinLnBrk="0" hangingPunct="1">
              <a:defRPr kumimoji="0" lang="pt-BR" sz="1800"/>
            </a:lvl4pPr>
            <a:lvl5pPr eaLnBrk="1" latinLnBrk="0" hangingPunct="1">
              <a:defRPr kumimoji="0" lang="pt-BR" sz="1800"/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pt-BR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5386917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5386917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168" y="1535113"/>
            <a:ext cx="5389033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pt-BR" sz="2400" b="1"/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168" y="2174875"/>
            <a:ext cx="5389033" cy="3951288"/>
          </a:xfrm>
        </p:spPr>
        <p:txBody>
          <a:bodyPr/>
          <a:lstStyle>
            <a:lvl1pPr eaLnBrk="1" latinLnBrk="0" hangingPunct="1">
              <a:defRPr kumimoji="0" lang="pt-BR" sz="2400"/>
            </a:lvl1pPr>
            <a:lvl2pPr eaLnBrk="1" latinLnBrk="0" hangingPunct="1">
              <a:defRPr kumimoji="0" lang="pt-BR" sz="2000"/>
            </a:lvl2pPr>
            <a:lvl3pPr eaLnBrk="1" latinLnBrk="0" hangingPunct="1">
              <a:defRPr kumimoji="0" lang="pt-BR" sz="1800"/>
            </a:lvl3pPr>
            <a:lvl4pPr eaLnBrk="1" latinLnBrk="0" hangingPunct="1">
              <a:defRPr kumimoji="0" lang="pt-BR" sz="1600"/>
            </a:lvl4pPr>
            <a:lvl5pPr eaLnBrk="1" latinLnBrk="0" hangingPunct="1">
              <a:defRPr kumimoji="0" lang="pt-BR" sz="1600"/>
            </a:lvl5pPr>
            <a:lvl6pPr eaLnBrk="1" latinLnBrk="0" hangingPunct="1">
              <a:defRPr kumimoji="0" lang="pt-BR" sz="1600"/>
            </a:lvl6pPr>
            <a:lvl7pPr eaLnBrk="1" latinLnBrk="0" hangingPunct="1">
              <a:defRPr kumimoji="0" lang="pt-BR" sz="1600"/>
            </a:lvl7pPr>
            <a:lvl8pPr eaLnBrk="1" latinLnBrk="0" hangingPunct="1">
              <a:defRPr kumimoji="0" lang="pt-BR" sz="1600"/>
            </a:lvl8pPr>
            <a:lvl9pPr eaLnBrk="1" latinLnBrk="0" hangingPunct="1">
              <a:defRPr kumimoji="0" lang="pt-BR" sz="16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4011084" cy="116205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533" y="273051"/>
            <a:ext cx="6815667" cy="5853113"/>
          </a:xfrm>
        </p:spPr>
        <p:txBody>
          <a:bodyPr/>
          <a:lstStyle>
            <a:lvl1pPr eaLnBrk="1" latinLnBrk="0" hangingPunct="1">
              <a:defRPr kumimoji="0" lang="pt-BR" sz="3200"/>
            </a:lvl1pPr>
            <a:lvl2pPr eaLnBrk="1" latinLnBrk="0" hangingPunct="1">
              <a:defRPr kumimoji="0" lang="pt-BR" sz="2800"/>
            </a:lvl2pPr>
            <a:lvl3pPr eaLnBrk="1" latinLnBrk="0" hangingPunct="1">
              <a:defRPr kumimoji="0" lang="pt-BR" sz="2400"/>
            </a:lvl3pPr>
            <a:lvl4pPr eaLnBrk="1" latinLnBrk="0" hangingPunct="1">
              <a:defRPr kumimoji="0" lang="pt-BR" sz="2000"/>
            </a:lvl4pPr>
            <a:lvl5pPr eaLnBrk="1" latinLnBrk="0" hangingPunct="1">
              <a:defRPr kumimoji="0" lang="pt-BR" sz="2000"/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4011084" cy="4691063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 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39"/>
            <a:ext cx="2743200" cy="5851525"/>
          </a:xfrm>
        </p:spPr>
        <p:txBody>
          <a:bodyPr vert="eaVert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274639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74638"/>
            <a:ext cx="1076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Apresentação - 01/02/2014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04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Banco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3199" y="-109183"/>
            <a:ext cx="1091609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hf hdr="0"/>
  <p:txStyles>
    <p:titleStyle>
      <a:lvl1pPr algn="l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view.asp#:~:text=SQL%20Server%20Functions.%20...%20SQL%20CREATE%20VIEW%20Statement.,one%20or%20more%20real%20tables%20in%20the%20database." TargetMode="External"/><Relationship Id="rId2" Type="http://schemas.openxmlformats.org/officeDocument/2006/relationships/hyperlink" Target="https://docs.microsoft.com/pt-br/sql/t-sql/statements/create-view-transact-sql?view=sql-server-ver15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qlservertutorial.net/sql-server-views/sql-server-create-view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t-BR" dirty="0"/>
              <a:t>Laboratório de Banco de Dados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latin typeface="+mn-lt"/>
              </a:rPr>
              <a:t> Alécio Godoi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10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 err="1"/>
              <a:t>View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351584" y="1412776"/>
            <a:ext cx="7848872" cy="2140496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692696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Deletando uma </a:t>
            </a:r>
            <a:r>
              <a:rPr lang="pt-BR" sz="2000" dirty="0" err="1"/>
              <a:t>View</a:t>
            </a:r>
            <a:r>
              <a:rPr lang="pt-BR" sz="2000" dirty="0"/>
              <a:t> 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51584" y="2204864"/>
            <a:ext cx="74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DROP VIEW </a:t>
            </a:r>
            <a:r>
              <a:rPr lang="en-US" sz="2000" b="1" dirty="0"/>
              <a:t>&lt;Nome da View&gt;</a:t>
            </a:r>
            <a:endParaRPr lang="pt-BR" sz="2000" b="1" dirty="0"/>
          </a:p>
        </p:txBody>
      </p:sp>
      <p:sp>
        <p:nvSpPr>
          <p:cNvPr id="13" name="Retângulo 12"/>
          <p:cNvSpPr/>
          <p:nvPr/>
        </p:nvSpPr>
        <p:spPr>
          <a:xfrm>
            <a:off x="2351584" y="3573016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&lt;Nome da </a:t>
            </a:r>
            <a:r>
              <a:rPr lang="pt-BR" sz="1400" b="1" dirty="0" err="1"/>
              <a:t>View</a:t>
            </a:r>
            <a:r>
              <a:rPr lang="pt-BR" sz="1400" b="1" dirty="0"/>
              <a:t>&gt; - </a:t>
            </a:r>
            <a:r>
              <a:rPr lang="pt-BR" sz="1400" dirty="0"/>
              <a:t>Nome da VIEW que será deletada.</a:t>
            </a:r>
            <a:br>
              <a:rPr lang="pt-BR" sz="1400" dirty="0"/>
            </a:br>
            <a:endParaRPr lang="pt-BR" sz="1400" b="1" i="1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96053679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124745"/>
            <a:ext cx="8077200" cy="4769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 </a:t>
            </a:r>
            <a:r>
              <a:rPr lang="pt-BR" dirty="0" err="1"/>
              <a:t>v_Empregado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11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2044401802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pt-BR"/>
            </a:pPr>
            <a:r>
              <a:rPr lang="pt-BR"/>
              <a:t>Perguntas?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t-BR" dirty="0"/>
              <a:t>Banco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12</a:t>
            </a:fld>
            <a:endParaRPr kumimoji="0" lang="pt-B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519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248" y="53752"/>
            <a:ext cx="8077200" cy="1143000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Apresentação - 01/02/2014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Banco de Dados</a:t>
            </a:r>
            <a:endParaRPr kumimoji="0"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2</a:t>
            </a:fld>
            <a:endParaRPr kumimoji="0" lang="pt-BR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3916671641"/>
              </p:ext>
            </p:extLst>
          </p:nvPr>
        </p:nvGraphicFramePr>
        <p:xfrm>
          <a:off x="2351584" y="1412776"/>
          <a:ext cx="7992888" cy="404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33856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89D8-452A-4039-8779-23ECCC13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para estudo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25FA-C2B1-47A6-B034-4C639D00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Microsoft SQL Server - </a:t>
            </a:r>
            <a:r>
              <a:rPr lang="pt-BR" dirty="0" err="1">
                <a:hlinkClick r:id="rId2"/>
              </a:rPr>
              <a:t>View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W3Schools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Sql Server Tutorial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EF5C-E960-431A-8EFA-38DD2AD1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3B0F0-175D-47EC-BAA7-55561B58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3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3135562438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196753"/>
            <a:ext cx="8077200" cy="5184576"/>
          </a:xfrm>
        </p:spPr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b="1" dirty="0" err="1"/>
              <a:t>View</a:t>
            </a:r>
            <a:r>
              <a:rPr lang="pt-BR" dirty="0"/>
              <a:t> em </a:t>
            </a:r>
            <a:r>
              <a:rPr lang="pt-BR" b="1" dirty="0"/>
              <a:t>SQL</a:t>
            </a:r>
            <a:r>
              <a:rPr lang="pt-BR" dirty="0"/>
              <a:t> é uma tabela virtual baseada no resultado de uma instrução </a:t>
            </a:r>
            <a:r>
              <a:rPr lang="pt-BR" b="1" i="1" dirty="0" err="1"/>
              <a:t>Select</a:t>
            </a:r>
            <a:endParaRPr lang="pt-BR" b="1" i="1" dirty="0"/>
          </a:p>
          <a:p>
            <a:r>
              <a:rPr lang="pt-BR" dirty="0"/>
              <a:t>O comando </a:t>
            </a:r>
            <a:r>
              <a:rPr lang="pt-BR" b="1" i="1" dirty="0" err="1"/>
              <a:t>Select</a:t>
            </a:r>
            <a:r>
              <a:rPr lang="pt-BR" dirty="0"/>
              <a:t> que compõe a </a:t>
            </a:r>
            <a:r>
              <a:rPr lang="pt-BR" b="1" dirty="0" err="1"/>
              <a:t>View</a:t>
            </a:r>
            <a:r>
              <a:rPr lang="pt-BR" dirty="0"/>
              <a:t> pode utilizar </a:t>
            </a:r>
            <a:r>
              <a:rPr lang="pt-BR" b="1" i="1" dirty="0" err="1"/>
              <a:t>Joins</a:t>
            </a:r>
            <a:r>
              <a:rPr lang="pt-BR" dirty="0"/>
              <a:t> para relacionar várias tabelas</a:t>
            </a:r>
          </a:p>
          <a:p>
            <a:r>
              <a:rPr lang="pt-BR" dirty="0"/>
              <a:t>Podem ser utilizadas as clausulas </a:t>
            </a:r>
            <a:r>
              <a:rPr lang="pt-BR" b="1" dirty="0" err="1"/>
              <a:t>Distinct</a:t>
            </a:r>
            <a:r>
              <a:rPr lang="pt-BR" dirty="0"/>
              <a:t>, </a:t>
            </a:r>
            <a:r>
              <a:rPr lang="pt-BR" b="1" dirty="0" err="1"/>
              <a:t>Where</a:t>
            </a:r>
            <a:r>
              <a:rPr lang="pt-BR" dirty="0"/>
              <a:t>, </a:t>
            </a:r>
            <a:r>
              <a:rPr lang="pt-BR" b="1" dirty="0" err="1"/>
              <a:t>Group</a:t>
            </a:r>
            <a:r>
              <a:rPr lang="pt-BR" b="1" dirty="0"/>
              <a:t> </a:t>
            </a:r>
            <a:r>
              <a:rPr lang="pt-BR" b="1" dirty="0" err="1"/>
              <a:t>by</a:t>
            </a:r>
            <a:r>
              <a:rPr lang="pt-BR" dirty="0"/>
              <a:t>, </a:t>
            </a:r>
            <a:r>
              <a:rPr lang="pt-BR" b="1" dirty="0" err="1"/>
              <a:t>Having</a:t>
            </a:r>
            <a:r>
              <a:rPr lang="pt-BR" dirty="0"/>
              <a:t>, </a:t>
            </a:r>
            <a:r>
              <a:rPr lang="pt-BR" b="1" dirty="0"/>
              <a:t>Union</a:t>
            </a:r>
            <a:r>
              <a:rPr lang="pt-BR" dirty="0"/>
              <a:t>, etc.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4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12483624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196753"/>
            <a:ext cx="8077200" cy="547260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Uma </a:t>
            </a:r>
            <a:r>
              <a:rPr lang="pt-BR" b="1" dirty="0" err="1"/>
              <a:t>View</a:t>
            </a:r>
            <a:r>
              <a:rPr lang="pt-BR" dirty="0"/>
              <a:t> pode ser utilizado para as seguintes finalidades:</a:t>
            </a:r>
          </a:p>
          <a:p>
            <a:pPr lvl="1"/>
            <a:r>
              <a:rPr lang="pt-BR" dirty="0"/>
              <a:t>Simplificar e personalizar a percepção que cada usuário tem do banco de dados</a:t>
            </a:r>
          </a:p>
          <a:p>
            <a:pPr lvl="1"/>
            <a:r>
              <a:rPr lang="pt-BR" dirty="0"/>
              <a:t>Como um mecanismo de segurança, permitindo que os usuários acessem dados através da </a:t>
            </a:r>
            <a:r>
              <a:rPr lang="pt-BR" b="1" dirty="0" err="1"/>
              <a:t>View</a:t>
            </a:r>
            <a:r>
              <a:rPr lang="pt-BR" dirty="0"/>
              <a:t>, sem conceder as permissões aos usuários para acessar diretamente as tabelas</a:t>
            </a:r>
          </a:p>
          <a:p>
            <a:pPr lvl="1"/>
            <a:r>
              <a:rPr lang="pt-BR" dirty="0"/>
              <a:t>Para fornecer uma interface compatível com versões anteriores para emular uma tabela cujo esquema foi alterado</a:t>
            </a:r>
          </a:p>
          <a:p>
            <a:r>
              <a:rPr lang="pt-BR" dirty="0"/>
              <a:t>Pode ser utilizada em operações de </a:t>
            </a:r>
            <a:r>
              <a:rPr lang="pt-BR" b="1" dirty="0" err="1"/>
              <a:t>Insert</a:t>
            </a:r>
            <a:r>
              <a:rPr lang="pt-BR" dirty="0"/>
              <a:t>, </a:t>
            </a:r>
            <a:r>
              <a:rPr lang="pt-BR" b="1" dirty="0"/>
              <a:t>Update</a:t>
            </a:r>
            <a:r>
              <a:rPr lang="pt-BR" dirty="0"/>
              <a:t> e </a:t>
            </a:r>
            <a:r>
              <a:rPr lang="pt-BR" b="1" dirty="0"/>
              <a:t>Delete</a:t>
            </a:r>
            <a:r>
              <a:rPr lang="pt-BR" dirty="0"/>
              <a:t>, desde que não seja envolvida mais de uma tabela base na operação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5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2765858264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6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 err="1"/>
              <a:t>View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351584" y="1412776"/>
            <a:ext cx="7848872" cy="2140496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692696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Criando uma </a:t>
            </a:r>
            <a:r>
              <a:rPr lang="pt-BR" sz="2000" dirty="0" err="1"/>
              <a:t>View</a:t>
            </a:r>
            <a:r>
              <a:rPr lang="pt-BR" sz="2000" dirty="0"/>
              <a:t> 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51584" y="2204864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VIEW </a:t>
            </a:r>
            <a:r>
              <a:rPr lang="en-US" sz="2000" b="1" dirty="0"/>
              <a:t>&lt;Nome da View&gt; </a:t>
            </a:r>
            <a:r>
              <a:rPr lang="en-US" sz="2000" dirty="0"/>
              <a:t>AS </a:t>
            </a:r>
          </a:p>
          <a:p>
            <a:r>
              <a:rPr lang="en-US" sz="2000" b="1" dirty="0"/>
              <a:t>&lt;</a:t>
            </a:r>
            <a:r>
              <a:rPr lang="en-US" sz="2000" b="1" dirty="0" err="1"/>
              <a:t>comando</a:t>
            </a:r>
            <a:r>
              <a:rPr lang="en-US" sz="2000" b="1" dirty="0"/>
              <a:t> select&gt;</a:t>
            </a:r>
            <a:endParaRPr lang="pt-BR" sz="2000" b="1" dirty="0"/>
          </a:p>
        </p:txBody>
      </p:sp>
      <p:sp>
        <p:nvSpPr>
          <p:cNvPr id="13" name="Retângulo 12"/>
          <p:cNvSpPr/>
          <p:nvPr/>
        </p:nvSpPr>
        <p:spPr>
          <a:xfrm>
            <a:off x="2351584" y="3573017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&lt;Nome da </a:t>
            </a:r>
            <a:r>
              <a:rPr lang="pt-BR" sz="1400" b="1" dirty="0" err="1"/>
              <a:t>View</a:t>
            </a:r>
            <a:r>
              <a:rPr lang="pt-BR" sz="1400" b="1" dirty="0"/>
              <a:t>&gt; - </a:t>
            </a:r>
            <a:r>
              <a:rPr lang="pt-BR" sz="1400" dirty="0"/>
              <a:t>Nome da VIEW que será criada.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dirty="0"/>
              <a:t>&lt;comando </a:t>
            </a:r>
            <a:r>
              <a:rPr lang="pt-BR" sz="1400" b="1" dirty="0" err="1"/>
              <a:t>select</a:t>
            </a:r>
            <a:r>
              <a:rPr lang="pt-BR" sz="1400" b="1" dirty="0"/>
              <a:t>&gt;</a:t>
            </a:r>
            <a:r>
              <a:rPr lang="pt-BR" sz="1400" b="1" i="1" dirty="0"/>
              <a:t> </a:t>
            </a:r>
            <a:r>
              <a:rPr lang="pt-BR" sz="1400" b="1" dirty="0"/>
              <a:t>-</a:t>
            </a:r>
            <a:r>
              <a:rPr lang="pt-BR" sz="1400" dirty="0"/>
              <a:t> Comando </a:t>
            </a:r>
            <a:r>
              <a:rPr lang="pt-BR" sz="1400" b="1" i="1" dirty="0" err="1"/>
              <a:t>Select</a:t>
            </a:r>
            <a:r>
              <a:rPr lang="pt-BR" sz="1400" dirty="0"/>
              <a:t> que compõe a </a:t>
            </a:r>
            <a:r>
              <a:rPr lang="pt-BR" sz="1400" b="1" i="1" dirty="0"/>
              <a:t>VIEW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88877230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124745"/>
            <a:ext cx="8077200" cy="47690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 </a:t>
            </a:r>
            <a:r>
              <a:rPr lang="pt-BR" dirty="0" err="1"/>
              <a:t>v_Empregado</a:t>
            </a:r>
            <a:r>
              <a:rPr lang="pt-BR" dirty="0"/>
              <a:t> As</a:t>
            </a:r>
          </a:p>
          <a:p>
            <a:pPr marL="0" indent="0">
              <a:buNone/>
            </a:pPr>
            <a:r>
              <a:rPr lang="pt-BR" dirty="0" err="1"/>
              <a:t>Select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e.IdEmpregado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e.NomeEmpregado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e.Cargo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e.Tempo_Emp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e.Salario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e.Comissao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IdDeptoEmp</a:t>
            </a:r>
            <a:r>
              <a:rPr lang="pt-BR" dirty="0"/>
              <a:t> = </a:t>
            </a:r>
            <a:r>
              <a:rPr lang="pt-BR" dirty="0" err="1"/>
              <a:t>e.IdDepto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d.IdDepto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d.NomeDepto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Empregado e</a:t>
            </a:r>
          </a:p>
          <a:p>
            <a:pPr marL="0" indent="0">
              <a:buNone/>
            </a:pP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Departamento d </a:t>
            </a:r>
            <a:r>
              <a:rPr lang="pt-BR" dirty="0" err="1"/>
              <a:t>On</a:t>
            </a:r>
            <a:r>
              <a:rPr lang="pt-BR" dirty="0"/>
              <a:t> (</a:t>
            </a:r>
            <a:r>
              <a:rPr lang="pt-BR" dirty="0" err="1"/>
              <a:t>d.IdDepto</a:t>
            </a:r>
            <a:r>
              <a:rPr lang="pt-BR" dirty="0"/>
              <a:t> = </a:t>
            </a:r>
            <a:r>
              <a:rPr lang="pt-BR" dirty="0" err="1"/>
              <a:t>e.IdDepto</a:t>
            </a:r>
            <a:r>
              <a:rPr lang="pt-BR" dirty="0"/>
              <a:t>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7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28469293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8</a:t>
            </a:fld>
            <a:endParaRPr kumimoji="0"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286000" y="53752"/>
            <a:ext cx="8077200" cy="854968"/>
          </a:xfrm>
        </p:spPr>
        <p:txBody>
          <a:bodyPr/>
          <a:lstStyle/>
          <a:p>
            <a:r>
              <a:rPr lang="pt-BR" dirty="0" err="1"/>
              <a:t>View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2351584" y="1412776"/>
            <a:ext cx="7848872" cy="2140496"/>
            <a:chOff x="806453" y="1196752"/>
            <a:chExt cx="7315200" cy="151745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blackWhite">
            <a:xfrm>
              <a:off x="831853" y="1196752"/>
              <a:ext cx="7289800" cy="1504752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</a:pPr>
              <a:endParaRPr lang="pt-BR" altLang="pt-BR" sz="2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blackWhite">
            <a:xfrm>
              <a:off x="806453" y="1196752"/>
              <a:ext cx="7315200" cy="1517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spcBef>
                  <a:spcPct val="0"/>
                </a:spcBef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2001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pt-BR" altLang="pt-BR" sz="18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2330452" y="692696"/>
            <a:ext cx="8086028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Alterando uma </a:t>
            </a:r>
            <a:r>
              <a:rPr lang="pt-BR" sz="2000" dirty="0" err="1"/>
              <a:t>View</a:t>
            </a:r>
            <a:r>
              <a:rPr lang="pt-BR" sz="2000" dirty="0"/>
              <a:t> </a:t>
            </a:r>
          </a:p>
          <a:p>
            <a:pPr marL="0" indent="0">
              <a:buNone/>
            </a:pPr>
            <a:r>
              <a:rPr lang="pt-BR" sz="2000" b="1" dirty="0"/>
              <a:t>Sintaxe</a:t>
            </a:r>
            <a:br>
              <a:rPr lang="pt-BR" sz="2000" b="1" dirty="0"/>
            </a:b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2351584" y="2204864"/>
            <a:ext cx="741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ALTER VIEW </a:t>
            </a:r>
            <a:r>
              <a:rPr lang="en-US" sz="2000" b="1" dirty="0"/>
              <a:t>&lt;Nome da View&gt; </a:t>
            </a:r>
            <a:r>
              <a:rPr lang="en-US" sz="2000" dirty="0"/>
              <a:t>AS </a:t>
            </a:r>
          </a:p>
          <a:p>
            <a:r>
              <a:rPr lang="en-US" sz="2000" b="1" dirty="0"/>
              <a:t>&lt;</a:t>
            </a:r>
            <a:r>
              <a:rPr lang="en-US" sz="2000" b="1" dirty="0" err="1"/>
              <a:t>comando</a:t>
            </a:r>
            <a:r>
              <a:rPr lang="en-US" sz="2000" b="1" dirty="0"/>
              <a:t> select&gt;</a:t>
            </a:r>
            <a:endParaRPr lang="pt-BR" sz="2000" b="1" dirty="0"/>
          </a:p>
        </p:txBody>
      </p:sp>
      <p:sp>
        <p:nvSpPr>
          <p:cNvPr id="13" name="Retângulo 12"/>
          <p:cNvSpPr/>
          <p:nvPr/>
        </p:nvSpPr>
        <p:spPr>
          <a:xfrm>
            <a:off x="2351584" y="3573017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&lt;Nome da </a:t>
            </a:r>
            <a:r>
              <a:rPr lang="pt-BR" sz="1400" b="1" dirty="0" err="1"/>
              <a:t>View</a:t>
            </a:r>
            <a:r>
              <a:rPr lang="pt-BR" sz="1400" b="1" dirty="0"/>
              <a:t>&gt; - </a:t>
            </a:r>
            <a:r>
              <a:rPr lang="pt-BR" sz="1400" dirty="0"/>
              <a:t>Nome da VIEW que será alterada.</a:t>
            </a:r>
            <a:br>
              <a:rPr lang="pt-BR" sz="1400" dirty="0"/>
            </a:br>
            <a:br>
              <a:rPr lang="pt-BR" sz="1400" dirty="0"/>
            </a:br>
            <a:r>
              <a:rPr lang="pt-BR" sz="1400" b="1" dirty="0"/>
              <a:t>&lt;comando </a:t>
            </a:r>
            <a:r>
              <a:rPr lang="pt-BR" sz="1400" b="1" dirty="0" err="1"/>
              <a:t>select</a:t>
            </a:r>
            <a:r>
              <a:rPr lang="pt-BR" sz="1400" b="1" dirty="0"/>
              <a:t>&gt;</a:t>
            </a:r>
            <a:r>
              <a:rPr lang="pt-BR" sz="1400" b="1" i="1" dirty="0"/>
              <a:t> </a:t>
            </a:r>
            <a:r>
              <a:rPr lang="pt-BR" sz="1400" b="1" dirty="0"/>
              <a:t>-</a:t>
            </a:r>
            <a:r>
              <a:rPr lang="pt-BR" sz="1400" dirty="0"/>
              <a:t> Comando </a:t>
            </a:r>
            <a:r>
              <a:rPr lang="pt-BR" sz="1400" b="1" i="1" dirty="0" err="1"/>
              <a:t>Select</a:t>
            </a:r>
            <a:r>
              <a:rPr lang="pt-BR" sz="1400" dirty="0"/>
              <a:t> que compõe a </a:t>
            </a:r>
            <a:r>
              <a:rPr lang="pt-BR" sz="1400" b="1" i="1" dirty="0"/>
              <a:t>VIEW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70246007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0" y="1124745"/>
            <a:ext cx="8077200" cy="47690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 </a:t>
            </a:r>
            <a:r>
              <a:rPr lang="pt-BR" dirty="0" err="1"/>
              <a:t>v_Empregado</a:t>
            </a:r>
            <a:r>
              <a:rPr lang="pt-BR" dirty="0"/>
              <a:t> As</a:t>
            </a:r>
          </a:p>
          <a:p>
            <a:pPr marL="0" indent="0">
              <a:buNone/>
            </a:pPr>
            <a:r>
              <a:rPr lang="pt-BR" dirty="0" err="1"/>
              <a:t>Select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e.IdEmpregado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e.NomeEmpregado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e.Cargo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e.Tempo_Emp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e.Salario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e.Comissao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IdDeptoEmp</a:t>
            </a:r>
            <a:r>
              <a:rPr lang="pt-BR" dirty="0"/>
              <a:t> = </a:t>
            </a:r>
            <a:r>
              <a:rPr lang="pt-BR" dirty="0" err="1"/>
              <a:t>e.IdDepto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d.IdDepto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d.NomeDepto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Empregado e</a:t>
            </a:r>
          </a:p>
          <a:p>
            <a:pPr marL="0" indent="0">
              <a:buNone/>
            </a:pP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Departamento d </a:t>
            </a:r>
            <a:r>
              <a:rPr lang="pt-BR" dirty="0" err="1"/>
              <a:t>On</a:t>
            </a:r>
            <a:r>
              <a:rPr lang="pt-BR" dirty="0"/>
              <a:t> (</a:t>
            </a:r>
            <a:r>
              <a:rPr lang="pt-BR" dirty="0" err="1"/>
              <a:t>d.IdDepto</a:t>
            </a:r>
            <a:r>
              <a:rPr lang="pt-BR" dirty="0"/>
              <a:t> = </a:t>
            </a:r>
            <a:r>
              <a:rPr lang="pt-BR" dirty="0" err="1"/>
              <a:t>e.IdDepto</a:t>
            </a:r>
            <a:r>
              <a:rPr lang="pt-BR" dirty="0"/>
              <a:t>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Apresentação - 01/02/2014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Banco de Dados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pt-BR" smtClean="0"/>
              <a:pPr/>
              <a:t>9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2044401802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Treinam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76F25D26F2C74DBC42927A2E4AD7EA" ma:contentTypeVersion="3" ma:contentTypeDescription="Crie um novo documento." ma:contentTypeScope="" ma:versionID="63188879327e579d4b8d6b462418705d">
  <xsd:schema xmlns:xsd="http://www.w3.org/2001/XMLSchema" xmlns:xs="http://www.w3.org/2001/XMLSchema" xmlns:p="http://schemas.microsoft.com/office/2006/metadata/properties" xmlns:ns2="65094173-2b98-4aeb-9976-bffba6953883" targetNamespace="http://schemas.microsoft.com/office/2006/metadata/properties" ma:root="true" ma:fieldsID="cce27aaa7c8d9f7f737d8dbfc63e1526" ns2:_="">
    <xsd:import namespace="65094173-2b98-4aeb-9976-bffba69538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94173-2b98-4aeb-9976-bffba69538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EA9F82-A5BF-4EBB-89E4-F206B8527A07}"/>
</file>

<file path=customXml/itemProps2.xml><?xml version="1.0" encoding="utf-8"?>
<ds:datastoreItem xmlns:ds="http://schemas.openxmlformats.org/officeDocument/2006/customXml" ds:itemID="{8A8416E3-7C06-4CC8-9C49-F25176B76119}"/>
</file>

<file path=customXml/itemProps3.xml><?xml version="1.0" encoding="utf-8"?>
<ds:datastoreItem xmlns:ds="http://schemas.openxmlformats.org/officeDocument/2006/customXml" ds:itemID="{C3095B7F-7511-4428-9B6D-322B806F9811}"/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522</Words>
  <Application>Microsoft Office PowerPoint</Application>
  <PresentationFormat>Widescreen</PresentationFormat>
  <Paragraphs>107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Georgia</vt:lpstr>
      <vt:lpstr>Treinamento</vt:lpstr>
      <vt:lpstr>Laboratório de Banco de Dados</vt:lpstr>
      <vt:lpstr>Agenda</vt:lpstr>
      <vt:lpstr>Referências para estudo</vt:lpstr>
      <vt:lpstr>View</vt:lpstr>
      <vt:lpstr>View</vt:lpstr>
      <vt:lpstr>View</vt:lpstr>
      <vt:lpstr>View</vt:lpstr>
      <vt:lpstr>View</vt:lpstr>
      <vt:lpstr>View</vt:lpstr>
      <vt:lpstr>View</vt:lpstr>
      <vt:lpstr>View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2013-08-10T11:58:17Z</dcterms:created>
  <dcterms:modified xsi:type="dcterms:W3CDTF">2020-09-17T11:44:22Z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0x0101009776F25D26F2C74DBC42927A2E4AD7EA</vt:lpwstr>
  </property>
</Properties>
</file>