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diagrams/data1.xml" ContentType="application/vnd.openxmlformats-officedocument.drawingml.diagramData+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slideLayouts/slideLayout2.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diagrams/colors1.xml" ContentType="application/vnd.openxmlformats-officedocument.drawingml.diagramColors+xml"/>
  <Override PartName="/ppt/diagrams/quickStyle1.xml" ContentType="application/vnd.openxmlformats-officedocument.drawingml.diagramStyle+xml"/>
  <Override PartName="/ppt/diagrams/drawing1.xml" ContentType="application/vnd.ms-office.drawingml.diagramDrawing+xml"/>
  <Override PartName="/ppt/diagrams/layout1.xml" ContentType="application/vnd.openxmlformats-officedocument.drawingml.diagramLayout+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tags/tag1.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ppt/tags/tag2.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1"/>
  </p:notesMasterIdLst>
  <p:sldIdLst>
    <p:sldId id="294" r:id="rId2"/>
    <p:sldId id="295" r:id="rId3"/>
    <p:sldId id="268" r:id="rId4"/>
    <p:sldId id="269" r:id="rId5"/>
    <p:sldId id="302" r:id="rId6"/>
    <p:sldId id="270" r:id="rId7"/>
    <p:sldId id="271" r:id="rId8"/>
    <p:sldId id="303" r:id="rId9"/>
    <p:sldId id="304" r:id="rId10"/>
    <p:sldId id="305" r:id="rId11"/>
    <p:sldId id="308" r:id="rId12"/>
    <p:sldId id="309" r:id="rId13"/>
    <p:sldId id="310" r:id="rId14"/>
    <p:sldId id="311" r:id="rId15"/>
    <p:sldId id="312" r:id="rId16"/>
    <p:sldId id="313" r:id="rId17"/>
    <p:sldId id="323" r:id="rId18"/>
    <p:sldId id="314" r:id="rId19"/>
    <p:sldId id="315" r:id="rId20"/>
    <p:sldId id="316" r:id="rId21"/>
    <p:sldId id="317" r:id="rId22"/>
    <p:sldId id="318" r:id="rId23"/>
    <p:sldId id="319" r:id="rId24"/>
    <p:sldId id="320" r:id="rId25"/>
    <p:sldId id="321" r:id="rId26"/>
    <p:sldId id="322" r:id="rId27"/>
    <p:sldId id="324" r:id="rId28"/>
    <p:sldId id="325" r:id="rId29"/>
    <p:sldId id="273" r:id="rId30"/>
    <p:sldId id="327" r:id="rId31"/>
    <p:sldId id="274" r:id="rId32"/>
    <p:sldId id="275" r:id="rId33"/>
    <p:sldId id="276" r:id="rId34"/>
    <p:sldId id="278" r:id="rId35"/>
    <p:sldId id="279" r:id="rId36"/>
    <p:sldId id="280" r:id="rId37"/>
    <p:sldId id="297" r:id="rId38"/>
    <p:sldId id="296" r:id="rId39"/>
    <p:sldId id="281" r:id="rId40"/>
    <p:sldId id="282" r:id="rId41"/>
    <p:sldId id="283" r:id="rId42"/>
    <p:sldId id="284" r:id="rId43"/>
    <p:sldId id="326" r:id="rId44"/>
    <p:sldId id="288" r:id="rId45"/>
    <p:sldId id="289" r:id="rId46"/>
    <p:sldId id="328" r:id="rId47"/>
    <p:sldId id="329" r:id="rId48"/>
    <p:sldId id="290" r:id="rId49"/>
    <p:sldId id="291" r:id="rId50"/>
    <p:sldId id="293" r:id="rId51"/>
    <p:sldId id="331" r:id="rId52"/>
    <p:sldId id="330" r:id="rId53"/>
    <p:sldId id="349" r:id="rId54"/>
    <p:sldId id="350" r:id="rId55"/>
    <p:sldId id="351" r:id="rId56"/>
    <p:sldId id="352" r:id="rId57"/>
    <p:sldId id="353" r:id="rId58"/>
    <p:sldId id="334" r:id="rId59"/>
    <p:sldId id="332" r:id="rId60"/>
    <p:sldId id="335" r:id="rId61"/>
    <p:sldId id="338" r:id="rId62"/>
    <p:sldId id="336" r:id="rId63"/>
    <p:sldId id="339" r:id="rId64"/>
    <p:sldId id="337" r:id="rId65"/>
    <p:sldId id="340" r:id="rId66"/>
    <p:sldId id="341" r:id="rId67"/>
    <p:sldId id="342" r:id="rId68"/>
    <p:sldId id="354" r:id="rId69"/>
    <p:sldId id="355" r:id="rId70"/>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4" d="100"/>
          <a:sy n="104" d="100"/>
        </p:scale>
        <p:origin x="756"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customXml" Target="../customXml/item2.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78"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customXml" Target="../customXml/item1.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33298D-BE61-4E9E-B281-B0B00B7503F9}"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pt-BR"/>
        </a:p>
      </dgm:t>
    </dgm:pt>
    <dgm:pt modelId="{007CB7E9-A752-4A00-9646-1FA55F900EF6}">
      <dgm:prSet phldrT="[Texto]" custT="1"/>
      <dgm:spPr/>
      <dgm:t>
        <a:bodyPr/>
        <a:lstStyle/>
        <a:p>
          <a:r>
            <a:rPr lang="pt-BR" sz="3200" dirty="0"/>
            <a:t>Laboratório de Banco de Dados</a:t>
          </a:r>
        </a:p>
      </dgm:t>
    </dgm:pt>
    <dgm:pt modelId="{BA4B00ED-72EB-4C69-8387-2C08AAB78F91}" type="parTrans" cxnId="{CF514318-7D75-43F7-977A-232DA1659C34}">
      <dgm:prSet/>
      <dgm:spPr/>
      <dgm:t>
        <a:bodyPr/>
        <a:lstStyle/>
        <a:p>
          <a:endParaRPr lang="pt-BR"/>
        </a:p>
      </dgm:t>
    </dgm:pt>
    <dgm:pt modelId="{D9CB252B-58B7-4091-A2EF-8536B800114C}" type="sibTrans" cxnId="{CF514318-7D75-43F7-977A-232DA1659C34}">
      <dgm:prSet/>
      <dgm:spPr/>
      <dgm:t>
        <a:bodyPr/>
        <a:lstStyle/>
        <a:p>
          <a:endParaRPr lang="pt-BR"/>
        </a:p>
      </dgm:t>
    </dgm:pt>
    <dgm:pt modelId="{1ABC4906-D33F-45DE-8A26-B9FCE2537E43}">
      <dgm:prSet phldrT="[Texto]" custT="1"/>
      <dgm:spPr/>
      <dgm:t>
        <a:bodyPr/>
        <a:lstStyle/>
        <a:p>
          <a:r>
            <a:rPr lang="pt-BR" sz="2000" dirty="0"/>
            <a:t>Linguagem SQL</a:t>
          </a:r>
        </a:p>
      </dgm:t>
    </dgm:pt>
    <dgm:pt modelId="{A3899435-1ED3-4DAA-B01A-F69305AE5BB7}" type="parTrans" cxnId="{689C457E-0D65-440F-87A1-56DEECE43FEB}">
      <dgm:prSet/>
      <dgm:spPr/>
      <dgm:t>
        <a:bodyPr/>
        <a:lstStyle/>
        <a:p>
          <a:endParaRPr lang="pt-BR"/>
        </a:p>
      </dgm:t>
    </dgm:pt>
    <dgm:pt modelId="{F9B20060-84EA-47CE-B5C8-1F8B4419B197}" type="sibTrans" cxnId="{689C457E-0D65-440F-87A1-56DEECE43FEB}">
      <dgm:prSet/>
      <dgm:spPr/>
      <dgm:t>
        <a:bodyPr/>
        <a:lstStyle/>
        <a:p>
          <a:endParaRPr lang="pt-BR"/>
        </a:p>
      </dgm:t>
    </dgm:pt>
    <dgm:pt modelId="{9E372338-8DF2-4BAE-A70C-78F5EC1DF921}">
      <dgm:prSet phldrT="[Texto]" custT="1"/>
      <dgm:spPr/>
      <dgm:t>
        <a:bodyPr/>
        <a:lstStyle/>
        <a:p>
          <a:endParaRPr lang="pt-BR" sz="2000" dirty="0"/>
        </a:p>
      </dgm:t>
    </dgm:pt>
    <dgm:pt modelId="{8295BFAC-D29C-402B-B281-52040EA2F8C2}" type="parTrans" cxnId="{569BB0CC-BF6E-488E-8C56-D2B8C6EFCF81}">
      <dgm:prSet/>
      <dgm:spPr/>
    </dgm:pt>
    <dgm:pt modelId="{AE4A4175-E056-46FF-B073-19548EB2DB25}" type="sibTrans" cxnId="{569BB0CC-BF6E-488E-8C56-D2B8C6EFCF81}">
      <dgm:prSet/>
      <dgm:spPr/>
    </dgm:pt>
    <dgm:pt modelId="{D337328E-ACFF-492A-90EE-47F424114AFB}" type="pres">
      <dgm:prSet presAssocID="{1B33298D-BE61-4E9E-B281-B0B00B7503F9}" presName="Name0" presStyleCnt="0">
        <dgm:presLayoutVars>
          <dgm:dir/>
          <dgm:animLvl val="lvl"/>
          <dgm:resizeHandles val="exact"/>
        </dgm:presLayoutVars>
      </dgm:prSet>
      <dgm:spPr/>
    </dgm:pt>
    <dgm:pt modelId="{244BCD6C-6ADE-4102-812B-33E007C58627}" type="pres">
      <dgm:prSet presAssocID="{007CB7E9-A752-4A00-9646-1FA55F900EF6}" presName="linNode" presStyleCnt="0"/>
      <dgm:spPr/>
    </dgm:pt>
    <dgm:pt modelId="{D5F06709-8E47-48F2-8F97-44FA8DD30974}" type="pres">
      <dgm:prSet presAssocID="{007CB7E9-A752-4A00-9646-1FA55F900EF6}" presName="parentText" presStyleLbl="node1" presStyleIdx="0" presStyleCnt="1">
        <dgm:presLayoutVars>
          <dgm:chMax val="1"/>
          <dgm:bulletEnabled val="1"/>
        </dgm:presLayoutVars>
      </dgm:prSet>
      <dgm:spPr/>
    </dgm:pt>
    <dgm:pt modelId="{F49A8E76-431D-404C-9E9A-3FCE21FC82DA}" type="pres">
      <dgm:prSet presAssocID="{007CB7E9-A752-4A00-9646-1FA55F900EF6}" presName="descendantText" presStyleLbl="alignAccFollowNode1" presStyleIdx="0" presStyleCnt="1">
        <dgm:presLayoutVars>
          <dgm:bulletEnabled val="1"/>
        </dgm:presLayoutVars>
      </dgm:prSet>
      <dgm:spPr/>
    </dgm:pt>
  </dgm:ptLst>
  <dgm:cxnLst>
    <dgm:cxn modelId="{CF514318-7D75-43F7-977A-232DA1659C34}" srcId="{1B33298D-BE61-4E9E-B281-B0B00B7503F9}" destId="{007CB7E9-A752-4A00-9646-1FA55F900EF6}" srcOrd="0" destOrd="0" parTransId="{BA4B00ED-72EB-4C69-8387-2C08AAB78F91}" sibTransId="{D9CB252B-58B7-4091-A2EF-8536B800114C}"/>
    <dgm:cxn modelId="{BDCC0150-2A46-4C7A-B55F-9240FA0ACCBC}" type="presOf" srcId="{007CB7E9-A752-4A00-9646-1FA55F900EF6}" destId="{D5F06709-8E47-48F2-8F97-44FA8DD30974}" srcOrd="0" destOrd="0" presId="urn:microsoft.com/office/officeart/2005/8/layout/vList5"/>
    <dgm:cxn modelId="{689C457E-0D65-440F-87A1-56DEECE43FEB}" srcId="{007CB7E9-A752-4A00-9646-1FA55F900EF6}" destId="{1ABC4906-D33F-45DE-8A26-B9FCE2537E43}" srcOrd="0" destOrd="0" parTransId="{A3899435-1ED3-4DAA-B01A-F69305AE5BB7}" sibTransId="{F9B20060-84EA-47CE-B5C8-1F8B4419B197}"/>
    <dgm:cxn modelId="{D9042AAD-B0C0-42EA-820D-38C5B11441DE}" type="presOf" srcId="{1ABC4906-D33F-45DE-8A26-B9FCE2537E43}" destId="{F49A8E76-431D-404C-9E9A-3FCE21FC82DA}" srcOrd="0" destOrd="0" presId="urn:microsoft.com/office/officeart/2005/8/layout/vList5"/>
    <dgm:cxn modelId="{1484DCC4-578B-4120-9F82-51C2979164FD}" type="presOf" srcId="{1B33298D-BE61-4E9E-B281-B0B00B7503F9}" destId="{D337328E-ACFF-492A-90EE-47F424114AFB}" srcOrd="0" destOrd="0" presId="urn:microsoft.com/office/officeart/2005/8/layout/vList5"/>
    <dgm:cxn modelId="{569BB0CC-BF6E-488E-8C56-D2B8C6EFCF81}" srcId="{1ABC4906-D33F-45DE-8A26-B9FCE2537E43}" destId="{9E372338-8DF2-4BAE-A70C-78F5EC1DF921}" srcOrd="0" destOrd="0" parTransId="{8295BFAC-D29C-402B-B281-52040EA2F8C2}" sibTransId="{AE4A4175-E056-46FF-B073-19548EB2DB25}"/>
    <dgm:cxn modelId="{07D165CF-E46D-4C4F-99B7-DD694768951D}" type="presOf" srcId="{9E372338-8DF2-4BAE-A70C-78F5EC1DF921}" destId="{F49A8E76-431D-404C-9E9A-3FCE21FC82DA}" srcOrd="0" destOrd="1" presId="urn:microsoft.com/office/officeart/2005/8/layout/vList5"/>
    <dgm:cxn modelId="{2D7910EC-2E60-46AE-A32A-4DE754A0CD47}" type="presParOf" srcId="{D337328E-ACFF-492A-90EE-47F424114AFB}" destId="{244BCD6C-6ADE-4102-812B-33E007C58627}" srcOrd="0" destOrd="0" presId="urn:microsoft.com/office/officeart/2005/8/layout/vList5"/>
    <dgm:cxn modelId="{F4A764AB-A56A-4174-90D4-C1D0E76E9035}" type="presParOf" srcId="{244BCD6C-6ADE-4102-812B-33E007C58627}" destId="{D5F06709-8E47-48F2-8F97-44FA8DD30974}" srcOrd="0" destOrd="0" presId="urn:microsoft.com/office/officeart/2005/8/layout/vList5"/>
    <dgm:cxn modelId="{AE748E0A-1489-476C-978A-704200B8E5A8}" type="presParOf" srcId="{244BCD6C-6ADE-4102-812B-33E007C58627}" destId="{F49A8E76-431D-404C-9E9A-3FCE21FC82DA}"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9A8E76-431D-404C-9E9A-3FCE21FC82DA}">
      <dsp:nvSpPr>
        <dsp:cNvPr id="0" name=""/>
        <dsp:cNvSpPr/>
      </dsp:nvSpPr>
      <dsp:spPr>
        <a:xfrm rot="5400000">
          <a:off x="3815874" y="-533612"/>
          <a:ext cx="3238579" cy="511544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pt-BR" sz="2000" kern="1200" dirty="0"/>
            <a:t>Linguagem SQL</a:t>
          </a:r>
        </a:p>
        <a:p>
          <a:pPr marL="457200" lvl="2" indent="-228600" algn="l" defTabSz="889000">
            <a:lnSpc>
              <a:spcPct val="90000"/>
            </a:lnSpc>
            <a:spcBef>
              <a:spcPct val="0"/>
            </a:spcBef>
            <a:spcAft>
              <a:spcPct val="15000"/>
            </a:spcAft>
            <a:buChar char="•"/>
          </a:pPr>
          <a:endParaRPr lang="pt-BR" sz="2000" kern="1200" dirty="0"/>
        </a:p>
      </dsp:txBody>
      <dsp:txXfrm rot="-5400000">
        <a:off x="2877440" y="562916"/>
        <a:ext cx="4957354" cy="2922391"/>
      </dsp:txXfrm>
    </dsp:sp>
    <dsp:sp modelId="{D5F06709-8E47-48F2-8F97-44FA8DD30974}">
      <dsp:nvSpPr>
        <dsp:cNvPr id="0" name=""/>
        <dsp:cNvSpPr/>
      </dsp:nvSpPr>
      <dsp:spPr>
        <a:xfrm>
          <a:off x="0" y="0"/>
          <a:ext cx="2877439" cy="404822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pt-BR" sz="3200" kern="1200" dirty="0"/>
            <a:t>Laboratório de Banco de Dados</a:t>
          </a:r>
        </a:p>
      </dsp:txBody>
      <dsp:txXfrm>
        <a:off x="140465" y="140465"/>
        <a:ext cx="2596509" cy="376729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93503E-C434-4222-A57C-696273C771DF}" type="datetimeFigureOut">
              <a:rPr lang="pt-BR" smtClean="0"/>
              <a:t>17/02/2021</a:t>
            </a:fld>
            <a:endParaRPr lang="pt-BR"/>
          </a:p>
        </p:txBody>
      </p:sp>
      <p:sp>
        <p:nvSpPr>
          <p:cNvPr id="4" name="Espaço Reservado para Imagem de Slid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215A0A-FDBF-422B-80F3-EED2BF51D1ED}" type="slidenum">
              <a:rPr lang="pt-BR" smtClean="0"/>
              <a:t>‹#›</a:t>
            </a:fld>
            <a:endParaRPr lang="pt-BR"/>
          </a:p>
        </p:txBody>
      </p:sp>
    </p:spTree>
    <p:extLst>
      <p:ext uri="{BB962C8B-B14F-4D97-AF65-F5344CB8AC3E}">
        <p14:creationId xmlns:p14="http://schemas.microsoft.com/office/powerpoint/2010/main" val="1474206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pt-BR" dirty="0"/>
          </a:p>
        </p:txBody>
      </p:sp>
      <p:sp>
        <p:nvSpPr>
          <p:cNvPr id="4" name="Slide Number Placeholder 3"/>
          <p:cNvSpPr>
            <a:spLocks noGrp="1"/>
          </p:cNvSpPr>
          <p:nvPr>
            <p:ph type="sldNum" sz="quarter" idx="10"/>
          </p:nvPr>
        </p:nvSpPr>
        <p:spPr/>
        <p:txBody>
          <a:bodyPr/>
          <a:lstStyle/>
          <a:p>
            <a:fld id="{EC6EAC7D-5A89-47C2-8ABA-56C9C2DEF7A4}" type="slidenum">
              <a:rPr lang="pt-BR" smtClean="0"/>
              <a:pPr/>
              <a:t>1</a:t>
            </a:fld>
            <a:endParaRPr lang="pt-B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pPr marL="228600" marR="0" indent="-228600" algn="l" defTabSz="914400" rtl="0" eaLnBrk="1" fontAlgn="auto" latinLnBrk="0" hangingPunct="1">
              <a:lnSpc>
                <a:spcPct val="100000"/>
              </a:lnSpc>
              <a:spcBef>
                <a:spcPts val="0"/>
              </a:spcBef>
              <a:spcAft>
                <a:spcPts val="0"/>
              </a:spcAft>
              <a:buClrTx/>
              <a:buSzTx/>
              <a:buFont typeface="+mj-lt"/>
              <a:buNone/>
              <a:tabLst/>
              <a:defRPr lang="pt-BR"/>
            </a:pPr>
            <a:endParaRPr lang="pt-BR" sz="1200" dirty="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14423"/>
            <a:r>
              <a:rPr lang="pt-BR" altLang="pt-BR"/>
              <a:t>Selecting Specific Columns, All Rows</a:t>
            </a:r>
          </a:p>
          <a:p>
            <a:pPr lvl="1" defTabSz="914423"/>
            <a:r>
              <a:rPr lang="pt-BR" altLang="pt-BR"/>
              <a:t>You can use the SELECT statement to display specific columns of the Tabela by specifying the column names, separated by commas. The example above displays all the department numbers and locations from the DEPT Tabela. </a:t>
            </a:r>
          </a:p>
          <a:p>
            <a:pPr lvl="1" defTabSz="914423"/>
            <a:r>
              <a:rPr lang="pt-BR" altLang="pt-BR"/>
              <a:t>In the SELECT clause, specify the columns that you want to see, in the order in which you want them to appear in the output. For example, to display location before department number, you use the following statement:</a:t>
            </a:r>
          </a:p>
          <a:p>
            <a:pPr defTabSz="914423"/>
            <a:endParaRPr lang="pt-BR" altLang="pt-BR" b="0">
              <a:latin typeface="Times New Roman" pitchFamily="18" charset="0"/>
            </a:endParaRPr>
          </a:p>
          <a:p>
            <a:pPr defTabSz="914423"/>
            <a:endParaRPr lang="pt-BR" altLang="pt-BR">
              <a:solidFill>
                <a:schemeClr val="accent2"/>
              </a:solidFill>
            </a:endParaRPr>
          </a:p>
          <a:p>
            <a:pPr defTabSz="914423"/>
            <a:endParaRPr lang="pt-BR" altLang="pt-BR">
              <a:solidFill>
                <a:schemeClr val="accent2"/>
              </a:solidFill>
            </a:endParaRPr>
          </a:p>
          <a:p>
            <a:pPr defTabSz="914423"/>
            <a:r>
              <a:rPr lang="pt-BR" altLang="pt-BR" b="0">
                <a:latin typeface="Courier New" pitchFamily="49" charset="0"/>
              </a:rPr>
              <a:t> </a:t>
            </a:r>
          </a:p>
          <a:p>
            <a:pPr defTabSz="914423">
              <a:spcBef>
                <a:spcPct val="0"/>
              </a:spcBef>
            </a:pPr>
            <a:endParaRPr lang="pt-BR" altLang="pt-BR" b="0">
              <a:latin typeface="Courier New" pitchFamily="49" charset="0"/>
            </a:endParaRPr>
          </a:p>
          <a:p>
            <a:pPr defTabSz="914423"/>
            <a:endParaRPr lang="pt-BR" altLang="pt-BR">
              <a:solidFill>
                <a:schemeClr val="accent2"/>
              </a:solidFill>
            </a:endParaRPr>
          </a:p>
          <a:p>
            <a:pPr defTabSz="914423"/>
            <a:endParaRPr lang="pt-BR" altLang="pt-BR">
              <a:solidFill>
                <a:schemeClr val="accent2"/>
              </a:solidFill>
            </a:endParaRPr>
          </a:p>
          <a:p>
            <a:pPr defTabSz="914423"/>
            <a:endParaRPr lang="pt-BR" altLang="pt-BR">
              <a:solidFill>
                <a:schemeClr val="accent2"/>
              </a:solidFill>
            </a:endParaRPr>
          </a:p>
          <a:p>
            <a:pPr defTabSz="914423">
              <a:spcBef>
                <a:spcPct val="40000"/>
              </a:spcBef>
            </a:pPr>
            <a:r>
              <a:rPr lang="pt-BR" altLang="pt-BR">
                <a:solidFill>
                  <a:schemeClr val="accent2"/>
                </a:solidFill>
              </a:rPr>
              <a:t>Class Management Note</a:t>
            </a:r>
            <a:r>
              <a:rPr lang="pt-BR" altLang="pt-BR"/>
              <a:t> </a:t>
            </a:r>
            <a:endParaRPr lang="pt-BR" altLang="pt-BR">
              <a:solidFill>
                <a:schemeClr val="accent2"/>
              </a:solidFill>
            </a:endParaRPr>
          </a:p>
          <a:p>
            <a:pPr lvl="1" defTabSz="914423"/>
            <a:r>
              <a:rPr lang="pt-BR" altLang="pt-BR">
                <a:solidFill>
                  <a:schemeClr val="accent2"/>
                </a:solidFill>
              </a:rPr>
              <a:t>You can also select from pseudocolumns. A pseudocolumn behaves like a Tabela column but is not actually stored in the Tabela. You cannot insert or delete values of the pseudocolumns. The available pseudocolumns are CURRVAL, NEXTVAL, LEVEL, ROWID, and ROWNUM.</a:t>
            </a:r>
            <a:r>
              <a:rPr lang="pt-BR" altLang="pt-BR"/>
              <a:t> </a:t>
            </a:r>
          </a:p>
        </p:txBody>
      </p:sp>
      <p:sp>
        <p:nvSpPr>
          <p:cNvPr id="37891" name="Rectangle 3"/>
          <p:cNvSpPr>
            <a:spLocks noGrp="1" noRot="1" noChangeAspect="1" noChangeArrowheads="1" noTextEdit="1"/>
          </p:cNvSpPr>
          <p:nvPr>
            <p:ph type="sldImg"/>
          </p:nvPr>
        </p:nvSpPr>
        <p:spPr>
          <a:xfrm>
            <a:off x="381000" y="685800"/>
            <a:ext cx="6096000" cy="3429000"/>
          </a:xfrm>
          <a:ln cap="flat"/>
        </p:spPr>
      </p:sp>
      <p:grpSp>
        <p:nvGrpSpPr>
          <p:cNvPr id="37892" name="Group 6"/>
          <p:cNvGrpSpPr>
            <a:grpSpLocks/>
          </p:cNvGrpSpPr>
          <p:nvPr/>
        </p:nvGrpSpPr>
        <p:grpSpPr bwMode="auto">
          <a:xfrm>
            <a:off x="616484" y="6103093"/>
            <a:ext cx="5603563" cy="1670797"/>
            <a:chOff x="386" y="3838"/>
            <a:chExt cx="3510" cy="1051"/>
          </a:xfrm>
        </p:grpSpPr>
        <p:sp>
          <p:nvSpPr>
            <p:cNvPr id="37893" name="Rectangle 4"/>
            <p:cNvSpPr>
              <a:spLocks noChangeArrowheads="1"/>
            </p:cNvSpPr>
            <p:nvPr/>
          </p:nvSpPr>
          <p:spPr bwMode="auto">
            <a:xfrm>
              <a:off x="386" y="3838"/>
              <a:ext cx="3510" cy="281"/>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8815" tIns="51837" rIns="98815" bIns="51837"/>
            <a:lstStyle>
              <a:lvl1pPr defTabSz="1096963">
                <a:defRPr sz="2800" b="1">
                  <a:solidFill>
                    <a:schemeClr val="bg2"/>
                  </a:solidFill>
                  <a:latin typeface="Arial Narrow" pitchFamily="34" charset="0"/>
                </a:defRPr>
              </a:lvl1pPr>
              <a:lvl2pPr marL="742950" indent="-285750" defTabSz="1096963">
                <a:defRPr sz="2800" b="1">
                  <a:solidFill>
                    <a:schemeClr val="bg2"/>
                  </a:solidFill>
                  <a:latin typeface="Arial Narrow" pitchFamily="34" charset="0"/>
                </a:defRPr>
              </a:lvl2pPr>
              <a:lvl3pPr marL="1143000" indent="-228600" defTabSz="1096963">
                <a:defRPr sz="2800" b="1">
                  <a:solidFill>
                    <a:schemeClr val="bg2"/>
                  </a:solidFill>
                  <a:latin typeface="Arial Narrow" pitchFamily="34" charset="0"/>
                </a:defRPr>
              </a:lvl3pPr>
              <a:lvl4pPr marL="1600200" indent="-228600" defTabSz="1096963">
                <a:defRPr sz="2800" b="1">
                  <a:solidFill>
                    <a:schemeClr val="bg2"/>
                  </a:solidFill>
                  <a:latin typeface="Arial Narrow" pitchFamily="34" charset="0"/>
                </a:defRPr>
              </a:lvl4pPr>
              <a:lvl5pPr marL="2057400" indent="-228600" defTabSz="1096963">
                <a:defRPr sz="2800" b="1">
                  <a:solidFill>
                    <a:schemeClr val="bg2"/>
                  </a:solidFill>
                  <a:latin typeface="Arial Narrow" pitchFamily="34" charset="0"/>
                </a:defRPr>
              </a:lvl5pPr>
              <a:lvl6pPr marL="2514600" indent="-228600" algn="ctr" defTabSz="1096963"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defTabSz="1096963"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defTabSz="1096963"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defTabSz="1096963"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00000"/>
                </a:lnSpc>
                <a:spcBef>
                  <a:spcPct val="0"/>
                </a:spcBef>
              </a:pPr>
              <a:r>
                <a:rPr lang="pt-BR" altLang="pt-BR" sz="1100">
                  <a:solidFill>
                    <a:schemeClr val="tx1"/>
                  </a:solidFill>
                  <a:latin typeface="Courier New" pitchFamily="49" charset="0"/>
                </a:rPr>
                <a:t>SQL&gt; SELECT	loc, deptno</a:t>
              </a:r>
            </a:p>
            <a:p>
              <a:pPr algn="l">
                <a:lnSpc>
                  <a:spcPct val="100000"/>
                </a:lnSpc>
                <a:spcBef>
                  <a:spcPct val="0"/>
                </a:spcBef>
              </a:pPr>
              <a:r>
                <a:rPr lang="pt-BR" altLang="pt-BR" sz="1100">
                  <a:solidFill>
                    <a:schemeClr val="tx1"/>
                  </a:solidFill>
                  <a:latin typeface="Courier New" pitchFamily="49" charset="0"/>
                </a:rPr>
                <a:t>  2  FROM 	dept;</a:t>
              </a:r>
            </a:p>
          </p:txBody>
        </p:sp>
        <p:sp>
          <p:nvSpPr>
            <p:cNvPr id="37894" name="Rectangle 5"/>
            <p:cNvSpPr>
              <a:spLocks noChangeArrowheads="1"/>
            </p:cNvSpPr>
            <p:nvPr/>
          </p:nvSpPr>
          <p:spPr bwMode="auto">
            <a:xfrm>
              <a:off x="386" y="4184"/>
              <a:ext cx="3510" cy="70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8815" tIns="51837" rIns="98815" bIns="51837"/>
            <a:lstStyle>
              <a:lvl1pPr defTabSz="1096963">
                <a:tabLst>
                  <a:tab pos="1873250" algn="l"/>
                  <a:tab pos="2403475" algn="l"/>
                </a:tabLst>
                <a:defRPr sz="2800" b="1">
                  <a:solidFill>
                    <a:schemeClr val="bg2"/>
                  </a:solidFill>
                  <a:latin typeface="Arial Narrow" pitchFamily="34" charset="0"/>
                </a:defRPr>
              </a:lvl1pPr>
              <a:lvl2pPr marL="742950" indent="-285750" defTabSz="1096963">
                <a:tabLst>
                  <a:tab pos="1873250" algn="l"/>
                  <a:tab pos="2403475" algn="l"/>
                </a:tabLst>
                <a:defRPr sz="2800" b="1">
                  <a:solidFill>
                    <a:schemeClr val="bg2"/>
                  </a:solidFill>
                  <a:latin typeface="Arial Narrow" pitchFamily="34" charset="0"/>
                </a:defRPr>
              </a:lvl2pPr>
              <a:lvl3pPr marL="1143000" indent="-228600" defTabSz="1096963">
                <a:tabLst>
                  <a:tab pos="1873250" algn="l"/>
                  <a:tab pos="2403475" algn="l"/>
                </a:tabLst>
                <a:defRPr sz="2800" b="1">
                  <a:solidFill>
                    <a:schemeClr val="bg2"/>
                  </a:solidFill>
                  <a:latin typeface="Arial Narrow" pitchFamily="34" charset="0"/>
                </a:defRPr>
              </a:lvl3pPr>
              <a:lvl4pPr marL="1600200" indent="-228600" defTabSz="1096963">
                <a:tabLst>
                  <a:tab pos="1873250" algn="l"/>
                  <a:tab pos="2403475" algn="l"/>
                </a:tabLst>
                <a:defRPr sz="2800" b="1">
                  <a:solidFill>
                    <a:schemeClr val="bg2"/>
                  </a:solidFill>
                  <a:latin typeface="Arial Narrow" pitchFamily="34" charset="0"/>
                </a:defRPr>
              </a:lvl4pPr>
              <a:lvl5pPr marL="2057400" indent="-228600" defTabSz="1096963">
                <a:tabLst>
                  <a:tab pos="1873250" algn="l"/>
                  <a:tab pos="2403475" algn="l"/>
                </a:tabLst>
                <a:defRPr sz="2800" b="1">
                  <a:solidFill>
                    <a:schemeClr val="bg2"/>
                  </a:solidFill>
                  <a:latin typeface="Arial Narrow" pitchFamily="34" charset="0"/>
                </a:defRPr>
              </a:lvl5pPr>
              <a:lvl6pPr marL="2514600" indent="-228600" algn="ctr" defTabSz="1096963" eaLnBrk="0" fontAlgn="base" hangingPunct="0">
                <a:lnSpc>
                  <a:spcPct val="120000"/>
                </a:lnSpc>
                <a:spcBef>
                  <a:spcPct val="60000"/>
                </a:spcBef>
                <a:spcAft>
                  <a:spcPct val="0"/>
                </a:spcAft>
                <a:tabLst>
                  <a:tab pos="1873250" algn="l"/>
                  <a:tab pos="2403475" algn="l"/>
                </a:tabLst>
                <a:defRPr sz="2800" b="1">
                  <a:solidFill>
                    <a:schemeClr val="bg2"/>
                  </a:solidFill>
                  <a:latin typeface="Arial Narrow" pitchFamily="34" charset="0"/>
                </a:defRPr>
              </a:lvl6pPr>
              <a:lvl7pPr marL="2971800" indent="-228600" algn="ctr" defTabSz="1096963" eaLnBrk="0" fontAlgn="base" hangingPunct="0">
                <a:lnSpc>
                  <a:spcPct val="120000"/>
                </a:lnSpc>
                <a:spcBef>
                  <a:spcPct val="60000"/>
                </a:spcBef>
                <a:spcAft>
                  <a:spcPct val="0"/>
                </a:spcAft>
                <a:tabLst>
                  <a:tab pos="1873250" algn="l"/>
                  <a:tab pos="2403475" algn="l"/>
                </a:tabLst>
                <a:defRPr sz="2800" b="1">
                  <a:solidFill>
                    <a:schemeClr val="bg2"/>
                  </a:solidFill>
                  <a:latin typeface="Arial Narrow" pitchFamily="34" charset="0"/>
                </a:defRPr>
              </a:lvl7pPr>
              <a:lvl8pPr marL="3429000" indent="-228600" algn="ctr" defTabSz="1096963" eaLnBrk="0" fontAlgn="base" hangingPunct="0">
                <a:lnSpc>
                  <a:spcPct val="120000"/>
                </a:lnSpc>
                <a:spcBef>
                  <a:spcPct val="60000"/>
                </a:spcBef>
                <a:spcAft>
                  <a:spcPct val="0"/>
                </a:spcAft>
                <a:tabLst>
                  <a:tab pos="1873250" algn="l"/>
                  <a:tab pos="2403475" algn="l"/>
                </a:tabLst>
                <a:defRPr sz="2800" b="1">
                  <a:solidFill>
                    <a:schemeClr val="bg2"/>
                  </a:solidFill>
                  <a:latin typeface="Arial Narrow" pitchFamily="34" charset="0"/>
                </a:defRPr>
              </a:lvl8pPr>
              <a:lvl9pPr marL="3886200" indent="-228600" algn="ctr" defTabSz="1096963" eaLnBrk="0" fontAlgn="base" hangingPunct="0">
                <a:lnSpc>
                  <a:spcPct val="120000"/>
                </a:lnSpc>
                <a:spcBef>
                  <a:spcPct val="60000"/>
                </a:spcBef>
                <a:spcAft>
                  <a:spcPct val="0"/>
                </a:spcAft>
                <a:tabLst>
                  <a:tab pos="1873250" algn="l"/>
                  <a:tab pos="2403475" algn="l"/>
                </a:tabLst>
                <a:defRPr sz="2800" b="1">
                  <a:solidFill>
                    <a:schemeClr val="bg2"/>
                  </a:solidFill>
                  <a:latin typeface="Arial Narrow" pitchFamily="34" charset="0"/>
                </a:defRPr>
              </a:lvl9pPr>
            </a:lstStyle>
            <a:p>
              <a:pPr algn="l">
                <a:lnSpc>
                  <a:spcPct val="100000"/>
                </a:lnSpc>
                <a:spcBef>
                  <a:spcPct val="0"/>
                </a:spcBef>
              </a:pPr>
              <a:r>
                <a:rPr lang="pt-BR" altLang="pt-BR" sz="1100" b="0">
                  <a:solidFill>
                    <a:schemeClr val="tx1"/>
                  </a:solidFill>
                  <a:latin typeface="Courier New" pitchFamily="49" charset="0"/>
                </a:rPr>
                <a:t>LOC              DEPTNO          </a:t>
              </a:r>
              <a:endParaRPr lang="pt-BR" altLang="pt-BR" sz="1100">
                <a:solidFill>
                  <a:schemeClr val="tx1"/>
                </a:solidFill>
                <a:latin typeface="Courier New" pitchFamily="49" charset="0"/>
              </a:endParaRPr>
            </a:p>
            <a:p>
              <a:pPr algn="l">
                <a:lnSpc>
                  <a:spcPct val="100000"/>
                </a:lnSpc>
                <a:spcBef>
                  <a:spcPct val="0"/>
                </a:spcBef>
              </a:pPr>
              <a:r>
                <a:rPr lang="pt-BR" altLang="pt-BR" sz="1100" b="0">
                  <a:solidFill>
                    <a:schemeClr val="tx1"/>
                  </a:solidFill>
                  <a:latin typeface="Courier New" pitchFamily="49" charset="0"/>
                </a:rPr>
                <a:t>------------- ---------</a:t>
              </a:r>
            </a:p>
            <a:p>
              <a:pPr algn="l">
                <a:lnSpc>
                  <a:spcPct val="100000"/>
                </a:lnSpc>
                <a:spcBef>
                  <a:spcPct val="0"/>
                </a:spcBef>
              </a:pPr>
              <a:r>
                <a:rPr lang="pt-BR" altLang="pt-BR" sz="1100" b="0">
                  <a:solidFill>
                    <a:schemeClr val="tx1"/>
                  </a:solidFill>
                  <a:latin typeface="Courier New" pitchFamily="49" charset="0"/>
                </a:rPr>
                <a:t>NEW YORK             10</a:t>
              </a:r>
            </a:p>
            <a:p>
              <a:pPr algn="l">
                <a:lnSpc>
                  <a:spcPct val="100000"/>
                </a:lnSpc>
                <a:spcBef>
                  <a:spcPct val="0"/>
                </a:spcBef>
              </a:pPr>
              <a:r>
                <a:rPr lang="pt-BR" altLang="pt-BR" sz="1100" b="0">
                  <a:solidFill>
                    <a:schemeClr val="tx1"/>
                  </a:solidFill>
                  <a:latin typeface="Courier New" pitchFamily="49" charset="0"/>
                </a:rPr>
                <a:t>DALLAS               20</a:t>
              </a:r>
            </a:p>
            <a:p>
              <a:pPr algn="l">
                <a:lnSpc>
                  <a:spcPct val="100000"/>
                </a:lnSpc>
                <a:spcBef>
                  <a:spcPct val="0"/>
                </a:spcBef>
              </a:pPr>
              <a:r>
                <a:rPr lang="pt-BR" altLang="pt-BR" sz="1100" b="0">
                  <a:solidFill>
                    <a:schemeClr val="tx1"/>
                  </a:solidFill>
                  <a:latin typeface="Courier New" pitchFamily="49" charset="0"/>
                </a:rPr>
                <a:t>CHICAGO              30</a:t>
              </a:r>
            </a:p>
            <a:p>
              <a:pPr algn="l">
                <a:lnSpc>
                  <a:spcPct val="100000"/>
                </a:lnSpc>
                <a:spcBef>
                  <a:spcPct val="0"/>
                </a:spcBef>
              </a:pPr>
              <a:r>
                <a:rPr lang="pt-BR" altLang="pt-BR" sz="1100" b="0">
                  <a:solidFill>
                    <a:schemeClr val="tx1"/>
                  </a:solidFill>
                  <a:latin typeface="Courier New" pitchFamily="49" charset="0"/>
                </a:rPr>
                <a:t>BOSTON	40</a:t>
              </a:r>
            </a:p>
          </p:txBody>
        </p:sp>
      </p:gr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01215A0A-FDBF-422B-80F3-EED2BF51D1ED}" type="slidenum">
              <a:rPr lang="pt-BR" smtClean="0"/>
              <a:t>26</a:t>
            </a:fld>
            <a:endParaRPr lang="pt-BR"/>
          </a:p>
        </p:txBody>
      </p:sp>
    </p:spTree>
    <p:extLst>
      <p:ext uri="{BB962C8B-B14F-4D97-AF65-F5344CB8AC3E}">
        <p14:creationId xmlns:p14="http://schemas.microsoft.com/office/powerpoint/2010/main" val="5826149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381000" y="685800"/>
            <a:ext cx="6096000" cy="3429000"/>
          </a:xfrm>
          <a:ln/>
        </p:spPr>
      </p:sp>
      <p:sp>
        <p:nvSpPr>
          <p:cNvPr id="72707" name="Rectangle 3"/>
          <p:cNvSpPr>
            <a:spLocks noGrp="1" noChangeArrowheads="1"/>
          </p:cNvSpPr>
          <p:nvPr>
            <p:ph type="body" idx="1"/>
          </p:nvPr>
        </p:nvSpPr>
        <p:spPr/>
        <p:txBody>
          <a:bodyPr/>
          <a:lstStyle/>
          <a:p>
            <a:endParaRPr lang="pt-BR" altLang="pt-B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381000" y="685800"/>
            <a:ext cx="6096000" cy="3429000"/>
          </a:xfrm>
          <a:ln/>
        </p:spPr>
      </p:sp>
      <p:sp>
        <p:nvSpPr>
          <p:cNvPr id="73731" name="Rectangle 3"/>
          <p:cNvSpPr>
            <a:spLocks noGrp="1" noChangeArrowheads="1"/>
          </p:cNvSpPr>
          <p:nvPr>
            <p:ph type="body" idx="1"/>
          </p:nvPr>
        </p:nvSpPr>
        <p:spPr/>
        <p:txBody>
          <a:bodyPr/>
          <a:lstStyle/>
          <a:p>
            <a:endParaRPr lang="pt-BR" altLang="pt-B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Slide de Título">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58058" y="0"/>
            <a:ext cx="12133943" cy="6879771"/>
          </a:xfrm>
          <a:prstGeom prst="rect">
            <a:avLst/>
          </a:prstGeom>
        </p:spPr>
      </p:pic>
      <p:sp>
        <p:nvSpPr>
          <p:cNvPr id="2" name="Title 1"/>
          <p:cNvSpPr>
            <a:spLocks noGrp="1"/>
          </p:cNvSpPr>
          <p:nvPr>
            <p:ph type="ctrTitle" hasCustomPrompt="1"/>
          </p:nvPr>
        </p:nvSpPr>
        <p:spPr>
          <a:xfrm>
            <a:off x="3454400" y="2286001"/>
            <a:ext cx="8240299" cy="1470025"/>
          </a:xfrm>
        </p:spPr>
        <p:txBody>
          <a:bodyPr anchor="t"/>
          <a:lstStyle>
            <a:lvl1pPr algn="r" eaLnBrk="1" latinLnBrk="0" hangingPunct="1">
              <a:defRPr kumimoji="0" lang="pt-BR" b="1" cap="small" baseline="0">
                <a:solidFill>
                  <a:srgbClr val="003300"/>
                </a:solidFill>
              </a:defRPr>
            </a:lvl1pPr>
          </a:lstStyle>
          <a:p>
            <a:r>
              <a:rPr kumimoji="0" lang="pt-BR"/>
              <a:t>Clique para editar o título Mestre</a:t>
            </a:r>
          </a:p>
        </p:txBody>
      </p:sp>
      <p:sp>
        <p:nvSpPr>
          <p:cNvPr id="3" name="Subtitle 2"/>
          <p:cNvSpPr>
            <a:spLocks noGrp="1"/>
          </p:cNvSpPr>
          <p:nvPr>
            <p:ph type="subTitle" idx="1"/>
          </p:nvPr>
        </p:nvSpPr>
        <p:spPr>
          <a:xfrm>
            <a:off x="5283200" y="4038600"/>
            <a:ext cx="6363371" cy="990600"/>
          </a:xfrm>
        </p:spPr>
        <p:txBody>
          <a:bodyPr>
            <a:normAutofit/>
          </a:bodyPr>
          <a:lstStyle>
            <a:lvl1pPr marL="0" indent="0" algn="r" eaLnBrk="1" latinLnBrk="0" hangingPunct="1">
              <a:buNone/>
              <a:defRPr kumimoji="0" lang="pt-BR" sz="2000" b="0">
                <a:solidFill>
                  <a:schemeClr val="tx1"/>
                </a:solidFill>
                <a:latin typeface="Georgia" pitchFamily="18" charset="0"/>
              </a:defRPr>
            </a:lvl1pPr>
            <a:lvl2pPr marL="457200" indent="0" algn="ctr" eaLnBrk="1" latinLnBrk="0" hangingPunct="1">
              <a:buNone/>
              <a:defRPr kumimoji="0" lang="pt-BR">
                <a:solidFill>
                  <a:schemeClr val="tx1">
                    <a:tint val="75000"/>
                  </a:schemeClr>
                </a:solidFill>
              </a:defRPr>
            </a:lvl2pPr>
            <a:lvl3pPr marL="914400" indent="0" algn="ctr" eaLnBrk="1" latinLnBrk="0" hangingPunct="1">
              <a:buNone/>
              <a:defRPr kumimoji="0" lang="pt-BR">
                <a:solidFill>
                  <a:schemeClr val="tx1">
                    <a:tint val="75000"/>
                  </a:schemeClr>
                </a:solidFill>
              </a:defRPr>
            </a:lvl3pPr>
            <a:lvl4pPr marL="1371600" indent="0" algn="ctr" eaLnBrk="1" latinLnBrk="0" hangingPunct="1">
              <a:buNone/>
              <a:defRPr kumimoji="0" lang="pt-BR">
                <a:solidFill>
                  <a:schemeClr val="tx1">
                    <a:tint val="75000"/>
                  </a:schemeClr>
                </a:solidFill>
              </a:defRPr>
            </a:lvl4pPr>
            <a:lvl5pPr marL="1828800" indent="0" algn="ctr" eaLnBrk="1" latinLnBrk="0" hangingPunct="1">
              <a:buNone/>
              <a:defRPr kumimoji="0" lang="pt-BR">
                <a:solidFill>
                  <a:schemeClr val="tx1">
                    <a:tint val="75000"/>
                  </a:schemeClr>
                </a:solidFill>
              </a:defRPr>
            </a:lvl5pPr>
            <a:lvl6pPr marL="2286000" indent="0" algn="ctr" eaLnBrk="1" latinLnBrk="0" hangingPunct="1">
              <a:buNone/>
              <a:defRPr kumimoji="0" lang="pt-BR">
                <a:solidFill>
                  <a:schemeClr val="tx1">
                    <a:tint val="75000"/>
                  </a:schemeClr>
                </a:solidFill>
              </a:defRPr>
            </a:lvl6pPr>
            <a:lvl7pPr marL="2743200" indent="0" algn="ctr" eaLnBrk="1" latinLnBrk="0" hangingPunct="1">
              <a:buNone/>
              <a:defRPr kumimoji="0" lang="pt-BR">
                <a:solidFill>
                  <a:schemeClr val="tx1">
                    <a:tint val="75000"/>
                  </a:schemeClr>
                </a:solidFill>
              </a:defRPr>
            </a:lvl7pPr>
            <a:lvl8pPr marL="3200400" indent="0" algn="ctr" eaLnBrk="1" latinLnBrk="0" hangingPunct="1">
              <a:buNone/>
              <a:defRPr kumimoji="0" lang="pt-BR">
                <a:solidFill>
                  <a:schemeClr val="tx1">
                    <a:tint val="75000"/>
                  </a:schemeClr>
                </a:solidFill>
              </a:defRPr>
            </a:lvl8pPr>
            <a:lvl9pPr marL="3657600" indent="0" algn="ctr" eaLnBrk="1" latinLnBrk="0" hangingPunct="1">
              <a:buNone/>
              <a:defRPr kumimoji="0" lang="pt-BR">
                <a:solidFill>
                  <a:schemeClr val="tx1">
                    <a:tint val="75000"/>
                  </a:schemeClr>
                </a:solidFill>
              </a:defRPr>
            </a:lvl9pPr>
          </a:lstStyle>
          <a:p>
            <a:pPr eaLnBrk="1" latinLnBrk="0" hangingPunct="1"/>
            <a:r>
              <a:rPr lang="pt-BR"/>
              <a:t>Clique para editar o estilo do subtítulo mestre</a:t>
            </a:r>
            <a:endParaRPr/>
          </a:p>
        </p:txBody>
      </p:sp>
      <p:pic>
        <p:nvPicPr>
          <p:cNvPr id="7" name="Picture 6"/>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0" y="1251"/>
            <a:ext cx="4962157" cy="6858000"/>
          </a:xfrm>
          <a:prstGeom prst="rect">
            <a:avLst/>
          </a:prstGeom>
        </p:spPr>
      </p:pic>
      <p:sp>
        <p:nvSpPr>
          <p:cNvPr id="10" name="Picture Placeholder 9"/>
          <p:cNvSpPr>
            <a:spLocks noGrp="1"/>
          </p:cNvSpPr>
          <p:nvPr>
            <p:ph type="pic" sz="quarter" idx="13" hasCustomPrompt="1"/>
          </p:nvPr>
        </p:nvSpPr>
        <p:spPr>
          <a:xfrm>
            <a:off x="9144000" y="5105400"/>
            <a:ext cx="2438400" cy="990600"/>
          </a:xfrm>
        </p:spPr>
        <p:txBody>
          <a:bodyPr>
            <a:normAutofit/>
          </a:bodyPr>
          <a:lstStyle>
            <a:lvl1pPr marL="0" indent="0" algn="ctr" eaLnBrk="1" latinLnBrk="0" hangingPunct="1">
              <a:buNone/>
              <a:defRPr kumimoji="0" lang="pt-BR" sz="2000" baseline="0"/>
            </a:lvl1pPr>
          </a:lstStyle>
          <a:p>
            <a:r>
              <a:rPr kumimoji="0" lang="pt-BR"/>
              <a:t>Logotipo da Empresa</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pt-BR"/>
              <a:t>Clique para editar o título mestre</a:t>
            </a:r>
            <a:endParaRPr/>
          </a:p>
        </p:txBody>
      </p:sp>
      <p:sp>
        <p:nvSpPr>
          <p:cNvPr id="3" name="Date Placeholder 2"/>
          <p:cNvSpPr>
            <a:spLocks noGrp="1"/>
          </p:cNvSpPr>
          <p:nvPr>
            <p:ph type="dt" sz="half" idx="10"/>
          </p:nvPr>
        </p:nvSpPr>
        <p:spPr/>
        <p:txBody>
          <a:bodyPr/>
          <a:lstStyle/>
          <a:p>
            <a:fld id="{9187144C-8C4F-4AC3-9CEA-3FE5766E1F1C}" type="datetime1">
              <a:rPr lang="pt-BR" smtClean="0"/>
              <a:t>17/02/2021</a:t>
            </a:fld>
            <a:endParaRPr lang="pt-BR"/>
          </a:p>
        </p:txBody>
      </p:sp>
      <p:sp>
        <p:nvSpPr>
          <p:cNvPr id="4" name="Footer Placeholder 3"/>
          <p:cNvSpPr>
            <a:spLocks noGrp="1"/>
          </p:cNvSpPr>
          <p:nvPr>
            <p:ph type="ftr" sz="quarter" idx="11"/>
          </p:nvPr>
        </p:nvSpPr>
        <p:spPr/>
        <p:txBody>
          <a:bodyPr/>
          <a:lstStyle>
            <a:lvl1pPr>
              <a:defRPr/>
            </a:lvl1pPr>
          </a:lstStyle>
          <a:p>
            <a:endParaRPr lang="pt-BR"/>
          </a:p>
        </p:txBody>
      </p:sp>
      <p:sp>
        <p:nvSpPr>
          <p:cNvPr id="5" name="Slide Number Placeholder 4"/>
          <p:cNvSpPr>
            <a:spLocks noGrp="1"/>
          </p:cNvSpPr>
          <p:nvPr>
            <p:ph type="sldNum" sz="quarter" idx="12"/>
          </p:nvPr>
        </p:nvSpPr>
        <p:spPr/>
        <p:txBody>
          <a:bodyPr/>
          <a:lstStyle/>
          <a:p>
            <a:fld id="{C4F29C1D-01B1-466E-BAF1-C56448A35C33}" type="slidenum">
              <a:rPr lang="pt-BR" smtClean="0"/>
              <a:t>‹#›</a:t>
            </a:fld>
            <a:endParaRPr lang="pt-BR"/>
          </a:p>
        </p:txBody>
      </p:sp>
    </p:spTree>
  </p:cSld>
  <p:clrMapOvr>
    <a:masterClrMapping/>
  </p:clrMapOvr>
  <p:transition spd="slow">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26C8EF-BBA2-425B-AFD6-3037E552EB36}" type="datetime1">
              <a:rPr lang="pt-BR" smtClean="0"/>
              <a:t>17/02/2021</a:t>
            </a:fld>
            <a:endParaRPr lang="pt-BR"/>
          </a:p>
        </p:txBody>
      </p:sp>
      <p:sp>
        <p:nvSpPr>
          <p:cNvPr id="3" name="Footer Placeholder 2"/>
          <p:cNvSpPr>
            <a:spLocks noGrp="1"/>
          </p:cNvSpPr>
          <p:nvPr>
            <p:ph type="ftr" sz="quarter" idx="11"/>
          </p:nvPr>
        </p:nvSpPr>
        <p:spPr/>
        <p:txBody>
          <a:bodyPr/>
          <a:lstStyle>
            <a:lvl1pPr>
              <a:defRPr/>
            </a:lvl1pPr>
          </a:lstStyle>
          <a:p>
            <a:endParaRPr lang="pt-BR"/>
          </a:p>
        </p:txBody>
      </p:sp>
      <p:sp>
        <p:nvSpPr>
          <p:cNvPr id="4" name="Slide Number Placeholder 3"/>
          <p:cNvSpPr>
            <a:spLocks noGrp="1"/>
          </p:cNvSpPr>
          <p:nvPr>
            <p:ph type="sldNum" sz="quarter" idx="12"/>
          </p:nvPr>
        </p:nvSpPr>
        <p:spPr/>
        <p:txBody>
          <a:bodyPr/>
          <a:lstStyle/>
          <a:p>
            <a:fld id="{C4F29C1D-01B1-466E-BAF1-C56448A35C33}" type="slidenum">
              <a:rPr lang="pt-BR" smtClean="0"/>
              <a:t>‹#›</a:t>
            </a:fld>
            <a:endParaRPr lang="pt-BR"/>
          </a:p>
        </p:txBody>
      </p:sp>
    </p:spTree>
  </p:cSld>
  <p:clrMapOvr>
    <a:masterClrMapping/>
  </p:clrMapOvr>
  <p:transition spd="slow">
    <p:wipe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Somente Plano de Fundo">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58058" y="0"/>
            <a:ext cx="12133943" cy="6879771"/>
          </a:xfrm>
          <a:prstGeom prst="rect">
            <a:avLst/>
          </a:prstGeom>
        </p:spPr>
      </p:pic>
      <p:sp>
        <p:nvSpPr>
          <p:cNvPr id="3" name="Date Placeholder 3"/>
          <p:cNvSpPr>
            <a:spLocks noGrp="1"/>
          </p:cNvSpPr>
          <p:nvPr>
            <p:ph type="dt" sz="half" idx="10"/>
          </p:nvPr>
        </p:nvSpPr>
        <p:spPr>
          <a:xfrm>
            <a:off x="1016000" y="6356351"/>
            <a:ext cx="2844800" cy="365125"/>
          </a:xfrm>
        </p:spPr>
        <p:txBody>
          <a:bodyPr/>
          <a:lstStyle/>
          <a:p>
            <a:fld id="{CE9EAA50-6EEF-49AC-8EE6-7494956B61D7}" type="datetime1">
              <a:rPr lang="pt-BR" smtClean="0"/>
              <a:t>17/02/2021</a:t>
            </a:fld>
            <a:endParaRPr lang="pt-BR"/>
          </a:p>
        </p:txBody>
      </p:sp>
      <p:sp>
        <p:nvSpPr>
          <p:cNvPr id="4" name="Footer Placeholder 4"/>
          <p:cNvSpPr>
            <a:spLocks noGrp="1"/>
          </p:cNvSpPr>
          <p:nvPr>
            <p:ph type="ftr" sz="quarter" idx="11"/>
          </p:nvPr>
        </p:nvSpPr>
        <p:spPr>
          <a:xfrm>
            <a:off x="4470400" y="6356351"/>
            <a:ext cx="3860800" cy="365125"/>
          </a:xfrm>
        </p:spPr>
        <p:txBody>
          <a:bodyPr/>
          <a:lstStyle>
            <a:lvl1pPr>
              <a:defRPr/>
            </a:lvl1pPr>
          </a:lstStyle>
          <a:p>
            <a:endParaRPr lang="pt-BR"/>
          </a:p>
        </p:txBody>
      </p:sp>
      <p:sp>
        <p:nvSpPr>
          <p:cNvPr id="5" name="Slide Number Placeholder 5"/>
          <p:cNvSpPr>
            <a:spLocks noGrp="1"/>
          </p:cNvSpPr>
          <p:nvPr>
            <p:ph type="sldNum" sz="quarter" idx="12"/>
          </p:nvPr>
        </p:nvSpPr>
        <p:spPr>
          <a:xfrm>
            <a:off x="8940800" y="6356351"/>
            <a:ext cx="2844800" cy="365125"/>
          </a:xfrm>
        </p:spPr>
        <p:txBody>
          <a:bodyPr/>
          <a:lstStyle/>
          <a:p>
            <a:fld id="{C4F29C1D-01B1-466E-BAF1-C56448A35C33}" type="slidenum">
              <a:rPr lang="pt-BR" smtClean="0"/>
              <a:t>‹#›</a:t>
            </a:fld>
            <a:endParaRPr lang="pt-BR"/>
          </a:p>
        </p:txBody>
      </p:sp>
    </p:spTree>
  </p:cSld>
  <p:clrMapOvr>
    <a:masterClrMapping/>
  </p:clrMapOvr>
  <p:transition spd="slow">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Cabeçalho da Seção">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58058" y="0"/>
            <a:ext cx="12133943" cy="6879771"/>
          </a:xfrm>
          <a:prstGeom prst="rect">
            <a:avLst/>
          </a:prstGeom>
        </p:spPr>
      </p:pic>
      <p:pic>
        <p:nvPicPr>
          <p:cNvPr id="8" name="Picture 7"/>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rot="5400000">
            <a:off x="4684632" y="-4705653"/>
            <a:ext cx="2819400" cy="12230708"/>
          </a:xfrm>
          <a:prstGeom prst="rect">
            <a:avLst/>
          </a:prstGeom>
        </p:spPr>
      </p:pic>
      <p:sp>
        <p:nvSpPr>
          <p:cNvPr id="2" name="Title 1"/>
          <p:cNvSpPr>
            <a:spLocks noGrp="1"/>
          </p:cNvSpPr>
          <p:nvPr>
            <p:ph type="title" hasCustomPrompt="1"/>
          </p:nvPr>
        </p:nvSpPr>
        <p:spPr>
          <a:xfrm>
            <a:off x="6096000" y="3048000"/>
            <a:ext cx="5791200" cy="1362075"/>
          </a:xfrm>
        </p:spPr>
        <p:txBody>
          <a:bodyPr anchor="b" anchorCtr="0"/>
          <a:lstStyle>
            <a:lvl1pPr algn="l" eaLnBrk="1" latinLnBrk="0" hangingPunct="1">
              <a:defRPr kumimoji="0" lang="pt-BR" sz="4000" b="1" cap="small" baseline="0">
                <a:solidFill>
                  <a:srgbClr val="003300"/>
                </a:solidFill>
              </a:defRPr>
            </a:lvl1pPr>
          </a:lstStyle>
          <a:p>
            <a:r>
              <a:rPr kumimoji="0" lang="pt-BR"/>
              <a:t>Clique para editar o título Mestre</a:t>
            </a:r>
          </a:p>
        </p:txBody>
      </p:sp>
      <p:sp>
        <p:nvSpPr>
          <p:cNvPr id="4" name="Date Placeholder 3"/>
          <p:cNvSpPr>
            <a:spLocks noGrp="1"/>
          </p:cNvSpPr>
          <p:nvPr>
            <p:ph type="dt" sz="half" idx="10"/>
          </p:nvPr>
        </p:nvSpPr>
        <p:spPr/>
        <p:txBody>
          <a:bodyPr/>
          <a:lstStyle/>
          <a:p>
            <a:fld id="{500C6636-B38D-4126-91F1-5A9FC1FAA9D5}" type="datetime1">
              <a:rPr lang="pt-BR" smtClean="0"/>
              <a:t>17/02/2021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4F29C1D-01B1-466E-BAF1-C56448A35C33}" type="slidenum">
              <a:rPr lang="pt-BR" smtClean="0"/>
              <a:t>‹#›</a:t>
            </a:fld>
            <a:endParaRPr lang="pt-BR"/>
          </a:p>
        </p:txBody>
      </p:sp>
      <p:sp>
        <p:nvSpPr>
          <p:cNvPr id="10" name="Picture Placeholder 9"/>
          <p:cNvSpPr>
            <a:spLocks noGrp="1"/>
          </p:cNvSpPr>
          <p:nvPr>
            <p:ph type="pic" sz="quarter" idx="13" hasCustomPrompt="1"/>
          </p:nvPr>
        </p:nvSpPr>
        <p:spPr>
          <a:xfrm>
            <a:off x="9042400" y="5334000"/>
            <a:ext cx="2844800" cy="990600"/>
          </a:xfrm>
        </p:spPr>
        <p:txBody>
          <a:bodyPr>
            <a:normAutofit/>
          </a:bodyPr>
          <a:lstStyle>
            <a:lvl1pPr marL="0" indent="0" algn="ctr" eaLnBrk="1" latinLnBrk="0" hangingPunct="1">
              <a:buNone/>
              <a:defRPr kumimoji="0" lang="pt-BR" sz="1800"/>
            </a:lvl1pPr>
          </a:lstStyle>
          <a:p>
            <a:r>
              <a:rPr kumimoji="0" lang="pt-BR"/>
              <a:t>Logotipo da Empresa</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ítulo e Conteúdo">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16000" y="269632"/>
            <a:ext cx="10769600" cy="1143000"/>
          </a:xfrm>
        </p:spPr>
        <p:txBody>
          <a:bodyPr anchor="ctr" anchorCtr="0"/>
          <a:lstStyle>
            <a:lvl1pPr algn="l" eaLnBrk="1" latinLnBrk="0" hangingPunct="1">
              <a:defRPr kumimoji="0" lang="pt-BR"/>
            </a:lvl1pPr>
          </a:lstStyle>
          <a:p>
            <a:r>
              <a:rPr kumimoji="0" lang="pt-BR"/>
              <a:t>Clique para editar o título Mestre</a:t>
            </a:r>
          </a:p>
        </p:txBody>
      </p:sp>
      <p:sp>
        <p:nvSpPr>
          <p:cNvPr id="3" name="Content Placeholder 2"/>
          <p:cNvSpPr>
            <a:spLocks noGrp="1"/>
          </p:cNvSpPr>
          <p:nvPr>
            <p:ph idx="1"/>
          </p:nvPr>
        </p:nvSpPr>
        <p:spPr>
          <a:xfrm>
            <a:off x="1016000" y="1596413"/>
            <a:ext cx="10769600" cy="4297363"/>
          </a:xfrm>
        </p:spPr>
        <p:txBody>
          <a:bodyPr>
            <a:normAutofit/>
          </a:bodyPr>
          <a:lstStyle>
            <a:lvl1pPr eaLnBrk="1" latinLnBrk="0" hangingPunct="1">
              <a:defRPr kumimoji="0" lang="pt-BR" sz="3200">
                <a:latin typeface="+mn-lt"/>
              </a:defRPr>
            </a:lvl1pPr>
            <a:lvl2pPr eaLnBrk="1" latinLnBrk="0" hangingPunct="1">
              <a:defRPr kumimoji="0" lang="pt-BR" sz="2800">
                <a:latin typeface="+mn-lt"/>
              </a:defRPr>
            </a:lvl2pPr>
            <a:lvl3pPr eaLnBrk="1" latinLnBrk="0" hangingPunct="1">
              <a:defRPr kumimoji="0" lang="pt-BR" sz="2400">
                <a:latin typeface="+mn-lt"/>
              </a:defRPr>
            </a:lvl3pPr>
            <a:lvl4pPr eaLnBrk="1" latinLnBrk="0" hangingPunct="1">
              <a:defRPr kumimoji="0" lang="pt-BR" sz="2400">
                <a:latin typeface="+mn-lt"/>
              </a:defRPr>
            </a:lvl4pPr>
            <a:lvl5pPr eaLnBrk="1" latinLnBrk="0" hangingPunct="1">
              <a:defRPr kumimoji="0" lang="pt-BR" sz="2400">
                <a:latin typeface="+mn-lt"/>
              </a:defRPr>
            </a:lvl5pPr>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dirty="0"/>
          </a:p>
        </p:txBody>
      </p:sp>
      <p:sp>
        <p:nvSpPr>
          <p:cNvPr id="4" name="Date Placeholder 3"/>
          <p:cNvSpPr>
            <a:spLocks noGrp="1"/>
          </p:cNvSpPr>
          <p:nvPr>
            <p:ph type="dt" sz="half" idx="10"/>
          </p:nvPr>
        </p:nvSpPr>
        <p:spPr/>
        <p:txBody>
          <a:bodyPr/>
          <a:lstStyle/>
          <a:p>
            <a:fld id="{C0E41CF0-766D-452A-BABC-C3F8B60AE17F}" type="datetime1">
              <a:rPr lang="pt-BR" smtClean="0"/>
              <a:t>17/02/2021</a:t>
            </a:fld>
            <a:endParaRPr lang="pt-BR"/>
          </a:p>
        </p:txBody>
      </p:sp>
      <p:sp>
        <p:nvSpPr>
          <p:cNvPr id="5" name="Footer Placeholder 4"/>
          <p:cNvSpPr>
            <a:spLocks noGrp="1"/>
          </p:cNvSpPr>
          <p:nvPr>
            <p:ph type="ftr" sz="quarter" idx="11"/>
          </p:nvPr>
        </p:nvSpPr>
        <p:spPr/>
        <p:txBody>
          <a:bodyPr/>
          <a:lstStyle>
            <a:lvl1pPr>
              <a:defRPr/>
            </a:lvl1pPr>
          </a:lstStyle>
          <a:p>
            <a:endParaRPr lang="pt-BR"/>
          </a:p>
        </p:txBody>
      </p:sp>
      <p:sp>
        <p:nvSpPr>
          <p:cNvPr id="6" name="Slide Number Placeholder 5"/>
          <p:cNvSpPr>
            <a:spLocks noGrp="1"/>
          </p:cNvSpPr>
          <p:nvPr>
            <p:ph type="sldNum" sz="quarter" idx="12"/>
          </p:nvPr>
        </p:nvSpPr>
        <p:spPr>
          <a:xfrm>
            <a:off x="8940800" y="6356351"/>
            <a:ext cx="2844800" cy="365125"/>
          </a:xfrm>
        </p:spPr>
        <p:txBody>
          <a:bodyPr/>
          <a:lstStyle/>
          <a:p>
            <a:fld id="{C4F29C1D-01B1-466E-BAF1-C56448A35C33}" type="slidenum">
              <a:rPr lang="pt-BR" smtClean="0"/>
              <a:t>‹#›</a:t>
            </a:fld>
            <a:endParaRPr lang="pt-BR"/>
          </a:p>
        </p:txBody>
      </p:sp>
    </p:spTree>
  </p:cSld>
  <p:clrMapOvr>
    <a:masterClrMapping/>
  </p:clrMapOvr>
  <p:transition spd="slow">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pt-BR"/>
              <a:t>Clique para editar o título mestre</a:t>
            </a:r>
            <a:endParaRPr/>
          </a:p>
        </p:txBody>
      </p:sp>
      <p:sp>
        <p:nvSpPr>
          <p:cNvPr id="3" name="Content Placeholder 2"/>
          <p:cNvSpPr>
            <a:spLocks noGrp="1"/>
          </p:cNvSpPr>
          <p:nvPr>
            <p:ph sz="half" idx="1"/>
          </p:nvPr>
        </p:nvSpPr>
        <p:spPr>
          <a:xfrm>
            <a:off x="914400" y="1600201"/>
            <a:ext cx="5384800" cy="4525963"/>
          </a:xfrm>
        </p:spPr>
        <p:txBody>
          <a:bodyPr/>
          <a:lstStyle>
            <a:lvl1pPr eaLnBrk="1" latinLnBrk="0" hangingPunct="1">
              <a:defRPr kumimoji="0" lang="pt-BR" sz="2800"/>
            </a:lvl1pPr>
            <a:lvl2pPr eaLnBrk="1" latinLnBrk="0" hangingPunct="1">
              <a:defRPr kumimoji="0" lang="pt-BR" sz="2400"/>
            </a:lvl2pPr>
            <a:lvl3pPr eaLnBrk="1" latinLnBrk="0" hangingPunct="1">
              <a:defRPr kumimoji="0" lang="pt-BR" sz="2000"/>
            </a:lvl3pPr>
            <a:lvl4pPr eaLnBrk="1" latinLnBrk="0" hangingPunct="1">
              <a:defRPr kumimoji="0" lang="pt-BR" sz="1800"/>
            </a:lvl4pPr>
            <a:lvl5pPr eaLnBrk="1" latinLnBrk="0" hangingPunct="1">
              <a:defRPr kumimoji="0" lang="pt-BR" sz="1800"/>
            </a:lvl5pPr>
            <a:lvl6pPr eaLnBrk="1" latinLnBrk="0" hangingPunct="1">
              <a:defRPr kumimoji="0" lang="pt-BR" sz="1800"/>
            </a:lvl6pPr>
            <a:lvl7pPr eaLnBrk="1" latinLnBrk="0" hangingPunct="1">
              <a:defRPr kumimoji="0" lang="pt-BR" sz="1800"/>
            </a:lvl7pPr>
            <a:lvl8pPr eaLnBrk="1" latinLnBrk="0" hangingPunct="1">
              <a:defRPr kumimoji="0" lang="pt-BR" sz="1800"/>
            </a:lvl8pPr>
            <a:lvl9pPr eaLnBrk="1" latinLnBrk="0" hangingPunct="1">
              <a:defRPr kumimoji="0" lang="pt-BR" sz="1800"/>
            </a:lvl9pPr>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a:p>
        </p:txBody>
      </p:sp>
      <p:sp>
        <p:nvSpPr>
          <p:cNvPr id="4" name="Content Placeholder 3"/>
          <p:cNvSpPr>
            <a:spLocks noGrp="1"/>
          </p:cNvSpPr>
          <p:nvPr>
            <p:ph sz="half" idx="2"/>
          </p:nvPr>
        </p:nvSpPr>
        <p:spPr>
          <a:xfrm>
            <a:off x="6502400" y="1600201"/>
            <a:ext cx="5384800" cy="4525963"/>
          </a:xfrm>
        </p:spPr>
        <p:txBody>
          <a:bodyPr/>
          <a:lstStyle>
            <a:lvl1pPr eaLnBrk="1" latinLnBrk="0" hangingPunct="1">
              <a:defRPr kumimoji="0" lang="pt-BR" sz="2800"/>
            </a:lvl1pPr>
            <a:lvl2pPr eaLnBrk="1" latinLnBrk="0" hangingPunct="1">
              <a:defRPr kumimoji="0" lang="pt-BR" sz="2400"/>
            </a:lvl2pPr>
            <a:lvl3pPr eaLnBrk="1" latinLnBrk="0" hangingPunct="1">
              <a:defRPr kumimoji="0" lang="pt-BR" sz="2000"/>
            </a:lvl3pPr>
            <a:lvl4pPr eaLnBrk="1" latinLnBrk="0" hangingPunct="1">
              <a:defRPr kumimoji="0" lang="pt-BR" sz="1800"/>
            </a:lvl4pPr>
            <a:lvl5pPr eaLnBrk="1" latinLnBrk="0" hangingPunct="1">
              <a:defRPr kumimoji="0" lang="pt-BR" sz="1800"/>
            </a:lvl5pPr>
            <a:lvl6pPr eaLnBrk="1" latinLnBrk="0" hangingPunct="1">
              <a:defRPr kumimoji="0" lang="pt-BR" sz="1800"/>
            </a:lvl6pPr>
            <a:lvl7pPr eaLnBrk="1" latinLnBrk="0" hangingPunct="1">
              <a:defRPr kumimoji="0" lang="pt-BR" sz="1800"/>
            </a:lvl7pPr>
            <a:lvl8pPr eaLnBrk="1" latinLnBrk="0" hangingPunct="1">
              <a:defRPr kumimoji="0" lang="pt-BR" sz="1800"/>
            </a:lvl8pPr>
            <a:lvl9pPr eaLnBrk="1" latinLnBrk="0" hangingPunct="1">
              <a:defRPr kumimoji="0" lang="pt-BR" sz="1800"/>
            </a:lvl9pPr>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a:p>
        </p:txBody>
      </p:sp>
      <p:sp>
        <p:nvSpPr>
          <p:cNvPr id="5" name="Date Placeholder 4"/>
          <p:cNvSpPr>
            <a:spLocks noGrp="1"/>
          </p:cNvSpPr>
          <p:nvPr>
            <p:ph type="dt" sz="half" idx="10"/>
          </p:nvPr>
        </p:nvSpPr>
        <p:spPr/>
        <p:txBody>
          <a:bodyPr/>
          <a:lstStyle/>
          <a:p>
            <a:fld id="{E223A91E-31B1-42E1-987E-6C110CF52060}" type="datetime1">
              <a:rPr lang="pt-BR" smtClean="0"/>
              <a:t>17/02/2021</a:t>
            </a:fld>
            <a:endParaRPr lang="pt-BR"/>
          </a:p>
        </p:txBody>
      </p:sp>
      <p:sp>
        <p:nvSpPr>
          <p:cNvPr id="6" name="Footer Placeholder 5"/>
          <p:cNvSpPr>
            <a:spLocks noGrp="1"/>
          </p:cNvSpPr>
          <p:nvPr>
            <p:ph type="ftr" sz="quarter" idx="11"/>
          </p:nvPr>
        </p:nvSpPr>
        <p:spPr/>
        <p:txBody>
          <a:bodyPr/>
          <a:lstStyle>
            <a:lvl1pPr>
              <a:defRPr/>
            </a:lvl1pPr>
          </a:lstStyle>
          <a:p>
            <a:endParaRPr lang="pt-BR"/>
          </a:p>
        </p:txBody>
      </p:sp>
      <p:sp>
        <p:nvSpPr>
          <p:cNvPr id="7" name="Slide Number Placeholder 6"/>
          <p:cNvSpPr>
            <a:spLocks noGrp="1"/>
          </p:cNvSpPr>
          <p:nvPr>
            <p:ph type="sldNum" sz="quarter" idx="12"/>
          </p:nvPr>
        </p:nvSpPr>
        <p:spPr/>
        <p:txBody>
          <a:bodyPr/>
          <a:lstStyle/>
          <a:p>
            <a:fld id="{C4F29C1D-01B1-466E-BAF1-C56448A35C33}" type="slidenum">
              <a:rPr lang="pt-BR" smtClean="0"/>
              <a:t>‹#›</a:t>
            </a:fld>
            <a:endParaRPr lang="pt-BR"/>
          </a:p>
        </p:txBody>
      </p:sp>
    </p:spTree>
  </p:cSld>
  <p:clrMapOvr>
    <a:masterClrMapping/>
  </p:clrMapOvr>
  <p:transition spd="slow">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eaLnBrk="1" latinLnBrk="0" hangingPunct="1">
              <a:defRPr kumimoji="0" lang="pt-BR"/>
            </a:lvl1pPr>
          </a:lstStyle>
          <a:p>
            <a:pPr eaLnBrk="1" latinLnBrk="0" hangingPunct="1"/>
            <a:r>
              <a:rPr lang="pt-BR"/>
              <a:t>Clique para editar o título mestre</a:t>
            </a:r>
            <a:endParaRPr/>
          </a:p>
        </p:txBody>
      </p:sp>
      <p:sp>
        <p:nvSpPr>
          <p:cNvPr id="3" name="Text Placeholder 2"/>
          <p:cNvSpPr>
            <a:spLocks noGrp="1"/>
          </p:cNvSpPr>
          <p:nvPr>
            <p:ph type="body" idx="1"/>
          </p:nvPr>
        </p:nvSpPr>
        <p:spPr>
          <a:xfrm>
            <a:off x="914400" y="1535113"/>
            <a:ext cx="5386917" cy="639762"/>
          </a:xfrm>
        </p:spPr>
        <p:txBody>
          <a:bodyPr anchor="b"/>
          <a:lstStyle>
            <a:lvl1pPr marL="0" indent="0" eaLnBrk="1" latinLnBrk="0" hangingPunct="1">
              <a:buNone/>
              <a:defRPr kumimoji="0" lang="pt-BR" sz="2400" b="1"/>
            </a:lvl1pPr>
            <a:lvl2pPr marL="457200" indent="0" eaLnBrk="1" latinLnBrk="0" hangingPunct="1">
              <a:buNone/>
              <a:defRPr kumimoji="0" lang="pt-BR" sz="2000" b="1"/>
            </a:lvl2pPr>
            <a:lvl3pPr marL="914400" indent="0" eaLnBrk="1" latinLnBrk="0" hangingPunct="1">
              <a:buNone/>
              <a:defRPr kumimoji="0" lang="pt-BR" sz="1800" b="1"/>
            </a:lvl3pPr>
            <a:lvl4pPr marL="1371600" indent="0" eaLnBrk="1" latinLnBrk="0" hangingPunct="1">
              <a:buNone/>
              <a:defRPr kumimoji="0" lang="pt-BR" sz="1600" b="1"/>
            </a:lvl4pPr>
            <a:lvl5pPr marL="1828800" indent="0" eaLnBrk="1" latinLnBrk="0" hangingPunct="1">
              <a:buNone/>
              <a:defRPr kumimoji="0" lang="pt-BR" sz="1600" b="1"/>
            </a:lvl5pPr>
            <a:lvl6pPr marL="2286000" indent="0" eaLnBrk="1" latinLnBrk="0" hangingPunct="1">
              <a:buNone/>
              <a:defRPr kumimoji="0" lang="pt-BR" sz="1600" b="1"/>
            </a:lvl6pPr>
            <a:lvl7pPr marL="2743200" indent="0" eaLnBrk="1" latinLnBrk="0" hangingPunct="1">
              <a:buNone/>
              <a:defRPr kumimoji="0" lang="pt-BR" sz="1600" b="1"/>
            </a:lvl7pPr>
            <a:lvl8pPr marL="3200400" indent="0" eaLnBrk="1" latinLnBrk="0" hangingPunct="1">
              <a:buNone/>
              <a:defRPr kumimoji="0" lang="pt-BR" sz="1600" b="1"/>
            </a:lvl8pPr>
            <a:lvl9pPr marL="3657600" indent="0" eaLnBrk="1" latinLnBrk="0" hangingPunct="1">
              <a:buNone/>
              <a:defRPr kumimoji="0" lang="pt-BR" sz="1600" b="1"/>
            </a:lvl9pPr>
          </a:lstStyle>
          <a:p>
            <a:pPr lvl="0" eaLnBrk="1" latinLnBrk="0" hangingPunct="1"/>
            <a:r>
              <a:rPr lang="pt-BR"/>
              <a:t>Clique para editar o texto mestre</a:t>
            </a:r>
          </a:p>
        </p:txBody>
      </p:sp>
      <p:sp>
        <p:nvSpPr>
          <p:cNvPr id="4" name="Content Placeholder 3"/>
          <p:cNvSpPr>
            <a:spLocks noGrp="1"/>
          </p:cNvSpPr>
          <p:nvPr>
            <p:ph sz="half" idx="2"/>
          </p:nvPr>
        </p:nvSpPr>
        <p:spPr>
          <a:xfrm>
            <a:off x="914400" y="2174875"/>
            <a:ext cx="5386917" cy="3951288"/>
          </a:xfrm>
        </p:spPr>
        <p:txBody>
          <a:bodyPr/>
          <a:lstStyle>
            <a:lvl1pPr eaLnBrk="1" latinLnBrk="0" hangingPunct="1">
              <a:defRPr kumimoji="0" lang="pt-BR" sz="2400"/>
            </a:lvl1pPr>
            <a:lvl2pPr eaLnBrk="1" latinLnBrk="0" hangingPunct="1">
              <a:defRPr kumimoji="0" lang="pt-BR" sz="2000"/>
            </a:lvl2pPr>
            <a:lvl3pPr eaLnBrk="1" latinLnBrk="0" hangingPunct="1">
              <a:defRPr kumimoji="0" lang="pt-BR" sz="1800"/>
            </a:lvl3pPr>
            <a:lvl4pPr eaLnBrk="1" latinLnBrk="0" hangingPunct="1">
              <a:defRPr kumimoji="0" lang="pt-BR" sz="1600"/>
            </a:lvl4pPr>
            <a:lvl5pPr eaLnBrk="1" latinLnBrk="0" hangingPunct="1">
              <a:defRPr kumimoji="0" lang="pt-BR" sz="1600"/>
            </a:lvl5pPr>
            <a:lvl6pPr eaLnBrk="1" latinLnBrk="0" hangingPunct="1">
              <a:defRPr kumimoji="0" lang="pt-BR" sz="1600"/>
            </a:lvl6pPr>
            <a:lvl7pPr eaLnBrk="1" latinLnBrk="0" hangingPunct="1">
              <a:defRPr kumimoji="0" lang="pt-BR" sz="1600"/>
            </a:lvl7pPr>
            <a:lvl8pPr eaLnBrk="1" latinLnBrk="0" hangingPunct="1">
              <a:defRPr kumimoji="0" lang="pt-BR" sz="1600"/>
            </a:lvl8pPr>
            <a:lvl9pPr eaLnBrk="1" latinLnBrk="0" hangingPunct="1">
              <a:defRPr kumimoji="0" lang="pt-BR" sz="1600"/>
            </a:lvl9pPr>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a:p>
        </p:txBody>
      </p:sp>
      <p:sp>
        <p:nvSpPr>
          <p:cNvPr id="5" name="Text Placeholder 4"/>
          <p:cNvSpPr>
            <a:spLocks noGrp="1"/>
          </p:cNvSpPr>
          <p:nvPr>
            <p:ph type="body" sz="quarter" idx="3"/>
          </p:nvPr>
        </p:nvSpPr>
        <p:spPr>
          <a:xfrm>
            <a:off x="6498168" y="1535113"/>
            <a:ext cx="5389033" cy="639762"/>
          </a:xfrm>
        </p:spPr>
        <p:txBody>
          <a:bodyPr anchor="b"/>
          <a:lstStyle>
            <a:lvl1pPr marL="0" indent="0" eaLnBrk="1" latinLnBrk="0" hangingPunct="1">
              <a:buNone/>
              <a:defRPr kumimoji="0" lang="pt-BR" sz="2400" b="1"/>
            </a:lvl1pPr>
            <a:lvl2pPr marL="457200" indent="0" eaLnBrk="1" latinLnBrk="0" hangingPunct="1">
              <a:buNone/>
              <a:defRPr kumimoji="0" lang="pt-BR" sz="2000" b="1"/>
            </a:lvl2pPr>
            <a:lvl3pPr marL="914400" indent="0" eaLnBrk="1" latinLnBrk="0" hangingPunct="1">
              <a:buNone/>
              <a:defRPr kumimoji="0" lang="pt-BR" sz="1800" b="1"/>
            </a:lvl3pPr>
            <a:lvl4pPr marL="1371600" indent="0" eaLnBrk="1" latinLnBrk="0" hangingPunct="1">
              <a:buNone/>
              <a:defRPr kumimoji="0" lang="pt-BR" sz="1600" b="1"/>
            </a:lvl4pPr>
            <a:lvl5pPr marL="1828800" indent="0" eaLnBrk="1" latinLnBrk="0" hangingPunct="1">
              <a:buNone/>
              <a:defRPr kumimoji="0" lang="pt-BR" sz="1600" b="1"/>
            </a:lvl5pPr>
            <a:lvl6pPr marL="2286000" indent="0" eaLnBrk="1" latinLnBrk="0" hangingPunct="1">
              <a:buNone/>
              <a:defRPr kumimoji="0" lang="pt-BR" sz="1600" b="1"/>
            </a:lvl6pPr>
            <a:lvl7pPr marL="2743200" indent="0" eaLnBrk="1" latinLnBrk="0" hangingPunct="1">
              <a:buNone/>
              <a:defRPr kumimoji="0" lang="pt-BR" sz="1600" b="1"/>
            </a:lvl7pPr>
            <a:lvl8pPr marL="3200400" indent="0" eaLnBrk="1" latinLnBrk="0" hangingPunct="1">
              <a:buNone/>
              <a:defRPr kumimoji="0" lang="pt-BR" sz="1600" b="1"/>
            </a:lvl8pPr>
            <a:lvl9pPr marL="3657600" indent="0" eaLnBrk="1" latinLnBrk="0" hangingPunct="1">
              <a:buNone/>
              <a:defRPr kumimoji="0" lang="pt-BR" sz="1600" b="1"/>
            </a:lvl9pPr>
          </a:lstStyle>
          <a:p>
            <a:pPr lvl="0" eaLnBrk="1" latinLnBrk="0" hangingPunct="1"/>
            <a:r>
              <a:rPr lang="pt-BR"/>
              <a:t>Clique para editar o texto mestre</a:t>
            </a:r>
          </a:p>
        </p:txBody>
      </p:sp>
      <p:sp>
        <p:nvSpPr>
          <p:cNvPr id="6" name="Content Placeholder 5"/>
          <p:cNvSpPr>
            <a:spLocks noGrp="1"/>
          </p:cNvSpPr>
          <p:nvPr>
            <p:ph sz="quarter" idx="4"/>
          </p:nvPr>
        </p:nvSpPr>
        <p:spPr>
          <a:xfrm>
            <a:off x="6498168" y="2174875"/>
            <a:ext cx="5389033" cy="3951288"/>
          </a:xfrm>
        </p:spPr>
        <p:txBody>
          <a:bodyPr/>
          <a:lstStyle>
            <a:lvl1pPr eaLnBrk="1" latinLnBrk="0" hangingPunct="1">
              <a:defRPr kumimoji="0" lang="pt-BR" sz="2400"/>
            </a:lvl1pPr>
            <a:lvl2pPr eaLnBrk="1" latinLnBrk="0" hangingPunct="1">
              <a:defRPr kumimoji="0" lang="pt-BR" sz="2000"/>
            </a:lvl2pPr>
            <a:lvl3pPr eaLnBrk="1" latinLnBrk="0" hangingPunct="1">
              <a:defRPr kumimoji="0" lang="pt-BR" sz="1800"/>
            </a:lvl3pPr>
            <a:lvl4pPr eaLnBrk="1" latinLnBrk="0" hangingPunct="1">
              <a:defRPr kumimoji="0" lang="pt-BR" sz="1600"/>
            </a:lvl4pPr>
            <a:lvl5pPr eaLnBrk="1" latinLnBrk="0" hangingPunct="1">
              <a:defRPr kumimoji="0" lang="pt-BR" sz="1600"/>
            </a:lvl5pPr>
            <a:lvl6pPr eaLnBrk="1" latinLnBrk="0" hangingPunct="1">
              <a:defRPr kumimoji="0" lang="pt-BR" sz="1600"/>
            </a:lvl6pPr>
            <a:lvl7pPr eaLnBrk="1" latinLnBrk="0" hangingPunct="1">
              <a:defRPr kumimoji="0" lang="pt-BR" sz="1600"/>
            </a:lvl7pPr>
            <a:lvl8pPr eaLnBrk="1" latinLnBrk="0" hangingPunct="1">
              <a:defRPr kumimoji="0" lang="pt-BR" sz="1600"/>
            </a:lvl8pPr>
            <a:lvl9pPr eaLnBrk="1" latinLnBrk="0" hangingPunct="1">
              <a:defRPr kumimoji="0" lang="pt-BR" sz="1600"/>
            </a:lvl9pPr>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a:p>
        </p:txBody>
      </p:sp>
      <p:sp>
        <p:nvSpPr>
          <p:cNvPr id="7" name="Date Placeholder 6"/>
          <p:cNvSpPr>
            <a:spLocks noGrp="1"/>
          </p:cNvSpPr>
          <p:nvPr>
            <p:ph type="dt" sz="half" idx="10"/>
          </p:nvPr>
        </p:nvSpPr>
        <p:spPr/>
        <p:txBody>
          <a:bodyPr/>
          <a:lstStyle/>
          <a:p>
            <a:fld id="{EC1A5973-47AD-4A59-A490-E182A6C5C306}" type="datetime1">
              <a:rPr lang="pt-BR" smtClean="0"/>
              <a:t>17/02/2021</a:t>
            </a:fld>
            <a:endParaRPr lang="pt-BR"/>
          </a:p>
        </p:txBody>
      </p:sp>
      <p:sp>
        <p:nvSpPr>
          <p:cNvPr id="8" name="Footer Placeholder 7"/>
          <p:cNvSpPr>
            <a:spLocks noGrp="1"/>
          </p:cNvSpPr>
          <p:nvPr>
            <p:ph type="ftr" sz="quarter" idx="11"/>
          </p:nvPr>
        </p:nvSpPr>
        <p:spPr/>
        <p:txBody>
          <a:bodyPr/>
          <a:lstStyle>
            <a:lvl1pPr>
              <a:defRPr/>
            </a:lvl1pPr>
          </a:lstStyle>
          <a:p>
            <a:endParaRPr lang="pt-BR"/>
          </a:p>
        </p:txBody>
      </p:sp>
      <p:sp>
        <p:nvSpPr>
          <p:cNvPr id="9" name="Slide Number Placeholder 8"/>
          <p:cNvSpPr>
            <a:spLocks noGrp="1"/>
          </p:cNvSpPr>
          <p:nvPr>
            <p:ph type="sldNum" sz="quarter" idx="12"/>
          </p:nvPr>
        </p:nvSpPr>
        <p:spPr/>
        <p:txBody>
          <a:bodyPr/>
          <a:lstStyle/>
          <a:p>
            <a:fld id="{C4F29C1D-01B1-466E-BAF1-C56448A35C33}" type="slidenum">
              <a:rPr lang="pt-BR" smtClean="0"/>
              <a:t>‹#›</a:t>
            </a:fld>
            <a:endParaRPr lang="pt-BR"/>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914401" y="273050"/>
            <a:ext cx="4011084" cy="1162050"/>
          </a:xfrm>
        </p:spPr>
        <p:txBody>
          <a:bodyPr anchor="b"/>
          <a:lstStyle>
            <a:lvl1pPr algn="l" eaLnBrk="1" latinLnBrk="0" hangingPunct="1">
              <a:defRPr kumimoji="0" lang="pt-BR" sz="2000" b="1"/>
            </a:lvl1pPr>
          </a:lstStyle>
          <a:p>
            <a:pPr eaLnBrk="1" latinLnBrk="0" hangingPunct="1"/>
            <a:r>
              <a:rPr lang="pt-BR"/>
              <a:t>Clique para editar o título mestre</a:t>
            </a:r>
            <a:endParaRPr/>
          </a:p>
        </p:txBody>
      </p:sp>
      <p:sp>
        <p:nvSpPr>
          <p:cNvPr id="3" name="Content Placeholder 2"/>
          <p:cNvSpPr>
            <a:spLocks noGrp="1"/>
          </p:cNvSpPr>
          <p:nvPr>
            <p:ph idx="1"/>
          </p:nvPr>
        </p:nvSpPr>
        <p:spPr>
          <a:xfrm>
            <a:off x="5071533" y="273051"/>
            <a:ext cx="6815667" cy="5853113"/>
          </a:xfrm>
        </p:spPr>
        <p:txBody>
          <a:bodyPr/>
          <a:lstStyle>
            <a:lvl1pPr eaLnBrk="1" latinLnBrk="0" hangingPunct="1">
              <a:defRPr kumimoji="0" lang="pt-BR" sz="3200"/>
            </a:lvl1pPr>
            <a:lvl2pPr eaLnBrk="1" latinLnBrk="0" hangingPunct="1">
              <a:defRPr kumimoji="0" lang="pt-BR" sz="2800"/>
            </a:lvl2pPr>
            <a:lvl3pPr eaLnBrk="1" latinLnBrk="0" hangingPunct="1">
              <a:defRPr kumimoji="0" lang="pt-BR" sz="2400"/>
            </a:lvl3pPr>
            <a:lvl4pPr eaLnBrk="1" latinLnBrk="0" hangingPunct="1">
              <a:defRPr kumimoji="0" lang="pt-BR" sz="2000"/>
            </a:lvl4pPr>
            <a:lvl5pPr eaLnBrk="1" latinLnBrk="0" hangingPunct="1">
              <a:defRPr kumimoji="0" lang="pt-BR" sz="2000"/>
            </a:lvl5pPr>
            <a:lvl6pPr eaLnBrk="1" latinLnBrk="0" hangingPunct="1">
              <a:defRPr kumimoji="0" lang="pt-BR" sz="2000"/>
            </a:lvl6pPr>
            <a:lvl7pPr eaLnBrk="1" latinLnBrk="0" hangingPunct="1">
              <a:defRPr kumimoji="0" lang="pt-BR" sz="2000"/>
            </a:lvl7pPr>
            <a:lvl8pPr eaLnBrk="1" latinLnBrk="0" hangingPunct="1">
              <a:defRPr kumimoji="0" lang="pt-BR" sz="2000"/>
            </a:lvl8pPr>
            <a:lvl9pPr eaLnBrk="1" latinLnBrk="0" hangingPunct="1">
              <a:defRPr kumimoji="0" lang="pt-BR" sz="2000"/>
            </a:lvl9pPr>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a:p>
        </p:txBody>
      </p:sp>
      <p:sp>
        <p:nvSpPr>
          <p:cNvPr id="4" name="Text Placeholder 3"/>
          <p:cNvSpPr>
            <a:spLocks noGrp="1"/>
          </p:cNvSpPr>
          <p:nvPr>
            <p:ph type="body" sz="half" idx="2"/>
          </p:nvPr>
        </p:nvSpPr>
        <p:spPr>
          <a:xfrm>
            <a:off x="914401" y="1435101"/>
            <a:ext cx="4011084" cy="4691063"/>
          </a:xfrm>
        </p:spPr>
        <p:txBody>
          <a:bodyPr/>
          <a:lstStyle>
            <a:lvl1pPr marL="0" indent="0" eaLnBrk="1" latinLnBrk="0" hangingPunct="1">
              <a:buNone/>
              <a:defRPr kumimoji="0" lang="pt-BR" sz="1400"/>
            </a:lvl1pPr>
            <a:lvl2pPr marL="457200" indent="0" eaLnBrk="1" latinLnBrk="0" hangingPunct="1">
              <a:buNone/>
              <a:defRPr kumimoji="0" lang="pt-BR" sz="1200"/>
            </a:lvl2pPr>
            <a:lvl3pPr marL="914400" indent="0" eaLnBrk="1" latinLnBrk="0" hangingPunct="1">
              <a:buNone/>
              <a:defRPr kumimoji="0" lang="pt-BR" sz="1000"/>
            </a:lvl3pPr>
            <a:lvl4pPr marL="1371600" indent="0" eaLnBrk="1" latinLnBrk="0" hangingPunct="1">
              <a:buNone/>
              <a:defRPr kumimoji="0" lang="pt-BR" sz="900"/>
            </a:lvl4pPr>
            <a:lvl5pPr marL="1828800" indent="0" eaLnBrk="1" latinLnBrk="0" hangingPunct="1">
              <a:buNone/>
              <a:defRPr kumimoji="0" lang="pt-BR" sz="900"/>
            </a:lvl5pPr>
            <a:lvl6pPr marL="2286000" indent="0" eaLnBrk="1" latinLnBrk="0" hangingPunct="1">
              <a:buNone/>
              <a:defRPr kumimoji="0" lang="pt-BR" sz="900"/>
            </a:lvl6pPr>
            <a:lvl7pPr marL="2743200" indent="0" eaLnBrk="1" latinLnBrk="0" hangingPunct="1">
              <a:buNone/>
              <a:defRPr kumimoji="0" lang="pt-BR" sz="900"/>
            </a:lvl7pPr>
            <a:lvl8pPr marL="3200400" indent="0" eaLnBrk="1" latinLnBrk="0" hangingPunct="1">
              <a:buNone/>
              <a:defRPr kumimoji="0" lang="pt-BR" sz="900"/>
            </a:lvl8pPr>
            <a:lvl9pPr marL="3657600" indent="0" eaLnBrk="1" latinLnBrk="0" hangingPunct="1">
              <a:buNone/>
              <a:defRPr kumimoji="0" lang="pt-BR" sz="900"/>
            </a:lvl9pPr>
          </a:lstStyle>
          <a:p>
            <a:pPr lvl="0" eaLnBrk="1" latinLnBrk="0" hangingPunct="1"/>
            <a:r>
              <a:rPr lang="pt-BR"/>
              <a:t>Clique para editar o texto mestre</a:t>
            </a:r>
          </a:p>
        </p:txBody>
      </p:sp>
      <p:sp>
        <p:nvSpPr>
          <p:cNvPr id="5" name="Date Placeholder 4"/>
          <p:cNvSpPr>
            <a:spLocks noGrp="1"/>
          </p:cNvSpPr>
          <p:nvPr>
            <p:ph type="dt" sz="half" idx="10"/>
          </p:nvPr>
        </p:nvSpPr>
        <p:spPr/>
        <p:txBody>
          <a:bodyPr/>
          <a:lstStyle/>
          <a:p>
            <a:fld id="{0F5FDD0D-110F-4E04-A290-54CA6B2EFF4B}" type="datetime1">
              <a:rPr lang="pt-BR" smtClean="0"/>
              <a:t>17/02/2021</a:t>
            </a:fld>
            <a:endParaRPr lang="pt-BR"/>
          </a:p>
        </p:txBody>
      </p:sp>
      <p:sp>
        <p:nvSpPr>
          <p:cNvPr id="6" name="Footer Placeholder 5"/>
          <p:cNvSpPr>
            <a:spLocks noGrp="1"/>
          </p:cNvSpPr>
          <p:nvPr>
            <p:ph type="ftr" sz="quarter" idx="11"/>
          </p:nvPr>
        </p:nvSpPr>
        <p:spPr/>
        <p:txBody>
          <a:bodyPr/>
          <a:lstStyle>
            <a:lvl1pPr>
              <a:defRPr/>
            </a:lvl1pPr>
          </a:lstStyle>
          <a:p>
            <a:endParaRPr lang="pt-BR"/>
          </a:p>
        </p:txBody>
      </p:sp>
      <p:sp>
        <p:nvSpPr>
          <p:cNvPr id="7" name="Slide Number Placeholder 6"/>
          <p:cNvSpPr>
            <a:spLocks noGrp="1"/>
          </p:cNvSpPr>
          <p:nvPr>
            <p:ph type="sldNum" sz="quarter" idx="12"/>
          </p:nvPr>
        </p:nvSpPr>
        <p:spPr/>
        <p:txBody>
          <a:bodyPr/>
          <a:lstStyle/>
          <a:p>
            <a:fld id="{C4F29C1D-01B1-466E-BAF1-C56448A35C33}" type="slidenum">
              <a:rPr lang="pt-BR" smtClean="0"/>
              <a:t>‹#›</a:t>
            </a:fld>
            <a:endParaRPr lang="pt-BR"/>
          </a:p>
        </p:txBody>
      </p:sp>
    </p:spTree>
  </p:cSld>
  <p:clrMapOvr>
    <a:masterClrMapping/>
  </p:clrMapOvr>
  <p:transition spd="slow">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eaLnBrk="1" latinLnBrk="0" hangingPunct="1">
              <a:defRPr kumimoji="0" lang="pt-BR" sz="2000" b="1"/>
            </a:lvl1pPr>
          </a:lstStyle>
          <a:p>
            <a:pPr eaLnBrk="1" latinLnBrk="0" hangingPunct="1"/>
            <a:r>
              <a:rPr lang="pt-BR"/>
              <a:t>Clique para editar o título mestre</a:t>
            </a:r>
            <a:endParaRPr/>
          </a:p>
        </p:txBody>
      </p:sp>
      <p:sp>
        <p:nvSpPr>
          <p:cNvPr id="3" name="Picture Placeholder 2"/>
          <p:cNvSpPr>
            <a:spLocks noGrp="1"/>
          </p:cNvSpPr>
          <p:nvPr>
            <p:ph type="pic" idx="1"/>
          </p:nvPr>
        </p:nvSpPr>
        <p:spPr>
          <a:xfrm>
            <a:off x="2389717" y="612775"/>
            <a:ext cx="7315200" cy="4114800"/>
          </a:xfrm>
        </p:spPr>
        <p:txBody>
          <a:bodyPr/>
          <a:lstStyle>
            <a:lvl1pPr marL="0" indent="0" eaLnBrk="1" latinLnBrk="0" hangingPunct="1">
              <a:buNone/>
              <a:defRPr kumimoji="0" lang="pt-BR" sz="3200"/>
            </a:lvl1pPr>
            <a:lvl2pPr marL="457200" indent="0" eaLnBrk="1" latinLnBrk="0" hangingPunct="1">
              <a:buNone/>
              <a:defRPr kumimoji="0" lang="pt-BR" sz="2800"/>
            </a:lvl2pPr>
            <a:lvl3pPr marL="914400" indent="0" eaLnBrk="1" latinLnBrk="0" hangingPunct="1">
              <a:buNone/>
              <a:defRPr kumimoji="0" lang="pt-BR" sz="2400"/>
            </a:lvl3pPr>
            <a:lvl4pPr marL="1371600" indent="0" eaLnBrk="1" latinLnBrk="0" hangingPunct="1">
              <a:buNone/>
              <a:defRPr kumimoji="0" lang="pt-BR" sz="2000"/>
            </a:lvl4pPr>
            <a:lvl5pPr marL="1828800" indent="0" eaLnBrk="1" latinLnBrk="0" hangingPunct="1">
              <a:buNone/>
              <a:defRPr kumimoji="0" lang="pt-BR" sz="2000"/>
            </a:lvl5pPr>
            <a:lvl6pPr marL="2286000" indent="0" eaLnBrk="1" latinLnBrk="0" hangingPunct="1">
              <a:buNone/>
              <a:defRPr kumimoji="0" lang="pt-BR" sz="2000"/>
            </a:lvl6pPr>
            <a:lvl7pPr marL="2743200" indent="0" eaLnBrk="1" latinLnBrk="0" hangingPunct="1">
              <a:buNone/>
              <a:defRPr kumimoji="0" lang="pt-BR" sz="2000"/>
            </a:lvl7pPr>
            <a:lvl8pPr marL="3200400" indent="0" eaLnBrk="1" latinLnBrk="0" hangingPunct="1">
              <a:buNone/>
              <a:defRPr kumimoji="0" lang="pt-BR" sz="2000"/>
            </a:lvl8pPr>
            <a:lvl9pPr marL="3657600" indent="0" eaLnBrk="1" latinLnBrk="0" hangingPunct="1">
              <a:buNone/>
              <a:defRPr kumimoji="0" lang="pt-BR" sz="2000"/>
            </a:lvl9pPr>
          </a:lstStyle>
          <a:p>
            <a:pPr eaLnBrk="1" latinLnBrk="0" hangingPunct="1"/>
            <a:r>
              <a:rPr lang="pt-BR"/>
              <a:t>Clique no ícone para adicionar uma imagem</a:t>
            </a:r>
            <a:endParaRPr/>
          </a:p>
        </p:txBody>
      </p:sp>
      <p:sp>
        <p:nvSpPr>
          <p:cNvPr id="4" name="Text Placeholder 3"/>
          <p:cNvSpPr>
            <a:spLocks noGrp="1"/>
          </p:cNvSpPr>
          <p:nvPr>
            <p:ph type="body" sz="half" idx="2"/>
          </p:nvPr>
        </p:nvSpPr>
        <p:spPr>
          <a:xfrm>
            <a:off x="2389717" y="5367338"/>
            <a:ext cx="7315200" cy="804862"/>
          </a:xfrm>
        </p:spPr>
        <p:txBody>
          <a:bodyPr/>
          <a:lstStyle>
            <a:lvl1pPr marL="0" indent="0" eaLnBrk="1" latinLnBrk="0" hangingPunct="1">
              <a:buNone/>
              <a:defRPr kumimoji="0" lang="pt-BR" sz="1400"/>
            </a:lvl1pPr>
            <a:lvl2pPr marL="457200" indent="0" eaLnBrk="1" latinLnBrk="0" hangingPunct="1">
              <a:buNone/>
              <a:defRPr kumimoji="0" lang="pt-BR" sz="1200"/>
            </a:lvl2pPr>
            <a:lvl3pPr marL="914400" indent="0" eaLnBrk="1" latinLnBrk="0" hangingPunct="1">
              <a:buNone/>
              <a:defRPr kumimoji="0" lang="pt-BR" sz="1000"/>
            </a:lvl3pPr>
            <a:lvl4pPr marL="1371600" indent="0" eaLnBrk="1" latinLnBrk="0" hangingPunct="1">
              <a:buNone/>
              <a:defRPr kumimoji="0" lang="pt-BR" sz="900"/>
            </a:lvl4pPr>
            <a:lvl5pPr marL="1828800" indent="0" eaLnBrk="1" latinLnBrk="0" hangingPunct="1">
              <a:buNone/>
              <a:defRPr kumimoji="0" lang="pt-BR" sz="900"/>
            </a:lvl5pPr>
            <a:lvl6pPr marL="2286000" indent="0" eaLnBrk="1" latinLnBrk="0" hangingPunct="1">
              <a:buNone/>
              <a:defRPr kumimoji="0" lang="pt-BR" sz="900"/>
            </a:lvl6pPr>
            <a:lvl7pPr marL="2743200" indent="0" eaLnBrk="1" latinLnBrk="0" hangingPunct="1">
              <a:buNone/>
              <a:defRPr kumimoji="0" lang="pt-BR" sz="900"/>
            </a:lvl7pPr>
            <a:lvl8pPr marL="3200400" indent="0" eaLnBrk="1" latinLnBrk="0" hangingPunct="1">
              <a:buNone/>
              <a:defRPr kumimoji="0" lang="pt-BR" sz="900"/>
            </a:lvl8pPr>
            <a:lvl9pPr marL="3657600" indent="0" eaLnBrk="1" latinLnBrk="0" hangingPunct="1">
              <a:buNone/>
              <a:defRPr kumimoji="0" lang="pt-BR" sz="900"/>
            </a:lvl9pPr>
          </a:lstStyle>
          <a:p>
            <a:pPr lvl="0" eaLnBrk="1" latinLnBrk="0" hangingPunct="1"/>
            <a:r>
              <a:rPr lang="pt-BR"/>
              <a:t>Clique para editar o texto mestre</a:t>
            </a:r>
          </a:p>
        </p:txBody>
      </p:sp>
      <p:sp>
        <p:nvSpPr>
          <p:cNvPr id="5" name="Date Placeholder 4"/>
          <p:cNvSpPr>
            <a:spLocks noGrp="1"/>
          </p:cNvSpPr>
          <p:nvPr>
            <p:ph type="dt" sz="half" idx="10"/>
          </p:nvPr>
        </p:nvSpPr>
        <p:spPr/>
        <p:txBody>
          <a:bodyPr/>
          <a:lstStyle/>
          <a:p>
            <a:fld id="{DEB9807F-19AD-42EC-8A93-31F079951E63}" type="datetime1">
              <a:rPr lang="pt-BR" smtClean="0"/>
              <a:t>17/02/2021</a:t>
            </a:fld>
            <a:endParaRPr lang="pt-BR"/>
          </a:p>
        </p:txBody>
      </p:sp>
      <p:sp>
        <p:nvSpPr>
          <p:cNvPr id="6" name="Footer Placeholder 5"/>
          <p:cNvSpPr>
            <a:spLocks noGrp="1"/>
          </p:cNvSpPr>
          <p:nvPr>
            <p:ph type="ftr" sz="quarter" idx="11"/>
          </p:nvPr>
        </p:nvSpPr>
        <p:spPr/>
        <p:txBody>
          <a:bodyPr/>
          <a:lstStyle>
            <a:lvl1pPr>
              <a:defRPr/>
            </a:lvl1pPr>
          </a:lstStyle>
          <a:p>
            <a:endParaRPr lang="pt-BR"/>
          </a:p>
        </p:txBody>
      </p:sp>
      <p:sp>
        <p:nvSpPr>
          <p:cNvPr id="7" name="Slide Number Placeholder 6"/>
          <p:cNvSpPr>
            <a:spLocks noGrp="1"/>
          </p:cNvSpPr>
          <p:nvPr>
            <p:ph type="sldNum" sz="quarter" idx="12"/>
          </p:nvPr>
        </p:nvSpPr>
        <p:spPr/>
        <p:txBody>
          <a:bodyPr/>
          <a:lstStyle/>
          <a:p>
            <a:fld id="{C4F29C1D-01B1-466E-BAF1-C56448A35C33}" type="slidenum">
              <a:rPr lang="pt-BR" smtClean="0"/>
              <a:t>‹#›</a:t>
            </a:fld>
            <a:endParaRPr lang="pt-BR"/>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pt-BR"/>
              <a:t>Clique para editar o título mestre</a:t>
            </a:r>
            <a:endParaRPr/>
          </a:p>
        </p:txBody>
      </p:sp>
      <p:sp>
        <p:nvSpPr>
          <p:cNvPr id="3" name="Vertical Text Placeholder 2"/>
          <p:cNvSpPr>
            <a:spLocks noGrp="1"/>
          </p:cNvSpPr>
          <p:nvPr>
            <p:ph type="body" orient="vert" idx="1"/>
          </p:nvPr>
        </p:nvSpPr>
        <p:spPr/>
        <p:txBody>
          <a:bodyPr vert="eaVert"/>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a:p>
        </p:txBody>
      </p:sp>
      <p:sp>
        <p:nvSpPr>
          <p:cNvPr id="4" name="Date Placeholder 3"/>
          <p:cNvSpPr>
            <a:spLocks noGrp="1"/>
          </p:cNvSpPr>
          <p:nvPr>
            <p:ph type="dt" sz="half" idx="10"/>
          </p:nvPr>
        </p:nvSpPr>
        <p:spPr/>
        <p:txBody>
          <a:bodyPr/>
          <a:lstStyle/>
          <a:p>
            <a:fld id="{2E7C84A1-CEC0-4568-B352-99AA1AD15FD3}" type="datetime1">
              <a:rPr lang="pt-BR" smtClean="0"/>
              <a:t>17/02/2021</a:t>
            </a:fld>
            <a:endParaRPr lang="pt-BR"/>
          </a:p>
        </p:txBody>
      </p:sp>
      <p:sp>
        <p:nvSpPr>
          <p:cNvPr id="5" name="Footer Placeholder 4"/>
          <p:cNvSpPr>
            <a:spLocks noGrp="1"/>
          </p:cNvSpPr>
          <p:nvPr>
            <p:ph type="ftr" sz="quarter" idx="11"/>
          </p:nvPr>
        </p:nvSpPr>
        <p:spPr/>
        <p:txBody>
          <a:bodyPr/>
          <a:lstStyle>
            <a:lvl1pPr>
              <a:defRPr/>
            </a:lvl1pPr>
          </a:lstStyle>
          <a:p>
            <a:endParaRPr lang="pt-BR"/>
          </a:p>
        </p:txBody>
      </p:sp>
      <p:sp>
        <p:nvSpPr>
          <p:cNvPr id="6" name="Slide Number Placeholder 5"/>
          <p:cNvSpPr>
            <a:spLocks noGrp="1"/>
          </p:cNvSpPr>
          <p:nvPr>
            <p:ph type="sldNum" sz="quarter" idx="12"/>
          </p:nvPr>
        </p:nvSpPr>
        <p:spPr/>
        <p:txBody>
          <a:bodyPr/>
          <a:lstStyle/>
          <a:p>
            <a:fld id="{C4F29C1D-01B1-466E-BAF1-C56448A35C33}" type="slidenum">
              <a:rPr lang="pt-BR" smtClean="0"/>
              <a:t>‹#›</a:t>
            </a:fld>
            <a:endParaRPr lang="pt-BR"/>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274639"/>
            <a:ext cx="2743200" cy="5851525"/>
          </a:xfrm>
        </p:spPr>
        <p:txBody>
          <a:bodyPr vert="eaVert"/>
          <a:lstStyle/>
          <a:p>
            <a:pPr eaLnBrk="1" latinLnBrk="0" hangingPunct="1"/>
            <a:r>
              <a:rPr lang="pt-BR"/>
              <a:t>Clique para editar o título mestre</a:t>
            </a:r>
            <a:endParaRPr/>
          </a:p>
        </p:txBody>
      </p:sp>
      <p:sp>
        <p:nvSpPr>
          <p:cNvPr id="3" name="Vertical Text Placeholder 2"/>
          <p:cNvSpPr>
            <a:spLocks noGrp="1"/>
          </p:cNvSpPr>
          <p:nvPr>
            <p:ph type="body" orient="vert" idx="1"/>
          </p:nvPr>
        </p:nvSpPr>
        <p:spPr>
          <a:xfrm>
            <a:off x="1016000" y="274639"/>
            <a:ext cx="7823200" cy="5851525"/>
          </a:xfrm>
        </p:spPr>
        <p:txBody>
          <a:bodyPr vert="eaVert"/>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a:p>
        </p:txBody>
      </p:sp>
      <p:sp>
        <p:nvSpPr>
          <p:cNvPr id="4" name="Date Placeholder 3"/>
          <p:cNvSpPr>
            <a:spLocks noGrp="1"/>
          </p:cNvSpPr>
          <p:nvPr>
            <p:ph type="dt" sz="half" idx="10"/>
          </p:nvPr>
        </p:nvSpPr>
        <p:spPr/>
        <p:txBody>
          <a:bodyPr/>
          <a:lstStyle/>
          <a:p>
            <a:fld id="{84774687-70F8-485C-870A-428F594BA853}" type="datetime1">
              <a:rPr lang="pt-BR" smtClean="0"/>
              <a:t>17/02/2021</a:t>
            </a:fld>
            <a:endParaRPr lang="pt-BR"/>
          </a:p>
        </p:txBody>
      </p:sp>
      <p:sp>
        <p:nvSpPr>
          <p:cNvPr id="5" name="Footer Placeholder 4"/>
          <p:cNvSpPr>
            <a:spLocks noGrp="1"/>
          </p:cNvSpPr>
          <p:nvPr>
            <p:ph type="ftr" sz="quarter" idx="11"/>
          </p:nvPr>
        </p:nvSpPr>
        <p:spPr/>
        <p:txBody>
          <a:bodyPr/>
          <a:lstStyle>
            <a:lvl1pPr>
              <a:defRPr/>
            </a:lvl1pPr>
          </a:lstStyle>
          <a:p>
            <a:endParaRPr lang="pt-BR"/>
          </a:p>
        </p:txBody>
      </p:sp>
      <p:sp>
        <p:nvSpPr>
          <p:cNvPr id="6" name="Slide Number Placeholder 5"/>
          <p:cNvSpPr>
            <a:spLocks noGrp="1"/>
          </p:cNvSpPr>
          <p:nvPr>
            <p:ph type="sldNum" sz="quarter" idx="12"/>
          </p:nvPr>
        </p:nvSpPr>
        <p:spPr/>
        <p:txBody>
          <a:bodyPr/>
          <a:lstStyle/>
          <a:p>
            <a:fld id="{C4F29C1D-01B1-466E-BAF1-C56448A35C33}" type="slidenum">
              <a:rPr lang="pt-BR" smtClean="0"/>
              <a:t>‹#›</a:t>
            </a:fld>
            <a:endParaRPr lang="pt-BR"/>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4" cstate="email">
            <a:extLst>
              <a:ext uri="{28A0092B-C50C-407E-A947-70E740481C1C}">
                <a14:useLocalDpi xmlns:a14="http://schemas.microsoft.com/office/drawing/2010/main"/>
              </a:ext>
            </a:extLst>
          </a:blip>
          <a:srcRect/>
          <a:stretch/>
        </p:blipFill>
        <p:spPr>
          <a:xfrm>
            <a:off x="58058" y="0"/>
            <a:ext cx="12133943" cy="6879771"/>
          </a:xfrm>
          <a:prstGeom prst="rect">
            <a:avLst/>
          </a:prstGeom>
        </p:spPr>
      </p:pic>
      <p:sp>
        <p:nvSpPr>
          <p:cNvPr id="2" name="Title Placeholder 1"/>
          <p:cNvSpPr>
            <a:spLocks noGrp="1"/>
          </p:cNvSpPr>
          <p:nvPr>
            <p:ph type="title"/>
          </p:nvPr>
        </p:nvSpPr>
        <p:spPr>
          <a:xfrm>
            <a:off x="1016000" y="274638"/>
            <a:ext cx="10769600" cy="1143000"/>
          </a:xfrm>
          <a:prstGeom prst="rect">
            <a:avLst/>
          </a:prstGeom>
        </p:spPr>
        <p:txBody>
          <a:bodyPr vert="horz" lIns="91440" tIns="45720" rIns="91440" bIns="45720" rtlCol="0" anchor="ctr">
            <a:normAutofit/>
          </a:bodyPr>
          <a:lstStyle/>
          <a:p>
            <a:pPr eaLnBrk="1" latinLnBrk="0" hangingPunct="1"/>
            <a:r>
              <a:rPr kumimoji="0" lang="pt-BR"/>
              <a:t>Clique para editar o título mestre</a:t>
            </a:r>
            <a:endParaRPr kumimoji="0" lang="en-US"/>
          </a:p>
        </p:txBody>
      </p:sp>
      <p:sp>
        <p:nvSpPr>
          <p:cNvPr id="3" name="Text Placeholder 2"/>
          <p:cNvSpPr>
            <a:spLocks noGrp="1"/>
          </p:cNvSpPr>
          <p:nvPr>
            <p:ph type="body" idx="1"/>
          </p:nvPr>
        </p:nvSpPr>
        <p:spPr>
          <a:xfrm>
            <a:off x="1016000" y="1600201"/>
            <a:ext cx="10769600" cy="4525963"/>
          </a:xfrm>
          <a:prstGeom prst="rect">
            <a:avLst/>
          </a:prstGeom>
        </p:spPr>
        <p:txBody>
          <a:bodyPr vert="horz" lIns="91440" tIns="45720" rIns="91440" bIns="45720" rtlCol="0">
            <a:normAutofit/>
          </a:bodyPr>
          <a:lstStyle/>
          <a:p>
            <a:pPr lvl="0" eaLnBrk="1" latinLnBrk="0" hangingPunct="1"/>
            <a:r>
              <a:rPr kumimoji="0" lang="pt-BR"/>
              <a:t>Clique para editar o texto mestre</a:t>
            </a:r>
          </a:p>
          <a:p>
            <a:pPr lvl="1" eaLnBrk="1" latinLnBrk="0" hangingPunct="1"/>
            <a:r>
              <a:rPr kumimoji="0" lang="pt-BR"/>
              <a:t>Segundo nível</a:t>
            </a:r>
          </a:p>
          <a:p>
            <a:pPr lvl="2" eaLnBrk="1" latinLnBrk="0" hangingPunct="1"/>
            <a:r>
              <a:rPr kumimoji="0" lang="pt-BR"/>
              <a:t>Terceiro nível</a:t>
            </a:r>
          </a:p>
          <a:p>
            <a:pPr lvl="3" eaLnBrk="1" latinLnBrk="0" hangingPunct="1"/>
            <a:r>
              <a:rPr kumimoji="0" lang="pt-BR"/>
              <a:t>Quarto nível</a:t>
            </a:r>
          </a:p>
          <a:p>
            <a:pPr lvl="4" eaLnBrk="1" latinLnBrk="0" hangingPunct="1"/>
            <a:r>
              <a:rPr kumimoji="0" lang="pt-BR"/>
              <a:t>Quinto nível</a:t>
            </a:r>
            <a:endParaRPr kumimoji="0" lang="en-US"/>
          </a:p>
        </p:txBody>
      </p:sp>
      <p:sp>
        <p:nvSpPr>
          <p:cNvPr id="4" name="Date Placeholder 3"/>
          <p:cNvSpPr>
            <a:spLocks noGrp="1"/>
          </p:cNvSpPr>
          <p:nvPr>
            <p:ph type="dt" sz="half" idx="2"/>
          </p:nvPr>
        </p:nvSpPr>
        <p:spPr>
          <a:xfrm>
            <a:off x="1016000" y="6356351"/>
            <a:ext cx="2844800" cy="365125"/>
          </a:xfrm>
          <a:prstGeom prst="rect">
            <a:avLst/>
          </a:prstGeom>
        </p:spPr>
        <p:txBody>
          <a:bodyPr vert="horz" lIns="91440" tIns="45720" rIns="91440" bIns="45720" rtlCol="0" anchor="ctr"/>
          <a:lstStyle>
            <a:lvl1pPr algn="l" eaLnBrk="1" latinLnBrk="0" hangingPunct="1">
              <a:defRPr kumimoji="0" lang="pt-BR" sz="1200">
                <a:solidFill>
                  <a:schemeClr val="tx1">
                    <a:tint val="75000"/>
                  </a:schemeClr>
                </a:solidFill>
              </a:defRPr>
            </a:lvl1pPr>
          </a:lstStyle>
          <a:p>
            <a:fld id="{FF885FCB-30E3-4DB3-8AD5-3E0F947DB57B}" type="datetime1">
              <a:rPr lang="pt-BR" smtClean="0"/>
              <a:t>17/02/2021</a:t>
            </a:fld>
            <a:endParaRPr lang="pt-BR"/>
          </a:p>
        </p:txBody>
      </p:sp>
      <p:sp>
        <p:nvSpPr>
          <p:cNvPr id="5" name="Footer Placeholder 4"/>
          <p:cNvSpPr>
            <a:spLocks noGrp="1"/>
          </p:cNvSpPr>
          <p:nvPr>
            <p:ph type="ftr" sz="quarter" idx="3"/>
          </p:nvPr>
        </p:nvSpPr>
        <p:spPr>
          <a:xfrm>
            <a:off x="4470400" y="6356351"/>
            <a:ext cx="3860800" cy="365125"/>
          </a:xfrm>
          <a:prstGeom prst="rect">
            <a:avLst/>
          </a:prstGeom>
        </p:spPr>
        <p:txBody>
          <a:bodyPr vert="horz" lIns="91440" tIns="45720" rIns="91440" bIns="45720" rtlCol="0" anchor="ctr"/>
          <a:lstStyle>
            <a:lvl1pPr algn="ctr" eaLnBrk="1" latinLnBrk="0" hangingPunct="1">
              <a:defRPr kumimoji="0" lang="pt-B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940800" y="6356351"/>
            <a:ext cx="2844800" cy="365125"/>
          </a:xfrm>
          <a:prstGeom prst="rect">
            <a:avLst/>
          </a:prstGeom>
        </p:spPr>
        <p:txBody>
          <a:bodyPr vert="horz" lIns="91440" tIns="45720" rIns="91440" bIns="45720" rtlCol="0" anchor="ctr"/>
          <a:lstStyle>
            <a:lvl1pPr algn="r" eaLnBrk="1" latinLnBrk="0" hangingPunct="1">
              <a:defRPr kumimoji="0" lang="pt-BR" sz="1200">
                <a:solidFill>
                  <a:schemeClr val="tx1">
                    <a:tint val="75000"/>
                  </a:schemeClr>
                </a:solidFill>
              </a:defRPr>
            </a:lvl1pPr>
          </a:lstStyle>
          <a:p>
            <a:fld id="{C4F29C1D-01B1-466E-BAF1-C56448A35C33}" type="slidenum">
              <a:rPr lang="pt-BR" smtClean="0"/>
              <a:t>‹#›</a:t>
            </a:fld>
            <a:endParaRPr lang="pt-BR"/>
          </a:p>
        </p:txBody>
      </p:sp>
      <p:pic>
        <p:nvPicPr>
          <p:cNvPr id="8" name="Picture 7"/>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203199" y="-109183"/>
            <a:ext cx="1091609" cy="7083189"/>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spd="slow">
    <p:wipe dir="d"/>
  </p:transition>
  <p:hf hdr="0" ftr="0" dt="0"/>
  <p:txStyles>
    <p:titleStyle>
      <a:lvl1pPr algn="l" defTabSz="914400" rtl="0" eaLnBrk="1" latinLnBrk="0" hangingPunct="1">
        <a:spcBef>
          <a:spcPct val="0"/>
        </a:spcBef>
        <a:buNone/>
        <a:defRPr kumimoji="0" lang="pt-B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0" lang="pt-B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pt-B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pt-B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pt-B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pt-B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pt-B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pt-B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pt-B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pt-BR" sz="2000" kern="1200">
          <a:solidFill>
            <a:schemeClr val="tx1"/>
          </a:solidFill>
          <a:latin typeface="+mn-lt"/>
          <a:ea typeface="+mn-ea"/>
          <a:cs typeface="+mn-cs"/>
        </a:defRPr>
      </a:lvl9pPr>
    </p:bodyStyle>
    <p:otherStyle>
      <a:defPPr>
        <a:defRPr kumimoji="0" lang="pt-BR"/>
      </a:defPPr>
      <a:lvl1pPr marL="0" algn="l" defTabSz="914400" rtl="0" eaLnBrk="1" latinLnBrk="0" hangingPunct="1">
        <a:defRPr kumimoji="0" lang="pt-BR" sz="1800" kern="1200">
          <a:solidFill>
            <a:schemeClr val="tx1"/>
          </a:solidFill>
          <a:latin typeface="+mn-lt"/>
          <a:ea typeface="+mn-ea"/>
          <a:cs typeface="+mn-cs"/>
        </a:defRPr>
      </a:lvl1pPr>
      <a:lvl2pPr marL="457200" algn="l" defTabSz="914400" rtl="0" eaLnBrk="1" latinLnBrk="0" hangingPunct="1">
        <a:defRPr kumimoji="0" lang="pt-BR" sz="1800" kern="1200">
          <a:solidFill>
            <a:schemeClr val="tx1"/>
          </a:solidFill>
          <a:latin typeface="+mn-lt"/>
          <a:ea typeface="+mn-ea"/>
          <a:cs typeface="+mn-cs"/>
        </a:defRPr>
      </a:lvl2pPr>
      <a:lvl3pPr marL="914400" algn="l" defTabSz="914400" rtl="0" eaLnBrk="1" latinLnBrk="0" hangingPunct="1">
        <a:defRPr kumimoji="0" lang="pt-BR" sz="1800" kern="1200">
          <a:solidFill>
            <a:schemeClr val="tx1"/>
          </a:solidFill>
          <a:latin typeface="+mn-lt"/>
          <a:ea typeface="+mn-ea"/>
          <a:cs typeface="+mn-cs"/>
        </a:defRPr>
      </a:lvl3pPr>
      <a:lvl4pPr marL="1371600" algn="l" defTabSz="914400" rtl="0" eaLnBrk="1" latinLnBrk="0" hangingPunct="1">
        <a:defRPr kumimoji="0" lang="pt-BR" sz="1800" kern="1200">
          <a:solidFill>
            <a:schemeClr val="tx1"/>
          </a:solidFill>
          <a:latin typeface="+mn-lt"/>
          <a:ea typeface="+mn-ea"/>
          <a:cs typeface="+mn-cs"/>
        </a:defRPr>
      </a:lvl4pPr>
      <a:lvl5pPr marL="1828800" algn="l" defTabSz="914400" rtl="0" eaLnBrk="1" latinLnBrk="0" hangingPunct="1">
        <a:defRPr kumimoji="0" lang="pt-BR" sz="1800" kern="1200">
          <a:solidFill>
            <a:schemeClr val="tx1"/>
          </a:solidFill>
          <a:latin typeface="+mn-lt"/>
          <a:ea typeface="+mn-ea"/>
          <a:cs typeface="+mn-cs"/>
        </a:defRPr>
      </a:lvl5pPr>
      <a:lvl6pPr marL="2286000" algn="l" defTabSz="914400" rtl="0" eaLnBrk="1" latinLnBrk="0" hangingPunct="1">
        <a:defRPr kumimoji="0" lang="pt-BR" sz="1800" kern="1200">
          <a:solidFill>
            <a:schemeClr val="tx1"/>
          </a:solidFill>
          <a:latin typeface="+mn-lt"/>
          <a:ea typeface="+mn-ea"/>
          <a:cs typeface="+mn-cs"/>
        </a:defRPr>
      </a:lvl6pPr>
      <a:lvl7pPr marL="2743200" algn="l" defTabSz="914400" rtl="0" eaLnBrk="1" latinLnBrk="0" hangingPunct="1">
        <a:defRPr kumimoji="0" lang="pt-BR" sz="1800" kern="1200">
          <a:solidFill>
            <a:schemeClr val="tx1"/>
          </a:solidFill>
          <a:latin typeface="+mn-lt"/>
          <a:ea typeface="+mn-ea"/>
          <a:cs typeface="+mn-cs"/>
        </a:defRPr>
      </a:lvl7pPr>
      <a:lvl8pPr marL="3200400" algn="l" defTabSz="914400" rtl="0" eaLnBrk="1" latinLnBrk="0" hangingPunct="1">
        <a:defRPr kumimoji="0" lang="pt-BR" sz="1800" kern="1200">
          <a:solidFill>
            <a:schemeClr val="tx1"/>
          </a:solidFill>
          <a:latin typeface="+mn-lt"/>
          <a:ea typeface="+mn-ea"/>
          <a:cs typeface="+mn-cs"/>
        </a:defRPr>
      </a:lvl8pPr>
      <a:lvl9pPr marL="3657600" algn="l" defTabSz="914400" rtl="0" eaLnBrk="1" latinLnBrk="0" hangingPunct="1">
        <a:defRPr kumimoji="0" lang="pt-B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pt.wikipedia.org/wiki/Diagrama_de_Venn"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hyperlink" Target="https://www.sqlteaching.com/#!joins" TargetMode="External"/><Relationship Id="rId2" Type="http://schemas.openxmlformats.org/officeDocument/2006/relationships/hyperlink" Target="https://sqlzoo.net/wiki/The_JOIN_operation" TargetMode="Externa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hyperlink" Target="https://sqlzoo.net/wiki/SQL_Tutorial" TargetMode="External"/><Relationship Id="rId2" Type="http://schemas.openxmlformats.org/officeDocument/2006/relationships/hyperlink" Target="https://www.databasestar.com/sql-practice/" TargetMode="External"/><Relationship Id="rId1" Type="http://schemas.openxmlformats.org/officeDocument/2006/relationships/slideLayout" Target="../slideLayouts/slideLayout3.xml"/><Relationship Id="rId4" Type="http://schemas.openxmlformats.org/officeDocument/2006/relationships/hyperlink" Target="https://www.sqlteaching.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p:txBody>
          <a:bodyPr>
            <a:normAutofit/>
          </a:bodyPr>
          <a:lstStyle/>
          <a:p>
            <a:r>
              <a:rPr lang="pt-BR"/>
              <a:t>Laboratório de Banco </a:t>
            </a:r>
            <a:r>
              <a:rPr lang="pt-BR" dirty="0"/>
              <a:t>de Dados</a:t>
            </a:r>
          </a:p>
        </p:txBody>
      </p:sp>
      <p:sp>
        <p:nvSpPr>
          <p:cNvPr id="3" name="Subtitle 2"/>
          <p:cNvSpPr>
            <a:spLocks noGrp="1"/>
          </p:cNvSpPr>
          <p:nvPr>
            <p:ph type="subTitle" idx="1"/>
            <p:custDataLst>
              <p:tags r:id="rId3"/>
            </p:custDataLst>
          </p:nvPr>
        </p:nvSpPr>
        <p:spPr/>
        <p:txBody>
          <a:bodyPr>
            <a:normAutofit/>
          </a:bodyPr>
          <a:lstStyle/>
          <a:p>
            <a:endParaRPr lang="pt-BR" sz="2400" dirty="0">
              <a:latin typeface="+mn-lt"/>
            </a:endParaRPr>
          </a:p>
        </p:txBody>
      </p:sp>
    </p:spTree>
    <p:custDataLst>
      <p:tags r:id="rId1"/>
    </p:custDataLst>
    <p:extLst>
      <p:ext uri="{BB962C8B-B14F-4D97-AF65-F5344CB8AC3E}">
        <p14:creationId xmlns:p14="http://schemas.microsoft.com/office/powerpoint/2010/main" val="2387912590"/>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5400" dirty="0"/>
              <a:t>Operadores Matemáticos</a:t>
            </a:r>
          </a:p>
        </p:txBody>
      </p:sp>
      <p:sp>
        <p:nvSpPr>
          <p:cNvPr id="7" name="Rectangle 2"/>
          <p:cNvSpPr>
            <a:spLocks noChangeArrowheads="1"/>
          </p:cNvSpPr>
          <p:nvPr/>
        </p:nvSpPr>
        <p:spPr bwMode="auto">
          <a:xfrm>
            <a:off x="2207568" y="1484785"/>
            <a:ext cx="4752529" cy="4585871"/>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pt-BR" altLang="pt-BR" sz="2800" b="1" dirty="0">
                <a:solidFill>
                  <a:schemeClr val="accent1"/>
                </a:solidFill>
                <a:latin typeface="Calibri" pitchFamily="34" charset="0"/>
                <a:ea typeface="Times New Roman" pitchFamily="18" charset="0"/>
                <a:cs typeface="Times New Roman" pitchFamily="18" charset="0"/>
              </a:rPr>
              <a:t>Operadores Matemáticos</a:t>
            </a:r>
          </a:p>
          <a:p>
            <a:pPr marL="342900" indent="-342900" fontAlgn="base">
              <a:spcBef>
                <a:spcPct val="0"/>
              </a:spcBef>
              <a:spcAft>
                <a:spcPct val="0"/>
              </a:spcAft>
              <a:buFont typeface="Arial" panose="020B0604020202020204" pitchFamily="34" charset="0"/>
              <a:buChar char="•"/>
            </a:pPr>
            <a:endParaRPr lang="pt-BR" sz="2400" dirty="0">
              <a:latin typeface="Calibri" pitchFamily="34" charset="0"/>
              <a:cs typeface="Times New Roman" pitchFamily="18" charset="0"/>
            </a:endParaRPr>
          </a:p>
          <a:p>
            <a:pPr marL="342900" indent="-342900" fontAlgn="base">
              <a:spcBef>
                <a:spcPct val="0"/>
              </a:spcBef>
              <a:spcAft>
                <a:spcPct val="0"/>
              </a:spcAft>
              <a:buFont typeface="Arial" panose="020B0604020202020204" pitchFamily="34" charset="0"/>
              <a:buChar char="•"/>
            </a:pPr>
            <a:r>
              <a:rPr lang="pt-BR" sz="2400" dirty="0"/>
              <a:t>Utilizados para criar expressões baseadas em campos de tipo “</a:t>
            </a:r>
            <a:r>
              <a:rPr lang="pt-BR" sz="2400" dirty="0" err="1"/>
              <a:t>Númerico</a:t>
            </a:r>
            <a:r>
              <a:rPr lang="pt-BR" sz="2400" dirty="0"/>
              <a:t>” ou “Data”</a:t>
            </a:r>
          </a:p>
          <a:p>
            <a:pPr marL="342900" indent="-342900" fontAlgn="base">
              <a:spcBef>
                <a:spcPct val="0"/>
              </a:spcBef>
              <a:spcAft>
                <a:spcPct val="0"/>
              </a:spcAft>
              <a:buFont typeface="Arial" panose="020B0604020202020204" pitchFamily="34" charset="0"/>
              <a:buChar char="•"/>
            </a:pPr>
            <a:r>
              <a:rPr lang="pt-BR" sz="2400" dirty="0"/>
              <a:t>Na linguagem SQL padrão temos poucos operadores matemáticos.</a:t>
            </a:r>
          </a:p>
          <a:p>
            <a:pPr marL="342900" indent="-342900" fontAlgn="base">
              <a:spcBef>
                <a:spcPct val="0"/>
              </a:spcBef>
              <a:spcAft>
                <a:spcPct val="0"/>
              </a:spcAft>
              <a:buFont typeface="Arial" panose="020B0604020202020204" pitchFamily="34" charset="0"/>
              <a:buChar char="•"/>
            </a:pPr>
            <a:r>
              <a:rPr lang="pt-BR" sz="2400" dirty="0"/>
              <a:t>O que acontece é que cada SGBD acaba suprindo esta lacuna com funções específicas, por enquanto falaremos somente sobre os operadores padrão.</a:t>
            </a:r>
          </a:p>
        </p:txBody>
      </p:sp>
      <p:graphicFrame>
        <p:nvGraphicFramePr>
          <p:cNvPr id="4" name="Tabela 3"/>
          <p:cNvGraphicFramePr>
            <a:graphicFrameLocks noGrp="1"/>
          </p:cNvGraphicFramePr>
          <p:nvPr>
            <p:extLst>
              <p:ext uri="{D42A27DB-BD31-4B8C-83A1-F6EECF244321}">
                <p14:modId xmlns:p14="http://schemas.microsoft.com/office/powerpoint/2010/main" val="203290710"/>
              </p:ext>
            </p:extLst>
          </p:nvPr>
        </p:nvGraphicFramePr>
        <p:xfrm>
          <a:off x="7032104" y="1463295"/>
          <a:ext cx="3312368" cy="3477875"/>
        </p:xfrm>
        <a:graphic>
          <a:graphicData uri="http://schemas.openxmlformats.org/drawingml/2006/table">
            <a:tbl>
              <a:tblPr/>
              <a:tblGrid>
                <a:gridCol w="1408708">
                  <a:extLst>
                    <a:ext uri="{9D8B030D-6E8A-4147-A177-3AD203B41FA5}">
                      <a16:colId xmlns:a16="http://schemas.microsoft.com/office/drawing/2014/main" val="20000"/>
                    </a:ext>
                  </a:extLst>
                </a:gridCol>
                <a:gridCol w="1903660">
                  <a:extLst>
                    <a:ext uri="{9D8B030D-6E8A-4147-A177-3AD203B41FA5}">
                      <a16:colId xmlns:a16="http://schemas.microsoft.com/office/drawing/2014/main" val="20001"/>
                    </a:ext>
                  </a:extLst>
                </a:gridCol>
              </a:tblGrid>
              <a:tr h="695575">
                <a:tc>
                  <a:txBody>
                    <a:bodyPr/>
                    <a:lstStyle/>
                    <a:p>
                      <a:r>
                        <a:rPr lang="pt-BR" sz="2400" b="1" u="none" strike="noStrike" dirty="0">
                          <a:solidFill>
                            <a:srgbClr val="000000"/>
                          </a:solidFill>
                          <a:effectLst/>
                          <a:latin typeface="Calibri"/>
                        </a:rPr>
                        <a:t>Operador</a:t>
                      </a:r>
                      <a:endParaRPr lang="pt-BR" sz="2400" b="0" u="none" strike="noStrike" dirty="0">
                        <a:solidFill>
                          <a:srgbClr val="000000"/>
                        </a:solidFill>
                        <a:effectLst/>
                        <a:latin typeface="Calibri"/>
                      </a:endParaRPr>
                    </a:p>
                  </a:txBody>
                  <a:tcPr marL="0" marR="0" marT="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r>
                        <a:rPr lang="pt-BR" sz="2400" b="1" u="none" strike="noStrike">
                          <a:solidFill>
                            <a:srgbClr val="000000"/>
                          </a:solidFill>
                          <a:effectLst/>
                          <a:latin typeface="Calibri"/>
                        </a:rPr>
                        <a:t>Função</a:t>
                      </a:r>
                      <a:endParaRPr lang="pt-BR" sz="2400" b="0" u="none" strike="noStrike">
                        <a:solidFill>
                          <a:srgbClr val="000000"/>
                        </a:solidFill>
                        <a:effectLst/>
                        <a:latin typeface="Calibri"/>
                      </a:endParaRPr>
                    </a:p>
                  </a:txBody>
                  <a:tcPr marL="0" marR="0" marT="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extLst>
                  <a:ext uri="{0D108BD9-81ED-4DB2-BD59-A6C34878D82A}">
                    <a16:rowId xmlns:a16="http://schemas.microsoft.com/office/drawing/2014/main" val="10000"/>
                  </a:ext>
                </a:extLst>
              </a:tr>
              <a:tr h="695575">
                <a:tc>
                  <a:txBody>
                    <a:bodyPr/>
                    <a:lstStyle/>
                    <a:p>
                      <a:pPr algn="ctr"/>
                      <a:r>
                        <a:rPr lang="pt-BR" sz="2400" b="0" u="none" strike="noStrike" dirty="0">
                          <a:solidFill>
                            <a:srgbClr val="000000"/>
                          </a:solidFill>
                          <a:effectLst/>
                          <a:latin typeface="Calibri"/>
                        </a:rPr>
                        <a:t>+</a:t>
                      </a:r>
                    </a:p>
                  </a:txBody>
                  <a:tcPr marL="0" marR="0" marT="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tc>
                  <a:txBody>
                    <a:bodyPr/>
                    <a:lstStyle/>
                    <a:p>
                      <a:r>
                        <a:rPr lang="pt-BR" sz="2400" b="0" u="none" strike="noStrike">
                          <a:solidFill>
                            <a:srgbClr val="000000"/>
                          </a:solidFill>
                          <a:effectLst/>
                          <a:latin typeface="Calibri"/>
                        </a:rPr>
                        <a:t>Soma</a:t>
                      </a:r>
                    </a:p>
                  </a:txBody>
                  <a:tcPr marL="0" marR="0" marT="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extLst>
                  <a:ext uri="{0D108BD9-81ED-4DB2-BD59-A6C34878D82A}">
                    <a16:rowId xmlns:a16="http://schemas.microsoft.com/office/drawing/2014/main" val="10001"/>
                  </a:ext>
                </a:extLst>
              </a:tr>
              <a:tr h="695575">
                <a:tc>
                  <a:txBody>
                    <a:bodyPr/>
                    <a:lstStyle/>
                    <a:p>
                      <a:pPr algn="ctr"/>
                      <a:r>
                        <a:rPr lang="pt-BR" sz="2400" b="0" u="none" strike="noStrike" dirty="0">
                          <a:solidFill>
                            <a:srgbClr val="000000"/>
                          </a:solidFill>
                          <a:effectLst/>
                          <a:latin typeface="Calibri"/>
                        </a:rPr>
                        <a:t>-</a:t>
                      </a:r>
                    </a:p>
                  </a:txBody>
                  <a:tcPr marL="0" marR="0" marT="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r>
                        <a:rPr lang="pt-BR" sz="2400" b="0" u="none" strike="noStrike">
                          <a:solidFill>
                            <a:srgbClr val="000000"/>
                          </a:solidFill>
                          <a:effectLst/>
                          <a:latin typeface="Calibri"/>
                        </a:rPr>
                        <a:t>Subtração</a:t>
                      </a:r>
                    </a:p>
                  </a:txBody>
                  <a:tcPr marL="0" marR="0" marT="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extLst>
                  <a:ext uri="{0D108BD9-81ED-4DB2-BD59-A6C34878D82A}">
                    <a16:rowId xmlns:a16="http://schemas.microsoft.com/office/drawing/2014/main" val="10002"/>
                  </a:ext>
                </a:extLst>
              </a:tr>
              <a:tr h="695575">
                <a:tc>
                  <a:txBody>
                    <a:bodyPr/>
                    <a:lstStyle/>
                    <a:p>
                      <a:pPr algn="ctr"/>
                      <a:r>
                        <a:rPr lang="pt-BR" sz="2400" b="0" u="none" strike="noStrike" dirty="0">
                          <a:solidFill>
                            <a:srgbClr val="000000"/>
                          </a:solidFill>
                          <a:effectLst/>
                          <a:latin typeface="Calibri"/>
                        </a:rPr>
                        <a:t>*</a:t>
                      </a:r>
                    </a:p>
                  </a:txBody>
                  <a:tcPr marL="0" marR="0" marT="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tc>
                  <a:txBody>
                    <a:bodyPr/>
                    <a:lstStyle/>
                    <a:p>
                      <a:r>
                        <a:rPr lang="pt-BR" sz="2400" b="0" u="none" strike="noStrike">
                          <a:solidFill>
                            <a:srgbClr val="000000"/>
                          </a:solidFill>
                          <a:effectLst/>
                          <a:latin typeface="Calibri"/>
                        </a:rPr>
                        <a:t>Multiplicação</a:t>
                      </a:r>
                    </a:p>
                  </a:txBody>
                  <a:tcPr marL="0" marR="0" marT="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extLst>
                  <a:ext uri="{0D108BD9-81ED-4DB2-BD59-A6C34878D82A}">
                    <a16:rowId xmlns:a16="http://schemas.microsoft.com/office/drawing/2014/main" val="10003"/>
                  </a:ext>
                </a:extLst>
              </a:tr>
              <a:tr h="695575">
                <a:tc>
                  <a:txBody>
                    <a:bodyPr/>
                    <a:lstStyle/>
                    <a:p>
                      <a:pPr algn="ctr"/>
                      <a:r>
                        <a:rPr lang="pt-BR" sz="2400" b="0" u="none" strike="noStrike" dirty="0">
                          <a:solidFill>
                            <a:srgbClr val="000000"/>
                          </a:solidFill>
                          <a:effectLst/>
                          <a:latin typeface="Calibri"/>
                        </a:rPr>
                        <a:t>/</a:t>
                      </a:r>
                    </a:p>
                  </a:txBody>
                  <a:tcPr marL="0" marR="0" marT="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B8CCE4"/>
                    </a:solidFill>
                  </a:tcPr>
                </a:tc>
                <a:tc>
                  <a:txBody>
                    <a:bodyPr/>
                    <a:lstStyle/>
                    <a:p>
                      <a:r>
                        <a:rPr lang="pt-BR" sz="2400" b="0" u="none" strike="noStrike" dirty="0">
                          <a:solidFill>
                            <a:srgbClr val="000000"/>
                          </a:solidFill>
                          <a:effectLst/>
                          <a:latin typeface="Calibri"/>
                        </a:rPr>
                        <a:t>Divisão</a:t>
                      </a:r>
                    </a:p>
                  </a:txBody>
                  <a:tcPr marL="0" marR="0" marT="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a:noFill/>
                    </a:lnB>
                    <a:solidFill>
                      <a:srgbClr val="B8CCE4"/>
                    </a:solidFill>
                  </a:tcPr>
                </a:tc>
                <a:extLst>
                  <a:ext uri="{0D108BD9-81ED-4DB2-BD59-A6C34878D82A}">
                    <a16:rowId xmlns:a16="http://schemas.microsoft.com/office/drawing/2014/main" val="10004"/>
                  </a:ext>
                </a:extLst>
              </a:tr>
            </a:tbl>
          </a:graphicData>
        </a:graphic>
      </p:graphicFrame>
      <p:sp>
        <p:nvSpPr>
          <p:cNvPr id="3" name="Espaço Reservado para Número de Slide 2"/>
          <p:cNvSpPr>
            <a:spLocks noGrp="1"/>
          </p:cNvSpPr>
          <p:nvPr>
            <p:ph type="sldNum" sz="quarter" idx="12"/>
          </p:nvPr>
        </p:nvSpPr>
        <p:spPr/>
        <p:txBody>
          <a:bodyPr/>
          <a:lstStyle/>
          <a:p>
            <a:fld id="{C4F29C1D-01B1-466E-BAF1-C56448A35C33}" type="slidenum">
              <a:rPr lang="pt-BR" smtClean="0"/>
              <a:t>10</a:t>
            </a:fld>
            <a:endParaRPr lang="pt-BR"/>
          </a:p>
        </p:txBody>
      </p:sp>
    </p:spTree>
    <p:extLst>
      <p:ext uri="{BB962C8B-B14F-4D97-AF65-F5344CB8AC3E}">
        <p14:creationId xmlns:p14="http://schemas.microsoft.com/office/powerpoint/2010/main" val="1646548861"/>
      </p:ext>
    </p:extLst>
  </p:cSld>
  <p:clrMapOvr>
    <a:masterClrMapping/>
  </p:clrMapOvr>
  <p:transition spd="slow">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blackWhite">
          <a:xfrm>
            <a:off x="2446339" y="2221955"/>
            <a:ext cx="7265987" cy="8223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 pos="1658938" algn="l"/>
              </a:tabLst>
              <a:defRPr sz="2800" b="1">
                <a:solidFill>
                  <a:schemeClr val="bg2"/>
                </a:solidFill>
                <a:latin typeface="Arial Narrow" pitchFamily="34" charset="0"/>
              </a:defRPr>
            </a:lvl1pPr>
            <a:lvl2pPr marL="742950" indent="-285750">
              <a:tabLst>
                <a:tab pos="1200150" algn="l"/>
                <a:tab pos="1658938" algn="l"/>
              </a:tabLst>
              <a:defRPr sz="2800" b="1">
                <a:solidFill>
                  <a:schemeClr val="bg2"/>
                </a:solidFill>
                <a:latin typeface="Arial Narrow" pitchFamily="34" charset="0"/>
              </a:defRPr>
            </a:lvl2pPr>
            <a:lvl3pPr marL="1143000" indent="-228600">
              <a:tabLst>
                <a:tab pos="1200150" algn="l"/>
                <a:tab pos="1658938" algn="l"/>
              </a:tabLst>
              <a:defRPr sz="2800" b="1">
                <a:solidFill>
                  <a:schemeClr val="bg2"/>
                </a:solidFill>
                <a:latin typeface="Arial Narrow" pitchFamily="34" charset="0"/>
              </a:defRPr>
            </a:lvl3pPr>
            <a:lvl4pPr marL="1600200" indent="-228600">
              <a:tabLst>
                <a:tab pos="1200150" algn="l"/>
                <a:tab pos="1658938" algn="l"/>
              </a:tabLst>
              <a:defRPr sz="2800" b="1">
                <a:solidFill>
                  <a:schemeClr val="bg2"/>
                </a:solidFill>
                <a:latin typeface="Arial Narrow" pitchFamily="34" charset="0"/>
              </a:defRPr>
            </a:lvl4pPr>
            <a:lvl5pPr marL="2057400" indent="-228600">
              <a:tabLst>
                <a:tab pos="1200150" algn="l"/>
                <a:tab pos="1658938"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9pPr>
          </a:lstStyle>
          <a:p>
            <a:pPr algn="l">
              <a:lnSpc>
                <a:spcPct val="100000"/>
              </a:lnSpc>
              <a:spcBef>
                <a:spcPct val="0"/>
              </a:spcBef>
            </a:pPr>
            <a:r>
              <a:rPr lang="pt-BR" altLang="pt-BR" sz="1800">
                <a:solidFill>
                  <a:srgbClr val="000000"/>
                </a:solidFill>
                <a:latin typeface="Courier New" pitchFamily="49" charset="0"/>
              </a:rPr>
              <a:t> </a:t>
            </a:r>
          </a:p>
        </p:txBody>
      </p:sp>
      <p:sp>
        <p:nvSpPr>
          <p:cNvPr id="11268" name="Arc 4"/>
          <p:cNvSpPr>
            <a:spLocks/>
          </p:cNvSpPr>
          <p:nvPr/>
        </p:nvSpPr>
        <p:spPr bwMode="ltGray">
          <a:xfrm>
            <a:off x="6985000" y="3114130"/>
            <a:ext cx="211138" cy="225425"/>
          </a:xfrm>
          <a:custGeom>
            <a:avLst/>
            <a:gdLst>
              <a:gd name="T0" fmla="*/ 2063854 w 21600"/>
              <a:gd name="T1" fmla="*/ 2352613 h 21600"/>
              <a:gd name="T2" fmla="*/ 0 w 21600"/>
              <a:gd name="T3" fmla="*/ 0 h 21600"/>
              <a:gd name="T4" fmla="*/ 2063854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round/>
                <a:headEnd type="none" w="sm" len="sm"/>
                <a:tailEnd type="none" w="sm" len="sm"/>
              </a14:hiddenLine>
            </a:ext>
          </a:extLst>
        </p:spPr>
        <p:txBody>
          <a:bodyPr wrap="none" anchor="ctr"/>
          <a:lstStyle/>
          <a:p>
            <a:endParaRPr lang="pt-BR"/>
          </a:p>
        </p:txBody>
      </p:sp>
      <p:sp>
        <p:nvSpPr>
          <p:cNvPr id="11269" name="Rectangle 5"/>
          <p:cNvSpPr>
            <a:spLocks noChangeArrowheads="1"/>
          </p:cNvSpPr>
          <p:nvPr/>
        </p:nvSpPr>
        <p:spPr bwMode="blackWhite">
          <a:xfrm>
            <a:off x="2409825" y="3301454"/>
            <a:ext cx="7315200" cy="286385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00000"/>
              </a:lnSpc>
              <a:spcBef>
                <a:spcPct val="0"/>
              </a:spcBef>
            </a:pPr>
            <a:r>
              <a:rPr lang="pt-BR" altLang="pt-BR" sz="1800">
                <a:solidFill>
                  <a:srgbClr val="000000"/>
                </a:solidFill>
                <a:latin typeface="Courier New" pitchFamily="49" charset="0"/>
              </a:rPr>
              <a:t> </a:t>
            </a: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p:txBody>
      </p:sp>
      <p:grpSp>
        <p:nvGrpSpPr>
          <p:cNvPr id="2" name="Group 8"/>
          <p:cNvGrpSpPr>
            <a:grpSpLocks/>
          </p:cNvGrpSpPr>
          <p:nvPr/>
        </p:nvGrpSpPr>
        <p:grpSpPr bwMode="auto">
          <a:xfrm>
            <a:off x="5735640" y="2348706"/>
            <a:ext cx="2881313" cy="3525839"/>
            <a:chOff x="2653" y="1078"/>
            <a:chExt cx="1815" cy="2221"/>
          </a:xfrm>
        </p:grpSpPr>
        <p:sp>
          <p:nvSpPr>
            <p:cNvPr id="11273" name="Rectangle 6"/>
            <p:cNvSpPr>
              <a:spLocks noChangeArrowheads="1"/>
            </p:cNvSpPr>
            <p:nvPr/>
          </p:nvSpPr>
          <p:spPr bwMode="ltGray">
            <a:xfrm>
              <a:off x="3260" y="1078"/>
              <a:ext cx="1208" cy="218"/>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11274" name="Rectangle 7"/>
            <p:cNvSpPr>
              <a:spLocks noChangeArrowheads="1"/>
            </p:cNvSpPr>
            <p:nvPr/>
          </p:nvSpPr>
          <p:spPr bwMode="ltGray">
            <a:xfrm>
              <a:off x="2653" y="1702"/>
              <a:ext cx="787" cy="1597"/>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sp>
        <p:nvSpPr>
          <p:cNvPr id="11271" name="Rectangle 9"/>
          <p:cNvSpPr>
            <a:spLocks noChangeArrowheads="1"/>
          </p:cNvSpPr>
          <p:nvPr/>
        </p:nvSpPr>
        <p:spPr bwMode="blackWhite">
          <a:xfrm>
            <a:off x="2449514" y="2209255"/>
            <a:ext cx="729138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tabLst>
                <a:tab pos="1200150" algn="l"/>
                <a:tab pos="1658938" algn="l"/>
              </a:tabLst>
              <a:defRPr sz="2800" b="1">
                <a:solidFill>
                  <a:schemeClr val="bg2"/>
                </a:solidFill>
                <a:latin typeface="Arial Narrow" pitchFamily="34" charset="0"/>
              </a:defRPr>
            </a:lvl1pPr>
            <a:lvl2pPr marL="742950" indent="-285750">
              <a:tabLst>
                <a:tab pos="1200150" algn="l"/>
                <a:tab pos="1658938" algn="l"/>
              </a:tabLst>
              <a:defRPr sz="2800" b="1">
                <a:solidFill>
                  <a:schemeClr val="bg2"/>
                </a:solidFill>
                <a:latin typeface="Arial Narrow" pitchFamily="34" charset="0"/>
              </a:defRPr>
            </a:lvl2pPr>
            <a:lvl3pPr marL="1143000" indent="-228600">
              <a:tabLst>
                <a:tab pos="1200150" algn="l"/>
                <a:tab pos="1658938" algn="l"/>
              </a:tabLst>
              <a:defRPr sz="2800" b="1">
                <a:solidFill>
                  <a:schemeClr val="bg2"/>
                </a:solidFill>
                <a:latin typeface="Arial Narrow" pitchFamily="34" charset="0"/>
              </a:defRPr>
            </a:lvl3pPr>
            <a:lvl4pPr marL="1600200" indent="-228600">
              <a:tabLst>
                <a:tab pos="1200150" algn="l"/>
                <a:tab pos="1658938" algn="l"/>
              </a:tabLst>
              <a:defRPr sz="2800" b="1">
                <a:solidFill>
                  <a:schemeClr val="bg2"/>
                </a:solidFill>
                <a:latin typeface="Arial Narrow" pitchFamily="34" charset="0"/>
              </a:defRPr>
            </a:lvl4pPr>
            <a:lvl5pPr marL="2057400" indent="-228600">
              <a:tabLst>
                <a:tab pos="1200150" algn="l"/>
                <a:tab pos="1658938"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9pPr>
          </a:lstStyle>
          <a:p>
            <a:pPr algn="l">
              <a:lnSpc>
                <a:spcPct val="100000"/>
              </a:lnSpc>
              <a:spcBef>
                <a:spcPct val="0"/>
              </a:spcBef>
            </a:pPr>
            <a:r>
              <a:rPr lang="pt-BR" altLang="pt-BR" sz="1800" dirty="0" err="1">
                <a:solidFill>
                  <a:srgbClr val="000000"/>
                </a:solidFill>
                <a:latin typeface="Courier New" pitchFamily="49" charset="0"/>
              </a:rPr>
              <a:t>Select</a:t>
            </a:r>
            <a:r>
              <a:rPr lang="pt-BR" altLang="pt-BR" sz="1800" dirty="0">
                <a:solidFill>
                  <a:srgbClr val="000000"/>
                </a:solidFill>
                <a:latin typeface="Courier New" pitchFamily="49" charset="0"/>
              </a:rPr>
              <a:t> </a:t>
            </a:r>
            <a:r>
              <a:rPr lang="pt-BR" altLang="pt-BR" sz="1800" dirty="0" err="1">
                <a:solidFill>
                  <a:srgbClr val="000000"/>
                </a:solidFill>
                <a:latin typeface="Courier New" pitchFamily="49" charset="0"/>
              </a:rPr>
              <a:t>NomeEmpregado</a:t>
            </a:r>
            <a:r>
              <a:rPr lang="pt-BR" altLang="pt-BR" sz="1800" dirty="0">
                <a:solidFill>
                  <a:srgbClr val="000000"/>
                </a:solidFill>
                <a:latin typeface="Courier New" pitchFamily="49" charset="0"/>
              </a:rPr>
              <a:t>, Salario, Salario * 1.1</a:t>
            </a:r>
          </a:p>
          <a:p>
            <a:pPr algn="l">
              <a:lnSpc>
                <a:spcPct val="100000"/>
              </a:lnSpc>
              <a:spcBef>
                <a:spcPct val="0"/>
              </a:spcBef>
            </a:pPr>
            <a:r>
              <a:rPr lang="pt-BR" altLang="pt-BR" sz="1800" dirty="0" err="1">
                <a:solidFill>
                  <a:srgbClr val="000000"/>
                </a:solidFill>
                <a:latin typeface="Courier New" pitchFamily="49" charset="0"/>
              </a:rPr>
              <a:t>From</a:t>
            </a:r>
            <a:r>
              <a:rPr lang="pt-BR" altLang="pt-BR" sz="1800" dirty="0">
                <a:solidFill>
                  <a:srgbClr val="000000"/>
                </a:solidFill>
                <a:latin typeface="Courier New" pitchFamily="49" charset="0"/>
              </a:rPr>
              <a:t> Empregado  </a:t>
            </a:r>
          </a:p>
        </p:txBody>
      </p:sp>
      <p:sp>
        <p:nvSpPr>
          <p:cNvPr id="11272" name="Rectangle 10"/>
          <p:cNvSpPr>
            <a:spLocks noChangeArrowheads="1"/>
          </p:cNvSpPr>
          <p:nvPr/>
        </p:nvSpPr>
        <p:spPr bwMode="blackWhite">
          <a:xfrm>
            <a:off x="2413000" y="3288755"/>
            <a:ext cx="7340600" cy="2585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spcBef>
                <a:spcPct val="0"/>
              </a:spcBef>
            </a:pPr>
            <a:r>
              <a:rPr lang="pt-BR" altLang="pt-BR" sz="1800" dirty="0" err="1">
                <a:solidFill>
                  <a:srgbClr val="000000"/>
                </a:solidFill>
                <a:latin typeface="Courier New" pitchFamily="49" charset="0"/>
              </a:rPr>
              <a:t>NomeEmpregado</a:t>
            </a:r>
            <a:r>
              <a:rPr lang="pt-BR" altLang="pt-BR" sz="1800" dirty="0">
                <a:solidFill>
                  <a:srgbClr val="000000"/>
                </a:solidFill>
                <a:latin typeface="Courier New" pitchFamily="49" charset="0"/>
              </a:rPr>
              <a:t> Salario                                         </a:t>
            </a:r>
          </a:p>
          <a:p>
            <a:pPr>
              <a:spcBef>
                <a:spcPct val="0"/>
              </a:spcBef>
            </a:pPr>
            <a:r>
              <a:rPr lang="pt-BR" altLang="pt-BR" sz="1800" dirty="0">
                <a:solidFill>
                  <a:srgbClr val="000000"/>
                </a:solidFill>
                <a:latin typeface="Courier New" pitchFamily="49" charset="0"/>
              </a:rPr>
              <a:t>------------- --------  --------</a:t>
            </a:r>
          </a:p>
          <a:p>
            <a:pPr>
              <a:spcBef>
                <a:spcPct val="0"/>
              </a:spcBef>
            </a:pPr>
            <a:r>
              <a:rPr lang="pt-BR" altLang="pt-BR" sz="1800" dirty="0">
                <a:solidFill>
                  <a:srgbClr val="000000"/>
                </a:solidFill>
                <a:latin typeface="Courier New" pitchFamily="49" charset="0"/>
              </a:rPr>
              <a:t>Santana        1835.00  2018.500</a:t>
            </a:r>
          </a:p>
          <a:p>
            <a:pPr>
              <a:spcBef>
                <a:spcPct val="0"/>
              </a:spcBef>
            </a:pPr>
            <a:r>
              <a:rPr lang="pt-BR" altLang="pt-BR" sz="1800" dirty="0">
                <a:solidFill>
                  <a:srgbClr val="000000"/>
                </a:solidFill>
                <a:latin typeface="Courier New" pitchFamily="49" charset="0"/>
              </a:rPr>
              <a:t>ORSINI         1817.00  1998.700</a:t>
            </a:r>
          </a:p>
          <a:p>
            <a:pPr>
              <a:spcBef>
                <a:spcPct val="0"/>
              </a:spcBef>
            </a:pPr>
            <a:r>
              <a:rPr lang="pt-BR" altLang="pt-BR" sz="1800" dirty="0">
                <a:solidFill>
                  <a:srgbClr val="000000"/>
                </a:solidFill>
                <a:latin typeface="Courier New" pitchFamily="49" charset="0"/>
              </a:rPr>
              <a:t>DANTAS         1750.00  1925.000</a:t>
            </a:r>
          </a:p>
          <a:p>
            <a:pPr>
              <a:spcBef>
                <a:spcPct val="0"/>
              </a:spcBef>
            </a:pPr>
            <a:r>
              <a:rPr lang="pt-BR" altLang="pt-BR" sz="1800" dirty="0">
                <a:solidFill>
                  <a:srgbClr val="000000"/>
                </a:solidFill>
                <a:latin typeface="Courier New" pitchFamily="49" charset="0"/>
              </a:rPr>
              <a:t>OBRIEN         1800.00  1980.000</a:t>
            </a:r>
          </a:p>
          <a:p>
            <a:pPr>
              <a:spcBef>
                <a:spcPct val="0"/>
              </a:spcBef>
            </a:pPr>
            <a:r>
              <a:rPr lang="pt-BR" altLang="pt-BR" sz="1800" dirty="0">
                <a:solidFill>
                  <a:srgbClr val="000000"/>
                </a:solidFill>
                <a:latin typeface="Courier New" pitchFamily="49" charset="0"/>
              </a:rPr>
              <a:t>SOUZA          2065.00  2271.500</a:t>
            </a:r>
          </a:p>
          <a:p>
            <a:pPr>
              <a:spcBef>
                <a:spcPct val="0"/>
              </a:spcBef>
            </a:pPr>
            <a:r>
              <a:rPr lang="pt-BR" altLang="pt-BR" sz="1800" dirty="0">
                <a:solidFill>
                  <a:srgbClr val="000000"/>
                </a:solidFill>
                <a:latin typeface="Courier New" pitchFamily="49" charset="0"/>
              </a:rPr>
              <a:t>SUZUKI         1680.00  1848.000</a:t>
            </a:r>
          </a:p>
          <a:p>
            <a:pPr algn="l">
              <a:lnSpc>
                <a:spcPct val="100000"/>
              </a:lnSpc>
              <a:spcBef>
                <a:spcPct val="0"/>
              </a:spcBef>
            </a:pPr>
            <a:r>
              <a:rPr lang="pt-BR" altLang="pt-BR" sz="1800" dirty="0">
                <a:solidFill>
                  <a:srgbClr val="000000"/>
                </a:solidFill>
                <a:latin typeface="Courier New" pitchFamily="49" charset="0"/>
              </a:rPr>
              <a:t>...            ...      ...  </a:t>
            </a:r>
          </a:p>
        </p:txBody>
      </p:sp>
      <p:sp>
        <p:nvSpPr>
          <p:cNvPr id="12" name="Rectangle 7"/>
          <p:cNvSpPr txBox="1">
            <a:spLocks noChangeArrowheads="1"/>
          </p:cNvSpPr>
          <p:nvPr/>
        </p:nvSpPr>
        <p:spPr>
          <a:xfrm>
            <a:off x="2286000" y="188640"/>
            <a:ext cx="8077200" cy="11430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pt-BR" sz="4400" kern="1200">
                <a:solidFill>
                  <a:schemeClr val="tx1"/>
                </a:solidFill>
                <a:latin typeface="+mj-lt"/>
                <a:ea typeface="+mj-ea"/>
                <a:cs typeface="+mj-cs"/>
              </a:defRPr>
            </a:lvl1pPr>
          </a:lstStyle>
          <a:p>
            <a:r>
              <a:rPr lang="pt-BR" sz="5400" dirty="0"/>
              <a:t>Operadores Matemáticos</a:t>
            </a:r>
            <a:endParaRPr lang="pt-BR" altLang="pt-BR" sz="5400" dirty="0"/>
          </a:p>
        </p:txBody>
      </p:sp>
      <p:sp>
        <p:nvSpPr>
          <p:cNvPr id="13" name="CaixaDeTexto 12"/>
          <p:cNvSpPr txBox="1"/>
          <p:nvPr/>
        </p:nvSpPr>
        <p:spPr>
          <a:xfrm>
            <a:off x="2351584" y="1412776"/>
            <a:ext cx="5834802" cy="523220"/>
          </a:xfrm>
          <a:prstGeom prst="rect">
            <a:avLst/>
          </a:prstGeom>
          <a:noFill/>
        </p:spPr>
        <p:txBody>
          <a:bodyPr wrap="none" rtlCol="0">
            <a:spAutoFit/>
          </a:bodyPr>
          <a:lstStyle/>
          <a:p>
            <a:r>
              <a:rPr lang="pt-BR" sz="2800" dirty="0"/>
              <a:t>Calculando 10% de aumento de salário</a:t>
            </a:r>
          </a:p>
        </p:txBody>
      </p:sp>
      <p:sp>
        <p:nvSpPr>
          <p:cNvPr id="3" name="Espaço Reservado para Número de Slide 2"/>
          <p:cNvSpPr>
            <a:spLocks noGrp="1"/>
          </p:cNvSpPr>
          <p:nvPr>
            <p:ph type="sldNum" sz="quarter" idx="12"/>
          </p:nvPr>
        </p:nvSpPr>
        <p:spPr/>
        <p:txBody>
          <a:bodyPr/>
          <a:lstStyle/>
          <a:p>
            <a:fld id="{C4F29C1D-01B1-466E-BAF1-C56448A35C33}" type="slidenum">
              <a:rPr lang="pt-BR" smtClean="0"/>
              <a:t>11</a:t>
            </a:fld>
            <a:endParaRPr lang="pt-BR"/>
          </a:p>
        </p:txBody>
      </p:sp>
    </p:spTree>
    <p:extLst>
      <p:ext uri="{BB962C8B-B14F-4D97-AF65-F5344CB8AC3E}">
        <p14:creationId xmlns:p14="http://schemas.microsoft.com/office/powerpoint/2010/main" val="26755805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body" idx="1"/>
          </p:nvPr>
        </p:nvSpPr>
        <p:spPr>
          <a:xfrm>
            <a:off x="2384425" y="3284984"/>
            <a:ext cx="7385050" cy="2982466"/>
          </a:xfrm>
        </p:spPr>
        <p:txBody>
          <a:bodyPr>
            <a:normAutofit fontScale="92500" lnSpcReduction="20000"/>
          </a:bodyPr>
          <a:lstStyle/>
          <a:p>
            <a:pPr lvl="1">
              <a:lnSpc>
                <a:spcPct val="115000"/>
              </a:lnSpc>
            </a:pPr>
            <a:r>
              <a:rPr lang="pt-BR" altLang="pt-BR" dirty="0"/>
              <a:t>Multiplicação e divisão tem prioridade sobre soma e subtração.</a:t>
            </a:r>
          </a:p>
          <a:p>
            <a:pPr lvl="1">
              <a:lnSpc>
                <a:spcPct val="115000"/>
              </a:lnSpc>
            </a:pPr>
            <a:r>
              <a:rPr lang="pt-BR" altLang="pt-BR" dirty="0"/>
              <a:t>Operadores de mesma prioridade são avaliados da esquerda para direita.</a:t>
            </a:r>
          </a:p>
          <a:p>
            <a:pPr lvl="1">
              <a:lnSpc>
                <a:spcPct val="115000"/>
              </a:lnSpc>
            </a:pPr>
            <a:r>
              <a:rPr lang="pt-BR" altLang="pt-BR" dirty="0"/>
              <a:t>Parênteses são usados para forçar uma prioridade de avaliação e para melhorar a clareza de comandos.</a:t>
            </a:r>
          </a:p>
        </p:txBody>
      </p:sp>
      <p:grpSp>
        <p:nvGrpSpPr>
          <p:cNvPr id="12292" name="Group 9"/>
          <p:cNvGrpSpPr>
            <a:grpSpLocks/>
          </p:cNvGrpSpPr>
          <p:nvPr/>
        </p:nvGrpSpPr>
        <p:grpSpPr bwMode="auto">
          <a:xfrm>
            <a:off x="4476750" y="2165102"/>
            <a:ext cx="2965450" cy="831850"/>
            <a:chOff x="1860" y="856"/>
            <a:chExt cx="1868" cy="524"/>
          </a:xfrm>
        </p:grpSpPr>
        <p:sp>
          <p:nvSpPr>
            <p:cNvPr id="25604" name="Rectangle 4"/>
            <p:cNvSpPr>
              <a:spLocks noChangeArrowheads="1"/>
            </p:cNvSpPr>
            <p:nvPr/>
          </p:nvSpPr>
          <p:spPr bwMode="blackWhite">
            <a:xfrm>
              <a:off x="1868" y="920"/>
              <a:ext cx="1860" cy="456"/>
            </a:xfrm>
            <a:prstGeom prst="rect">
              <a:avLst/>
            </a:prstGeom>
            <a:gradFill rotWithShape="0">
              <a:gsLst>
                <a:gs pos="0">
                  <a:srgbClr val="FF5050"/>
                </a:gs>
                <a:gs pos="100000">
                  <a:srgbClr val="FF5050">
                    <a:gamma/>
                    <a:shade val="89804"/>
                    <a:invGamma/>
                  </a:srgbClr>
                </a:gs>
              </a:gsLst>
              <a:lin ang="2700000" scaled="1"/>
            </a:gradFill>
            <a:ln w="12700">
              <a:solidFill>
                <a:srgbClr val="000000"/>
              </a:solidFill>
              <a:miter lim="800000"/>
              <a:headEnd/>
              <a:tailEnd/>
            </a:ln>
            <a:effectLst>
              <a:outerShdw dist="53882" dir="2700000" algn="ctr" rotWithShape="0">
                <a:srgbClr val="000000"/>
              </a:outerShdw>
            </a:effectLst>
          </p:spPr>
          <p:txBody>
            <a:bodyPr wrap="none" lIns="92075" tIns="46038" rIns="92075" bIns="46038" anchor="ctr"/>
            <a:lstStyle/>
            <a:p>
              <a:pPr>
                <a:lnSpc>
                  <a:spcPct val="100000"/>
                </a:lnSpc>
                <a:spcBef>
                  <a:spcPct val="0"/>
                </a:spcBef>
                <a:defRPr/>
              </a:pPr>
              <a:endParaRPr lang="pt-BR" sz="2000">
                <a:solidFill>
                  <a:srgbClr val="FFFFCC"/>
                </a:solidFill>
                <a:effectLst>
                  <a:outerShdw blurRad="38100" dist="38100" dir="2700000" algn="tl">
                    <a:srgbClr val="000000"/>
                  </a:outerShdw>
                </a:effectLst>
                <a:latin typeface="Arial" charset="0"/>
              </a:endParaRPr>
            </a:p>
            <a:p>
              <a:pPr>
                <a:lnSpc>
                  <a:spcPct val="100000"/>
                </a:lnSpc>
                <a:spcBef>
                  <a:spcPct val="0"/>
                </a:spcBef>
                <a:defRPr/>
              </a:pPr>
              <a:endParaRPr lang="pt-BR" sz="2000">
                <a:solidFill>
                  <a:srgbClr val="FFFFCC"/>
                </a:solidFill>
                <a:effectLst>
                  <a:outerShdw blurRad="38100" dist="38100" dir="2700000" algn="tl">
                    <a:srgbClr val="000000"/>
                  </a:outerShdw>
                </a:effectLst>
                <a:latin typeface="Arial" charset="0"/>
              </a:endParaRPr>
            </a:p>
          </p:txBody>
        </p:sp>
        <p:sp>
          <p:nvSpPr>
            <p:cNvPr id="25605" name="Rectangle 5"/>
            <p:cNvSpPr>
              <a:spLocks noChangeArrowheads="1"/>
            </p:cNvSpPr>
            <p:nvPr/>
          </p:nvSpPr>
          <p:spPr bwMode="blackWhite">
            <a:xfrm>
              <a:off x="1860" y="1072"/>
              <a:ext cx="480" cy="308"/>
            </a:xfrm>
            <a:prstGeom prst="rect">
              <a:avLst/>
            </a:prstGeom>
            <a:noFill/>
            <a:ln w="9525">
              <a:noFill/>
              <a:miter lim="800000"/>
              <a:headEnd/>
              <a:tailEnd/>
            </a:ln>
            <a:effectLst>
              <a:outerShdw dist="53882" dir="2700000" algn="ctr" rotWithShape="0">
                <a:srgbClr val="000000"/>
              </a:outerShdw>
            </a:effectLst>
          </p:spPr>
          <p:txBody>
            <a:bodyPr wrap="none" lIns="92075" tIns="46038" rIns="92075" bIns="46038" anchor="ctr"/>
            <a:lstStyle/>
            <a:p>
              <a:pPr>
                <a:lnSpc>
                  <a:spcPct val="100000"/>
                </a:lnSpc>
                <a:spcBef>
                  <a:spcPct val="0"/>
                </a:spcBef>
                <a:defRPr/>
              </a:pPr>
              <a:r>
                <a:rPr lang="pt-BR" sz="4400">
                  <a:solidFill>
                    <a:srgbClr val="FFFFCC"/>
                  </a:solidFill>
                  <a:effectLst>
                    <a:outerShdw blurRad="38100" dist="38100" dir="2700000" algn="tl">
                      <a:srgbClr val="000000"/>
                    </a:outerShdw>
                  </a:effectLst>
                  <a:latin typeface="Arial" charset="0"/>
                </a:rPr>
                <a:t>*</a:t>
              </a:r>
            </a:p>
          </p:txBody>
        </p:sp>
        <p:sp>
          <p:nvSpPr>
            <p:cNvPr id="25606" name="Rectangle 6"/>
            <p:cNvSpPr>
              <a:spLocks noChangeArrowheads="1"/>
            </p:cNvSpPr>
            <p:nvPr/>
          </p:nvSpPr>
          <p:spPr bwMode="blackWhite">
            <a:xfrm>
              <a:off x="2298" y="988"/>
              <a:ext cx="480" cy="308"/>
            </a:xfrm>
            <a:prstGeom prst="rect">
              <a:avLst/>
            </a:prstGeom>
            <a:noFill/>
            <a:ln w="9525">
              <a:noFill/>
              <a:miter lim="800000"/>
              <a:headEnd/>
              <a:tailEnd/>
            </a:ln>
            <a:effectLst>
              <a:outerShdw dist="53882" dir="2700000" algn="ctr" rotWithShape="0">
                <a:srgbClr val="000000"/>
              </a:outerShdw>
            </a:effectLst>
          </p:spPr>
          <p:txBody>
            <a:bodyPr wrap="none" lIns="92075" tIns="46038" rIns="92075" bIns="46038" anchor="ctr"/>
            <a:lstStyle/>
            <a:p>
              <a:pPr>
                <a:lnSpc>
                  <a:spcPct val="100000"/>
                </a:lnSpc>
                <a:spcBef>
                  <a:spcPct val="0"/>
                </a:spcBef>
                <a:defRPr/>
              </a:pPr>
              <a:r>
                <a:rPr lang="pt-BR" sz="3600">
                  <a:solidFill>
                    <a:srgbClr val="FFFFCC"/>
                  </a:solidFill>
                  <a:effectLst>
                    <a:outerShdw blurRad="38100" dist="38100" dir="2700000" algn="tl">
                      <a:srgbClr val="000000"/>
                    </a:outerShdw>
                  </a:effectLst>
                  <a:latin typeface="Arial" charset="0"/>
                </a:rPr>
                <a:t>/</a:t>
              </a:r>
            </a:p>
          </p:txBody>
        </p:sp>
        <p:sp>
          <p:nvSpPr>
            <p:cNvPr id="25607" name="Rectangle 7"/>
            <p:cNvSpPr>
              <a:spLocks noChangeArrowheads="1"/>
            </p:cNvSpPr>
            <p:nvPr/>
          </p:nvSpPr>
          <p:spPr bwMode="blackWhite">
            <a:xfrm>
              <a:off x="2720" y="988"/>
              <a:ext cx="480" cy="308"/>
            </a:xfrm>
            <a:prstGeom prst="rect">
              <a:avLst/>
            </a:prstGeom>
            <a:noFill/>
            <a:ln w="9525">
              <a:noFill/>
              <a:miter lim="800000"/>
              <a:headEnd/>
              <a:tailEnd/>
            </a:ln>
            <a:effectLst>
              <a:outerShdw dist="53882" dir="2700000" algn="ctr" rotWithShape="0">
                <a:srgbClr val="000000"/>
              </a:outerShdw>
            </a:effectLst>
          </p:spPr>
          <p:txBody>
            <a:bodyPr wrap="none" lIns="92075" tIns="46038" rIns="92075" bIns="46038" anchor="ctr"/>
            <a:lstStyle/>
            <a:p>
              <a:pPr>
                <a:lnSpc>
                  <a:spcPct val="100000"/>
                </a:lnSpc>
                <a:spcBef>
                  <a:spcPct val="0"/>
                </a:spcBef>
                <a:defRPr/>
              </a:pPr>
              <a:r>
                <a:rPr lang="pt-BR" sz="3600">
                  <a:solidFill>
                    <a:srgbClr val="FFFFCC"/>
                  </a:solidFill>
                  <a:effectLst>
                    <a:outerShdw blurRad="38100" dist="38100" dir="2700000" algn="tl">
                      <a:srgbClr val="000000"/>
                    </a:outerShdw>
                  </a:effectLst>
                  <a:latin typeface="Arial" charset="0"/>
                </a:rPr>
                <a:t>+</a:t>
              </a:r>
            </a:p>
          </p:txBody>
        </p:sp>
        <p:sp>
          <p:nvSpPr>
            <p:cNvPr id="25608" name="Rectangle 8"/>
            <p:cNvSpPr>
              <a:spLocks noChangeArrowheads="1"/>
            </p:cNvSpPr>
            <p:nvPr/>
          </p:nvSpPr>
          <p:spPr bwMode="blackWhite">
            <a:xfrm>
              <a:off x="3205" y="856"/>
              <a:ext cx="480" cy="308"/>
            </a:xfrm>
            <a:prstGeom prst="rect">
              <a:avLst/>
            </a:prstGeom>
            <a:noFill/>
            <a:ln w="9525">
              <a:noFill/>
              <a:miter lim="800000"/>
              <a:headEnd/>
              <a:tailEnd/>
            </a:ln>
            <a:effectLst>
              <a:outerShdw dist="53882" dir="2700000" algn="ctr" rotWithShape="0">
                <a:srgbClr val="000000"/>
              </a:outerShdw>
            </a:effectLst>
          </p:spPr>
          <p:txBody>
            <a:bodyPr wrap="none" lIns="92075" tIns="46038" rIns="92075" bIns="46038" anchor="ctr"/>
            <a:lstStyle/>
            <a:p>
              <a:pPr>
                <a:lnSpc>
                  <a:spcPct val="100000"/>
                </a:lnSpc>
                <a:spcBef>
                  <a:spcPct val="0"/>
                </a:spcBef>
                <a:defRPr/>
              </a:pPr>
              <a:r>
                <a:rPr lang="pt-BR" sz="3600">
                  <a:solidFill>
                    <a:srgbClr val="FFFFCC"/>
                  </a:solidFill>
                  <a:effectLst>
                    <a:outerShdw blurRad="38100" dist="38100" dir="2700000" algn="tl">
                      <a:srgbClr val="000000"/>
                    </a:outerShdw>
                  </a:effectLst>
                  <a:latin typeface="Arial" charset="0"/>
                </a:rPr>
                <a:t>_</a:t>
              </a:r>
            </a:p>
          </p:txBody>
        </p:sp>
      </p:grpSp>
      <p:sp>
        <p:nvSpPr>
          <p:cNvPr id="11" name="Rectangle 7"/>
          <p:cNvSpPr txBox="1">
            <a:spLocks noChangeArrowheads="1"/>
          </p:cNvSpPr>
          <p:nvPr/>
        </p:nvSpPr>
        <p:spPr>
          <a:xfrm>
            <a:off x="2286000" y="188640"/>
            <a:ext cx="8077200" cy="11430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pt-BR" sz="4400" kern="1200">
                <a:solidFill>
                  <a:schemeClr val="tx1"/>
                </a:solidFill>
                <a:latin typeface="+mj-lt"/>
                <a:ea typeface="+mj-ea"/>
                <a:cs typeface="+mj-cs"/>
              </a:defRPr>
            </a:lvl1pPr>
          </a:lstStyle>
          <a:p>
            <a:r>
              <a:rPr lang="pt-BR" sz="5400" dirty="0"/>
              <a:t>Operadores Matemáticos</a:t>
            </a:r>
            <a:endParaRPr lang="pt-BR" altLang="pt-BR" sz="5400" dirty="0"/>
          </a:p>
        </p:txBody>
      </p:sp>
      <p:sp>
        <p:nvSpPr>
          <p:cNvPr id="12" name="CaixaDeTexto 11"/>
          <p:cNvSpPr txBox="1"/>
          <p:nvPr/>
        </p:nvSpPr>
        <p:spPr>
          <a:xfrm>
            <a:off x="2567608" y="1484784"/>
            <a:ext cx="4236224" cy="523220"/>
          </a:xfrm>
          <a:prstGeom prst="rect">
            <a:avLst/>
          </a:prstGeom>
          <a:noFill/>
        </p:spPr>
        <p:txBody>
          <a:bodyPr wrap="none" rtlCol="0">
            <a:spAutoFit/>
          </a:bodyPr>
          <a:lstStyle/>
          <a:p>
            <a:r>
              <a:rPr lang="pt-BR" sz="2800" dirty="0"/>
              <a:t>Precedência de  operadores</a:t>
            </a:r>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12</a:t>
            </a:fld>
            <a:endParaRPr lang="pt-BR"/>
          </a:p>
        </p:txBody>
      </p:sp>
    </p:spTree>
    <p:extLst>
      <p:ext uri="{BB962C8B-B14F-4D97-AF65-F5344CB8AC3E}">
        <p14:creationId xmlns:p14="http://schemas.microsoft.com/office/powerpoint/2010/main" val="352025073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blackWhite">
          <a:xfrm>
            <a:off x="2446339" y="2221955"/>
            <a:ext cx="7265987" cy="8223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 pos="1658938" algn="l"/>
              </a:tabLst>
              <a:defRPr sz="2800" b="1">
                <a:solidFill>
                  <a:schemeClr val="bg2"/>
                </a:solidFill>
                <a:latin typeface="Arial Narrow" pitchFamily="34" charset="0"/>
              </a:defRPr>
            </a:lvl1pPr>
            <a:lvl2pPr marL="742950" indent="-285750">
              <a:tabLst>
                <a:tab pos="1200150" algn="l"/>
                <a:tab pos="1658938" algn="l"/>
              </a:tabLst>
              <a:defRPr sz="2800" b="1">
                <a:solidFill>
                  <a:schemeClr val="bg2"/>
                </a:solidFill>
                <a:latin typeface="Arial Narrow" pitchFamily="34" charset="0"/>
              </a:defRPr>
            </a:lvl2pPr>
            <a:lvl3pPr marL="1143000" indent="-228600">
              <a:tabLst>
                <a:tab pos="1200150" algn="l"/>
                <a:tab pos="1658938" algn="l"/>
              </a:tabLst>
              <a:defRPr sz="2800" b="1">
                <a:solidFill>
                  <a:schemeClr val="bg2"/>
                </a:solidFill>
                <a:latin typeface="Arial Narrow" pitchFamily="34" charset="0"/>
              </a:defRPr>
            </a:lvl3pPr>
            <a:lvl4pPr marL="1600200" indent="-228600">
              <a:tabLst>
                <a:tab pos="1200150" algn="l"/>
                <a:tab pos="1658938" algn="l"/>
              </a:tabLst>
              <a:defRPr sz="2800" b="1">
                <a:solidFill>
                  <a:schemeClr val="bg2"/>
                </a:solidFill>
                <a:latin typeface="Arial Narrow" pitchFamily="34" charset="0"/>
              </a:defRPr>
            </a:lvl4pPr>
            <a:lvl5pPr marL="2057400" indent="-228600">
              <a:tabLst>
                <a:tab pos="1200150" algn="l"/>
                <a:tab pos="1658938"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9pPr>
          </a:lstStyle>
          <a:p>
            <a:pPr algn="l">
              <a:lnSpc>
                <a:spcPct val="100000"/>
              </a:lnSpc>
              <a:spcBef>
                <a:spcPct val="0"/>
              </a:spcBef>
            </a:pPr>
            <a:r>
              <a:rPr lang="pt-BR" altLang="pt-BR" sz="1800">
                <a:solidFill>
                  <a:srgbClr val="000000"/>
                </a:solidFill>
                <a:latin typeface="Courier New" pitchFamily="49" charset="0"/>
              </a:rPr>
              <a:t> </a:t>
            </a:r>
          </a:p>
        </p:txBody>
      </p:sp>
      <p:sp>
        <p:nvSpPr>
          <p:cNvPr id="11268" name="Arc 4"/>
          <p:cNvSpPr>
            <a:spLocks/>
          </p:cNvSpPr>
          <p:nvPr/>
        </p:nvSpPr>
        <p:spPr bwMode="ltGray">
          <a:xfrm>
            <a:off x="6985000" y="3114130"/>
            <a:ext cx="211138" cy="225425"/>
          </a:xfrm>
          <a:custGeom>
            <a:avLst/>
            <a:gdLst>
              <a:gd name="T0" fmla="*/ 2063854 w 21600"/>
              <a:gd name="T1" fmla="*/ 2352613 h 21600"/>
              <a:gd name="T2" fmla="*/ 0 w 21600"/>
              <a:gd name="T3" fmla="*/ 0 h 21600"/>
              <a:gd name="T4" fmla="*/ 2063854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round/>
                <a:headEnd type="none" w="sm" len="sm"/>
                <a:tailEnd type="none" w="sm" len="sm"/>
              </a14:hiddenLine>
            </a:ext>
          </a:extLst>
        </p:spPr>
        <p:txBody>
          <a:bodyPr wrap="none" anchor="ctr"/>
          <a:lstStyle/>
          <a:p>
            <a:endParaRPr lang="pt-BR"/>
          </a:p>
        </p:txBody>
      </p:sp>
      <p:sp>
        <p:nvSpPr>
          <p:cNvPr id="11269" name="Rectangle 5"/>
          <p:cNvSpPr>
            <a:spLocks noChangeArrowheads="1"/>
          </p:cNvSpPr>
          <p:nvPr/>
        </p:nvSpPr>
        <p:spPr bwMode="blackWhite">
          <a:xfrm>
            <a:off x="2409825" y="3301454"/>
            <a:ext cx="7315200" cy="286385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00000"/>
              </a:lnSpc>
              <a:spcBef>
                <a:spcPct val="0"/>
              </a:spcBef>
            </a:pPr>
            <a:r>
              <a:rPr lang="pt-BR" altLang="pt-BR" sz="1800">
                <a:solidFill>
                  <a:srgbClr val="000000"/>
                </a:solidFill>
                <a:latin typeface="Courier New" pitchFamily="49" charset="0"/>
              </a:rPr>
              <a:t> </a:t>
            </a: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p:txBody>
      </p:sp>
      <p:grpSp>
        <p:nvGrpSpPr>
          <p:cNvPr id="2" name="Group 8"/>
          <p:cNvGrpSpPr>
            <a:grpSpLocks/>
          </p:cNvGrpSpPr>
          <p:nvPr/>
        </p:nvGrpSpPr>
        <p:grpSpPr bwMode="auto">
          <a:xfrm>
            <a:off x="5735641" y="2310490"/>
            <a:ext cx="3168651" cy="3525839"/>
            <a:chOff x="2653" y="1078"/>
            <a:chExt cx="1996" cy="2221"/>
          </a:xfrm>
        </p:grpSpPr>
        <p:sp>
          <p:nvSpPr>
            <p:cNvPr id="11273" name="Rectangle 6"/>
            <p:cNvSpPr>
              <a:spLocks noChangeArrowheads="1"/>
            </p:cNvSpPr>
            <p:nvPr/>
          </p:nvSpPr>
          <p:spPr bwMode="ltGray">
            <a:xfrm>
              <a:off x="3260" y="1078"/>
              <a:ext cx="1389" cy="218"/>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11274" name="Rectangle 7"/>
            <p:cNvSpPr>
              <a:spLocks noChangeArrowheads="1"/>
            </p:cNvSpPr>
            <p:nvPr/>
          </p:nvSpPr>
          <p:spPr bwMode="ltGray">
            <a:xfrm>
              <a:off x="2653" y="1702"/>
              <a:ext cx="787" cy="1597"/>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sp>
        <p:nvSpPr>
          <p:cNvPr id="11271" name="Rectangle 9"/>
          <p:cNvSpPr>
            <a:spLocks noChangeArrowheads="1"/>
          </p:cNvSpPr>
          <p:nvPr/>
        </p:nvSpPr>
        <p:spPr bwMode="blackWhite">
          <a:xfrm>
            <a:off x="2449514" y="2209255"/>
            <a:ext cx="729138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tabLst>
                <a:tab pos="1200150" algn="l"/>
                <a:tab pos="1658938" algn="l"/>
              </a:tabLst>
              <a:defRPr sz="2800" b="1">
                <a:solidFill>
                  <a:schemeClr val="bg2"/>
                </a:solidFill>
                <a:latin typeface="Arial Narrow" pitchFamily="34" charset="0"/>
              </a:defRPr>
            </a:lvl1pPr>
            <a:lvl2pPr marL="742950" indent="-285750">
              <a:tabLst>
                <a:tab pos="1200150" algn="l"/>
                <a:tab pos="1658938" algn="l"/>
              </a:tabLst>
              <a:defRPr sz="2800" b="1">
                <a:solidFill>
                  <a:schemeClr val="bg2"/>
                </a:solidFill>
                <a:latin typeface="Arial Narrow" pitchFamily="34" charset="0"/>
              </a:defRPr>
            </a:lvl2pPr>
            <a:lvl3pPr marL="1143000" indent="-228600">
              <a:tabLst>
                <a:tab pos="1200150" algn="l"/>
                <a:tab pos="1658938" algn="l"/>
              </a:tabLst>
              <a:defRPr sz="2800" b="1">
                <a:solidFill>
                  <a:schemeClr val="bg2"/>
                </a:solidFill>
                <a:latin typeface="Arial Narrow" pitchFamily="34" charset="0"/>
              </a:defRPr>
            </a:lvl3pPr>
            <a:lvl4pPr marL="1600200" indent="-228600">
              <a:tabLst>
                <a:tab pos="1200150" algn="l"/>
                <a:tab pos="1658938" algn="l"/>
              </a:tabLst>
              <a:defRPr sz="2800" b="1">
                <a:solidFill>
                  <a:schemeClr val="bg2"/>
                </a:solidFill>
                <a:latin typeface="Arial Narrow" pitchFamily="34" charset="0"/>
              </a:defRPr>
            </a:lvl4pPr>
            <a:lvl5pPr marL="2057400" indent="-228600">
              <a:tabLst>
                <a:tab pos="1200150" algn="l"/>
                <a:tab pos="1658938"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9pPr>
          </a:lstStyle>
          <a:p>
            <a:pPr algn="l">
              <a:lnSpc>
                <a:spcPct val="100000"/>
              </a:lnSpc>
              <a:spcBef>
                <a:spcPct val="0"/>
              </a:spcBef>
            </a:pPr>
            <a:r>
              <a:rPr lang="pt-BR" altLang="pt-BR" sz="1800" dirty="0" err="1">
                <a:solidFill>
                  <a:srgbClr val="000000"/>
                </a:solidFill>
                <a:latin typeface="Courier New" pitchFamily="49" charset="0"/>
              </a:rPr>
              <a:t>Select</a:t>
            </a:r>
            <a:r>
              <a:rPr lang="pt-BR" altLang="pt-BR" sz="1800" dirty="0">
                <a:solidFill>
                  <a:srgbClr val="000000"/>
                </a:solidFill>
                <a:latin typeface="Courier New" pitchFamily="49" charset="0"/>
              </a:rPr>
              <a:t> </a:t>
            </a:r>
            <a:r>
              <a:rPr lang="pt-BR" altLang="pt-BR" sz="1800" dirty="0" err="1">
                <a:solidFill>
                  <a:srgbClr val="000000"/>
                </a:solidFill>
                <a:latin typeface="Courier New" pitchFamily="49" charset="0"/>
              </a:rPr>
              <a:t>NomeEmpregado</a:t>
            </a:r>
            <a:r>
              <a:rPr lang="pt-BR" altLang="pt-BR" sz="1800" dirty="0">
                <a:solidFill>
                  <a:srgbClr val="000000"/>
                </a:solidFill>
                <a:latin typeface="Courier New" pitchFamily="49" charset="0"/>
              </a:rPr>
              <a:t>, Salario, 12*Salario+100</a:t>
            </a:r>
          </a:p>
          <a:p>
            <a:pPr algn="l">
              <a:lnSpc>
                <a:spcPct val="100000"/>
              </a:lnSpc>
              <a:spcBef>
                <a:spcPct val="0"/>
              </a:spcBef>
            </a:pPr>
            <a:r>
              <a:rPr lang="pt-BR" altLang="pt-BR" sz="1800" dirty="0" err="1">
                <a:solidFill>
                  <a:srgbClr val="000000"/>
                </a:solidFill>
                <a:latin typeface="Courier New" pitchFamily="49" charset="0"/>
              </a:rPr>
              <a:t>From</a:t>
            </a:r>
            <a:r>
              <a:rPr lang="pt-BR" altLang="pt-BR" sz="1800" dirty="0">
                <a:solidFill>
                  <a:srgbClr val="000000"/>
                </a:solidFill>
                <a:latin typeface="Courier New" pitchFamily="49" charset="0"/>
              </a:rPr>
              <a:t> Empregado  </a:t>
            </a:r>
          </a:p>
        </p:txBody>
      </p:sp>
      <p:sp>
        <p:nvSpPr>
          <p:cNvPr id="11272" name="Rectangle 10"/>
          <p:cNvSpPr>
            <a:spLocks noChangeArrowheads="1"/>
          </p:cNvSpPr>
          <p:nvPr/>
        </p:nvSpPr>
        <p:spPr bwMode="blackWhite">
          <a:xfrm>
            <a:off x="2413000" y="3288755"/>
            <a:ext cx="7340600" cy="2585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spcBef>
                <a:spcPct val="0"/>
              </a:spcBef>
            </a:pPr>
            <a:r>
              <a:rPr lang="pt-BR" altLang="pt-BR" sz="1800" dirty="0" err="1">
                <a:solidFill>
                  <a:srgbClr val="000000"/>
                </a:solidFill>
                <a:latin typeface="Courier New" pitchFamily="49" charset="0"/>
              </a:rPr>
              <a:t>NomeEmpregado</a:t>
            </a:r>
            <a:r>
              <a:rPr lang="pt-BR" altLang="pt-BR" sz="1800" dirty="0">
                <a:solidFill>
                  <a:srgbClr val="000000"/>
                </a:solidFill>
                <a:latin typeface="Courier New" pitchFamily="49" charset="0"/>
              </a:rPr>
              <a:t> Salario                                         </a:t>
            </a:r>
          </a:p>
          <a:p>
            <a:pPr>
              <a:spcBef>
                <a:spcPct val="0"/>
              </a:spcBef>
            </a:pPr>
            <a:r>
              <a:rPr lang="pt-BR" altLang="pt-BR" sz="1800" dirty="0">
                <a:solidFill>
                  <a:srgbClr val="000000"/>
                </a:solidFill>
                <a:latin typeface="Courier New" pitchFamily="49" charset="0"/>
              </a:rPr>
              <a:t>------------- --------  --------</a:t>
            </a:r>
          </a:p>
          <a:p>
            <a:pPr>
              <a:spcBef>
                <a:spcPct val="0"/>
              </a:spcBef>
            </a:pPr>
            <a:r>
              <a:rPr lang="pt-BR" altLang="pt-BR" sz="1800" dirty="0">
                <a:solidFill>
                  <a:srgbClr val="000000"/>
                </a:solidFill>
                <a:latin typeface="Courier New" pitchFamily="49" charset="0"/>
              </a:rPr>
              <a:t>Santana        1835.00  22120.00</a:t>
            </a:r>
          </a:p>
          <a:p>
            <a:pPr>
              <a:spcBef>
                <a:spcPct val="0"/>
              </a:spcBef>
            </a:pPr>
            <a:r>
              <a:rPr lang="pt-BR" altLang="pt-BR" sz="1800" dirty="0">
                <a:solidFill>
                  <a:srgbClr val="000000"/>
                </a:solidFill>
                <a:latin typeface="Courier New" pitchFamily="49" charset="0"/>
              </a:rPr>
              <a:t>ORSINI         1817.00  21904.00</a:t>
            </a:r>
          </a:p>
          <a:p>
            <a:pPr>
              <a:spcBef>
                <a:spcPct val="0"/>
              </a:spcBef>
            </a:pPr>
            <a:r>
              <a:rPr lang="pt-BR" altLang="pt-BR" sz="1800" dirty="0">
                <a:solidFill>
                  <a:srgbClr val="000000"/>
                </a:solidFill>
                <a:latin typeface="Courier New" pitchFamily="49" charset="0"/>
              </a:rPr>
              <a:t>DANTAS         1750.00  21100.00</a:t>
            </a:r>
          </a:p>
          <a:p>
            <a:pPr>
              <a:spcBef>
                <a:spcPct val="0"/>
              </a:spcBef>
            </a:pPr>
            <a:r>
              <a:rPr lang="pt-BR" altLang="pt-BR" sz="1800" dirty="0">
                <a:solidFill>
                  <a:srgbClr val="000000"/>
                </a:solidFill>
                <a:latin typeface="Courier New" pitchFamily="49" charset="0"/>
              </a:rPr>
              <a:t>OBRIEN         1800.00  21700.00</a:t>
            </a:r>
          </a:p>
          <a:p>
            <a:pPr>
              <a:spcBef>
                <a:spcPct val="0"/>
              </a:spcBef>
            </a:pPr>
            <a:r>
              <a:rPr lang="pt-BR" altLang="pt-BR" sz="1800" dirty="0">
                <a:solidFill>
                  <a:srgbClr val="000000"/>
                </a:solidFill>
                <a:latin typeface="Courier New" pitchFamily="49" charset="0"/>
              </a:rPr>
              <a:t>SOUZA          2065.00  24880.00</a:t>
            </a:r>
          </a:p>
          <a:p>
            <a:pPr>
              <a:spcBef>
                <a:spcPct val="0"/>
              </a:spcBef>
            </a:pPr>
            <a:r>
              <a:rPr lang="pt-BR" altLang="pt-BR" sz="1800" dirty="0">
                <a:solidFill>
                  <a:srgbClr val="000000"/>
                </a:solidFill>
                <a:latin typeface="Courier New" pitchFamily="49" charset="0"/>
              </a:rPr>
              <a:t>SUZUKI         1680.00  20260.00</a:t>
            </a:r>
          </a:p>
          <a:p>
            <a:pPr algn="l">
              <a:lnSpc>
                <a:spcPct val="100000"/>
              </a:lnSpc>
              <a:spcBef>
                <a:spcPct val="0"/>
              </a:spcBef>
            </a:pPr>
            <a:r>
              <a:rPr lang="pt-BR" altLang="pt-BR" sz="1800" dirty="0">
                <a:solidFill>
                  <a:srgbClr val="000000"/>
                </a:solidFill>
                <a:latin typeface="Courier New" pitchFamily="49" charset="0"/>
              </a:rPr>
              <a:t>...            ...      ...  </a:t>
            </a:r>
          </a:p>
        </p:txBody>
      </p:sp>
      <p:sp>
        <p:nvSpPr>
          <p:cNvPr id="12" name="Rectangle 7"/>
          <p:cNvSpPr txBox="1">
            <a:spLocks noChangeArrowheads="1"/>
          </p:cNvSpPr>
          <p:nvPr/>
        </p:nvSpPr>
        <p:spPr>
          <a:xfrm>
            <a:off x="2286000" y="188640"/>
            <a:ext cx="8077200" cy="11430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pt-BR" sz="4400" kern="1200">
                <a:solidFill>
                  <a:schemeClr val="tx1"/>
                </a:solidFill>
                <a:latin typeface="+mj-lt"/>
                <a:ea typeface="+mj-ea"/>
                <a:cs typeface="+mj-cs"/>
              </a:defRPr>
            </a:lvl1pPr>
          </a:lstStyle>
          <a:p>
            <a:r>
              <a:rPr lang="pt-BR" sz="5400" dirty="0"/>
              <a:t>Operadores Matemáticos</a:t>
            </a:r>
            <a:endParaRPr lang="pt-BR" altLang="pt-BR" sz="5400" dirty="0"/>
          </a:p>
        </p:txBody>
      </p:sp>
      <p:sp>
        <p:nvSpPr>
          <p:cNvPr id="13" name="CaixaDeTexto 12"/>
          <p:cNvSpPr txBox="1"/>
          <p:nvPr/>
        </p:nvSpPr>
        <p:spPr>
          <a:xfrm>
            <a:off x="2351585" y="1412776"/>
            <a:ext cx="4202561" cy="523220"/>
          </a:xfrm>
          <a:prstGeom prst="rect">
            <a:avLst/>
          </a:prstGeom>
          <a:noFill/>
        </p:spPr>
        <p:txBody>
          <a:bodyPr wrap="none" rtlCol="0">
            <a:spAutoFit/>
          </a:bodyPr>
          <a:lstStyle/>
          <a:p>
            <a:r>
              <a:rPr lang="pt-BR" sz="2800" dirty="0"/>
              <a:t>Precedência de Operadores</a:t>
            </a:r>
          </a:p>
        </p:txBody>
      </p:sp>
      <p:sp>
        <p:nvSpPr>
          <p:cNvPr id="3" name="Espaço Reservado para Número de Slide 2"/>
          <p:cNvSpPr>
            <a:spLocks noGrp="1"/>
          </p:cNvSpPr>
          <p:nvPr>
            <p:ph type="sldNum" sz="quarter" idx="12"/>
          </p:nvPr>
        </p:nvSpPr>
        <p:spPr/>
        <p:txBody>
          <a:bodyPr/>
          <a:lstStyle/>
          <a:p>
            <a:fld id="{C4F29C1D-01B1-466E-BAF1-C56448A35C33}" type="slidenum">
              <a:rPr lang="pt-BR" smtClean="0"/>
              <a:t>13</a:t>
            </a:fld>
            <a:endParaRPr lang="pt-BR"/>
          </a:p>
        </p:txBody>
      </p:sp>
    </p:spTree>
    <p:extLst>
      <p:ext uri="{BB962C8B-B14F-4D97-AF65-F5344CB8AC3E}">
        <p14:creationId xmlns:p14="http://schemas.microsoft.com/office/powerpoint/2010/main" val="260067986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blackWhite">
          <a:xfrm>
            <a:off x="2446339" y="2221955"/>
            <a:ext cx="7265987" cy="8223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 pos="1658938" algn="l"/>
              </a:tabLst>
              <a:defRPr sz="2800" b="1">
                <a:solidFill>
                  <a:schemeClr val="bg2"/>
                </a:solidFill>
                <a:latin typeface="Arial Narrow" pitchFamily="34" charset="0"/>
              </a:defRPr>
            </a:lvl1pPr>
            <a:lvl2pPr marL="742950" indent="-285750">
              <a:tabLst>
                <a:tab pos="1200150" algn="l"/>
                <a:tab pos="1658938" algn="l"/>
              </a:tabLst>
              <a:defRPr sz="2800" b="1">
                <a:solidFill>
                  <a:schemeClr val="bg2"/>
                </a:solidFill>
                <a:latin typeface="Arial Narrow" pitchFamily="34" charset="0"/>
              </a:defRPr>
            </a:lvl2pPr>
            <a:lvl3pPr marL="1143000" indent="-228600">
              <a:tabLst>
                <a:tab pos="1200150" algn="l"/>
                <a:tab pos="1658938" algn="l"/>
              </a:tabLst>
              <a:defRPr sz="2800" b="1">
                <a:solidFill>
                  <a:schemeClr val="bg2"/>
                </a:solidFill>
                <a:latin typeface="Arial Narrow" pitchFamily="34" charset="0"/>
              </a:defRPr>
            </a:lvl3pPr>
            <a:lvl4pPr marL="1600200" indent="-228600">
              <a:tabLst>
                <a:tab pos="1200150" algn="l"/>
                <a:tab pos="1658938" algn="l"/>
              </a:tabLst>
              <a:defRPr sz="2800" b="1">
                <a:solidFill>
                  <a:schemeClr val="bg2"/>
                </a:solidFill>
                <a:latin typeface="Arial Narrow" pitchFamily="34" charset="0"/>
              </a:defRPr>
            </a:lvl4pPr>
            <a:lvl5pPr marL="2057400" indent="-228600">
              <a:tabLst>
                <a:tab pos="1200150" algn="l"/>
                <a:tab pos="1658938"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9pPr>
          </a:lstStyle>
          <a:p>
            <a:pPr algn="l">
              <a:lnSpc>
                <a:spcPct val="100000"/>
              </a:lnSpc>
              <a:spcBef>
                <a:spcPct val="0"/>
              </a:spcBef>
            </a:pPr>
            <a:r>
              <a:rPr lang="pt-BR" altLang="pt-BR" sz="1800">
                <a:solidFill>
                  <a:srgbClr val="000000"/>
                </a:solidFill>
                <a:latin typeface="Courier New" pitchFamily="49" charset="0"/>
              </a:rPr>
              <a:t> </a:t>
            </a:r>
          </a:p>
        </p:txBody>
      </p:sp>
      <p:sp>
        <p:nvSpPr>
          <p:cNvPr id="11268" name="Arc 4"/>
          <p:cNvSpPr>
            <a:spLocks/>
          </p:cNvSpPr>
          <p:nvPr/>
        </p:nvSpPr>
        <p:spPr bwMode="ltGray">
          <a:xfrm>
            <a:off x="6985000" y="3114130"/>
            <a:ext cx="211138" cy="225425"/>
          </a:xfrm>
          <a:custGeom>
            <a:avLst/>
            <a:gdLst>
              <a:gd name="T0" fmla="*/ 2063854 w 21600"/>
              <a:gd name="T1" fmla="*/ 2352613 h 21600"/>
              <a:gd name="T2" fmla="*/ 0 w 21600"/>
              <a:gd name="T3" fmla="*/ 0 h 21600"/>
              <a:gd name="T4" fmla="*/ 2063854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round/>
                <a:headEnd type="none" w="sm" len="sm"/>
                <a:tailEnd type="none" w="sm" len="sm"/>
              </a14:hiddenLine>
            </a:ext>
          </a:extLst>
        </p:spPr>
        <p:txBody>
          <a:bodyPr wrap="none" anchor="ctr"/>
          <a:lstStyle/>
          <a:p>
            <a:endParaRPr lang="pt-BR"/>
          </a:p>
        </p:txBody>
      </p:sp>
      <p:sp>
        <p:nvSpPr>
          <p:cNvPr id="11269" name="Rectangle 5"/>
          <p:cNvSpPr>
            <a:spLocks noChangeArrowheads="1"/>
          </p:cNvSpPr>
          <p:nvPr/>
        </p:nvSpPr>
        <p:spPr bwMode="blackWhite">
          <a:xfrm>
            <a:off x="2409825" y="3301454"/>
            <a:ext cx="7315200" cy="286385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00000"/>
              </a:lnSpc>
              <a:spcBef>
                <a:spcPct val="0"/>
              </a:spcBef>
            </a:pPr>
            <a:r>
              <a:rPr lang="pt-BR" altLang="pt-BR" sz="1800">
                <a:solidFill>
                  <a:srgbClr val="000000"/>
                </a:solidFill>
                <a:latin typeface="Courier New" pitchFamily="49" charset="0"/>
              </a:rPr>
              <a:t> </a:t>
            </a: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p:txBody>
      </p:sp>
      <p:grpSp>
        <p:nvGrpSpPr>
          <p:cNvPr id="2" name="Group 8"/>
          <p:cNvGrpSpPr>
            <a:grpSpLocks/>
          </p:cNvGrpSpPr>
          <p:nvPr/>
        </p:nvGrpSpPr>
        <p:grpSpPr bwMode="auto">
          <a:xfrm>
            <a:off x="5735641" y="2310490"/>
            <a:ext cx="3313114" cy="3525839"/>
            <a:chOff x="2653" y="1078"/>
            <a:chExt cx="2087" cy="2221"/>
          </a:xfrm>
        </p:grpSpPr>
        <p:sp>
          <p:nvSpPr>
            <p:cNvPr id="11273" name="Rectangle 6"/>
            <p:cNvSpPr>
              <a:spLocks noChangeArrowheads="1"/>
            </p:cNvSpPr>
            <p:nvPr/>
          </p:nvSpPr>
          <p:spPr bwMode="ltGray">
            <a:xfrm>
              <a:off x="3260" y="1078"/>
              <a:ext cx="1480" cy="218"/>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11274" name="Rectangle 7"/>
            <p:cNvSpPr>
              <a:spLocks noChangeArrowheads="1"/>
            </p:cNvSpPr>
            <p:nvPr/>
          </p:nvSpPr>
          <p:spPr bwMode="ltGray">
            <a:xfrm>
              <a:off x="2653" y="1702"/>
              <a:ext cx="787" cy="1597"/>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sp>
        <p:nvSpPr>
          <p:cNvPr id="11271" name="Rectangle 9"/>
          <p:cNvSpPr>
            <a:spLocks noChangeArrowheads="1"/>
          </p:cNvSpPr>
          <p:nvPr/>
        </p:nvSpPr>
        <p:spPr bwMode="blackWhite">
          <a:xfrm>
            <a:off x="2449514" y="2209255"/>
            <a:ext cx="729138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tabLst>
                <a:tab pos="1200150" algn="l"/>
                <a:tab pos="1658938" algn="l"/>
              </a:tabLst>
              <a:defRPr sz="2800" b="1">
                <a:solidFill>
                  <a:schemeClr val="bg2"/>
                </a:solidFill>
                <a:latin typeface="Arial Narrow" pitchFamily="34" charset="0"/>
              </a:defRPr>
            </a:lvl1pPr>
            <a:lvl2pPr marL="742950" indent="-285750">
              <a:tabLst>
                <a:tab pos="1200150" algn="l"/>
                <a:tab pos="1658938" algn="l"/>
              </a:tabLst>
              <a:defRPr sz="2800" b="1">
                <a:solidFill>
                  <a:schemeClr val="bg2"/>
                </a:solidFill>
                <a:latin typeface="Arial Narrow" pitchFamily="34" charset="0"/>
              </a:defRPr>
            </a:lvl2pPr>
            <a:lvl3pPr marL="1143000" indent="-228600">
              <a:tabLst>
                <a:tab pos="1200150" algn="l"/>
                <a:tab pos="1658938" algn="l"/>
              </a:tabLst>
              <a:defRPr sz="2800" b="1">
                <a:solidFill>
                  <a:schemeClr val="bg2"/>
                </a:solidFill>
                <a:latin typeface="Arial Narrow" pitchFamily="34" charset="0"/>
              </a:defRPr>
            </a:lvl3pPr>
            <a:lvl4pPr marL="1600200" indent="-228600">
              <a:tabLst>
                <a:tab pos="1200150" algn="l"/>
                <a:tab pos="1658938" algn="l"/>
              </a:tabLst>
              <a:defRPr sz="2800" b="1">
                <a:solidFill>
                  <a:schemeClr val="bg2"/>
                </a:solidFill>
                <a:latin typeface="Arial Narrow" pitchFamily="34" charset="0"/>
              </a:defRPr>
            </a:lvl4pPr>
            <a:lvl5pPr marL="2057400" indent="-228600">
              <a:tabLst>
                <a:tab pos="1200150" algn="l"/>
                <a:tab pos="1658938"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9pPr>
          </a:lstStyle>
          <a:p>
            <a:pPr algn="l">
              <a:lnSpc>
                <a:spcPct val="100000"/>
              </a:lnSpc>
              <a:spcBef>
                <a:spcPct val="0"/>
              </a:spcBef>
            </a:pPr>
            <a:r>
              <a:rPr lang="pt-BR" altLang="pt-BR" sz="1800" dirty="0" err="1">
                <a:solidFill>
                  <a:srgbClr val="000000"/>
                </a:solidFill>
                <a:latin typeface="Courier New" pitchFamily="49" charset="0"/>
              </a:rPr>
              <a:t>Select</a:t>
            </a:r>
            <a:r>
              <a:rPr lang="pt-BR" altLang="pt-BR" sz="1800" dirty="0">
                <a:solidFill>
                  <a:srgbClr val="000000"/>
                </a:solidFill>
                <a:latin typeface="Courier New" pitchFamily="49" charset="0"/>
              </a:rPr>
              <a:t> </a:t>
            </a:r>
            <a:r>
              <a:rPr lang="pt-BR" altLang="pt-BR" sz="1800" dirty="0" err="1">
                <a:solidFill>
                  <a:srgbClr val="000000"/>
                </a:solidFill>
                <a:latin typeface="Courier New" pitchFamily="49" charset="0"/>
              </a:rPr>
              <a:t>NomeEmpregado</a:t>
            </a:r>
            <a:r>
              <a:rPr lang="pt-BR" altLang="pt-BR" sz="1800" dirty="0">
                <a:solidFill>
                  <a:srgbClr val="000000"/>
                </a:solidFill>
                <a:latin typeface="Courier New" pitchFamily="49" charset="0"/>
              </a:rPr>
              <a:t>, Salario, 12*(Salario+100)</a:t>
            </a:r>
          </a:p>
          <a:p>
            <a:pPr algn="l">
              <a:lnSpc>
                <a:spcPct val="100000"/>
              </a:lnSpc>
              <a:spcBef>
                <a:spcPct val="0"/>
              </a:spcBef>
            </a:pPr>
            <a:r>
              <a:rPr lang="pt-BR" altLang="pt-BR" sz="1800" dirty="0" err="1">
                <a:solidFill>
                  <a:srgbClr val="000000"/>
                </a:solidFill>
                <a:latin typeface="Courier New" pitchFamily="49" charset="0"/>
              </a:rPr>
              <a:t>From</a:t>
            </a:r>
            <a:r>
              <a:rPr lang="pt-BR" altLang="pt-BR" sz="1800" dirty="0">
                <a:solidFill>
                  <a:srgbClr val="000000"/>
                </a:solidFill>
                <a:latin typeface="Courier New" pitchFamily="49" charset="0"/>
              </a:rPr>
              <a:t> Empregado  </a:t>
            </a:r>
          </a:p>
        </p:txBody>
      </p:sp>
      <p:sp>
        <p:nvSpPr>
          <p:cNvPr id="11272" name="Rectangle 10"/>
          <p:cNvSpPr>
            <a:spLocks noChangeArrowheads="1"/>
          </p:cNvSpPr>
          <p:nvPr/>
        </p:nvSpPr>
        <p:spPr bwMode="blackWhite">
          <a:xfrm>
            <a:off x="2413000" y="3288755"/>
            <a:ext cx="7340600" cy="2585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spcBef>
                <a:spcPct val="0"/>
              </a:spcBef>
            </a:pPr>
            <a:r>
              <a:rPr lang="pt-BR" altLang="pt-BR" sz="1800" dirty="0" err="1">
                <a:solidFill>
                  <a:srgbClr val="000000"/>
                </a:solidFill>
                <a:latin typeface="Courier New" pitchFamily="49" charset="0"/>
              </a:rPr>
              <a:t>NomeEmpregado</a:t>
            </a:r>
            <a:r>
              <a:rPr lang="pt-BR" altLang="pt-BR" sz="1800" dirty="0">
                <a:solidFill>
                  <a:srgbClr val="000000"/>
                </a:solidFill>
                <a:latin typeface="Courier New" pitchFamily="49" charset="0"/>
              </a:rPr>
              <a:t> Salario                                         </a:t>
            </a:r>
          </a:p>
          <a:p>
            <a:pPr>
              <a:spcBef>
                <a:spcPct val="0"/>
              </a:spcBef>
            </a:pPr>
            <a:r>
              <a:rPr lang="pt-BR" altLang="pt-BR" sz="1800" dirty="0">
                <a:solidFill>
                  <a:srgbClr val="000000"/>
                </a:solidFill>
                <a:latin typeface="Courier New" pitchFamily="49" charset="0"/>
              </a:rPr>
              <a:t>------------- --------  --------</a:t>
            </a:r>
          </a:p>
          <a:p>
            <a:pPr>
              <a:spcBef>
                <a:spcPct val="0"/>
              </a:spcBef>
            </a:pPr>
            <a:r>
              <a:rPr lang="pt-BR" altLang="pt-BR" sz="1800" dirty="0">
                <a:solidFill>
                  <a:srgbClr val="000000"/>
                </a:solidFill>
                <a:latin typeface="Courier New" pitchFamily="49" charset="0"/>
              </a:rPr>
              <a:t>Santana        1835.00  23220.00</a:t>
            </a:r>
          </a:p>
          <a:p>
            <a:pPr>
              <a:spcBef>
                <a:spcPct val="0"/>
              </a:spcBef>
            </a:pPr>
            <a:r>
              <a:rPr lang="pt-BR" altLang="pt-BR" sz="1800" dirty="0">
                <a:solidFill>
                  <a:srgbClr val="000000"/>
                </a:solidFill>
                <a:latin typeface="Courier New" pitchFamily="49" charset="0"/>
              </a:rPr>
              <a:t>ORSINI         1817.00  23004.00</a:t>
            </a:r>
          </a:p>
          <a:p>
            <a:pPr>
              <a:spcBef>
                <a:spcPct val="0"/>
              </a:spcBef>
            </a:pPr>
            <a:r>
              <a:rPr lang="pt-BR" altLang="pt-BR" sz="1800" dirty="0">
                <a:solidFill>
                  <a:srgbClr val="000000"/>
                </a:solidFill>
                <a:latin typeface="Courier New" pitchFamily="49" charset="0"/>
              </a:rPr>
              <a:t>DANTAS         1750.00  22200.00</a:t>
            </a:r>
          </a:p>
          <a:p>
            <a:pPr>
              <a:spcBef>
                <a:spcPct val="0"/>
              </a:spcBef>
            </a:pPr>
            <a:r>
              <a:rPr lang="pt-BR" altLang="pt-BR" sz="1800" dirty="0">
                <a:solidFill>
                  <a:srgbClr val="000000"/>
                </a:solidFill>
                <a:latin typeface="Courier New" pitchFamily="49" charset="0"/>
              </a:rPr>
              <a:t>OBRIEN         1800.00  22800.00</a:t>
            </a:r>
          </a:p>
          <a:p>
            <a:pPr>
              <a:spcBef>
                <a:spcPct val="0"/>
              </a:spcBef>
            </a:pPr>
            <a:r>
              <a:rPr lang="pt-BR" altLang="pt-BR" sz="1800" dirty="0">
                <a:solidFill>
                  <a:srgbClr val="000000"/>
                </a:solidFill>
                <a:latin typeface="Courier New" pitchFamily="49" charset="0"/>
              </a:rPr>
              <a:t>SOUZA          2065.00  25980.00</a:t>
            </a:r>
          </a:p>
          <a:p>
            <a:pPr>
              <a:spcBef>
                <a:spcPct val="0"/>
              </a:spcBef>
            </a:pPr>
            <a:r>
              <a:rPr lang="pt-BR" altLang="pt-BR" sz="1800" dirty="0">
                <a:solidFill>
                  <a:srgbClr val="000000"/>
                </a:solidFill>
                <a:latin typeface="Courier New" pitchFamily="49" charset="0"/>
              </a:rPr>
              <a:t>SUZUKI         1680.00  21360.00</a:t>
            </a:r>
          </a:p>
          <a:p>
            <a:pPr algn="l">
              <a:lnSpc>
                <a:spcPct val="100000"/>
              </a:lnSpc>
              <a:spcBef>
                <a:spcPct val="0"/>
              </a:spcBef>
            </a:pPr>
            <a:r>
              <a:rPr lang="pt-BR" altLang="pt-BR" sz="1800" dirty="0">
                <a:solidFill>
                  <a:srgbClr val="000000"/>
                </a:solidFill>
                <a:latin typeface="Courier New" pitchFamily="49" charset="0"/>
              </a:rPr>
              <a:t>...            ...      ...  </a:t>
            </a:r>
          </a:p>
        </p:txBody>
      </p:sp>
      <p:sp>
        <p:nvSpPr>
          <p:cNvPr id="12" name="Rectangle 7"/>
          <p:cNvSpPr txBox="1">
            <a:spLocks noChangeArrowheads="1"/>
          </p:cNvSpPr>
          <p:nvPr/>
        </p:nvSpPr>
        <p:spPr>
          <a:xfrm>
            <a:off x="2286000" y="188640"/>
            <a:ext cx="8077200" cy="11430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pt-BR" sz="4400" kern="1200">
                <a:solidFill>
                  <a:schemeClr val="tx1"/>
                </a:solidFill>
                <a:latin typeface="+mj-lt"/>
                <a:ea typeface="+mj-ea"/>
                <a:cs typeface="+mj-cs"/>
              </a:defRPr>
            </a:lvl1pPr>
          </a:lstStyle>
          <a:p>
            <a:r>
              <a:rPr lang="pt-BR" sz="5400" dirty="0"/>
              <a:t>Operadores Matemáticos</a:t>
            </a:r>
            <a:endParaRPr lang="pt-BR" altLang="pt-BR" sz="5400" dirty="0"/>
          </a:p>
        </p:txBody>
      </p:sp>
      <p:sp>
        <p:nvSpPr>
          <p:cNvPr id="13" name="CaixaDeTexto 12"/>
          <p:cNvSpPr txBox="1"/>
          <p:nvPr/>
        </p:nvSpPr>
        <p:spPr>
          <a:xfrm>
            <a:off x="2351585" y="1412776"/>
            <a:ext cx="3228833" cy="523220"/>
          </a:xfrm>
          <a:prstGeom prst="rect">
            <a:avLst/>
          </a:prstGeom>
          <a:noFill/>
        </p:spPr>
        <p:txBody>
          <a:bodyPr wrap="none" rtlCol="0">
            <a:spAutoFit/>
          </a:bodyPr>
          <a:lstStyle/>
          <a:p>
            <a:r>
              <a:rPr lang="pt-BR" sz="2800" dirty="0"/>
              <a:t>Utilizando Parêntesis</a:t>
            </a:r>
          </a:p>
        </p:txBody>
      </p:sp>
      <p:sp>
        <p:nvSpPr>
          <p:cNvPr id="3" name="Espaço Reservado para Número de Slide 2"/>
          <p:cNvSpPr>
            <a:spLocks noGrp="1"/>
          </p:cNvSpPr>
          <p:nvPr>
            <p:ph type="sldNum" sz="quarter" idx="12"/>
          </p:nvPr>
        </p:nvSpPr>
        <p:spPr/>
        <p:txBody>
          <a:bodyPr/>
          <a:lstStyle/>
          <a:p>
            <a:fld id="{C4F29C1D-01B1-466E-BAF1-C56448A35C33}" type="slidenum">
              <a:rPr lang="pt-BR" smtClean="0"/>
              <a:t>14</a:t>
            </a:fld>
            <a:endParaRPr lang="pt-BR"/>
          </a:p>
        </p:txBody>
      </p:sp>
    </p:spTree>
    <p:extLst>
      <p:ext uri="{BB962C8B-B14F-4D97-AF65-F5344CB8AC3E}">
        <p14:creationId xmlns:p14="http://schemas.microsoft.com/office/powerpoint/2010/main" val="4646262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blackWhite">
          <a:xfrm>
            <a:off x="2443164" y="2505596"/>
            <a:ext cx="7265987" cy="77946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601788" algn="l"/>
              </a:tabLst>
              <a:defRPr sz="2800" b="1">
                <a:solidFill>
                  <a:schemeClr val="bg2"/>
                </a:solidFill>
                <a:latin typeface="Arial Narrow" pitchFamily="34" charset="0"/>
              </a:defRPr>
            </a:lvl1pPr>
            <a:lvl2pPr marL="742950" indent="-285750">
              <a:tabLst>
                <a:tab pos="1601788" algn="l"/>
              </a:tabLst>
              <a:defRPr sz="2800" b="1">
                <a:solidFill>
                  <a:schemeClr val="bg2"/>
                </a:solidFill>
                <a:latin typeface="Arial Narrow" pitchFamily="34" charset="0"/>
              </a:defRPr>
            </a:lvl2pPr>
            <a:lvl3pPr marL="1143000" indent="-228600">
              <a:tabLst>
                <a:tab pos="1601788" algn="l"/>
              </a:tabLst>
              <a:defRPr sz="2800" b="1">
                <a:solidFill>
                  <a:schemeClr val="bg2"/>
                </a:solidFill>
                <a:latin typeface="Arial Narrow" pitchFamily="34" charset="0"/>
              </a:defRPr>
            </a:lvl3pPr>
            <a:lvl4pPr marL="1600200" indent="-228600">
              <a:tabLst>
                <a:tab pos="1601788" algn="l"/>
              </a:tabLst>
              <a:defRPr sz="2800" b="1">
                <a:solidFill>
                  <a:schemeClr val="bg2"/>
                </a:solidFill>
                <a:latin typeface="Arial Narrow" pitchFamily="34" charset="0"/>
              </a:defRPr>
            </a:lvl4pPr>
            <a:lvl5pPr marL="2057400" indent="-228600">
              <a:tabLst>
                <a:tab pos="1601788"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9pPr>
          </a:lstStyle>
          <a:p>
            <a:pPr algn="l">
              <a:lnSpc>
                <a:spcPct val="100000"/>
              </a:lnSpc>
              <a:spcBef>
                <a:spcPct val="0"/>
              </a:spcBef>
            </a:pPr>
            <a:r>
              <a:rPr lang="pt-BR" altLang="pt-BR" sz="1800">
                <a:solidFill>
                  <a:srgbClr val="000000"/>
                </a:solidFill>
                <a:latin typeface="Courier New" pitchFamily="49" charset="0"/>
              </a:rPr>
              <a:t> </a:t>
            </a:r>
          </a:p>
        </p:txBody>
      </p:sp>
      <p:sp>
        <p:nvSpPr>
          <p:cNvPr id="15363" name="Rectangle 3"/>
          <p:cNvSpPr>
            <a:spLocks noChangeArrowheads="1"/>
          </p:cNvSpPr>
          <p:nvPr/>
        </p:nvSpPr>
        <p:spPr bwMode="blackWhite">
          <a:xfrm>
            <a:off x="2430464" y="3462858"/>
            <a:ext cx="7291387" cy="226060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p:txBody>
      </p:sp>
      <p:sp>
        <p:nvSpPr>
          <p:cNvPr id="15364" name="Rectangle 4"/>
          <p:cNvSpPr>
            <a:spLocks noGrp="1" noChangeArrowheads="1"/>
          </p:cNvSpPr>
          <p:nvPr>
            <p:ph type="title"/>
          </p:nvPr>
        </p:nvSpPr>
        <p:spPr>
          <a:xfrm>
            <a:off x="2446339" y="228601"/>
            <a:ext cx="7299325" cy="881063"/>
          </a:xfrm>
        </p:spPr>
        <p:txBody>
          <a:bodyPr/>
          <a:lstStyle/>
          <a:p>
            <a:r>
              <a:rPr lang="pt-BR" altLang="pt-BR" dirty="0"/>
              <a:t>Valor </a:t>
            </a:r>
            <a:r>
              <a:rPr lang="pt-BR" altLang="pt-BR" dirty="0" err="1"/>
              <a:t>Null</a:t>
            </a:r>
            <a:endParaRPr lang="pt-BR" altLang="pt-BR" dirty="0"/>
          </a:p>
        </p:txBody>
      </p:sp>
      <p:sp>
        <p:nvSpPr>
          <p:cNvPr id="15365" name="Rectangle 5"/>
          <p:cNvSpPr>
            <a:spLocks noGrp="1" noChangeArrowheads="1"/>
          </p:cNvSpPr>
          <p:nvPr>
            <p:ph type="body" idx="1"/>
          </p:nvPr>
        </p:nvSpPr>
        <p:spPr>
          <a:xfrm>
            <a:off x="2057400" y="1052736"/>
            <a:ext cx="8153400" cy="1331912"/>
          </a:xfrm>
        </p:spPr>
        <p:txBody>
          <a:bodyPr>
            <a:normAutofit/>
          </a:bodyPr>
          <a:lstStyle/>
          <a:p>
            <a:pPr lvl="1">
              <a:lnSpc>
                <a:spcPct val="85000"/>
              </a:lnSpc>
            </a:pPr>
            <a:r>
              <a:rPr lang="pt-BR" altLang="pt-BR" dirty="0" err="1"/>
              <a:t>Null</a:t>
            </a:r>
            <a:r>
              <a:rPr lang="pt-BR" altLang="pt-BR" dirty="0"/>
              <a:t> representa um valor não disponível, não atribuído, desconhecido ou inaplicável</a:t>
            </a:r>
          </a:p>
          <a:p>
            <a:pPr lvl="1">
              <a:lnSpc>
                <a:spcPct val="85000"/>
              </a:lnSpc>
            </a:pPr>
            <a:r>
              <a:rPr lang="pt-BR" altLang="pt-BR" dirty="0" err="1"/>
              <a:t>Null</a:t>
            </a:r>
            <a:r>
              <a:rPr lang="pt-BR" altLang="pt-BR" dirty="0"/>
              <a:t> é diferente de zero ou espaço</a:t>
            </a:r>
          </a:p>
          <a:p>
            <a:pPr lvl="1">
              <a:lnSpc>
                <a:spcPct val="85000"/>
              </a:lnSpc>
            </a:pPr>
            <a:endParaRPr lang="pt-BR" altLang="pt-BR" dirty="0"/>
          </a:p>
        </p:txBody>
      </p:sp>
      <p:grpSp>
        <p:nvGrpSpPr>
          <p:cNvPr id="2" name="Group 8"/>
          <p:cNvGrpSpPr>
            <a:grpSpLocks/>
          </p:cNvGrpSpPr>
          <p:nvPr/>
        </p:nvGrpSpPr>
        <p:grpSpPr bwMode="auto">
          <a:xfrm>
            <a:off x="5370513" y="2592840"/>
            <a:ext cx="2309811" cy="2674938"/>
            <a:chOff x="2423" y="1903"/>
            <a:chExt cx="1455" cy="1685"/>
          </a:xfrm>
        </p:grpSpPr>
        <p:sp>
          <p:nvSpPr>
            <p:cNvPr id="15369" name="Rectangle 6"/>
            <p:cNvSpPr>
              <a:spLocks noChangeArrowheads="1"/>
            </p:cNvSpPr>
            <p:nvPr/>
          </p:nvSpPr>
          <p:spPr bwMode="ltGray">
            <a:xfrm>
              <a:off x="3084" y="1903"/>
              <a:ext cx="794" cy="200"/>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15370" name="Rectangle 7"/>
            <p:cNvSpPr>
              <a:spLocks noChangeArrowheads="1"/>
            </p:cNvSpPr>
            <p:nvPr/>
          </p:nvSpPr>
          <p:spPr bwMode="ltGray">
            <a:xfrm>
              <a:off x="2423" y="2524"/>
              <a:ext cx="775" cy="1064"/>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sp>
        <p:nvSpPr>
          <p:cNvPr id="15367" name="Rectangle 9"/>
          <p:cNvSpPr>
            <a:spLocks noChangeArrowheads="1"/>
          </p:cNvSpPr>
          <p:nvPr/>
        </p:nvSpPr>
        <p:spPr bwMode="blackWhite">
          <a:xfrm>
            <a:off x="2468564" y="2492896"/>
            <a:ext cx="7291387" cy="80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tabLst>
                <a:tab pos="1601788" algn="l"/>
              </a:tabLst>
              <a:defRPr sz="2800" b="1">
                <a:solidFill>
                  <a:schemeClr val="bg2"/>
                </a:solidFill>
                <a:latin typeface="Arial Narrow" pitchFamily="34" charset="0"/>
              </a:defRPr>
            </a:lvl1pPr>
            <a:lvl2pPr marL="742950" indent="-285750">
              <a:tabLst>
                <a:tab pos="1601788" algn="l"/>
              </a:tabLst>
              <a:defRPr sz="2800" b="1">
                <a:solidFill>
                  <a:schemeClr val="bg2"/>
                </a:solidFill>
                <a:latin typeface="Arial Narrow" pitchFamily="34" charset="0"/>
              </a:defRPr>
            </a:lvl2pPr>
            <a:lvl3pPr marL="1143000" indent="-228600">
              <a:tabLst>
                <a:tab pos="1601788" algn="l"/>
              </a:tabLst>
              <a:defRPr sz="2800" b="1">
                <a:solidFill>
                  <a:schemeClr val="bg2"/>
                </a:solidFill>
                <a:latin typeface="Arial Narrow" pitchFamily="34" charset="0"/>
              </a:defRPr>
            </a:lvl3pPr>
            <a:lvl4pPr marL="1600200" indent="-228600">
              <a:tabLst>
                <a:tab pos="1601788" algn="l"/>
              </a:tabLst>
              <a:defRPr sz="2800" b="1">
                <a:solidFill>
                  <a:schemeClr val="bg2"/>
                </a:solidFill>
                <a:latin typeface="Arial Narrow" pitchFamily="34" charset="0"/>
              </a:defRPr>
            </a:lvl4pPr>
            <a:lvl5pPr marL="2057400" indent="-228600">
              <a:tabLst>
                <a:tab pos="1601788"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9pPr>
          </a:lstStyle>
          <a:p>
            <a:pPr algn="l">
              <a:lnSpc>
                <a:spcPct val="100000"/>
              </a:lnSpc>
              <a:spcBef>
                <a:spcPct val="0"/>
              </a:spcBef>
            </a:pPr>
            <a:r>
              <a:rPr lang="pt-BR" altLang="pt-BR" sz="1800" dirty="0" err="1">
                <a:solidFill>
                  <a:srgbClr val="000000"/>
                </a:solidFill>
                <a:latin typeface="Courier New" pitchFamily="49" charset="0"/>
              </a:rPr>
              <a:t>Select</a:t>
            </a:r>
            <a:r>
              <a:rPr lang="pt-BR" altLang="pt-BR" sz="1800" dirty="0">
                <a:solidFill>
                  <a:srgbClr val="000000"/>
                </a:solidFill>
                <a:latin typeface="Courier New" pitchFamily="49" charset="0"/>
              </a:rPr>
              <a:t> </a:t>
            </a:r>
            <a:r>
              <a:rPr lang="pt-BR" altLang="pt-BR" sz="1800" dirty="0" err="1">
                <a:solidFill>
                  <a:srgbClr val="000000"/>
                </a:solidFill>
                <a:latin typeface="Courier New" pitchFamily="49" charset="0"/>
              </a:rPr>
              <a:t>NomeEmpregado</a:t>
            </a:r>
            <a:r>
              <a:rPr lang="pt-BR" altLang="pt-BR" sz="1800" dirty="0">
                <a:solidFill>
                  <a:srgbClr val="000000"/>
                </a:solidFill>
                <a:latin typeface="Courier New" pitchFamily="49" charset="0"/>
              </a:rPr>
              <a:t>, Cargo, </a:t>
            </a:r>
            <a:r>
              <a:rPr lang="pt-BR" altLang="pt-BR" sz="1800" dirty="0" err="1">
                <a:solidFill>
                  <a:srgbClr val="000000"/>
                </a:solidFill>
                <a:latin typeface="Courier New" pitchFamily="49" charset="0"/>
              </a:rPr>
              <a:t>Comissao</a:t>
            </a:r>
            <a:endParaRPr lang="pt-BR" altLang="pt-BR" sz="1800" dirty="0">
              <a:solidFill>
                <a:srgbClr val="000000"/>
              </a:solidFill>
              <a:latin typeface="Courier New" pitchFamily="49" charset="0"/>
            </a:endParaRPr>
          </a:p>
          <a:p>
            <a:pPr algn="l">
              <a:lnSpc>
                <a:spcPct val="100000"/>
              </a:lnSpc>
              <a:spcBef>
                <a:spcPct val="0"/>
              </a:spcBef>
            </a:pPr>
            <a:r>
              <a:rPr lang="pt-BR" altLang="pt-BR" sz="1800" dirty="0" err="1">
                <a:solidFill>
                  <a:srgbClr val="000000"/>
                </a:solidFill>
                <a:latin typeface="Courier New" pitchFamily="49" charset="0"/>
              </a:rPr>
              <a:t>From</a:t>
            </a:r>
            <a:r>
              <a:rPr lang="pt-BR" altLang="pt-BR" sz="1800" dirty="0">
                <a:solidFill>
                  <a:srgbClr val="000000"/>
                </a:solidFill>
                <a:latin typeface="Courier New" pitchFamily="49" charset="0"/>
              </a:rPr>
              <a:t>	Empregado</a:t>
            </a:r>
          </a:p>
        </p:txBody>
      </p:sp>
      <p:sp>
        <p:nvSpPr>
          <p:cNvPr id="15368" name="Rectangle 10"/>
          <p:cNvSpPr>
            <a:spLocks noChangeArrowheads="1"/>
          </p:cNvSpPr>
          <p:nvPr/>
        </p:nvSpPr>
        <p:spPr bwMode="blackWhite">
          <a:xfrm>
            <a:off x="2443164" y="3496196"/>
            <a:ext cx="7265987" cy="2031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spcBef>
                <a:spcPct val="0"/>
              </a:spcBef>
            </a:pPr>
            <a:r>
              <a:rPr lang="pt-BR" altLang="pt-BR" sz="1800" dirty="0" err="1">
                <a:solidFill>
                  <a:srgbClr val="000000"/>
                </a:solidFill>
                <a:latin typeface="Courier New" pitchFamily="49" charset="0"/>
              </a:rPr>
              <a:t>NomeEmpregado</a:t>
            </a:r>
            <a:r>
              <a:rPr lang="pt-BR" altLang="pt-BR" sz="1800" dirty="0">
                <a:solidFill>
                  <a:srgbClr val="000000"/>
                </a:solidFill>
                <a:latin typeface="Courier New" pitchFamily="49" charset="0"/>
              </a:rPr>
              <a:t> Cargo  </a:t>
            </a:r>
            <a:r>
              <a:rPr lang="pt-BR" altLang="pt-BR" sz="1800" dirty="0" err="1">
                <a:solidFill>
                  <a:srgbClr val="000000"/>
                </a:solidFill>
                <a:latin typeface="Courier New" pitchFamily="49" charset="0"/>
              </a:rPr>
              <a:t>Comissao</a:t>
            </a:r>
            <a:endParaRPr lang="pt-BR" altLang="pt-BR" sz="1800" dirty="0">
              <a:solidFill>
                <a:srgbClr val="000000"/>
              </a:solidFill>
              <a:latin typeface="Courier New" pitchFamily="49" charset="0"/>
            </a:endParaRPr>
          </a:p>
          <a:p>
            <a:pPr>
              <a:spcBef>
                <a:spcPct val="0"/>
              </a:spcBef>
            </a:pPr>
            <a:r>
              <a:rPr lang="pt-BR" altLang="pt-BR" sz="1800" dirty="0">
                <a:solidFill>
                  <a:srgbClr val="000000"/>
                </a:solidFill>
                <a:latin typeface="Courier New" pitchFamily="49" charset="0"/>
              </a:rPr>
              <a:t>------------- ------ --------</a:t>
            </a:r>
          </a:p>
          <a:p>
            <a:pPr>
              <a:spcBef>
                <a:spcPct val="0"/>
              </a:spcBef>
            </a:pPr>
            <a:r>
              <a:rPr lang="pt-BR" altLang="pt-BR" sz="1800" dirty="0">
                <a:solidFill>
                  <a:srgbClr val="000000"/>
                </a:solidFill>
                <a:latin typeface="Courier New" pitchFamily="49" charset="0"/>
              </a:rPr>
              <a:t>Santana       GER        NULL</a:t>
            </a:r>
          </a:p>
          <a:p>
            <a:pPr>
              <a:spcBef>
                <a:spcPct val="0"/>
              </a:spcBef>
            </a:pPr>
            <a:r>
              <a:rPr lang="pt-BR" altLang="pt-BR" sz="1800" dirty="0">
                <a:solidFill>
                  <a:srgbClr val="000000"/>
                </a:solidFill>
                <a:latin typeface="Courier New" pitchFamily="49" charset="0"/>
              </a:rPr>
              <a:t>ORSINI        VENDAS   612.00</a:t>
            </a:r>
          </a:p>
          <a:p>
            <a:pPr>
              <a:spcBef>
                <a:spcPct val="0"/>
              </a:spcBef>
            </a:pPr>
            <a:r>
              <a:rPr lang="pt-BR" altLang="pt-BR" sz="1800" dirty="0">
                <a:solidFill>
                  <a:srgbClr val="000000"/>
                </a:solidFill>
                <a:latin typeface="Courier New" pitchFamily="49" charset="0"/>
              </a:rPr>
              <a:t>DANTAS        GER        NULL</a:t>
            </a:r>
          </a:p>
          <a:p>
            <a:pPr>
              <a:spcBef>
                <a:spcPct val="0"/>
              </a:spcBef>
            </a:pPr>
            <a:r>
              <a:rPr lang="pt-BR" altLang="pt-BR" sz="1800" dirty="0">
                <a:solidFill>
                  <a:srgbClr val="000000"/>
                </a:solidFill>
                <a:latin typeface="Courier New" pitchFamily="49" charset="0"/>
              </a:rPr>
              <a:t>OBRIEN        VENDAS   846.00</a:t>
            </a:r>
          </a:p>
          <a:p>
            <a:pPr algn="l">
              <a:lnSpc>
                <a:spcPct val="100000"/>
              </a:lnSpc>
              <a:spcBef>
                <a:spcPct val="0"/>
              </a:spcBef>
            </a:pPr>
            <a:r>
              <a:rPr lang="pt-BR" altLang="pt-BR" sz="1800" dirty="0">
                <a:solidFill>
                  <a:srgbClr val="000000"/>
                </a:solidFill>
                <a:latin typeface="Courier New" pitchFamily="49" charset="0"/>
              </a:rPr>
              <a:t>...           ...    ... </a:t>
            </a:r>
          </a:p>
        </p:txBody>
      </p:sp>
      <p:sp>
        <p:nvSpPr>
          <p:cNvPr id="3" name="Espaço Reservado para Número de Slide 2"/>
          <p:cNvSpPr>
            <a:spLocks noGrp="1"/>
          </p:cNvSpPr>
          <p:nvPr>
            <p:ph type="sldNum" sz="quarter" idx="12"/>
          </p:nvPr>
        </p:nvSpPr>
        <p:spPr/>
        <p:txBody>
          <a:bodyPr/>
          <a:lstStyle/>
          <a:p>
            <a:fld id="{C4F29C1D-01B1-466E-BAF1-C56448A35C33}" type="slidenum">
              <a:rPr lang="pt-BR" smtClean="0"/>
              <a:t>15</a:t>
            </a:fld>
            <a:endParaRPr lang="pt-BR"/>
          </a:p>
        </p:txBody>
      </p:sp>
    </p:spTree>
    <p:extLst>
      <p:ext uri="{BB962C8B-B14F-4D97-AF65-F5344CB8AC3E}">
        <p14:creationId xmlns:p14="http://schemas.microsoft.com/office/powerpoint/2010/main" val="237114425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4"/>
          <p:cNvSpPr>
            <a:spLocks noGrp="1" noChangeArrowheads="1"/>
          </p:cNvSpPr>
          <p:nvPr>
            <p:ph type="title"/>
          </p:nvPr>
        </p:nvSpPr>
        <p:spPr>
          <a:xfrm>
            <a:off x="2135560" y="228600"/>
            <a:ext cx="8568952" cy="1201738"/>
          </a:xfrm>
        </p:spPr>
        <p:txBody>
          <a:bodyPr>
            <a:normAutofit fontScale="90000"/>
          </a:bodyPr>
          <a:lstStyle/>
          <a:p>
            <a:r>
              <a:rPr lang="pt-BR" altLang="pt-BR" dirty="0"/>
              <a:t>Valores </a:t>
            </a:r>
            <a:r>
              <a:rPr lang="pt-BR" altLang="pt-BR" dirty="0" err="1"/>
              <a:t>Null</a:t>
            </a:r>
            <a:r>
              <a:rPr lang="pt-BR" altLang="pt-BR" dirty="0"/>
              <a:t>  em Expressões Aritméticas</a:t>
            </a:r>
          </a:p>
        </p:txBody>
      </p:sp>
      <p:sp>
        <p:nvSpPr>
          <p:cNvPr id="33797" name="Rectangle 5"/>
          <p:cNvSpPr>
            <a:spLocks noGrp="1" noChangeArrowheads="1"/>
          </p:cNvSpPr>
          <p:nvPr>
            <p:ph type="body" idx="1"/>
          </p:nvPr>
        </p:nvSpPr>
        <p:spPr>
          <a:xfrm>
            <a:off x="2098104" y="1600201"/>
            <a:ext cx="8534400" cy="904875"/>
          </a:xfrm>
        </p:spPr>
        <p:txBody>
          <a:bodyPr>
            <a:normAutofit fontScale="92500" lnSpcReduction="20000"/>
          </a:bodyPr>
          <a:lstStyle/>
          <a:p>
            <a:pPr marL="0" indent="0">
              <a:buNone/>
              <a:defRPr/>
            </a:pPr>
            <a:r>
              <a:rPr lang="pt-BR" dirty="0"/>
              <a:t>Expressões Aritméticas contendo pelo menos um valor </a:t>
            </a:r>
            <a:r>
              <a:rPr lang="pt-BR" dirty="0" err="1"/>
              <a:t>Null</a:t>
            </a:r>
            <a:r>
              <a:rPr lang="pt-BR" dirty="0"/>
              <a:t>, produzem resultado </a:t>
            </a:r>
            <a:r>
              <a:rPr lang="pt-BR" dirty="0" err="1"/>
              <a:t>Null</a:t>
            </a:r>
            <a:endParaRPr lang="pt-BR" dirty="0"/>
          </a:p>
        </p:txBody>
      </p:sp>
      <p:sp>
        <p:nvSpPr>
          <p:cNvPr id="20" name="Rectangle 2"/>
          <p:cNvSpPr>
            <a:spLocks noChangeArrowheads="1"/>
          </p:cNvSpPr>
          <p:nvPr/>
        </p:nvSpPr>
        <p:spPr bwMode="blackWhite">
          <a:xfrm>
            <a:off x="2443164" y="2731418"/>
            <a:ext cx="7265987" cy="77946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601788" algn="l"/>
              </a:tabLst>
              <a:defRPr sz="2800" b="1">
                <a:solidFill>
                  <a:schemeClr val="bg2"/>
                </a:solidFill>
                <a:latin typeface="Arial Narrow" pitchFamily="34" charset="0"/>
              </a:defRPr>
            </a:lvl1pPr>
            <a:lvl2pPr marL="742950" indent="-285750">
              <a:tabLst>
                <a:tab pos="1601788" algn="l"/>
              </a:tabLst>
              <a:defRPr sz="2800" b="1">
                <a:solidFill>
                  <a:schemeClr val="bg2"/>
                </a:solidFill>
                <a:latin typeface="Arial Narrow" pitchFamily="34" charset="0"/>
              </a:defRPr>
            </a:lvl2pPr>
            <a:lvl3pPr marL="1143000" indent="-228600">
              <a:tabLst>
                <a:tab pos="1601788" algn="l"/>
              </a:tabLst>
              <a:defRPr sz="2800" b="1">
                <a:solidFill>
                  <a:schemeClr val="bg2"/>
                </a:solidFill>
                <a:latin typeface="Arial Narrow" pitchFamily="34" charset="0"/>
              </a:defRPr>
            </a:lvl3pPr>
            <a:lvl4pPr marL="1600200" indent="-228600">
              <a:tabLst>
                <a:tab pos="1601788" algn="l"/>
              </a:tabLst>
              <a:defRPr sz="2800" b="1">
                <a:solidFill>
                  <a:schemeClr val="bg2"/>
                </a:solidFill>
                <a:latin typeface="Arial Narrow" pitchFamily="34" charset="0"/>
              </a:defRPr>
            </a:lvl4pPr>
            <a:lvl5pPr marL="2057400" indent="-228600">
              <a:tabLst>
                <a:tab pos="1601788"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9pPr>
          </a:lstStyle>
          <a:p>
            <a:pPr algn="l">
              <a:lnSpc>
                <a:spcPct val="100000"/>
              </a:lnSpc>
              <a:spcBef>
                <a:spcPct val="0"/>
              </a:spcBef>
            </a:pPr>
            <a:r>
              <a:rPr lang="pt-BR" altLang="pt-BR" sz="1800">
                <a:solidFill>
                  <a:srgbClr val="000000"/>
                </a:solidFill>
                <a:latin typeface="Courier New" pitchFamily="49" charset="0"/>
              </a:rPr>
              <a:t> </a:t>
            </a:r>
          </a:p>
        </p:txBody>
      </p:sp>
      <p:sp>
        <p:nvSpPr>
          <p:cNvPr id="21" name="Rectangle 3"/>
          <p:cNvSpPr>
            <a:spLocks noChangeArrowheads="1"/>
          </p:cNvSpPr>
          <p:nvPr/>
        </p:nvSpPr>
        <p:spPr bwMode="blackWhite">
          <a:xfrm>
            <a:off x="2430464" y="3688680"/>
            <a:ext cx="7291387" cy="226060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p:txBody>
      </p:sp>
      <p:grpSp>
        <p:nvGrpSpPr>
          <p:cNvPr id="22" name="Group 8"/>
          <p:cNvGrpSpPr>
            <a:grpSpLocks/>
          </p:cNvGrpSpPr>
          <p:nvPr/>
        </p:nvGrpSpPr>
        <p:grpSpPr bwMode="auto">
          <a:xfrm>
            <a:off x="6600824" y="2818662"/>
            <a:ext cx="3024185" cy="2674938"/>
            <a:chOff x="3198" y="1903"/>
            <a:chExt cx="1905" cy="1685"/>
          </a:xfrm>
        </p:grpSpPr>
        <p:sp>
          <p:nvSpPr>
            <p:cNvPr id="23" name="Rectangle 6"/>
            <p:cNvSpPr>
              <a:spLocks noChangeArrowheads="1"/>
            </p:cNvSpPr>
            <p:nvPr/>
          </p:nvSpPr>
          <p:spPr bwMode="ltGray">
            <a:xfrm>
              <a:off x="4014" y="1903"/>
              <a:ext cx="1089" cy="200"/>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24" name="Rectangle 7"/>
            <p:cNvSpPr>
              <a:spLocks noChangeArrowheads="1"/>
            </p:cNvSpPr>
            <p:nvPr/>
          </p:nvSpPr>
          <p:spPr bwMode="ltGray">
            <a:xfrm>
              <a:off x="3198" y="2524"/>
              <a:ext cx="861" cy="1064"/>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sp>
        <p:nvSpPr>
          <p:cNvPr id="25" name="Rectangle 9"/>
          <p:cNvSpPr>
            <a:spLocks noChangeArrowheads="1"/>
          </p:cNvSpPr>
          <p:nvPr/>
        </p:nvSpPr>
        <p:spPr bwMode="blackWhite">
          <a:xfrm>
            <a:off x="2468564" y="2718718"/>
            <a:ext cx="7291387" cy="80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tabLst>
                <a:tab pos="1601788" algn="l"/>
              </a:tabLst>
              <a:defRPr sz="2800" b="1">
                <a:solidFill>
                  <a:schemeClr val="bg2"/>
                </a:solidFill>
                <a:latin typeface="Arial Narrow" pitchFamily="34" charset="0"/>
              </a:defRPr>
            </a:lvl1pPr>
            <a:lvl2pPr marL="742950" indent="-285750">
              <a:tabLst>
                <a:tab pos="1601788" algn="l"/>
              </a:tabLst>
              <a:defRPr sz="2800" b="1">
                <a:solidFill>
                  <a:schemeClr val="bg2"/>
                </a:solidFill>
                <a:latin typeface="Arial Narrow" pitchFamily="34" charset="0"/>
              </a:defRPr>
            </a:lvl2pPr>
            <a:lvl3pPr marL="1143000" indent="-228600">
              <a:tabLst>
                <a:tab pos="1601788" algn="l"/>
              </a:tabLst>
              <a:defRPr sz="2800" b="1">
                <a:solidFill>
                  <a:schemeClr val="bg2"/>
                </a:solidFill>
                <a:latin typeface="Arial Narrow" pitchFamily="34" charset="0"/>
              </a:defRPr>
            </a:lvl3pPr>
            <a:lvl4pPr marL="1600200" indent="-228600">
              <a:tabLst>
                <a:tab pos="1601788" algn="l"/>
              </a:tabLst>
              <a:defRPr sz="2800" b="1">
                <a:solidFill>
                  <a:schemeClr val="bg2"/>
                </a:solidFill>
                <a:latin typeface="Arial Narrow" pitchFamily="34" charset="0"/>
              </a:defRPr>
            </a:lvl4pPr>
            <a:lvl5pPr marL="2057400" indent="-228600">
              <a:tabLst>
                <a:tab pos="1601788"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9pPr>
          </a:lstStyle>
          <a:p>
            <a:pPr algn="l">
              <a:lnSpc>
                <a:spcPct val="100000"/>
              </a:lnSpc>
              <a:spcBef>
                <a:spcPct val="0"/>
              </a:spcBef>
            </a:pPr>
            <a:r>
              <a:rPr lang="pt-BR" altLang="pt-BR" sz="1800" dirty="0" err="1">
                <a:solidFill>
                  <a:srgbClr val="000000"/>
                </a:solidFill>
                <a:latin typeface="Courier New" pitchFamily="49" charset="0"/>
              </a:rPr>
              <a:t>Select</a:t>
            </a:r>
            <a:r>
              <a:rPr lang="pt-BR" altLang="pt-BR" sz="1800" dirty="0">
                <a:solidFill>
                  <a:srgbClr val="000000"/>
                </a:solidFill>
                <a:latin typeface="Courier New" pitchFamily="49" charset="0"/>
              </a:rPr>
              <a:t> </a:t>
            </a:r>
            <a:r>
              <a:rPr lang="pt-BR" altLang="pt-BR" sz="1800" dirty="0" err="1">
                <a:solidFill>
                  <a:srgbClr val="000000"/>
                </a:solidFill>
                <a:latin typeface="Courier New" pitchFamily="49" charset="0"/>
              </a:rPr>
              <a:t>NomeEmpregado</a:t>
            </a:r>
            <a:r>
              <a:rPr lang="pt-BR" altLang="pt-BR" sz="1800" dirty="0">
                <a:solidFill>
                  <a:srgbClr val="000000"/>
                </a:solidFill>
                <a:latin typeface="Courier New" pitchFamily="49" charset="0"/>
              </a:rPr>
              <a:t>, Cargo, </a:t>
            </a:r>
            <a:r>
              <a:rPr lang="pt-BR" altLang="pt-BR" sz="1800" dirty="0" err="1">
                <a:solidFill>
                  <a:srgbClr val="000000"/>
                </a:solidFill>
                <a:latin typeface="Courier New" pitchFamily="49" charset="0"/>
              </a:rPr>
              <a:t>Comissao</a:t>
            </a:r>
            <a:r>
              <a:rPr lang="pt-BR" altLang="pt-BR" sz="1800" dirty="0">
                <a:solidFill>
                  <a:srgbClr val="000000"/>
                </a:solidFill>
                <a:latin typeface="Courier New" pitchFamily="49" charset="0"/>
              </a:rPr>
              <a:t> , Comissao+10</a:t>
            </a:r>
          </a:p>
          <a:p>
            <a:pPr algn="l">
              <a:lnSpc>
                <a:spcPct val="100000"/>
              </a:lnSpc>
              <a:spcBef>
                <a:spcPct val="0"/>
              </a:spcBef>
            </a:pPr>
            <a:r>
              <a:rPr lang="pt-BR" altLang="pt-BR" sz="1800" dirty="0" err="1">
                <a:solidFill>
                  <a:srgbClr val="000000"/>
                </a:solidFill>
                <a:latin typeface="Courier New" pitchFamily="49" charset="0"/>
              </a:rPr>
              <a:t>From</a:t>
            </a:r>
            <a:r>
              <a:rPr lang="pt-BR" altLang="pt-BR" sz="1800" dirty="0">
                <a:solidFill>
                  <a:srgbClr val="000000"/>
                </a:solidFill>
                <a:latin typeface="Courier New" pitchFamily="49" charset="0"/>
              </a:rPr>
              <a:t>	Empregado</a:t>
            </a:r>
          </a:p>
        </p:txBody>
      </p:sp>
      <p:sp>
        <p:nvSpPr>
          <p:cNvPr id="26" name="Rectangle 10"/>
          <p:cNvSpPr>
            <a:spLocks noChangeArrowheads="1"/>
          </p:cNvSpPr>
          <p:nvPr/>
        </p:nvSpPr>
        <p:spPr bwMode="blackWhite">
          <a:xfrm>
            <a:off x="2443164" y="3722018"/>
            <a:ext cx="7265987" cy="2031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spcBef>
                <a:spcPct val="0"/>
              </a:spcBef>
            </a:pPr>
            <a:r>
              <a:rPr lang="pt-BR" altLang="pt-BR" sz="1800" dirty="0" err="1">
                <a:solidFill>
                  <a:srgbClr val="000000"/>
                </a:solidFill>
                <a:latin typeface="Courier New" pitchFamily="49" charset="0"/>
              </a:rPr>
              <a:t>NomeEmpregado</a:t>
            </a:r>
            <a:r>
              <a:rPr lang="pt-BR" altLang="pt-BR" sz="1800" dirty="0">
                <a:solidFill>
                  <a:srgbClr val="000000"/>
                </a:solidFill>
                <a:latin typeface="Courier New" pitchFamily="49" charset="0"/>
              </a:rPr>
              <a:t> Cargo  </a:t>
            </a:r>
            <a:r>
              <a:rPr lang="pt-BR" altLang="pt-BR" sz="1800" dirty="0" err="1">
                <a:solidFill>
                  <a:srgbClr val="000000"/>
                </a:solidFill>
                <a:latin typeface="Courier New" pitchFamily="49" charset="0"/>
              </a:rPr>
              <a:t>Comissao</a:t>
            </a:r>
            <a:endParaRPr lang="pt-BR" altLang="pt-BR" sz="1800" dirty="0">
              <a:solidFill>
                <a:srgbClr val="000000"/>
              </a:solidFill>
              <a:latin typeface="Courier New" pitchFamily="49" charset="0"/>
            </a:endParaRPr>
          </a:p>
          <a:p>
            <a:pPr>
              <a:spcBef>
                <a:spcPct val="0"/>
              </a:spcBef>
            </a:pPr>
            <a:r>
              <a:rPr lang="pt-BR" altLang="pt-BR" sz="1800" dirty="0">
                <a:solidFill>
                  <a:srgbClr val="000000"/>
                </a:solidFill>
                <a:latin typeface="Courier New" pitchFamily="49" charset="0"/>
              </a:rPr>
              <a:t>------------- ------ -------- --------- </a:t>
            </a:r>
          </a:p>
          <a:p>
            <a:pPr>
              <a:spcBef>
                <a:spcPct val="0"/>
              </a:spcBef>
            </a:pPr>
            <a:r>
              <a:rPr lang="pt-BR" altLang="pt-BR" sz="1800" dirty="0">
                <a:solidFill>
                  <a:srgbClr val="000000"/>
                </a:solidFill>
                <a:latin typeface="Courier New" pitchFamily="49" charset="0"/>
              </a:rPr>
              <a:t>Santana       GER        NULL      </a:t>
            </a:r>
            <a:r>
              <a:rPr lang="pt-BR" altLang="pt-BR" sz="1800" dirty="0" err="1">
                <a:solidFill>
                  <a:srgbClr val="000000"/>
                </a:solidFill>
                <a:latin typeface="Courier New" pitchFamily="49" charset="0"/>
              </a:rPr>
              <a:t>NULL</a:t>
            </a:r>
            <a:r>
              <a:rPr lang="pt-BR" altLang="pt-BR" sz="1800" dirty="0">
                <a:solidFill>
                  <a:srgbClr val="000000"/>
                </a:solidFill>
                <a:latin typeface="Courier New" pitchFamily="49" charset="0"/>
              </a:rPr>
              <a:t>   </a:t>
            </a:r>
          </a:p>
          <a:p>
            <a:pPr>
              <a:spcBef>
                <a:spcPct val="0"/>
              </a:spcBef>
            </a:pPr>
            <a:r>
              <a:rPr lang="pt-BR" altLang="pt-BR" sz="1800" dirty="0">
                <a:solidFill>
                  <a:srgbClr val="000000"/>
                </a:solidFill>
                <a:latin typeface="Courier New" pitchFamily="49" charset="0"/>
              </a:rPr>
              <a:t>ORSINI        VENDAS   612.00    622.00</a:t>
            </a:r>
          </a:p>
          <a:p>
            <a:pPr>
              <a:spcBef>
                <a:spcPct val="0"/>
              </a:spcBef>
            </a:pPr>
            <a:r>
              <a:rPr lang="pt-BR" altLang="pt-BR" sz="1800" dirty="0">
                <a:solidFill>
                  <a:srgbClr val="000000"/>
                </a:solidFill>
                <a:latin typeface="Courier New" pitchFamily="49" charset="0"/>
              </a:rPr>
              <a:t>DANTAS        GER        NULL      </a:t>
            </a:r>
            <a:r>
              <a:rPr lang="pt-BR" altLang="pt-BR" sz="1800" dirty="0" err="1">
                <a:solidFill>
                  <a:srgbClr val="000000"/>
                </a:solidFill>
                <a:latin typeface="Courier New" pitchFamily="49" charset="0"/>
              </a:rPr>
              <a:t>NULL</a:t>
            </a:r>
            <a:endParaRPr lang="pt-BR" altLang="pt-BR" sz="1800" dirty="0">
              <a:solidFill>
                <a:srgbClr val="000000"/>
              </a:solidFill>
              <a:latin typeface="Courier New" pitchFamily="49" charset="0"/>
            </a:endParaRPr>
          </a:p>
          <a:p>
            <a:pPr>
              <a:spcBef>
                <a:spcPct val="0"/>
              </a:spcBef>
            </a:pPr>
            <a:r>
              <a:rPr lang="pt-BR" altLang="pt-BR" sz="1800" dirty="0">
                <a:solidFill>
                  <a:srgbClr val="000000"/>
                </a:solidFill>
                <a:latin typeface="Courier New" pitchFamily="49" charset="0"/>
              </a:rPr>
              <a:t>OBRIEN        VENDAS   846.00    856.00</a:t>
            </a:r>
          </a:p>
          <a:p>
            <a:pPr algn="l">
              <a:lnSpc>
                <a:spcPct val="100000"/>
              </a:lnSpc>
              <a:spcBef>
                <a:spcPct val="0"/>
              </a:spcBef>
            </a:pPr>
            <a:r>
              <a:rPr lang="pt-BR" altLang="pt-BR" sz="1800" dirty="0">
                <a:solidFill>
                  <a:srgbClr val="000000"/>
                </a:solidFill>
                <a:latin typeface="Courier New" pitchFamily="49" charset="0"/>
              </a:rPr>
              <a:t>...           ...    ... </a:t>
            </a:r>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16</a:t>
            </a:fld>
            <a:endParaRPr lang="pt-BR"/>
          </a:p>
        </p:txBody>
      </p:sp>
    </p:spTree>
    <p:extLst>
      <p:ext uri="{BB962C8B-B14F-4D97-AF65-F5344CB8AC3E}">
        <p14:creationId xmlns:p14="http://schemas.microsoft.com/office/powerpoint/2010/main" val="38082671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4"/>
          <p:cNvSpPr>
            <a:spLocks noGrp="1" noChangeArrowheads="1"/>
          </p:cNvSpPr>
          <p:nvPr>
            <p:ph type="title"/>
          </p:nvPr>
        </p:nvSpPr>
        <p:spPr>
          <a:xfrm>
            <a:off x="2135560" y="228600"/>
            <a:ext cx="8568952" cy="1201738"/>
          </a:xfrm>
        </p:spPr>
        <p:txBody>
          <a:bodyPr>
            <a:normAutofit/>
          </a:bodyPr>
          <a:lstStyle/>
          <a:p>
            <a:r>
              <a:rPr lang="pt-BR" altLang="pt-BR" dirty="0"/>
              <a:t>Função </a:t>
            </a:r>
            <a:r>
              <a:rPr lang="pt-BR" altLang="pt-BR" dirty="0" err="1"/>
              <a:t>IsNull</a:t>
            </a:r>
            <a:endParaRPr lang="pt-BR" altLang="pt-BR" dirty="0"/>
          </a:p>
        </p:txBody>
      </p:sp>
      <p:sp>
        <p:nvSpPr>
          <p:cNvPr id="33797" name="Rectangle 5"/>
          <p:cNvSpPr>
            <a:spLocks noGrp="1" noChangeArrowheads="1"/>
          </p:cNvSpPr>
          <p:nvPr>
            <p:ph type="body" idx="1"/>
          </p:nvPr>
        </p:nvSpPr>
        <p:spPr>
          <a:xfrm>
            <a:off x="2098104" y="1268761"/>
            <a:ext cx="8534400" cy="1236315"/>
          </a:xfrm>
        </p:spPr>
        <p:txBody>
          <a:bodyPr>
            <a:normAutofit fontScale="62500" lnSpcReduction="20000"/>
          </a:bodyPr>
          <a:lstStyle/>
          <a:p>
            <a:pPr>
              <a:defRPr/>
            </a:pPr>
            <a:r>
              <a:rPr lang="pt-BR" dirty="0"/>
              <a:t>Podemos utilizar a função </a:t>
            </a:r>
            <a:r>
              <a:rPr lang="pt-BR" dirty="0" err="1"/>
              <a:t>IsNULL</a:t>
            </a:r>
            <a:r>
              <a:rPr lang="pt-BR" dirty="0"/>
              <a:t>, para tratar valores nulos</a:t>
            </a:r>
          </a:p>
          <a:p>
            <a:pPr>
              <a:defRPr/>
            </a:pPr>
            <a:r>
              <a:rPr lang="pt-BR" dirty="0"/>
              <a:t>Sintaxe: </a:t>
            </a:r>
            <a:r>
              <a:rPr lang="pt-BR" dirty="0" err="1"/>
              <a:t>IsNULL</a:t>
            </a:r>
            <a:r>
              <a:rPr lang="pt-BR" dirty="0"/>
              <a:t>(&lt;</a:t>
            </a:r>
            <a:r>
              <a:rPr lang="pt-BR" b="1" i="1" dirty="0"/>
              <a:t>expressão</a:t>
            </a:r>
            <a:r>
              <a:rPr lang="pt-BR" dirty="0"/>
              <a:t>&gt;,&lt;</a:t>
            </a:r>
            <a:r>
              <a:rPr lang="pt-BR" b="1" i="1" dirty="0"/>
              <a:t>expressão alternativa</a:t>
            </a:r>
            <a:r>
              <a:rPr lang="pt-BR" dirty="0"/>
              <a:t>&gt;)</a:t>
            </a:r>
          </a:p>
          <a:p>
            <a:pPr>
              <a:defRPr/>
            </a:pPr>
            <a:r>
              <a:rPr lang="pt-BR" dirty="0"/>
              <a:t>A função verifica se a </a:t>
            </a:r>
            <a:r>
              <a:rPr lang="pt-BR" b="1" i="1" dirty="0"/>
              <a:t>expressão</a:t>
            </a:r>
            <a:r>
              <a:rPr lang="pt-BR" dirty="0"/>
              <a:t> é nula, se sim substitui pelo valor da </a:t>
            </a:r>
            <a:r>
              <a:rPr lang="pt-BR" b="1" i="1" dirty="0"/>
              <a:t>expressão alternativa</a:t>
            </a:r>
            <a:r>
              <a:rPr lang="pt-BR" dirty="0"/>
              <a:t> </a:t>
            </a:r>
          </a:p>
        </p:txBody>
      </p:sp>
      <p:sp>
        <p:nvSpPr>
          <p:cNvPr id="20" name="Rectangle 2"/>
          <p:cNvSpPr>
            <a:spLocks noChangeArrowheads="1"/>
          </p:cNvSpPr>
          <p:nvPr/>
        </p:nvSpPr>
        <p:spPr bwMode="blackWhite">
          <a:xfrm>
            <a:off x="2443164" y="2780928"/>
            <a:ext cx="7265987" cy="108999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601788" algn="l"/>
              </a:tabLst>
              <a:defRPr sz="2800" b="1">
                <a:solidFill>
                  <a:schemeClr val="bg2"/>
                </a:solidFill>
                <a:latin typeface="Arial Narrow" pitchFamily="34" charset="0"/>
              </a:defRPr>
            </a:lvl1pPr>
            <a:lvl2pPr marL="742950" indent="-285750">
              <a:tabLst>
                <a:tab pos="1601788" algn="l"/>
              </a:tabLst>
              <a:defRPr sz="2800" b="1">
                <a:solidFill>
                  <a:schemeClr val="bg2"/>
                </a:solidFill>
                <a:latin typeface="Arial Narrow" pitchFamily="34" charset="0"/>
              </a:defRPr>
            </a:lvl2pPr>
            <a:lvl3pPr marL="1143000" indent="-228600">
              <a:tabLst>
                <a:tab pos="1601788" algn="l"/>
              </a:tabLst>
              <a:defRPr sz="2800" b="1">
                <a:solidFill>
                  <a:schemeClr val="bg2"/>
                </a:solidFill>
                <a:latin typeface="Arial Narrow" pitchFamily="34" charset="0"/>
              </a:defRPr>
            </a:lvl3pPr>
            <a:lvl4pPr marL="1600200" indent="-228600">
              <a:tabLst>
                <a:tab pos="1601788" algn="l"/>
              </a:tabLst>
              <a:defRPr sz="2800" b="1">
                <a:solidFill>
                  <a:schemeClr val="bg2"/>
                </a:solidFill>
                <a:latin typeface="Arial Narrow" pitchFamily="34" charset="0"/>
              </a:defRPr>
            </a:lvl4pPr>
            <a:lvl5pPr marL="2057400" indent="-228600">
              <a:tabLst>
                <a:tab pos="1601788"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9pPr>
          </a:lstStyle>
          <a:p>
            <a:pPr algn="l">
              <a:lnSpc>
                <a:spcPct val="100000"/>
              </a:lnSpc>
              <a:spcBef>
                <a:spcPct val="0"/>
              </a:spcBef>
            </a:pPr>
            <a:r>
              <a:rPr lang="pt-BR" altLang="pt-BR" sz="1800">
                <a:solidFill>
                  <a:srgbClr val="000000"/>
                </a:solidFill>
                <a:latin typeface="Courier New" pitchFamily="49" charset="0"/>
              </a:rPr>
              <a:t> </a:t>
            </a:r>
          </a:p>
        </p:txBody>
      </p:sp>
      <p:sp>
        <p:nvSpPr>
          <p:cNvPr id="21" name="Rectangle 3"/>
          <p:cNvSpPr>
            <a:spLocks noChangeArrowheads="1"/>
          </p:cNvSpPr>
          <p:nvPr/>
        </p:nvSpPr>
        <p:spPr bwMode="blackWhite">
          <a:xfrm>
            <a:off x="2430464" y="4048720"/>
            <a:ext cx="7291387" cy="226060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p:txBody>
      </p:sp>
      <p:grpSp>
        <p:nvGrpSpPr>
          <p:cNvPr id="22" name="Group 8"/>
          <p:cNvGrpSpPr>
            <a:grpSpLocks/>
          </p:cNvGrpSpPr>
          <p:nvPr/>
        </p:nvGrpSpPr>
        <p:grpSpPr bwMode="auto">
          <a:xfrm>
            <a:off x="3359152" y="3178702"/>
            <a:ext cx="4608509" cy="2674938"/>
            <a:chOff x="1156" y="1903"/>
            <a:chExt cx="2903" cy="1685"/>
          </a:xfrm>
        </p:grpSpPr>
        <p:sp>
          <p:nvSpPr>
            <p:cNvPr id="23" name="Rectangle 6"/>
            <p:cNvSpPr>
              <a:spLocks noChangeArrowheads="1"/>
            </p:cNvSpPr>
            <p:nvPr/>
          </p:nvSpPr>
          <p:spPr bwMode="ltGray">
            <a:xfrm>
              <a:off x="1156" y="1903"/>
              <a:ext cx="1633" cy="200"/>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24" name="Rectangle 7"/>
            <p:cNvSpPr>
              <a:spLocks noChangeArrowheads="1"/>
            </p:cNvSpPr>
            <p:nvPr/>
          </p:nvSpPr>
          <p:spPr bwMode="ltGray">
            <a:xfrm>
              <a:off x="3198" y="2524"/>
              <a:ext cx="861" cy="1064"/>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sp>
        <p:nvSpPr>
          <p:cNvPr id="25" name="Rectangle 9"/>
          <p:cNvSpPr>
            <a:spLocks noChangeArrowheads="1"/>
          </p:cNvSpPr>
          <p:nvPr/>
        </p:nvSpPr>
        <p:spPr bwMode="blackWhite">
          <a:xfrm>
            <a:off x="2468564" y="2780928"/>
            <a:ext cx="7291387" cy="1102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tabLst>
                <a:tab pos="1601788" algn="l"/>
              </a:tabLst>
              <a:defRPr sz="2800" b="1">
                <a:solidFill>
                  <a:schemeClr val="bg2"/>
                </a:solidFill>
                <a:latin typeface="Arial Narrow" pitchFamily="34" charset="0"/>
              </a:defRPr>
            </a:lvl1pPr>
            <a:lvl2pPr marL="742950" indent="-285750">
              <a:tabLst>
                <a:tab pos="1601788" algn="l"/>
              </a:tabLst>
              <a:defRPr sz="2800" b="1">
                <a:solidFill>
                  <a:schemeClr val="bg2"/>
                </a:solidFill>
                <a:latin typeface="Arial Narrow" pitchFamily="34" charset="0"/>
              </a:defRPr>
            </a:lvl2pPr>
            <a:lvl3pPr marL="1143000" indent="-228600">
              <a:tabLst>
                <a:tab pos="1601788" algn="l"/>
              </a:tabLst>
              <a:defRPr sz="2800" b="1">
                <a:solidFill>
                  <a:schemeClr val="bg2"/>
                </a:solidFill>
                <a:latin typeface="Arial Narrow" pitchFamily="34" charset="0"/>
              </a:defRPr>
            </a:lvl3pPr>
            <a:lvl4pPr marL="1600200" indent="-228600">
              <a:tabLst>
                <a:tab pos="1601788" algn="l"/>
              </a:tabLst>
              <a:defRPr sz="2800" b="1">
                <a:solidFill>
                  <a:schemeClr val="bg2"/>
                </a:solidFill>
                <a:latin typeface="Arial Narrow" pitchFamily="34" charset="0"/>
              </a:defRPr>
            </a:lvl4pPr>
            <a:lvl5pPr marL="2057400" indent="-228600">
              <a:tabLst>
                <a:tab pos="1601788"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9pPr>
          </a:lstStyle>
          <a:p>
            <a:pPr algn="l">
              <a:lnSpc>
                <a:spcPct val="100000"/>
              </a:lnSpc>
              <a:spcBef>
                <a:spcPct val="0"/>
              </a:spcBef>
            </a:pPr>
            <a:r>
              <a:rPr lang="pt-BR" altLang="pt-BR" sz="1800" dirty="0" err="1">
                <a:solidFill>
                  <a:srgbClr val="000000"/>
                </a:solidFill>
                <a:latin typeface="Courier New" pitchFamily="49" charset="0"/>
              </a:rPr>
              <a:t>Select</a:t>
            </a:r>
            <a:r>
              <a:rPr lang="pt-BR" altLang="pt-BR" sz="1800" dirty="0">
                <a:solidFill>
                  <a:srgbClr val="000000"/>
                </a:solidFill>
                <a:latin typeface="Courier New" pitchFamily="49" charset="0"/>
              </a:rPr>
              <a:t> </a:t>
            </a:r>
            <a:r>
              <a:rPr lang="pt-BR" altLang="pt-BR" sz="1800" dirty="0" err="1">
                <a:solidFill>
                  <a:srgbClr val="000000"/>
                </a:solidFill>
                <a:latin typeface="Courier New" pitchFamily="49" charset="0"/>
              </a:rPr>
              <a:t>NomeEmpregado</a:t>
            </a:r>
            <a:r>
              <a:rPr lang="pt-BR" altLang="pt-BR" sz="1800" dirty="0">
                <a:solidFill>
                  <a:srgbClr val="000000"/>
                </a:solidFill>
                <a:latin typeface="Courier New" pitchFamily="49" charset="0"/>
              </a:rPr>
              <a:t>, Cargo, </a:t>
            </a:r>
            <a:r>
              <a:rPr lang="pt-BR" altLang="pt-BR" sz="1800" dirty="0" err="1">
                <a:solidFill>
                  <a:srgbClr val="000000"/>
                </a:solidFill>
                <a:latin typeface="Courier New" pitchFamily="49" charset="0"/>
              </a:rPr>
              <a:t>Comissao</a:t>
            </a:r>
            <a:r>
              <a:rPr lang="pt-BR" altLang="pt-BR" sz="1800" dirty="0">
                <a:solidFill>
                  <a:srgbClr val="000000"/>
                </a:solidFill>
                <a:latin typeface="Courier New" pitchFamily="49" charset="0"/>
              </a:rPr>
              <a:t> ,</a:t>
            </a:r>
          </a:p>
          <a:p>
            <a:pPr algn="l">
              <a:lnSpc>
                <a:spcPct val="100000"/>
              </a:lnSpc>
              <a:spcBef>
                <a:spcPct val="0"/>
              </a:spcBef>
            </a:pPr>
            <a:r>
              <a:rPr lang="pt-BR" altLang="pt-BR" sz="1800" dirty="0">
                <a:solidFill>
                  <a:srgbClr val="000000"/>
                </a:solidFill>
                <a:latin typeface="Courier New" pitchFamily="49" charset="0"/>
              </a:rPr>
              <a:t>       </a:t>
            </a:r>
            <a:r>
              <a:rPr lang="pt-BR" altLang="pt-BR" sz="1800" dirty="0" err="1">
                <a:solidFill>
                  <a:srgbClr val="000000"/>
                </a:solidFill>
                <a:latin typeface="Courier New" pitchFamily="49" charset="0"/>
              </a:rPr>
              <a:t>IsNULL</a:t>
            </a:r>
            <a:r>
              <a:rPr lang="pt-BR" altLang="pt-BR" sz="1800" dirty="0">
                <a:solidFill>
                  <a:srgbClr val="000000"/>
                </a:solidFill>
                <a:latin typeface="Courier New" pitchFamily="49" charset="0"/>
              </a:rPr>
              <a:t>(Comissao,0)+ 10</a:t>
            </a:r>
          </a:p>
          <a:p>
            <a:pPr algn="l">
              <a:lnSpc>
                <a:spcPct val="100000"/>
              </a:lnSpc>
              <a:spcBef>
                <a:spcPct val="0"/>
              </a:spcBef>
            </a:pPr>
            <a:r>
              <a:rPr lang="pt-BR" altLang="pt-BR" sz="1800" dirty="0" err="1">
                <a:solidFill>
                  <a:srgbClr val="000000"/>
                </a:solidFill>
                <a:latin typeface="Courier New" pitchFamily="49" charset="0"/>
              </a:rPr>
              <a:t>From</a:t>
            </a:r>
            <a:r>
              <a:rPr lang="pt-BR" altLang="pt-BR" sz="1800" dirty="0">
                <a:solidFill>
                  <a:srgbClr val="000000"/>
                </a:solidFill>
                <a:latin typeface="Courier New" pitchFamily="49" charset="0"/>
              </a:rPr>
              <a:t>	Empregado</a:t>
            </a:r>
          </a:p>
        </p:txBody>
      </p:sp>
      <p:sp>
        <p:nvSpPr>
          <p:cNvPr id="26" name="Rectangle 10"/>
          <p:cNvSpPr>
            <a:spLocks noChangeArrowheads="1"/>
          </p:cNvSpPr>
          <p:nvPr/>
        </p:nvSpPr>
        <p:spPr bwMode="blackWhite">
          <a:xfrm>
            <a:off x="2443164" y="4082058"/>
            <a:ext cx="7265987" cy="2031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spcBef>
                <a:spcPct val="0"/>
              </a:spcBef>
            </a:pPr>
            <a:r>
              <a:rPr lang="pt-BR" altLang="pt-BR" sz="1800" dirty="0" err="1">
                <a:solidFill>
                  <a:srgbClr val="000000"/>
                </a:solidFill>
                <a:latin typeface="Courier New" pitchFamily="49" charset="0"/>
              </a:rPr>
              <a:t>NomeEmpregado</a:t>
            </a:r>
            <a:r>
              <a:rPr lang="pt-BR" altLang="pt-BR" sz="1800" dirty="0">
                <a:solidFill>
                  <a:srgbClr val="000000"/>
                </a:solidFill>
                <a:latin typeface="Courier New" pitchFamily="49" charset="0"/>
              </a:rPr>
              <a:t> Cargo  </a:t>
            </a:r>
            <a:r>
              <a:rPr lang="pt-BR" altLang="pt-BR" sz="1800" dirty="0" err="1">
                <a:solidFill>
                  <a:srgbClr val="000000"/>
                </a:solidFill>
                <a:latin typeface="Courier New" pitchFamily="49" charset="0"/>
              </a:rPr>
              <a:t>Comissao</a:t>
            </a:r>
            <a:endParaRPr lang="pt-BR" altLang="pt-BR" sz="1800" dirty="0">
              <a:solidFill>
                <a:srgbClr val="000000"/>
              </a:solidFill>
              <a:latin typeface="Courier New" pitchFamily="49" charset="0"/>
            </a:endParaRPr>
          </a:p>
          <a:p>
            <a:pPr>
              <a:spcBef>
                <a:spcPct val="0"/>
              </a:spcBef>
            </a:pPr>
            <a:r>
              <a:rPr lang="pt-BR" altLang="pt-BR" sz="1800" dirty="0">
                <a:solidFill>
                  <a:srgbClr val="000000"/>
                </a:solidFill>
                <a:latin typeface="Courier New" pitchFamily="49" charset="0"/>
              </a:rPr>
              <a:t>------------- ------ -------- --------- </a:t>
            </a:r>
          </a:p>
          <a:p>
            <a:pPr>
              <a:spcBef>
                <a:spcPct val="0"/>
              </a:spcBef>
            </a:pPr>
            <a:r>
              <a:rPr lang="pt-BR" altLang="pt-BR" sz="1800" dirty="0">
                <a:solidFill>
                  <a:srgbClr val="000000"/>
                </a:solidFill>
                <a:latin typeface="Courier New" pitchFamily="49" charset="0"/>
              </a:rPr>
              <a:t>Santana       GER        NULL     10.00   </a:t>
            </a:r>
          </a:p>
          <a:p>
            <a:pPr>
              <a:spcBef>
                <a:spcPct val="0"/>
              </a:spcBef>
            </a:pPr>
            <a:r>
              <a:rPr lang="pt-BR" altLang="pt-BR" sz="1800" dirty="0">
                <a:solidFill>
                  <a:srgbClr val="000000"/>
                </a:solidFill>
                <a:latin typeface="Courier New" pitchFamily="49" charset="0"/>
              </a:rPr>
              <a:t>ORSINI        VENDAS   612.00    622.00</a:t>
            </a:r>
          </a:p>
          <a:p>
            <a:pPr>
              <a:spcBef>
                <a:spcPct val="0"/>
              </a:spcBef>
            </a:pPr>
            <a:r>
              <a:rPr lang="pt-BR" altLang="pt-BR" sz="1800" dirty="0">
                <a:solidFill>
                  <a:srgbClr val="000000"/>
                </a:solidFill>
                <a:latin typeface="Courier New" pitchFamily="49" charset="0"/>
              </a:rPr>
              <a:t>DANTAS        GER        NULL     10.00</a:t>
            </a:r>
          </a:p>
          <a:p>
            <a:pPr>
              <a:spcBef>
                <a:spcPct val="0"/>
              </a:spcBef>
            </a:pPr>
            <a:r>
              <a:rPr lang="pt-BR" altLang="pt-BR" sz="1800" dirty="0">
                <a:solidFill>
                  <a:srgbClr val="000000"/>
                </a:solidFill>
                <a:latin typeface="Courier New" pitchFamily="49" charset="0"/>
              </a:rPr>
              <a:t>OBRIEN        VENDAS   846.00    856.00</a:t>
            </a:r>
          </a:p>
          <a:p>
            <a:pPr algn="l">
              <a:lnSpc>
                <a:spcPct val="100000"/>
              </a:lnSpc>
              <a:spcBef>
                <a:spcPct val="0"/>
              </a:spcBef>
            </a:pPr>
            <a:r>
              <a:rPr lang="pt-BR" altLang="pt-BR" sz="1800" dirty="0">
                <a:solidFill>
                  <a:srgbClr val="000000"/>
                </a:solidFill>
                <a:latin typeface="Courier New" pitchFamily="49" charset="0"/>
              </a:rPr>
              <a:t>...           ...    ... </a:t>
            </a:r>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17</a:t>
            </a:fld>
            <a:endParaRPr lang="pt-BR"/>
          </a:p>
        </p:txBody>
      </p:sp>
    </p:spTree>
    <p:extLst>
      <p:ext uri="{BB962C8B-B14F-4D97-AF65-F5344CB8AC3E}">
        <p14:creationId xmlns:p14="http://schemas.microsoft.com/office/powerpoint/2010/main" val="5988796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p:cNvSpPr>
            <a:spLocks noGrp="1" noChangeArrowheads="1"/>
          </p:cNvSpPr>
          <p:nvPr>
            <p:ph type="title"/>
          </p:nvPr>
        </p:nvSpPr>
        <p:spPr/>
        <p:txBody>
          <a:bodyPr/>
          <a:lstStyle/>
          <a:p>
            <a:r>
              <a:rPr lang="pt-BR" altLang="pt-BR"/>
              <a:t>Definindo um Álias de Colunas</a:t>
            </a:r>
          </a:p>
        </p:txBody>
      </p:sp>
      <p:sp>
        <p:nvSpPr>
          <p:cNvPr id="17411" name="Rectangle 1027"/>
          <p:cNvSpPr>
            <a:spLocks noGrp="1" noChangeArrowheads="1"/>
          </p:cNvSpPr>
          <p:nvPr>
            <p:ph type="body" idx="1"/>
          </p:nvPr>
        </p:nvSpPr>
        <p:spPr>
          <a:xfrm>
            <a:off x="1981200" y="1795464"/>
            <a:ext cx="8305800" cy="4122737"/>
          </a:xfrm>
        </p:spPr>
        <p:txBody>
          <a:bodyPr/>
          <a:lstStyle/>
          <a:p>
            <a:pPr lvl="1">
              <a:lnSpc>
                <a:spcPct val="115000"/>
              </a:lnSpc>
            </a:pPr>
            <a:r>
              <a:rPr lang="pt-BR" altLang="pt-BR" dirty="0" err="1"/>
              <a:t>Re-nomeia</a:t>
            </a:r>
            <a:r>
              <a:rPr lang="pt-BR" altLang="pt-BR" dirty="0"/>
              <a:t> o cabeçalho de uma  coluna;</a:t>
            </a:r>
          </a:p>
          <a:p>
            <a:pPr lvl="1">
              <a:lnSpc>
                <a:spcPct val="115000"/>
              </a:lnSpc>
            </a:pPr>
            <a:r>
              <a:rPr lang="pt-BR" altLang="pt-BR" dirty="0"/>
              <a:t>É útil em cálculos;</a:t>
            </a:r>
          </a:p>
          <a:p>
            <a:pPr lvl="1">
              <a:lnSpc>
                <a:spcPct val="115000"/>
              </a:lnSpc>
            </a:pPr>
            <a:r>
              <a:rPr lang="pt-BR" altLang="pt-BR" dirty="0"/>
              <a:t>Segue imediatamente o nome da coluna;</a:t>
            </a:r>
          </a:p>
          <a:p>
            <a:pPr lvl="1">
              <a:lnSpc>
                <a:spcPct val="115000"/>
              </a:lnSpc>
            </a:pPr>
            <a:r>
              <a:rPr lang="pt-BR" altLang="pt-BR" dirty="0"/>
              <a:t>Opcionalmente pode-se colocar a palavra chave </a:t>
            </a:r>
            <a:r>
              <a:rPr lang="pt-BR" altLang="pt-BR" b="1" i="1" dirty="0">
                <a:solidFill>
                  <a:schemeClr val="tx2">
                    <a:lumMod val="60000"/>
                    <a:lumOff val="40000"/>
                  </a:schemeClr>
                </a:solidFill>
              </a:rPr>
              <a:t>AS</a:t>
            </a:r>
            <a:r>
              <a:rPr lang="pt-BR" altLang="pt-BR" dirty="0">
                <a:solidFill>
                  <a:schemeClr val="tx2">
                    <a:lumMod val="60000"/>
                    <a:lumOff val="40000"/>
                  </a:schemeClr>
                </a:solidFill>
              </a:rPr>
              <a:t> </a:t>
            </a:r>
            <a:r>
              <a:rPr lang="pt-BR" altLang="pt-BR" dirty="0"/>
              <a:t>entre o nome da coluna e seu </a:t>
            </a:r>
            <a:r>
              <a:rPr lang="pt-BR" altLang="pt-BR" dirty="0" err="1"/>
              <a:t>álias</a:t>
            </a:r>
            <a:r>
              <a:rPr lang="pt-BR" altLang="pt-BR" dirty="0"/>
              <a:t>;</a:t>
            </a:r>
          </a:p>
          <a:p>
            <a:pPr lvl="1">
              <a:lnSpc>
                <a:spcPct val="115000"/>
              </a:lnSpc>
            </a:pPr>
            <a:r>
              <a:rPr lang="pt-BR" altLang="pt-BR" dirty="0"/>
              <a:t>Requer aspas (“) se contem espaços, ou caracteres especiais</a:t>
            </a:r>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18</a:t>
            </a:fld>
            <a:endParaRPr lang="pt-BR"/>
          </a:p>
        </p:txBody>
      </p:sp>
    </p:spTree>
    <p:extLst>
      <p:ext uri="{BB962C8B-B14F-4D97-AF65-F5344CB8AC3E}">
        <p14:creationId xmlns:p14="http://schemas.microsoft.com/office/powerpoint/2010/main" val="74666212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blackWhite">
          <a:xfrm>
            <a:off x="2438400" y="1234208"/>
            <a:ext cx="7226300" cy="701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Lst>
              <a:defRPr sz="2800" b="1">
                <a:solidFill>
                  <a:schemeClr val="bg2"/>
                </a:solidFill>
                <a:latin typeface="Arial Narrow" pitchFamily="34" charset="0"/>
              </a:defRPr>
            </a:lvl1pPr>
            <a:lvl2pPr marL="742950" indent="-285750">
              <a:tabLst>
                <a:tab pos="1200150" algn="l"/>
              </a:tabLst>
              <a:defRPr sz="2800" b="1">
                <a:solidFill>
                  <a:schemeClr val="bg2"/>
                </a:solidFill>
                <a:latin typeface="Arial Narrow" pitchFamily="34" charset="0"/>
              </a:defRPr>
            </a:lvl2pPr>
            <a:lvl3pPr marL="1143000" indent="-228600">
              <a:tabLst>
                <a:tab pos="1200150" algn="l"/>
              </a:tabLst>
              <a:defRPr sz="2800" b="1">
                <a:solidFill>
                  <a:schemeClr val="bg2"/>
                </a:solidFill>
                <a:latin typeface="Arial Narrow" pitchFamily="34" charset="0"/>
              </a:defRPr>
            </a:lvl3pPr>
            <a:lvl4pPr marL="1600200" indent="-228600">
              <a:tabLst>
                <a:tab pos="1200150" algn="l"/>
              </a:tabLst>
              <a:defRPr sz="2800" b="1">
                <a:solidFill>
                  <a:schemeClr val="bg2"/>
                </a:solidFill>
                <a:latin typeface="Arial Narrow" pitchFamily="34" charset="0"/>
              </a:defRPr>
            </a:lvl4pPr>
            <a:lvl5pPr marL="2057400" indent="-228600">
              <a:tabLst>
                <a:tab pos="1200150"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9pPr>
          </a:lstStyle>
          <a:p>
            <a:pPr algn="l">
              <a:lnSpc>
                <a:spcPct val="100000"/>
              </a:lnSpc>
              <a:spcBef>
                <a:spcPct val="0"/>
              </a:spcBef>
            </a:pPr>
            <a:r>
              <a:rPr lang="pt-BR" altLang="pt-BR" sz="1800">
                <a:solidFill>
                  <a:srgbClr val="000000"/>
                </a:solidFill>
                <a:latin typeface="Courier New" pitchFamily="49" charset="0"/>
              </a:rPr>
              <a:t> </a:t>
            </a:r>
          </a:p>
        </p:txBody>
      </p:sp>
      <p:sp>
        <p:nvSpPr>
          <p:cNvPr id="18435" name="Rectangle 3"/>
          <p:cNvSpPr>
            <a:spLocks noChangeArrowheads="1"/>
          </p:cNvSpPr>
          <p:nvPr/>
        </p:nvSpPr>
        <p:spPr bwMode="blackWhite">
          <a:xfrm>
            <a:off x="2433639" y="2314576"/>
            <a:ext cx="7246937" cy="1108075"/>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90000"/>
              </a:lnSpc>
              <a:spcBef>
                <a:spcPct val="0"/>
              </a:spcBef>
            </a:pPr>
            <a:endParaRPr lang="pt-BR" altLang="pt-BR" sz="1800">
              <a:solidFill>
                <a:srgbClr val="000000"/>
              </a:solidFill>
              <a:latin typeface="Courier New" pitchFamily="49" charset="0"/>
            </a:endParaRPr>
          </a:p>
          <a:p>
            <a:pPr algn="l">
              <a:lnSpc>
                <a:spcPct val="90000"/>
              </a:lnSpc>
              <a:spcBef>
                <a:spcPct val="0"/>
              </a:spcBef>
            </a:pPr>
            <a:endParaRPr lang="pt-BR" altLang="pt-BR" sz="1800">
              <a:solidFill>
                <a:srgbClr val="000000"/>
              </a:solidFill>
              <a:latin typeface="Courier New" pitchFamily="49" charset="0"/>
            </a:endParaRPr>
          </a:p>
          <a:p>
            <a:pPr algn="l">
              <a:lnSpc>
                <a:spcPct val="90000"/>
              </a:lnSpc>
              <a:spcBef>
                <a:spcPct val="0"/>
              </a:spcBef>
            </a:pPr>
            <a:endParaRPr lang="pt-BR" altLang="pt-BR" sz="1800">
              <a:solidFill>
                <a:srgbClr val="000000"/>
              </a:solidFill>
              <a:latin typeface="Courier New" pitchFamily="49" charset="0"/>
            </a:endParaRPr>
          </a:p>
          <a:p>
            <a:pPr algn="l">
              <a:lnSpc>
                <a:spcPct val="90000"/>
              </a:lnSpc>
              <a:spcBef>
                <a:spcPct val="0"/>
              </a:spcBef>
            </a:pPr>
            <a:r>
              <a:rPr lang="pt-BR" altLang="pt-BR" sz="1800">
                <a:solidFill>
                  <a:srgbClr val="000000"/>
                </a:solidFill>
                <a:latin typeface="Courier New" pitchFamily="49" charset="0"/>
              </a:rPr>
              <a:t> </a:t>
            </a:r>
          </a:p>
        </p:txBody>
      </p:sp>
      <p:sp>
        <p:nvSpPr>
          <p:cNvPr id="18436" name="Rectangle 4"/>
          <p:cNvSpPr>
            <a:spLocks noChangeArrowheads="1"/>
          </p:cNvSpPr>
          <p:nvPr/>
        </p:nvSpPr>
        <p:spPr bwMode="blackWhite">
          <a:xfrm>
            <a:off x="2432050" y="3732214"/>
            <a:ext cx="7264400" cy="10064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Lst>
              <a:defRPr sz="2800" b="1">
                <a:solidFill>
                  <a:schemeClr val="bg2"/>
                </a:solidFill>
                <a:latin typeface="Arial Narrow" pitchFamily="34" charset="0"/>
              </a:defRPr>
            </a:lvl1pPr>
            <a:lvl2pPr marL="742950" indent="-285750">
              <a:tabLst>
                <a:tab pos="1200150" algn="l"/>
              </a:tabLst>
              <a:defRPr sz="2800" b="1">
                <a:solidFill>
                  <a:schemeClr val="bg2"/>
                </a:solidFill>
                <a:latin typeface="Arial Narrow" pitchFamily="34" charset="0"/>
              </a:defRPr>
            </a:lvl2pPr>
            <a:lvl3pPr marL="1143000" indent="-228600">
              <a:tabLst>
                <a:tab pos="1200150" algn="l"/>
              </a:tabLst>
              <a:defRPr sz="2800" b="1">
                <a:solidFill>
                  <a:schemeClr val="bg2"/>
                </a:solidFill>
                <a:latin typeface="Arial Narrow" pitchFamily="34" charset="0"/>
              </a:defRPr>
            </a:lvl3pPr>
            <a:lvl4pPr marL="1600200" indent="-228600">
              <a:tabLst>
                <a:tab pos="1200150" algn="l"/>
              </a:tabLst>
              <a:defRPr sz="2800" b="1">
                <a:solidFill>
                  <a:schemeClr val="bg2"/>
                </a:solidFill>
                <a:latin typeface="Arial Narrow" pitchFamily="34" charset="0"/>
              </a:defRPr>
            </a:lvl4pPr>
            <a:lvl5pPr marL="2057400" indent="-228600">
              <a:tabLst>
                <a:tab pos="1200150"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9pPr>
          </a:lstStyle>
          <a:p>
            <a:pPr algn="l">
              <a:lnSpc>
                <a:spcPct val="100000"/>
              </a:lnSpc>
              <a:spcBef>
                <a:spcPct val="0"/>
              </a:spcBef>
            </a:pPr>
            <a:r>
              <a:rPr lang="pt-BR" altLang="pt-BR" sz="1800">
                <a:solidFill>
                  <a:srgbClr val="000000"/>
                </a:solidFill>
                <a:latin typeface="Courier New" pitchFamily="49" charset="0"/>
              </a:rPr>
              <a:t> </a:t>
            </a:r>
          </a:p>
        </p:txBody>
      </p:sp>
      <p:sp>
        <p:nvSpPr>
          <p:cNvPr id="18437" name="Rectangle 5"/>
          <p:cNvSpPr>
            <a:spLocks noChangeArrowheads="1"/>
          </p:cNvSpPr>
          <p:nvPr/>
        </p:nvSpPr>
        <p:spPr bwMode="blackWhite">
          <a:xfrm>
            <a:off x="2433639" y="5054601"/>
            <a:ext cx="7246937" cy="1108075"/>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90000"/>
              </a:lnSpc>
              <a:spcBef>
                <a:spcPct val="0"/>
              </a:spcBef>
            </a:pPr>
            <a:endParaRPr lang="pt-BR" altLang="pt-BR" sz="1800">
              <a:solidFill>
                <a:srgbClr val="000000"/>
              </a:solidFill>
              <a:latin typeface="Courier New" pitchFamily="49" charset="0"/>
            </a:endParaRPr>
          </a:p>
          <a:p>
            <a:pPr algn="l">
              <a:lnSpc>
                <a:spcPct val="90000"/>
              </a:lnSpc>
              <a:spcBef>
                <a:spcPct val="0"/>
              </a:spcBef>
            </a:pPr>
            <a:endParaRPr lang="pt-BR" altLang="pt-BR" sz="1800">
              <a:solidFill>
                <a:srgbClr val="000000"/>
              </a:solidFill>
              <a:latin typeface="Courier New" pitchFamily="49" charset="0"/>
            </a:endParaRPr>
          </a:p>
          <a:p>
            <a:pPr algn="l">
              <a:lnSpc>
                <a:spcPct val="90000"/>
              </a:lnSpc>
              <a:spcBef>
                <a:spcPct val="0"/>
              </a:spcBef>
            </a:pPr>
            <a:endParaRPr lang="pt-BR" altLang="pt-BR" sz="1800">
              <a:solidFill>
                <a:srgbClr val="000000"/>
              </a:solidFill>
              <a:latin typeface="Courier New" pitchFamily="49" charset="0"/>
            </a:endParaRPr>
          </a:p>
          <a:p>
            <a:pPr algn="l">
              <a:lnSpc>
                <a:spcPct val="90000"/>
              </a:lnSpc>
              <a:spcBef>
                <a:spcPct val="0"/>
              </a:spcBef>
            </a:pPr>
            <a:r>
              <a:rPr lang="pt-BR" altLang="pt-BR" sz="1800">
                <a:solidFill>
                  <a:srgbClr val="000000"/>
                </a:solidFill>
                <a:latin typeface="Courier New" pitchFamily="49" charset="0"/>
              </a:rPr>
              <a:t> </a:t>
            </a:r>
          </a:p>
        </p:txBody>
      </p:sp>
      <p:sp>
        <p:nvSpPr>
          <p:cNvPr id="18438" name="Rectangle 6"/>
          <p:cNvSpPr>
            <a:spLocks noGrp="1" noChangeArrowheads="1"/>
          </p:cNvSpPr>
          <p:nvPr>
            <p:ph type="title"/>
          </p:nvPr>
        </p:nvSpPr>
        <p:spPr/>
        <p:txBody>
          <a:bodyPr/>
          <a:lstStyle/>
          <a:p>
            <a:r>
              <a:rPr lang="pt-BR" altLang="pt-BR" dirty="0"/>
              <a:t>Usando Alias de colunas</a:t>
            </a:r>
          </a:p>
        </p:txBody>
      </p:sp>
      <p:grpSp>
        <p:nvGrpSpPr>
          <p:cNvPr id="2" name="Group 11"/>
          <p:cNvGrpSpPr>
            <a:grpSpLocks/>
          </p:cNvGrpSpPr>
          <p:nvPr/>
        </p:nvGrpSpPr>
        <p:grpSpPr bwMode="auto">
          <a:xfrm>
            <a:off x="2498726" y="1346200"/>
            <a:ext cx="6189663" cy="1416050"/>
            <a:chOff x="614" y="848"/>
            <a:chExt cx="3899" cy="892"/>
          </a:xfrm>
        </p:grpSpPr>
        <p:sp>
          <p:nvSpPr>
            <p:cNvPr id="18452" name="Rectangle 7"/>
            <p:cNvSpPr>
              <a:spLocks noChangeArrowheads="1"/>
            </p:cNvSpPr>
            <p:nvPr/>
          </p:nvSpPr>
          <p:spPr bwMode="ltGray">
            <a:xfrm>
              <a:off x="2654" y="848"/>
              <a:ext cx="498" cy="245"/>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18453" name="Rectangle 8"/>
            <p:cNvSpPr>
              <a:spLocks noChangeArrowheads="1"/>
            </p:cNvSpPr>
            <p:nvPr/>
          </p:nvSpPr>
          <p:spPr bwMode="ltGray">
            <a:xfrm>
              <a:off x="614" y="1503"/>
              <a:ext cx="478" cy="237"/>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18454" name="Rectangle 9"/>
            <p:cNvSpPr>
              <a:spLocks noChangeArrowheads="1"/>
            </p:cNvSpPr>
            <p:nvPr/>
          </p:nvSpPr>
          <p:spPr bwMode="ltGray">
            <a:xfrm>
              <a:off x="3969" y="848"/>
              <a:ext cx="544" cy="241"/>
            </a:xfrm>
            <a:prstGeom prst="rect">
              <a:avLst/>
            </a:prstGeom>
            <a:solidFill>
              <a:srgbClr val="0099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18455" name="Rectangle 10"/>
            <p:cNvSpPr>
              <a:spLocks noChangeArrowheads="1"/>
            </p:cNvSpPr>
            <p:nvPr/>
          </p:nvSpPr>
          <p:spPr bwMode="ltGray">
            <a:xfrm>
              <a:off x="2039" y="1497"/>
              <a:ext cx="615" cy="242"/>
            </a:xfrm>
            <a:prstGeom prst="rect">
              <a:avLst/>
            </a:prstGeom>
            <a:solidFill>
              <a:srgbClr val="0099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grpSp>
        <p:nvGrpSpPr>
          <p:cNvPr id="3" name="Group 16"/>
          <p:cNvGrpSpPr>
            <a:grpSpLocks/>
          </p:cNvGrpSpPr>
          <p:nvPr/>
        </p:nvGrpSpPr>
        <p:grpSpPr bwMode="auto">
          <a:xfrm>
            <a:off x="2517775" y="3803650"/>
            <a:ext cx="4946650" cy="1701800"/>
            <a:chOff x="626" y="2396"/>
            <a:chExt cx="3116" cy="1072"/>
          </a:xfrm>
        </p:grpSpPr>
        <p:sp>
          <p:nvSpPr>
            <p:cNvPr id="18448" name="Rectangle 12"/>
            <p:cNvSpPr>
              <a:spLocks noChangeArrowheads="1"/>
            </p:cNvSpPr>
            <p:nvPr/>
          </p:nvSpPr>
          <p:spPr bwMode="ltGray">
            <a:xfrm>
              <a:off x="2383" y="2396"/>
              <a:ext cx="615" cy="184"/>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18449" name="Rectangle 13"/>
            <p:cNvSpPr>
              <a:spLocks noChangeArrowheads="1"/>
            </p:cNvSpPr>
            <p:nvPr/>
          </p:nvSpPr>
          <p:spPr bwMode="ltGray">
            <a:xfrm>
              <a:off x="626" y="3221"/>
              <a:ext cx="444" cy="235"/>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18450" name="Rectangle 14"/>
            <p:cNvSpPr>
              <a:spLocks noChangeArrowheads="1"/>
            </p:cNvSpPr>
            <p:nvPr/>
          </p:nvSpPr>
          <p:spPr bwMode="ltGray">
            <a:xfrm>
              <a:off x="2369" y="2583"/>
              <a:ext cx="1373" cy="241"/>
            </a:xfrm>
            <a:prstGeom prst="rect">
              <a:avLst/>
            </a:prstGeom>
            <a:solidFill>
              <a:srgbClr val="0099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18451" name="Rectangle 15"/>
            <p:cNvSpPr>
              <a:spLocks noChangeArrowheads="1"/>
            </p:cNvSpPr>
            <p:nvPr/>
          </p:nvSpPr>
          <p:spPr bwMode="ltGray">
            <a:xfrm>
              <a:off x="1863" y="3226"/>
              <a:ext cx="1173" cy="242"/>
            </a:xfrm>
            <a:prstGeom prst="rect">
              <a:avLst/>
            </a:prstGeom>
            <a:solidFill>
              <a:srgbClr val="0099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sp>
        <p:nvSpPr>
          <p:cNvPr id="37905" name="Rectangle 17"/>
          <p:cNvSpPr>
            <a:spLocks noChangeArrowheads="1"/>
          </p:cNvSpPr>
          <p:nvPr/>
        </p:nvSpPr>
        <p:spPr bwMode="blackWhite">
          <a:xfrm>
            <a:off x="2484439" y="2327275"/>
            <a:ext cx="7221537" cy="1097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90000"/>
              </a:lnSpc>
              <a:spcBef>
                <a:spcPct val="0"/>
              </a:spcBef>
            </a:pPr>
            <a:endParaRPr lang="pt-BR" altLang="pt-BR" sz="1800">
              <a:solidFill>
                <a:srgbClr val="000000"/>
              </a:solidFill>
              <a:latin typeface="Courier New" pitchFamily="49" charset="0"/>
            </a:endParaRPr>
          </a:p>
          <a:p>
            <a:pPr algn="l">
              <a:lnSpc>
                <a:spcPct val="90000"/>
              </a:lnSpc>
              <a:spcBef>
                <a:spcPct val="0"/>
              </a:spcBef>
            </a:pPr>
            <a:endParaRPr lang="pt-BR" altLang="pt-BR" sz="1800">
              <a:solidFill>
                <a:srgbClr val="000000"/>
              </a:solidFill>
              <a:latin typeface="Courier New" pitchFamily="49" charset="0"/>
            </a:endParaRPr>
          </a:p>
          <a:p>
            <a:pPr algn="l">
              <a:lnSpc>
                <a:spcPct val="90000"/>
              </a:lnSpc>
              <a:spcBef>
                <a:spcPct val="0"/>
              </a:spcBef>
            </a:pPr>
            <a:endParaRPr lang="pt-BR" altLang="pt-BR" sz="1800">
              <a:solidFill>
                <a:srgbClr val="000000"/>
              </a:solidFill>
              <a:latin typeface="Courier New" pitchFamily="49" charset="0"/>
            </a:endParaRPr>
          </a:p>
          <a:p>
            <a:pPr algn="l">
              <a:lnSpc>
                <a:spcPct val="90000"/>
              </a:lnSpc>
              <a:spcBef>
                <a:spcPct val="0"/>
              </a:spcBef>
            </a:pPr>
            <a:r>
              <a:rPr lang="pt-BR" altLang="pt-BR" sz="1800">
                <a:solidFill>
                  <a:srgbClr val="000000"/>
                </a:solidFill>
                <a:latin typeface="Courier New" pitchFamily="49" charset="0"/>
              </a:rPr>
              <a:t> </a:t>
            </a:r>
          </a:p>
        </p:txBody>
      </p:sp>
      <p:sp>
        <p:nvSpPr>
          <p:cNvPr id="18442" name="Rectangle 18"/>
          <p:cNvSpPr>
            <a:spLocks noChangeArrowheads="1"/>
          </p:cNvSpPr>
          <p:nvPr/>
        </p:nvSpPr>
        <p:spPr bwMode="blackWhite">
          <a:xfrm>
            <a:off x="2463800" y="1282701"/>
            <a:ext cx="725170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tabLst>
                <a:tab pos="1200150" algn="l"/>
              </a:tabLst>
              <a:defRPr sz="2800" b="1">
                <a:solidFill>
                  <a:schemeClr val="bg2"/>
                </a:solidFill>
                <a:latin typeface="Arial Narrow" pitchFamily="34" charset="0"/>
              </a:defRPr>
            </a:lvl1pPr>
            <a:lvl2pPr marL="742950" indent="-285750">
              <a:tabLst>
                <a:tab pos="1200150" algn="l"/>
              </a:tabLst>
              <a:defRPr sz="2800" b="1">
                <a:solidFill>
                  <a:schemeClr val="bg2"/>
                </a:solidFill>
                <a:latin typeface="Arial Narrow" pitchFamily="34" charset="0"/>
              </a:defRPr>
            </a:lvl2pPr>
            <a:lvl3pPr marL="1143000" indent="-228600">
              <a:tabLst>
                <a:tab pos="1200150" algn="l"/>
              </a:tabLst>
              <a:defRPr sz="2800" b="1">
                <a:solidFill>
                  <a:schemeClr val="bg2"/>
                </a:solidFill>
                <a:latin typeface="Arial Narrow" pitchFamily="34" charset="0"/>
              </a:defRPr>
            </a:lvl3pPr>
            <a:lvl4pPr marL="1600200" indent="-228600">
              <a:tabLst>
                <a:tab pos="1200150" algn="l"/>
              </a:tabLst>
              <a:defRPr sz="2800" b="1">
                <a:solidFill>
                  <a:schemeClr val="bg2"/>
                </a:solidFill>
                <a:latin typeface="Arial Narrow" pitchFamily="34" charset="0"/>
              </a:defRPr>
            </a:lvl4pPr>
            <a:lvl5pPr marL="2057400" indent="-228600">
              <a:tabLst>
                <a:tab pos="1200150"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9pPr>
          </a:lstStyle>
          <a:p>
            <a:pPr algn="l">
              <a:lnSpc>
                <a:spcPct val="100000"/>
              </a:lnSpc>
              <a:spcBef>
                <a:spcPct val="0"/>
              </a:spcBef>
            </a:pPr>
            <a:r>
              <a:rPr lang="pt-BR" altLang="pt-BR" sz="1800" dirty="0" err="1">
                <a:solidFill>
                  <a:srgbClr val="000000"/>
                </a:solidFill>
                <a:latin typeface="Courier New" pitchFamily="49" charset="0"/>
              </a:rPr>
              <a:t>Select</a:t>
            </a:r>
            <a:r>
              <a:rPr lang="pt-BR" altLang="pt-BR" sz="1800" dirty="0">
                <a:solidFill>
                  <a:srgbClr val="000000"/>
                </a:solidFill>
                <a:latin typeface="Courier New" pitchFamily="49" charset="0"/>
              </a:rPr>
              <a:t> </a:t>
            </a:r>
            <a:r>
              <a:rPr lang="pt-BR" altLang="pt-BR" sz="1800" dirty="0" err="1">
                <a:solidFill>
                  <a:srgbClr val="000000"/>
                </a:solidFill>
                <a:latin typeface="Courier New" pitchFamily="49" charset="0"/>
              </a:rPr>
              <a:t>NomeEmpregado</a:t>
            </a:r>
            <a:r>
              <a:rPr lang="pt-BR" altLang="pt-BR" sz="1800" dirty="0">
                <a:solidFill>
                  <a:srgbClr val="000000"/>
                </a:solidFill>
                <a:latin typeface="Courier New" pitchFamily="49" charset="0"/>
              </a:rPr>
              <a:t> AS Nome,  Salario ‘Sal.’</a:t>
            </a:r>
          </a:p>
          <a:p>
            <a:pPr algn="l">
              <a:lnSpc>
                <a:spcPct val="100000"/>
              </a:lnSpc>
              <a:spcBef>
                <a:spcPct val="0"/>
              </a:spcBef>
            </a:pPr>
            <a:r>
              <a:rPr lang="pt-BR" altLang="pt-BR" sz="1800" dirty="0" err="1">
                <a:solidFill>
                  <a:srgbClr val="000000"/>
                </a:solidFill>
                <a:latin typeface="Courier New" pitchFamily="49" charset="0"/>
              </a:rPr>
              <a:t>From</a:t>
            </a:r>
            <a:r>
              <a:rPr lang="pt-BR" altLang="pt-BR" sz="1800" dirty="0">
                <a:solidFill>
                  <a:srgbClr val="000000"/>
                </a:solidFill>
                <a:latin typeface="Courier New" pitchFamily="49" charset="0"/>
              </a:rPr>
              <a:t>  Empregado</a:t>
            </a:r>
          </a:p>
        </p:txBody>
      </p:sp>
      <p:sp>
        <p:nvSpPr>
          <p:cNvPr id="18443" name="Rectangle 19"/>
          <p:cNvSpPr>
            <a:spLocks noChangeArrowheads="1"/>
          </p:cNvSpPr>
          <p:nvPr/>
        </p:nvSpPr>
        <p:spPr bwMode="blackWhite">
          <a:xfrm>
            <a:off x="2501901" y="2292350"/>
            <a:ext cx="3355975" cy="113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25000"/>
              </a:lnSpc>
              <a:spcBef>
                <a:spcPct val="0"/>
              </a:spcBef>
            </a:pPr>
            <a:r>
              <a:rPr lang="pt-BR" altLang="pt-BR" sz="1800" dirty="0">
                <a:solidFill>
                  <a:srgbClr val="000000"/>
                </a:solidFill>
                <a:latin typeface="Courier New" pitchFamily="49" charset="0"/>
              </a:rPr>
              <a:t>Nome            Sal.</a:t>
            </a:r>
          </a:p>
          <a:p>
            <a:pPr algn="l">
              <a:lnSpc>
                <a:spcPct val="125000"/>
              </a:lnSpc>
              <a:spcBef>
                <a:spcPct val="0"/>
              </a:spcBef>
            </a:pPr>
            <a:r>
              <a:rPr lang="pt-BR" altLang="pt-BR" sz="1800" dirty="0">
                <a:solidFill>
                  <a:srgbClr val="000000"/>
                </a:solidFill>
                <a:latin typeface="Courier New" pitchFamily="49" charset="0"/>
              </a:rPr>
              <a:t>------------- ---------</a:t>
            </a:r>
            <a:br>
              <a:rPr lang="pt-BR" altLang="pt-BR" sz="1800" dirty="0">
                <a:solidFill>
                  <a:srgbClr val="000000"/>
                </a:solidFill>
                <a:latin typeface="Courier New" pitchFamily="49" charset="0"/>
              </a:rPr>
            </a:br>
            <a:r>
              <a:rPr lang="pt-BR" altLang="pt-BR" sz="1800" dirty="0">
                <a:solidFill>
                  <a:srgbClr val="000000"/>
                </a:solidFill>
                <a:latin typeface="Courier New" pitchFamily="49" charset="0"/>
              </a:rPr>
              <a:t>...</a:t>
            </a:r>
          </a:p>
        </p:txBody>
      </p:sp>
      <p:sp>
        <p:nvSpPr>
          <p:cNvPr id="18444" name="Rectangle 20"/>
          <p:cNvSpPr>
            <a:spLocks noChangeArrowheads="1"/>
          </p:cNvSpPr>
          <p:nvPr/>
        </p:nvSpPr>
        <p:spPr bwMode="blackWhite">
          <a:xfrm>
            <a:off x="2457450" y="3719514"/>
            <a:ext cx="7289800"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tabLst>
                <a:tab pos="1200150" algn="l"/>
              </a:tabLst>
              <a:defRPr sz="2800" b="1">
                <a:solidFill>
                  <a:schemeClr val="bg2"/>
                </a:solidFill>
                <a:latin typeface="Arial Narrow" pitchFamily="34" charset="0"/>
              </a:defRPr>
            </a:lvl1pPr>
            <a:lvl2pPr marL="742950" indent="-285750">
              <a:tabLst>
                <a:tab pos="1200150" algn="l"/>
              </a:tabLst>
              <a:defRPr sz="2800" b="1">
                <a:solidFill>
                  <a:schemeClr val="bg2"/>
                </a:solidFill>
                <a:latin typeface="Arial Narrow" pitchFamily="34" charset="0"/>
              </a:defRPr>
            </a:lvl2pPr>
            <a:lvl3pPr marL="1143000" indent="-228600">
              <a:tabLst>
                <a:tab pos="1200150" algn="l"/>
              </a:tabLst>
              <a:defRPr sz="2800" b="1">
                <a:solidFill>
                  <a:schemeClr val="bg2"/>
                </a:solidFill>
                <a:latin typeface="Arial Narrow" pitchFamily="34" charset="0"/>
              </a:defRPr>
            </a:lvl3pPr>
            <a:lvl4pPr marL="1600200" indent="-228600">
              <a:tabLst>
                <a:tab pos="1200150" algn="l"/>
              </a:tabLst>
              <a:defRPr sz="2800" b="1">
                <a:solidFill>
                  <a:schemeClr val="bg2"/>
                </a:solidFill>
                <a:latin typeface="Arial Narrow" pitchFamily="34" charset="0"/>
              </a:defRPr>
            </a:lvl4pPr>
            <a:lvl5pPr marL="2057400" indent="-228600">
              <a:tabLst>
                <a:tab pos="1200150"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9pPr>
          </a:lstStyle>
          <a:p>
            <a:pPr algn="l">
              <a:lnSpc>
                <a:spcPct val="100000"/>
              </a:lnSpc>
              <a:spcBef>
                <a:spcPct val="0"/>
              </a:spcBef>
            </a:pPr>
            <a:r>
              <a:rPr lang="pt-BR" altLang="pt-BR" sz="1800" dirty="0" err="1">
                <a:solidFill>
                  <a:srgbClr val="000000"/>
                </a:solidFill>
                <a:latin typeface="Courier New" pitchFamily="49" charset="0"/>
              </a:rPr>
              <a:t>Select</a:t>
            </a:r>
            <a:r>
              <a:rPr lang="pt-BR" altLang="pt-BR" sz="1800" dirty="0">
                <a:solidFill>
                  <a:srgbClr val="000000"/>
                </a:solidFill>
                <a:latin typeface="Courier New" pitchFamily="49" charset="0"/>
              </a:rPr>
              <a:t> </a:t>
            </a:r>
            <a:r>
              <a:rPr lang="pt-BR" altLang="pt-BR" sz="1800" dirty="0" err="1">
                <a:solidFill>
                  <a:srgbClr val="000000"/>
                </a:solidFill>
                <a:latin typeface="Courier New" pitchFamily="49" charset="0"/>
              </a:rPr>
              <a:t>NomeEmpregado</a:t>
            </a:r>
            <a:r>
              <a:rPr lang="pt-BR" altLang="pt-BR" sz="1800" dirty="0">
                <a:solidFill>
                  <a:srgbClr val="000000"/>
                </a:solidFill>
                <a:latin typeface="Courier New" pitchFamily="49" charset="0"/>
              </a:rPr>
              <a:t> ‘Nome’,</a:t>
            </a:r>
          </a:p>
          <a:p>
            <a:pPr algn="l">
              <a:lnSpc>
                <a:spcPct val="100000"/>
              </a:lnSpc>
              <a:spcBef>
                <a:spcPct val="0"/>
              </a:spcBef>
            </a:pPr>
            <a:r>
              <a:rPr lang="pt-BR" altLang="pt-BR" sz="1800" dirty="0">
                <a:solidFill>
                  <a:srgbClr val="000000"/>
                </a:solidFill>
                <a:latin typeface="Courier New" pitchFamily="49" charset="0"/>
              </a:rPr>
              <a:t>        Salario*12 ‘Salário Anual’</a:t>
            </a:r>
          </a:p>
          <a:p>
            <a:pPr algn="l">
              <a:lnSpc>
                <a:spcPct val="100000"/>
              </a:lnSpc>
              <a:spcBef>
                <a:spcPct val="0"/>
              </a:spcBef>
            </a:pPr>
            <a:r>
              <a:rPr lang="pt-BR" altLang="pt-BR" sz="1800" dirty="0">
                <a:solidFill>
                  <a:srgbClr val="000000"/>
                </a:solidFill>
                <a:latin typeface="Courier New" pitchFamily="49" charset="0"/>
              </a:rPr>
              <a:t>FROM   Empregado</a:t>
            </a:r>
          </a:p>
        </p:txBody>
      </p:sp>
      <p:grpSp>
        <p:nvGrpSpPr>
          <p:cNvPr id="18445" name="Group 23"/>
          <p:cNvGrpSpPr>
            <a:grpSpLocks/>
          </p:cNvGrpSpPr>
          <p:nvPr/>
        </p:nvGrpSpPr>
        <p:grpSpPr bwMode="auto">
          <a:xfrm>
            <a:off x="2484439" y="5024436"/>
            <a:ext cx="7221537" cy="1139824"/>
            <a:chOff x="605" y="3165"/>
            <a:chExt cx="4549" cy="718"/>
          </a:xfrm>
        </p:grpSpPr>
        <p:sp>
          <p:nvSpPr>
            <p:cNvPr id="18446" name="Rectangle 21"/>
            <p:cNvSpPr>
              <a:spLocks noChangeArrowheads="1"/>
            </p:cNvSpPr>
            <p:nvPr/>
          </p:nvSpPr>
          <p:spPr bwMode="blackWhite">
            <a:xfrm>
              <a:off x="605" y="3192"/>
              <a:ext cx="4549" cy="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90000"/>
                </a:lnSpc>
                <a:spcBef>
                  <a:spcPct val="0"/>
                </a:spcBef>
              </a:pPr>
              <a:endParaRPr lang="pt-BR" altLang="pt-BR" sz="1800">
                <a:solidFill>
                  <a:srgbClr val="000000"/>
                </a:solidFill>
                <a:latin typeface="Courier New" pitchFamily="49" charset="0"/>
              </a:endParaRPr>
            </a:p>
            <a:p>
              <a:pPr algn="l">
                <a:lnSpc>
                  <a:spcPct val="90000"/>
                </a:lnSpc>
                <a:spcBef>
                  <a:spcPct val="0"/>
                </a:spcBef>
              </a:pPr>
              <a:endParaRPr lang="pt-BR" altLang="pt-BR" sz="1800">
                <a:solidFill>
                  <a:srgbClr val="000000"/>
                </a:solidFill>
                <a:latin typeface="Courier New" pitchFamily="49" charset="0"/>
              </a:endParaRPr>
            </a:p>
            <a:p>
              <a:pPr algn="l">
                <a:lnSpc>
                  <a:spcPct val="90000"/>
                </a:lnSpc>
                <a:spcBef>
                  <a:spcPct val="0"/>
                </a:spcBef>
              </a:pPr>
              <a:endParaRPr lang="pt-BR" altLang="pt-BR" sz="1800">
                <a:solidFill>
                  <a:srgbClr val="000000"/>
                </a:solidFill>
                <a:latin typeface="Courier New" pitchFamily="49" charset="0"/>
              </a:endParaRPr>
            </a:p>
            <a:p>
              <a:pPr algn="l">
                <a:lnSpc>
                  <a:spcPct val="90000"/>
                </a:lnSpc>
                <a:spcBef>
                  <a:spcPct val="0"/>
                </a:spcBef>
              </a:pPr>
              <a:r>
                <a:rPr lang="pt-BR" altLang="pt-BR" sz="1800">
                  <a:solidFill>
                    <a:srgbClr val="000000"/>
                  </a:solidFill>
                  <a:latin typeface="Courier New" pitchFamily="49" charset="0"/>
                </a:rPr>
                <a:t> </a:t>
              </a:r>
            </a:p>
          </p:txBody>
        </p:sp>
        <p:sp>
          <p:nvSpPr>
            <p:cNvPr id="18447" name="Rectangle 22"/>
            <p:cNvSpPr>
              <a:spLocks noChangeArrowheads="1"/>
            </p:cNvSpPr>
            <p:nvPr/>
          </p:nvSpPr>
          <p:spPr bwMode="blackWhite">
            <a:xfrm>
              <a:off x="616" y="3165"/>
              <a:ext cx="2438" cy="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25000"/>
                </a:lnSpc>
                <a:spcBef>
                  <a:spcPct val="0"/>
                </a:spcBef>
              </a:pPr>
              <a:r>
                <a:rPr lang="pt-BR" altLang="pt-BR" sz="1800">
                  <a:solidFill>
                    <a:srgbClr val="000000"/>
                  </a:solidFill>
                  <a:latin typeface="Courier New" pitchFamily="49" charset="0"/>
                </a:rPr>
                <a:t>Nome          Salário Anual</a:t>
              </a:r>
            </a:p>
            <a:p>
              <a:pPr algn="l">
                <a:lnSpc>
                  <a:spcPct val="125000"/>
                </a:lnSpc>
                <a:spcBef>
                  <a:spcPct val="0"/>
                </a:spcBef>
              </a:pPr>
              <a:r>
                <a:rPr lang="pt-BR" altLang="pt-BR" sz="1800">
                  <a:solidFill>
                    <a:srgbClr val="000000"/>
                  </a:solidFill>
                  <a:latin typeface="Courier New" pitchFamily="49" charset="0"/>
                </a:rPr>
                <a:t>------------- -------------</a:t>
              </a:r>
              <a:br>
                <a:rPr lang="pt-BR" altLang="pt-BR" sz="1800">
                  <a:solidFill>
                    <a:srgbClr val="000000"/>
                  </a:solidFill>
                  <a:latin typeface="Courier New" pitchFamily="49" charset="0"/>
                </a:rPr>
              </a:br>
              <a:r>
                <a:rPr lang="pt-BR" altLang="pt-BR" sz="1800">
                  <a:solidFill>
                    <a:srgbClr val="000000"/>
                  </a:solidFill>
                  <a:latin typeface="Courier New" pitchFamily="49" charset="0"/>
                </a:rPr>
                <a:t>...</a:t>
              </a:r>
            </a:p>
          </p:txBody>
        </p:sp>
      </p:grpSp>
      <p:sp>
        <p:nvSpPr>
          <p:cNvPr id="4" name="Espaço Reservado para Número de Slide 3"/>
          <p:cNvSpPr>
            <a:spLocks noGrp="1"/>
          </p:cNvSpPr>
          <p:nvPr>
            <p:ph type="sldNum" sz="quarter" idx="12"/>
          </p:nvPr>
        </p:nvSpPr>
        <p:spPr/>
        <p:txBody>
          <a:bodyPr/>
          <a:lstStyle/>
          <a:p>
            <a:fld id="{C4F29C1D-01B1-466E-BAF1-C56448A35C33}" type="slidenum">
              <a:rPr lang="pt-BR" smtClean="0"/>
              <a:t>19</a:t>
            </a:fld>
            <a:endParaRPr lang="pt-BR"/>
          </a:p>
        </p:txBody>
      </p:sp>
    </p:spTree>
    <p:extLst>
      <p:ext uri="{BB962C8B-B14F-4D97-AF65-F5344CB8AC3E}">
        <p14:creationId xmlns:p14="http://schemas.microsoft.com/office/powerpoint/2010/main" val="332602654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7905"/>
                                        </p:tgtEl>
                                        <p:attrNameLst>
                                          <p:attrName>style.visibility</p:attrName>
                                        </p:attrNameLst>
                                      </p:cBhvr>
                                      <p:to>
                                        <p:strVal val="visible"/>
                                      </p:to>
                                    </p:set>
                                    <p:animEffect transition="in" filter="wipe(up)">
                                      <p:cBhvr>
                                        <p:cTn id="17" dur="500"/>
                                        <p:tgtEl>
                                          <p:spTgt spid="379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05"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5248" y="53752"/>
            <a:ext cx="8077200" cy="1143000"/>
          </a:xfrm>
        </p:spPr>
        <p:txBody>
          <a:bodyPr/>
          <a:lstStyle/>
          <a:p>
            <a:r>
              <a:rPr lang="pt-BR" dirty="0"/>
              <a:t>Agenda</a:t>
            </a:r>
          </a:p>
        </p:txBody>
      </p:sp>
      <p:sp>
        <p:nvSpPr>
          <p:cNvPr id="6" name="Espaço Reservado para Número de Slide 5"/>
          <p:cNvSpPr>
            <a:spLocks noGrp="1"/>
          </p:cNvSpPr>
          <p:nvPr>
            <p:ph type="sldNum" sz="quarter" idx="12"/>
          </p:nvPr>
        </p:nvSpPr>
        <p:spPr/>
        <p:txBody>
          <a:bodyPr/>
          <a:lstStyle/>
          <a:p>
            <a:fld id="{33D6E5A2-EC83-451F-A719-9AC1370DD5CF}" type="slidenum">
              <a:rPr lang="pt-BR" smtClean="0"/>
              <a:pPr/>
              <a:t>2</a:t>
            </a:fld>
            <a:endParaRPr kumimoji="0" lang="pt-BR"/>
          </a:p>
        </p:txBody>
      </p:sp>
      <p:graphicFrame>
        <p:nvGraphicFramePr>
          <p:cNvPr id="11" name="Diagrama 10"/>
          <p:cNvGraphicFramePr/>
          <p:nvPr>
            <p:extLst>
              <p:ext uri="{D42A27DB-BD31-4B8C-83A1-F6EECF244321}">
                <p14:modId xmlns:p14="http://schemas.microsoft.com/office/powerpoint/2010/main" val="3224060853"/>
              </p:ext>
            </p:extLst>
          </p:nvPr>
        </p:nvGraphicFramePr>
        <p:xfrm>
          <a:off x="2351584" y="1412776"/>
          <a:ext cx="7992888" cy="40482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1079431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026"/>
          <p:cNvSpPr>
            <a:spLocks noGrp="1" noChangeArrowheads="1"/>
          </p:cNvSpPr>
          <p:nvPr>
            <p:ph type="title"/>
          </p:nvPr>
        </p:nvSpPr>
        <p:spPr/>
        <p:txBody>
          <a:bodyPr/>
          <a:lstStyle/>
          <a:p>
            <a:r>
              <a:rPr lang="pt-BR" altLang="pt-BR" dirty="0"/>
              <a:t>Concatenação de </a:t>
            </a:r>
            <a:r>
              <a:rPr lang="pt-BR" altLang="pt-BR" dirty="0" err="1"/>
              <a:t>Strings</a:t>
            </a:r>
            <a:endParaRPr lang="pt-BR" altLang="pt-BR" dirty="0"/>
          </a:p>
        </p:txBody>
      </p:sp>
      <p:sp>
        <p:nvSpPr>
          <p:cNvPr id="19459" name="Rectangle 1027"/>
          <p:cNvSpPr>
            <a:spLocks noGrp="1" noChangeArrowheads="1"/>
          </p:cNvSpPr>
          <p:nvPr>
            <p:ph type="body" idx="1"/>
          </p:nvPr>
        </p:nvSpPr>
        <p:spPr>
          <a:xfrm>
            <a:off x="1828800" y="1795464"/>
            <a:ext cx="8534400" cy="3127375"/>
          </a:xfrm>
        </p:spPr>
        <p:txBody>
          <a:bodyPr/>
          <a:lstStyle/>
          <a:p>
            <a:pPr lvl="1"/>
            <a:r>
              <a:rPr lang="pt-BR" altLang="pt-BR" dirty="0"/>
              <a:t>Concatena  colunas do tipo “</a:t>
            </a:r>
            <a:r>
              <a:rPr lang="pt-BR" altLang="pt-BR" dirty="0" err="1"/>
              <a:t>strings</a:t>
            </a:r>
            <a:r>
              <a:rPr lang="pt-BR" altLang="pt-BR" dirty="0"/>
              <a:t>” ou </a:t>
            </a:r>
            <a:r>
              <a:rPr lang="pt-BR" altLang="pt-BR" dirty="0" err="1"/>
              <a:t>strings</a:t>
            </a:r>
            <a:r>
              <a:rPr lang="pt-BR" altLang="pt-BR" dirty="0"/>
              <a:t> de caracteres em outras colunas ;</a:t>
            </a:r>
          </a:p>
          <a:p>
            <a:pPr marL="457200" lvl="1" indent="0">
              <a:buNone/>
            </a:pPr>
            <a:endParaRPr lang="pt-BR" altLang="pt-BR" dirty="0"/>
          </a:p>
          <a:p>
            <a:pPr lvl="1"/>
            <a:r>
              <a:rPr lang="pt-BR" altLang="pt-BR" dirty="0"/>
              <a:t>É representada pelo operador “+”;</a:t>
            </a:r>
          </a:p>
          <a:p>
            <a:pPr lvl="1"/>
            <a:endParaRPr lang="pt-BR" altLang="pt-BR" dirty="0"/>
          </a:p>
          <a:p>
            <a:pPr lvl="1"/>
            <a:r>
              <a:rPr lang="pt-BR" altLang="pt-BR" dirty="0"/>
              <a:t>Cria uma coluna resultante que é a expressão.</a:t>
            </a:r>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20</a:t>
            </a:fld>
            <a:endParaRPr lang="pt-BR"/>
          </a:p>
        </p:txBody>
      </p:sp>
    </p:spTree>
    <p:extLst>
      <p:ext uri="{BB962C8B-B14F-4D97-AF65-F5344CB8AC3E}">
        <p14:creationId xmlns:p14="http://schemas.microsoft.com/office/powerpoint/2010/main" val="2998971801"/>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blackWhite">
          <a:xfrm>
            <a:off x="2517776" y="1949451"/>
            <a:ext cx="7127875" cy="701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Lst>
              <a:defRPr sz="2800" b="1">
                <a:solidFill>
                  <a:schemeClr val="bg2"/>
                </a:solidFill>
                <a:latin typeface="Arial Narrow" pitchFamily="34" charset="0"/>
              </a:defRPr>
            </a:lvl1pPr>
            <a:lvl2pPr marL="742950" indent="-285750">
              <a:tabLst>
                <a:tab pos="1200150" algn="l"/>
              </a:tabLst>
              <a:defRPr sz="2800" b="1">
                <a:solidFill>
                  <a:schemeClr val="bg2"/>
                </a:solidFill>
                <a:latin typeface="Arial Narrow" pitchFamily="34" charset="0"/>
              </a:defRPr>
            </a:lvl2pPr>
            <a:lvl3pPr marL="1143000" indent="-228600">
              <a:tabLst>
                <a:tab pos="1200150" algn="l"/>
              </a:tabLst>
              <a:defRPr sz="2800" b="1">
                <a:solidFill>
                  <a:schemeClr val="bg2"/>
                </a:solidFill>
                <a:latin typeface="Arial Narrow" pitchFamily="34" charset="0"/>
              </a:defRPr>
            </a:lvl3pPr>
            <a:lvl4pPr marL="1600200" indent="-228600">
              <a:tabLst>
                <a:tab pos="1200150" algn="l"/>
              </a:tabLst>
              <a:defRPr sz="2800" b="1">
                <a:solidFill>
                  <a:schemeClr val="bg2"/>
                </a:solidFill>
                <a:latin typeface="Arial Narrow" pitchFamily="34" charset="0"/>
              </a:defRPr>
            </a:lvl4pPr>
            <a:lvl5pPr marL="2057400" indent="-228600">
              <a:tabLst>
                <a:tab pos="1200150"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9pPr>
          </a:lstStyle>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p:txBody>
      </p:sp>
      <p:sp>
        <p:nvSpPr>
          <p:cNvPr id="20483" name="Rectangle 3"/>
          <p:cNvSpPr>
            <a:spLocks noChangeArrowheads="1"/>
          </p:cNvSpPr>
          <p:nvPr/>
        </p:nvSpPr>
        <p:spPr bwMode="blackWhite">
          <a:xfrm>
            <a:off x="2501900" y="3060700"/>
            <a:ext cx="7175500" cy="286385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p:txBody>
      </p:sp>
      <p:sp>
        <p:nvSpPr>
          <p:cNvPr id="20484" name="Rectangle 4"/>
          <p:cNvSpPr>
            <a:spLocks noGrp="1" noChangeArrowheads="1"/>
          </p:cNvSpPr>
          <p:nvPr>
            <p:ph type="title"/>
          </p:nvPr>
        </p:nvSpPr>
        <p:spPr>
          <a:xfrm>
            <a:off x="2207568" y="404665"/>
            <a:ext cx="8079432" cy="987574"/>
          </a:xfrm>
        </p:spPr>
        <p:txBody>
          <a:bodyPr>
            <a:normAutofit fontScale="90000"/>
          </a:bodyPr>
          <a:lstStyle/>
          <a:p>
            <a:r>
              <a:rPr lang="pt-BR" altLang="pt-BR" dirty="0"/>
              <a:t>Usando o Operador de Concatenação</a:t>
            </a:r>
          </a:p>
        </p:txBody>
      </p:sp>
      <p:grpSp>
        <p:nvGrpSpPr>
          <p:cNvPr id="2" name="Group 7"/>
          <p:cNvGrpSpPr>
            <a:grpSpLocks/>
          </p:cNvGrpSpPr>
          <p:nvPr/>
        </p:nvGrpSpPr>
        <p:grpSpPr bwMode="auto">
          <a:xfrm>
            <a:off x="2570164" y="1949450"/>
            <a:ext cx="3165475" cy="3613150"/>
            <a:chOff x="659" y="1228"/>
            <a:chExt cx="1994" cy="2276"/>
          </a:xfrm>
        </p:grpSpPr>
        <p:sp>
          <p:nvSpPr>
            <p:cNvPr id="20488" name="Rectangle 5"/>
            <p:cNvSpPr>
              <a:spLocks noChangeArrowheads="1"/>
            </p:cNvSpPr>
            <p:nvPr/>
          </p:nvSpPr>
          <p:spPr bwMode="ltGray">
            <a:xfrm>
              <a:off x="2438" y="1228"/>
              <a:ext cx="215" cy="242"/>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20489" name="Rectangle 6"/>
            <p:cNvSpPr>
              <a:spLocks noChangeArrowheads="1"/>
            </p:cNvSpPr>
            <p:nvPr/>
          </p:nvSpPr>
          <p:spPr bwMode="ltGray">
            <a:xfrm>
              <a:off x="659" y="1964"/>
              <a:ext cx="1709" cy="1540"/>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sp>
        <p:nvSpPr>
          <p:cNvPr id="20486" name="Rectangle 8"/>
          <p:cNvSpPr>
            <a:spLocks noChangeArrowheads="1"/>
          </p:cNvSpPr>
          <p:nvPr/>
        </p:nvSpPr>
        <p:spPr bwMode="blackWhite">
          <a:xfrm>
            <a:off x="2505076" y="1892422"/>
            <a:ext cx="7153275"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tabLst>
                <a:tab pos="1200150" algn="l"/>
              </a:tabLst>
              <a:defRPr sz="2800" b="1">
                <a:solidFill>
                  <a:schemeClr val="bg2"/>
                </a:solidFill>
                <a:latin typeface="Arial Narrow" pitchFamily="34" charset="0"/>
              </a:defRPr>
            </a:lvl1pPr>
            <a:lvl2pPr marL="742950" indent="-285750">
              <a:tabLst>
                <a:tab pos="1200150" algn="l"/>
              </a:tabLst>
              <a:defRPr sz="2800" b="1">
                <a:solidFill>
                  <a:schemeClr val="bg2"/>
                </a:solidFill>
                <a:latin typeface="Arial Narrow" pitchFamily="34" charset="0"/>
              </a:defRPr>
            </a:lvl2pPr>
            <a:lvl3pPr marL="1143000" indent="-228600">
              <a:tabLst>
                <a:tab pos="1200150" algn="l"/>
              </a:tabLst>
              <a:defRPr sz="2800" b="1">
                <a:solidFill>
                  <a:schemeClr val="bg2"/>
                </a:solidFill>
                <a:latin typeface="Arial Narrow" pitchFamily="34" charset="0"/>
              </a:defRPr>
            </a:lvl3pPr>
            <a:lvl4pPr marL="1600200" indent="-228600">
              <a:tabLst>
                <a:tab pos="1200150" algn="l"/>
              </a:tabLst>
              <a:defRPr sz="2800" b="1">
                <a:solidFill>
                  <a:schemeClr val="bg2"/>
                </a:solidFill>
                <a:latin typeface="Arial Narrow" pitchFamily="34" charset="0"/>
              </a:defRPr>
            </a:lvl4pPr>
            <a:lvl5pPr marL="2057400" indent="-228600">
              <a:tabLst>
                <a:tab pos="1200150"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9pPr>
          </a:lstStyle>
          <a:p>
            <a:pPr algn="l">
              <a:lnSpc>
                <a:spcPct val="100000"/>
              </a:lnSpc>
              <a:spcBef>
                <a:spcPct val="0"/>
              </a:spcBef>
            </a:pPr>
            <a:r>
              <a:rPr lang="pt-BR" altLang="pt-BR" sz="1800" dirty="0" err="1">
                <a:solidFill>
                  <a:srgbClr val="000000"/>
                </a:solidFill>
                <a:latin typeface="Courier New" pitchFamily="49" charset="0"/>
              </a:rPr>
              <a:t>Select</a:t>
            </a:r>
            <a:r>
              <a:rPr lang="pt-BR" altLang="pt-BR" sz="1800" dirty="0">
                <a:solidFill>
                  <a:srgbClr val="000000"/>
                </a:solidFill>
                <a:latin typeface="Courier New" pitchFamily="49" charset="0"/>
              </a:rPr>
              <a:t> </a:t>
            </a:r>
            <a:r>
              <a:rPr lang="pt-BR" altLang="pt-BR" sz="1800" dirty="0" err="1">
                <a:solidFill>
                  <a:srgbClr val="000000"/>
                </a:solidFill>
                <a:latin typeface="Courier New" pitchFamily="49" charset="0"/>
              </a:rPr>
              <a:t>NomeEmpregado</a:t>
            </a:r>
            <a:r>
              <a:rPr lang="pt-BR" altLang="pt-BR" sz="1800" dirty="0">
                <a:solidFill>
                  <a:srgbClr val="000000"/>
                </a:solidFill>
                <a:latin typeface="Courier New" pitchFamily="49" charset="0"/>
              </a:rPr>
              <a:t> +  Cargo AS "Empregados"</a:t>
            </a:r>
          </a:p>
          <a:p>
            <a:pPr algn="l">
              <a:lnSpc>
                <a:spcPct val="100000"/>
              </a:lnSpc>
              <a:spcBef>
                <a:spcPct val="0"/>
              </a:spcBef>
            </a:pPr>
            <a:r>
              <a:rPr lang="pt-BR" altLang="pt-BR" sz="1800" dirty="0" err="1">
                <a:solidFill>
                  <a:srgbClr val="000000"/>
                </a:solidFill>
                <a:latin typeface="Courier New" pitchFamily="49" charset="0"/>
              </a:rPr>
              <a:t>From</a:t>
            </a:r>
            <a:r>
              <a:rPr lang="pt-BR" altLang="pt-BR" sz="1800" dirty="0">
                <a:solidFill>
                  <a:srgbClr val="000000"/>
                </a:solidFill>
                <a:latin typeface="Courier New" pitchFamily="49" charset="0"/>
              </a:rPr>
              <a:t>	Empregado</a:t>
            </a:r>
          </a:p>
        </p:txBody>
      </p:sp>
      <p:sp>
        <p:nvSpPr>
          <p:cNvPr id="20487" name="Rectangle 9"/>
          <p:cNvSpPr>
            <a:spLocks noChangeArrowheads="1"/>
          </p:cNvSpPr>
          <p:nvPr/>
        </p:nvSpPr>
        <p:spPr bwMode="blackWhite">
          <a:xfrm>
            <a:off x="2514600" y="3073401"/>
            <a:ext cx="7150100" cy="2585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spcBef>
                <a:spcPct val="0"/>
              </a:spcBef>
            </a:pPr>
            <a:r>
              <a:rPr lang="pt-BR" altLang="pt-BR" sz="1800" dirty="0">
                <a:solidFill>
                  <a:srgbClr val="000000"/>
                </a:solidFill>
                <a:latin typeface="Courier New" pitchFamily="49" charset="0"/>
              </a:rPr>
              <a:t>Empregados</a:t>
            </a:r>
          </a:p>
          <a:p>
            <a:pPr>
              <a:spcBef>
                <a:spcPct val="0"/>
              </a:spcBef>
            </a:pPr>
            <a:r>
              <a:rPr lang="pt-BR" altLang="pt-BR" sz="1800">
                <a:solidFill>
                  <a:srgbClr val="000000"/>
                </a:solidFill>
                <a:latin typeface="Courier New" pitchFamily="49" charset="0"/>
              </a:rPr>
              <a:t>-------------------</a:t>
            </a:r>
            <a:endParaRPr lang="pt-BR" altLang="pt-BR" sz="1800" dirty="0">
              <a:solidFill>
                <a:srgbClr val="000000"/>
              </a:solidFill>
              <a:latin typeface="Courier New" pitchFamily="49" charset="0"/>
            </a:endParaRPr>
          </a:p>
          <a:p>
            <a:pPr>
              <a:spcBef>
                <a:spcPct val="0"/>
              </a:spcBef>
            </a:pPr>
            <a:r>
              <a:rPr lang="pt-BR" altLang="pt-BR" sz="1800" dirty="0" err="1">
                <a:solidFill>
                  <a:srgbClr val="000000"/>
                </a:solidFill>
                <a:latin typeface="Courier New" pitchFamily="49" charset="0"/>
              </a:rPr>
              <a:t>SantanaGER</a:t>
            </a:r>
            <a:endParaRPr lang="pt-BR" altLang="pt-BR" sz="1800" dirty="0">
              <a:solidFill>
                <a:srgbClr val="000000"/>
              </a:solidFill>
              <a:latin typeface="Courier New" pitchFamily="49" charset="0"/>
            </a:endParaRPr>
          </a:p>
          <a:p>
            <a:pPr>
              <a:spcBef>
                <a:spcPct val="0"/>
              </a:spcBef>
            </a:pPr>
            <a:r>
              <a:rPr lang="pt-BR" altLang="pt-BR" sz="1800" dirty="0">
                <a:solidFill>
                  <a:srgbClr val="000000"/>
                </a:solidFill>
                <a:latin typeface="Courier New" pitchFamily="49" charset="0"/>
              </a:rPr>
              <a:t>ORSINIVENDAS</a:t>
            </a:r>
          </a:p>
          <a:p>
            <a:pPr>
              <a:spcBef>
                <a:spcPct val="0"/>
              </a:spcBef>
            </a:pPr>
            <a:r>
              <a:rPr lang="pt-BR" altLang="pt-BR" sz="1800" dirty="0">
                <a:solidFill>
                  <a:srgbClr val="000000"/>
                </a:solidFill>
                <a:latin typeface="Courier New" pitchFamily="49" charset="0"/>
              </a:rPr>
              <a:t>DANTASGER</a:t>
            </a:r>
          </a:p>
          <a:p>
            <a:pPr>
              <a:spcBef>
                <a:spcPct val="0"/>
              </a:spcBef>
            </a:pPr>
            <a:r>
              <a:rPr lang="pt-BR" altLang="pt-BR" sz="1800" dirty="0">
                <a:solidFill>
                  <a:srgbClr val="000000"/>
                </a:solidFill>
                <a:latin typeface="Courier New" pitchFamily="49" charset="0"/>
              </a:rPr>
              <a:t>OBRIENVENDAS</a:t>
            </a:r>
          </a:p>
          <a:p>
            <a:pPr>
              <a:spcBef>
                <a:spcPct val="0"/>
              </a:spcBef>
            </a:pPr>
            <a:r>
              <a:rPr lang="pt-BR" altLang="pt-BR" sz="1800" dirty="0">
                <a:solidFill>
                  <a:srgbClr val="000000"/>
                </a:solidFill>
                <a:latin typeface="Courier New" pitchFamily="49" charset="0"/>
              </a:rPr>
              <a:t>SOUZAGER</a:t>
            </a:r>
          </a:p>
          <a:p>
            <a:pPr>
              <a:spcBef>
                <a:spcPct val="0"/>
              </a:spcBef>
            </a:pPr>
            <a:r>
              <a:rPr lang="pt-BR" altLang="pt-BR" sz="1800" dirty="0">
                <a:solidFill>
                  <a:srgbClr val="000000"/>
                </a:solidFill>
                <a:latin typeface="Courier New" pitchFamily="49" charset="0"/>
              </a:rPr>
              <a:t>SUZUKIVENDAS</a:t>
            </a:r>
          </a:p>
          <a:p>
            <a:pPr>
              <a:spcBef>
                <a:spcPct val="0"/>
              </a:spcBef>
            </a:pPr>
            <a:r>
              <a:rPr lang="pt-BR" altLang="pt-BR" sz="1800" dirty="0">
                <a:solidFill>
                  <a:srgbClr val="000000"/>
                </a:solidFill>
                <a:latin typeface="Courier New" pitchFamily="49" charset="0"/>
              </a:rPr>
              <a:t>...</a:t>
            </a:r>
          </a:p>
        </p:txBody>
      </p:sp>
      <p:sp>
        <p:nvSpPr>
          <p:cNvPr id="3" name="Espaço Reservado para Número de Slide 2"/>
          <p:cNvSpPr>
            <a:spLocks noGrp="1"/>
          </p:cNvSpPr>
          <p:nvPr>
            <p:ph type="sldNum" sz="quarter" idx="12"/>
          </p:nvPr>
        </p:nvSpPr>
        <p:spPr/>
        <p:txBody>
          <a:bodyPr/>
          <a:lstStyle/>
          <a:p>
            <a:fld id="{C4F29C1D-01B1-466E-BAF1-C56448A35C33}" type="slidenum">
              <a:rPr lang="pt-BR" smtClean="0"/>
              <a:t>21</a:t>
            </a:fld>
            <a:endParaRPr lang="pt-BR"/>
          </a:p>
        </p:txBody>
      </p:sp>
    </p:spTree>
    <p:extLst>
      <p:ext uri="{BB962C8B-B14F-4D97-AF65-F5344CB8AC3E}">
        <p14:creationId xmlns:p14="http://schemas.microsoft.com/office/powerpoint/2010/main" val="324397571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26"/>
          <p:cNvSpPr>
            <a:spLocks noGrp="1" noChangeArrowheads="1"/>
          </p:cNvSpPr>
          <p:nvPr>
            <p:ph type="title"/>
          </p:nvPr>
        </p:nvSpPr>
        <p:spPr/>
        <p:txBody>
          <a:bodyPr/>
          <a:lstStyle/>
          <a:p>
            <a:r>
              <a:rPr lang="pt-BR" altLang="pt-BR"/>
              <a:t>Strings de Caracteres Literais</a:t>
            </a:r>
          </a:p>
        </p:txBody>
      </p:sp>
      <p:sp>
        <p:nvSpPr>
          <p:cNvPr id="21507" name="Rectangle 1027"/>
          <p:cNvSpPr>
            <a:spLocks noGrp="1" noChangeArrowheads="1"/>
          </p:cNvSpPr>
          <p:nvPr>
            <p:ph type="body" idx="1"/>
          </p:nvPr>
        </p:nvSpPr>
        <p:spPr>
          <a:xfrm>
            <a:off x="2384425" y="1795464"/>
            <a:ext cx="7385050" cy="4346575"/>
          </a:xfrm>
        </p:spPr>
        <p:txBody>
          <a:bodyPr/>
          <a:lstStyle/>
          <a:p>
            <a:pPr lvl="1"/>
            <a:r>
              <a:rPr lang="pt-BR" altLang="pt-BR" dirty="0"/>
              <a:t>Literal é um caractere, expressão, ou número incluído no comando SELECT;</a:t>
            </a:r>
          </a:p>
          <a:p>
            <a:pPr lvl="1"/>
            <a:endParaRPr lang="pt-BR" altLang="pt-BR" dirty="0"/>
          </a:p>
          <a:p>
            <a:pPr lvl="1"/>
            <a:r>
              <a:rPr lang="pt-BR" altLang="pt-BR" dirty="0"/>
              <a:t>Valores literais do tipo Data e </a:t>
            </a:r>
            <a:r>
              <a:rPr lang="pt-BR" altLang="pt-BR" dirty="0" err="1"/>
              <a:t>strings</a:t>
            </a:r>
            <a:r>
              <a:rPr lang="pt-BR" altLang="pt-BR" dirty="0"/>
              <a:t> de caracteres necessitam ser colocados entre apostrofes (‘);</a:t>
            </a:r>
          </a:p>
          <a:p>
            <a:pPr lvl="1"/>
            <a:endParaRPr lang="pt-BR" altLang="pt-BR" dirty="0"/>
          </a:p>
          <a:p>
            <a:pPr lvl="1"/>
            <a:r>
              <a:rPr lang="pt-BR" altLang="pt-BR" dirty="0"/>
              <a:t>Cada </a:t>
            </a:r>
            <a:r>
              <a:rPr lang="pt-BR" altLang="pt-BR" dirty="0" err="1"/>
              <a:t>string</a:t>
            </a:r>
            <a:r>
              <a:rPr lang="pt-BR" altLang="pt-BR" dirty="0"/>
              <a:t> de caracteres é  impresso uma vez, para cada linha que retorna.</a:t>
            </a:r>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22</a:t>
            </a:fld>
            <a:endParaRPr lang="pt-BR"/>
          </a:p>
        </p:txBody>
      </p:sp>
    </p:spTree>
    <p:extLst>
      <p:ext uri="{BB962C8B-B14F-4D97-AF65-F5344CB8AC3E}">
        <p14:creationId xmlns:p14="http://schemas.microsoft.com/office/powerpoint/2010/main" val="363636300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26"/>
          <p:cNvSpPr>
            <a:spLocks noChangeArrowheads="1"/>
          </p:cNvSpPr>
          <p:nvPr/>
        </p:nvSpPr>
        <p:spPr bwMode="blackWhite">
          <a:xfrm>
            <a:off x="2478088" y="1687514"/>
            <a:ext cx="7289800" cy="10064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 pos="2452688" algn="l"/>
              </a:tabLst>
              <a:defRPr sz="2800" b="1">
                <a:solidFill>
                  <a:schemeClr val="bg2"/>
                </a:solidFill>
                <a:latin typeface="Arial Narrow" pitchFamily="34" charset="0"/>
              </a:defRPr>
            </a:lvl1pPr>
            <a:lvl2pPr marL="742950" indent="-285750">
              <a:tabLst>
                <a:tab pos="1200150" algn="l"/>
                <a:tab pos="2452688" algn="l"/>
              </a:tabLst>
              <a:defRPr sz="2800" b="1">
                <a:solidFill>
                  <a:schemeClr val="bg2"/>
                </a:solidFill>
                <a:latin typeface="Arial Narrow" pitchFamily="34" charset="0"/>
              </a:defRPr>
            </a:lvl2pPr>
            <a:lvl3pPr marL="1143000" indent="-228600">
              <a:tabLst>
                <a:tab pos="1200150" algn="l"/>
                <a:tab pos="2452688" algn="l"/>
              </a:tabLst>
              <a:defRPr sz="2800" b="1">
                <a:solidFill>
                  <a:schemeClr val="bg2"/>
                </a:solidFill>
                <a:latin typeface="Arial Narrow" pitchFamily="34" charset="0"/>
              </a:defRPr>
            </a:lvl3pPr>
            <a:lvl4pPr marL="1600200" indent="-228600">
              <a:tabLst>
                <a:tab pos="1200150" algn="l"/>
                <a:tab pos="2452688" algn="l"/>
              </a:tabLst>
              <a:defRPr sz="2800" b="1">
                <a:solidFill>
                  <a:schemeClr val="bg2"/>
                </a:solidFill>
                <a:latin typeface="Arial Narrow" pitchFamily="34" charset="0"/>
              </a:defRPr>
            </a:lvl4pPr>
            <a:lvl5pPr marL="2057400" indent="-228600">
              <a:tabLst>
                <a:tab pos="1200150" algn="l"/>
                <a:tab pos="2452688"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 pos="2452688"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 pos="2452688"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 pos="2452688"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 pos="2452688" algn="l"/>
              </a:tabLst>
              <a:defRPr sz="2800" b="1">
                <a:solidFill>
                  <a:schemeClr val="bg2"/>
                </a:solidFill>
                <a:latin typeface="Arial Narrow" pitchFamily="34" charset="0"/>
              </a:defRPr>
            </a:lvl9pPr>
          </a:lstStyle>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p:txBody>
      </p:sp>
      <p:sp>
        <p:nvSpPr>
          <p:cNvPr id="22531" name="Rectangle 1027"/>
          <p:cNvSpPr>
            <a:spLocks noGrp="1" noChangeArrowheads="1"/>
          </p:cNvSpPr>
          <p:nvPr>
            <p:ph type="title"/>
          </p:nvPr>
        </p:nvSpPr>
        <p:spPr>
          <a:xfrm>
            <a:off x="2098104" y="530226"/>
            <a:ext cx="8534400" cy="881063"/>
          </a:xfrm>
        </p:spPr>
        <p:txBody>
          <a:bodyPr>
            <a:normAutofit fontScale="90000"/>
          </a:bodyPr>
          <a:lstStyle/>
          <a:p>
            <a:r>
              <a:rPr lang="pt-BR" altLang="pt-BR" dirty="0"/>
              <a:t>Usando </a:t>
            </a:r>
            <a:r>
              <a:rPr lang="pt-BR" altLang="pt-BR" dirty="0" err="1"/>
              <a:t>Strings</a:t>
            </a:r>
            <a:r>
              <a:rPr lang="pt-BR" altLang="pt-BR" dirty="0"/>
              <a:t> de Caracteres Literais</a:t>
            </a:r>
          </a:p>
        </p:txBody>
      </p:sp>
      <p:sp>
        <p:nvSpPr>
          <p:cNvPr id="22532" name="Rectangle 1028"/>
          <p:cNvSpPr>
            <a:spLocks noChangeArrowheads="1"/>
          </p:cNvSpPr>
          <p:nvPr/>
        </p:nvSpPr>
        <p:spPr bwMode="blackWhite">
          <a:xfrm>
            <a:off x="2446338" y="3089275"/>
            <a:ext cx="7315200" cy="2308966"/>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00000"/>
              </a:lnSpc>
              <a:spcBef>
                <a:spcPct val="0"/>
              </a:spcBef>
            </a:pPr>
            <a:r>
              <a:rPr lang="pt-BR" altLang="pt-BR" sz="1800" dirty="0">
                <a:solidFill>
                  <a:srgbClr val="000000"/>
                </a:solidFill>
                <a:latin typeface="Courier New" pitchFamily="49" charset="0"/>
              </a:rPr>
              <a:t>Cargo dos Funcionários</a:t>
            </a:r>
          </a:p>
          <a:p>
            <a:pPr algn="l">
              <a:lnSpc>
                <a:spcPct val="100000"/>
              </a:lnSpc>
              <a:spcBef>
                <a:spcPct val="0"/>
              </a:spcBef>
            </a:pPr>
            <a:r>
              <a:rPr lang="pt-BR" altLang="pt-BR" sz="1800" dirty="0">
                <a:solidFill>
                  <a:srgbClr val="000000"/>
                </a:solidFill>
                <a:latin typeface="Courier New" pitchFamily="49" charset="0"/>
              </a:rPr>
              <a:t>-------------------------</a:t>
            </a:r>
          </a:p>
          <a:p>
            <a:pPr>
              <a:spcBef>
                <a:spcPct val="0"/>
              </a:spcBef>
            </a:pPr>
            <a:r>
              <a:rPr lang="sv-SE" altLang="pt-BR" sz="1800" dirty="0">
                <a:solidFill>
                  <a:srgbClr val="000000"/>
                </a:solidFill>
                <a:latin typeface="Courier New" pitchFamily="49" charset="0"/>
              </a:rPr>
              <a:t>Santana - GER</a:t>
            </a:r>
          </a:p>
          <a:p>
            <a:pPr>
              <a:spcBef>
                <a:spcPct val="0"/>
              </a:spcBef>
            </a:pPr>
            <a:r>
              <a:rPr lang="sv-SE" altLang="pt-BR" sz="1800" dirty="0">
                <a:solidFill>
                  <a:srgbClr val="000000"/>
                </a:solidFill>
                <a:latin typeface="Courier New" pitchFamily="49" charset="0"/>
              </a:rPr>
              <a:t>ORSINI - VENDAS</a:t>
            </a:r>
          </a:p>
          <a:p>
            <a:pPr>
              <a:spcBef>
                <a:spcPct val="0"/>
              </a:spcBef>
            </a:pPr>
            <a:r>
              <a:rPr lang="sv-SE" altLang="pt-BR" sz="1800" dirty="0">
                <a:solidFill>
                  <a:srgbClr val="000000"/>
                </a:solidFill>
                <a:latin typeface="Courier New" pitchFamily="49" charset="0"/>
              </a:rPr>
              <a:t>DANTAS - GER</a:t>
            </a:r>
          </a:p>
          <a:p>
            <a:pPr>
              <a:spcBef>
                <a:spcPct val="0"/>
              </a:spcBef>
            </a:pPr>
            <a:r>
              <a:rPr lang="sv-SE" altLang="pt-BR" sz="1800" dirty="0">
                <a:solidFill>
                  <a:srgbClr val="000000"/>
                </a:solidFill>
                <a:latin typeface="Courier New" pitchFamily="49" charset="0"/>
              </a:rPr>
              <a:t>OBRIEN - VENDAS</a:t>
            </a:r>
          </a:p>
          <a:p>
            <a:pPr>
              <a:spcBef>
                <a:spcPct val="0"/>
              </a:spcBef>
            </a:pPr>
            <a:r>
              <a:rPr lang="sv-SE" altLang="pt-BR" sz="1800" dirty="0">
                <a:solidFill>
                  <a:srgbClr val="000000"/>
                </a:solidFill>
                <a:latin typeface="Courier New" pitchFamily="49" charset="0"/>
              </a:rPr>
              <a:t>SOUZA - GER</a:t>
            </a:r>
          </a:p>
          <a:p>
            <a:pPr>
              <a:spcBef>
                <a:spcPct val="0"/>
              </a:spcBef>
            </a:pPr>
            <a:r>
              <a:rPr lang="sv-SE" altLang="pt-BR" sz="1800" dirty="0">
                <a:solidFill>
                  <a:srgbClr val="000000"/>
                </a:solidFill>
                <a:latin typeface="Courier New" pitchFamily="49" charset="0"/>
              </a:rPr>
              <a:t>SUZUKI - VENDAS</a:t>
            </a:r>
            <a:endParaRPr lang="pt-BR" altLang="pt-BR" sz="1800" dirty="0">
              <a:solidFill>
                <a:srgbClr val="000000"/>
              </a:solidFill>
              <a:latin typeface="Courier New" pitchFamily="49" charset="0"/>
            </a:endParaRPr>
          </a:p>
        </p:txBody>
      </p:sp>
      <p:sp>
        <p:nvSpPr>
          <p:cNvPr id="22537" name="Rectangle 1031"/>
          <p:cNvSpPr>
            <a:spLocks noChangeArrowheads="1"/>
          </p:cNvSpPr>
          <p:nvPr/>
        </p:nvSpPr>
        <p:spPr bwMode="ltGray">
          <a:xfrm>
            <a:off x="5663954" y="1768475"/>
            <a:ext cx="864095" cy="317500"/>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22534" name="Rectangle 1033"/>
          <p:cNvSpPr>
            <a:spLocks noChangeArrowheads="1"/>
          </p:cNvSpPr>
          <p:nvPr/>
        </p:nvSpPr>
        <p:spPr bwMode="blackWhite">
          <a:xfrm>
            <a:off x="2446338" y="1677046"/>
            <a:ext cx="7315200"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tabLst>
                <a:tab pos="1200150" algn="l"/>
                <a:tab pos="2452688" algn="l"/>
              </a:tabLst>
              <a:defRPr sz="2800" b="1">
                <a:solidFill>
                  <a:schemeClr val="bg2"/>
                </a:solidFill>
                <a:latin typeface="Arial Narrow" pitchFamily="34" charset="0"/>
              </a:defRPr>
            </a:lvl1pPr>
            <a:lvl2pPr marL="742950" indent="-285750">
              <a:tabLst>
                <a:tab pos="1200150" algn="l"/>
                <a:tab pos="2452688" algn="l"/>
              </a:tabLst>
              <a:defRPr sz="2800" b="1">
                <a:solidFill>
                  <a:schemeClr val="bg2"/>
                </a:solidFill>
                <a:latin typeface="Arial Narrow" pitchFamily="34" charset="0"/>
              </a:defRPr>
            </a:lvl2pPr>
            <a:lvl3pPr marL="1143000" indent="-228600">
              <a:tabLst>
                <a:tab pos="1200150" algn="l"/>
                <a:tab pos="2452688" algn="l"/>
              </a:tabLst>
              <a:defRPr sz="2800" b="1">
                <a:solidFill>
                  <a:schemeClr val="bg2"/>
                </a:solidFill>
                <a:latin typeface="Arial Narrow" pitchFamily="34" charset="0"/>
              </a:defRPr>
            </a:lvl3pPr>
            <a:lvl4pPr marL="1600200" indent="-228600">
              <a:tabLst>
                <a:tab pos="1200150" algn="l"/>
                <a:tab pos="2452688" algn="l"/>
              </a:tabLst>
              <a:defRPr sz="2800" b="1">
                <a:solidFill>
                  <a:schemeClr val="bg2"/>
                </a:solidFill>
                <a:latin typeface="Arial Narrow" pitchFamily="34" charset="0"/>
              </a:defRPr>
            </a:lvl4pPr>
            <a:lvl5pPr marL="2057400" indent="-228600">
              <a:tabLst>
                <a:tab pos="1200150" algn="l"/>
                <a:tab pos="2452688"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 pos="2452688"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 pos="2452688"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 pos="2452688"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 pos="2452688" algn="l"/>
              </a:tabLst>
              <a:defRPr sz="2800" b="1">
                <a:solidFill>
                  <a:schemeClr val="bg2"/>
                </a:solidFill>
                <a:latin typeface="Arial Narrow" pitchFamily="34" charset="0"/>
              </a:defRPr>
            </a:lvl9pPr>
          </a:lstStyle>
          <a:p>
            <a:pPr algn="l">
              <a:lnSpc>
                <a:spcPct val="100000"/>
              </a:lnSpc>
              <a:spcBef>
                <a:spcPct val="0"/>
              </a:spcBef>
            </a:pPr>
            <a:r>
              <a:rPr lang="pt-BR" altLang="pt-BR" sz="1800" dirty="0" err="1">
                <a:solidFill>
                  <a:srgbClr val="000000"/>
                </a:solidFill>
                <a:latin typeface="Courier New" pitchFamily="49" charset="0"/>
              </a:rPr>
              <a:t>Select</a:t>
            </a:r>
            <a:r>
              <a:rPr lang="pt-BR" altLang="pt-BR" sz="1800" dirty="0">
                <a:solidFill>
                  <a:srgbClr val="000000"/>
                </a:solidFill>
                <a:latin typeface="Courier New" pitchFamily="49" charset="0"/>
              </a:rPr>
              <a:t> </a:t>
            </a:r>
            <a:r>
              <a:rPr lang="pt-BR" altLang="pt-BR" sz="1800" dirty="0" err="1">
                <a:solidFill>
                  <a:srgbClr val="000000"/>
                </a:solidFill>
                <a:latin typeface="Courier New" pitchFamily="49" charset="0"/>
              </a:rPr>
              <a:t>NomeEmpregado</a:t>
            </a:r>
            <a:r>
              <a:rPr lang="pt-BR" altLang="pt-BR" sz="1800" dirty="0">
                <a:solidFill>
                  <a:srgbClr val="000000"/>
                </a:solidFill>
                <a:latin typeface="Courier New" pitchFamily="49" charset="0"/>
              </a:rPr>
              <a:t> + ’ - ‘  + Cargo </a:t>
            </a:r>
          </a:p>
          <a:p>
            <a:pPr algn="l">
              <a:lnSpc>
                <a:spcPct val="100000"/>
              </a:lnSpc>
              <a:spcBef>
                <a:spcPct val="0"/>
              </a:spcBef>
            </a:pPr>
            <a:r>
              <a:rPr lang="pt-BR" altLang="pt-BR" sz="1800" dirty="0">
                <a:solidFill>
                  <a:srgbClr val="000000"/>
                </a:solidFill>
                <a:latin typeface="Courier New" pitchFamily="49" charset="0"/>
              </a:rPr>
              <a:t>	AS ‘Cargo dos Funcionários’</a:t>
            </a:r>
          </a:p>
          <a:p>
            <a:pPr algn="l">
              <a:lnSpc>
                <a:spcPct val="100000"/>
              </a:lnSpc>
              <a:spcBef>
                <a:spcPct val="0"/>
              </a:spcBef>
            </a:pPr>
            <a:r>
              <a:rPr lang="pt-BR" altLang="pt-BR" sz="1800" dirty="0">
                <a:solidFill>
                  <a:srgbClr val="000000"/>
                </a:solidFill>
                <a:latin typeface="Courier New" pitchFamily="49" charset="0"/>
              </a:rPr>
              <a:t>FROM Empregado</a:t>
            </a:r>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23</a:t>
            </a:fld>
            <a:endParaRPr lang="pt-BR"/>
          </a:p>
        </p:txBody>
      </p:sp>
    </p:spTree>
    <p:extLst>
      <p:ext uri="{BB962C8B-B14F-4D97-AF65-F5344CB8AC3E}">
        <p14:creationId xmlns:p14="http://schemas.microsoft.com/office/powerpoint/2010/main" val="414564669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blackWhite">
          <a:xfrm>
            <a:off x="2540000" y="3495676"/>
            <a:ext cx="7315200" cy="2314575"/>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00000"/>
              </a:lnSpc>
              <a:spcBef>
                <a:spcPct val="0"/>
              </a:spcBef>
            </a:pPr>
            <a:r>
              <a:rPr lang="pt-BR" altLang="pt-BR" sz="1800">
                <a:solidFill>
                  <a:srgbClr val="000000"/>
                </a:solidFill>
                <a:latin typeface="Courier New" pitchFamily="49" charset="0"/>
              </a:rPr>
              <a:t> </a:t>
            </a: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r>
              <a:rPr lang="pt-BR" altLang="pt-BR" sz="1800">
                <a:solidFill>
                  <a:srgbClr val="000000"/>
                </a:solidFill>
                <a:latin typeface="Courier New" pitchFamily="49" charset="0"/>
              </a:rPr>
              <a:t>       </a:t>
            </a:r>
          </a:p>
        </p:txBody>
      </p:sp>
      <p:sp>
        <p:nvSpPr>
          <p:cNvPr id="23555" name="Rectangle 3"/>
          <p:cNvSpPr>
            <a:spLocks noGrp="1" noChangeArrowheads="1"/>
          </p:cNvSpPr>
          <p:nvPr>
            <p:ph type="title"/>
          </p:nvPr>
        </p:nvSpPr>
        <p:spPr>
          <a:xfrm>
            <a:off x="2446339" y="228601"/>
            <a:ext cx="7299325" cy="881063"/>
          </a:xfrm>
        </p:spPr>
        <p:txBody>
          <a:bodyPr/>
          <a:lstStyle/>
          <a:p>
            <a:r>
              <a:rPr lang="pt-BR" altLang="pt-BR"/>
              <a:t>Registros Duplicados</a:t>
            </a:r>
          </a:p>
        </p:txBody>
      </p:sp>
      <p:sp>
        <p:nvSpPr>
          <p:cNvPr id="48132" name="Rectangle 4"/>
          <p:cNvSpPr>
            <a:spLocks noGrp="1" noChangeArrowheads="1"/>
          </p:cNvSpPr>
          <p:nvPr>
            <p:ph type="body" idx="1"/>
          </p:nvPr>
        </p:nvSpPr>
        <p:spPr>
          <a:xfrm>
            <a:off x="2102296" y="1300164"/>
            <a:ext cx="8458200" cy="904875"/>
          </a:xfrm>
        </p:spPr>
        <p:txBody>
          <a:bodyPr>
            <a:normAutofit fontScale="92500" lnSpcReduction="20000"/>
          </a:bodyPr>
          <a:lstStyle/>
          <a:p>
            <a:pPr marL="0" indent="0">
              <a:buNone/>
              <a:defRPr/>
            </a:pPr>
            <a:r>
              <a:rPr lang="pt-BR" dirty="0"/>
              <a:t>Numa consulta geralmente são apresentadas todas as linhas, incluindo as duplicadas</a:t>
            </a:r>
          </a:p>
        </p:txBody>
      </p:sp>
      <p:sp>
        <p:nvSpPr>
          <p:cNvPr id="23557" name="Rectangle 5"/>
          <p:cNvSpPr>
            <a:spLocks noChangeArrowheads="1"/>
          </p:cNvSpPr>
          <p:nvPr/>
        </p:nvSpPr>
        <p:spPr bwMode="blackWhite">
          <a:xfrm>
            <a:off x="2554288" y="2374901"/>
            <a:ext cx="7289800" cy="701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Lst>
              <a:defRPr sz="2800" b="1">
                <a:solidFill>
                  <a:schemeClr val="bg2"/>
                </a:solidFill>
                <a:latin typeface="Arial Narrow" pitchFamily="34" charset="0"/>
              </a:defRPr>
            </a:lvl1pPr>
            <a:lvl2pPr marL="742950" indent="-285750">
              <a:tabLst>
                <a:tab pos="1200150" algn="l"/>
              </a:tabLst>
              <a:defRPr sz="2800" b="1">
                <a:solidFill>
                  <a:schemeClr val="bg2"/>
                </a:solidFill>
                <a:latin typeface="Arial Narrow" pitchFamily="34" charset="0"/>
              </a:defRPr>
            </a:lvl2pPr>
            <a:lvl3pPr marL="1143000" indent="-228600">
              <a:tabLst>
                <a:tab pos="1200150" algn="l"/>
              </a:tabLst>
              <a:defRPr sz="2800" b="1">
                <a:solidFill>
                  <a:schemeClr val="bg2"/>
                </a:solidFill>
                <a:latin typeface="Arial Narrow" pitchFamily="34" charset="0"/>
              </a:defRPr>
            </a:lvl3pPr>
            <a:lvl4pPr marL="1600200" indent="-228600">
              <a:tabLst>
                <a:tab pos="1200150" algn="l"/>
              </a:tabLst>
              <a:defRPr sz="2800" b="1">
                <a:solidFill>
                  <a:schemeClr val="bg2"/>
                </a:solidFill>
                <a:latin typeface="Arial Narrow" pitchFamily="34" charset="0"/>
              </a:defRPr>
            </a:lvl4pPr>
            <a:lvl5pPr marL="2057400" indent="-228600">
              <a:tabLst>
                <a:tab pos="1200150"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9pPr>
          </a:lstStyle>
          <a:p>
            <a:pPr algn="l">
              <a:lnSpc>
                <a:spcPct val="100000"/>
              </a:lnSpc>
              <a:spcBef>
                <a:spcPct val="0"/>
              </a:spcBef>
            </a:pPr>
            <a:r>
              <a:rPr lang="pt-BR" altLang="pt-BR" sz="1800" dirty="0">
                <a:solidFill>
                  <a:srgbClr val="000000"/>
                </a:solidFill>
                <a:latin typeface="Courier New" pitchFamily="49" charset="0"/>
              </a:rPr>
              <a:t>SELECT </a:t>
            </a:r>
            <a:r>
              <a:rPr lang="pt-BR" altLang="pt-BR" sz="1800" dirty="0" err="1">
                <a:solidFill>
                  <a:srgbClr val="000000"/>
                </a:solidFill>
                <a:latin typeface="Courier New" pitchFamily="49" charset="0"/>
              </a:rPr>
              <a:t>IdDepto</a:t>
            </a:r>
            <a:endParaRPr lang="pt-BR" altLang="pt-BR" sz="1800" dirty="0">
              <a:solidFill>
                <a:srgbClr val="000000"/>
              </a:solidFill>
              <a:latin typeface="Courier New" pitchFamily="49" charset="0"/>
            </a:endParaRPr>
          </a:p>
          <a:p>
            <a:pPr algn="l">
              <a:lnSpc>
                <a:spcPct val="100000"/>
              </a:lnSpc>
              <a:spcBef>
                <a:spcPct val="0"/>
              </a:spcBef>
            </a:pPr>
            <a:r>
              <a:rPr lang="pt-BR" altLang="pt-BR" sz="1800" dirty="0">
                <a:solidFill>
                  <a:srgbClr val="000000"/>
                </a:solidFill>
                <a:latin typeface="Courier New" pitchFamily="49" charset="0"/>
              </a:rPr>
              <a:t>FROM   Empregado;</a:t>
            </a:r>
          </a:p>
        </p:txBody>
      </p:sp>
      <p:grpSp>
        <p:nvGrpSpPr>
          <p:cNvPr id="2" name="Group 8"/>
          <p:cNvGrpSpPr>
            <a:grpSpLocks/>
          </p:cNvGrpSpPr>
          <p:nvPr/>
        </p:nvGrpSpPr>
        <p:grpSpPr bwMode="auto">
          <a:xfrm>
            <a:off x="3538538" y="4057651"/>
            <a:ext cx="404812" cy="866775"/>
            <a:chOff x="1269" y="2556"/>
            <a:chExt cx="255" cy="546"/>
          </a:xfrm>
        </p:grpSpPr>
        <p:sp>
          <p:nvSpPr>
            <p:cNvPr id="23560" name="Rectangle 6"/>
            <p:cNvSpPr>
              <a:spLocks noChangeArrowheads="1"/>
            </p:cNvSpPr>
            <p:nvPr/>
          </p:nvSpPr>
          <p:spPr bwMode="ltGray">
            <a:xfrm>
              <a:off x="1269" y="2556"/>
              <a:ext cx="255" cy="198"/>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23561" name="Rectangle 7"/>
            <p:cNvSpPr>
              <a:spLocks noChangeArrowheads="1"/>
            </p:cNvSpPr>
            <p:nvPr/>
          </p:nvSpPr>
          <p:spPr bwMode="ltGray">
            <a:xfrm>
              <a:off x="1269" y="2904"/>
              <a:ext cx="255" cy="198"/>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sp>
        <p:nvSpPr>
          <p:cNvPr id="23559" name="Rectangle 9"/>
          <p:cNvSpPr>
            <a:spLocks noChangeArrowheads="1"/>
          </p:cNvSpPr>
          <p:nvPr/>
        </p:nvSpPr>
        <p:spPr bwMode="blackWhite">
          <a:xfrm>
            <a:off x="2552700" y="3508375"/>
            <a:ext cx="7289800" cy="2031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00000"/>
              </a:lnSpc>
              <a:spcBef>
                <a:spcPct val="0"/>
              </a:spcBef>
            </a:pPr>
            <a:r>
              <a:rPr lang="pt-BR" altLang="pt-BR" sz="1800" dirty="0">
                <a:solidFill>
                  <a:srgbClr val="000000"/>
                </a:solidFill>
                <a:latin typeface="Courier New" pitchFamily="49" charset="0"/>
              </a:rPr>
              <a:t>  </a:t>
            </a:r>
            <a:r>
              <a:rPr lang="pt-BR" altLang="pt-BR" sz="1800" dirty="0" err="1">
                <a:solidFill>
                  <a:srgbClr val="000000"/>
                </a:solidFill>
                <a:latin typeface="Courier New" pitchFamily="49" charset="0"/>
              </a:rPr>
              <a:t>IdDepto</a:t>
            </a:r>
            <a:endParaRPr lang="pt-BR" altLang="pt-BR" sz="1800" dirty="0">
              <a:solidFill>
                <a:srgbClr val="000000"/>
              </a:solidFill>
              <a:latin typeface="Courier New" pitchFamily="49" charset="0"/>
            </a:endParaRPr>
          </a:p>
          <a:p>
            <a:pPr algn="l">
              <a:lnSpc>
                <a:spcPct val="100000"/>
              </a:lnSpc>
              <a:spcBef>
                <a:spcPct val="0"/>
              </a:spcBef>
            </a:pPr>
            <a:r>
              <a:rPr lang="pt-BR" altLang="pt-BR" sz="1800" dirty="0">
                <a:solidFill>
                  <a:srgbClr val="000000"/>
                </a:solidFill>
                <a:latin typeface="Courier New" pitchFamily="49" charset="0"/>
              </a:rPr>
              <a:t>---------</a:t>
            </a:r>
          </a:p>
          <a:p>
            <a:pPr algn="l">
              <a:lnSpc>
                <a:spcPct val="100000"/>
              </a:lnSpc>
              <a:spcBef>
                <a:spcPct val="0"/>
              </a:spcBef>
            </a:pPr>
            <a:r>
              <a:rPr lang="pt-BR" altLang="pt-BR" sz="1800" dirty="0">
                <a:solidFill>
                  <a:srgbClr val="000000"/>
                </a:solidFill>
                <a:latin typeface="Courier New" pitchFamily="49" charset="0"/>
              </a:rPr>
              <a:t>       10</a:t>
            </a:r>
          </a:p>
          <a:p>
            <a:pPr algn="l">
              <a:lnSpc>
                <a:spcPct val="100000"/>
              </a:lnSpc>
              <a:spcBef>
                <a:spcPct val="0"/>
              </a:spcBef>
            </a:pPr>
            <a:r>
              <a:rPr lang="pt-BR" altLang="pt-BR" sz="1800" dirty="0">
                <a:solidFill>
                  <a:srgbClr val="000000"/>
                </a:solidFill>
                <a:latin typeface="Courier New" pitchFamily="49" charset="0"/>
              </a:rPr>
              <a:t>       30</a:t>
            </a:r>
          </a:p>
          <a:p>
            <a:pPr algn="l">
              <a:lnSpc>
                <a:spcPct val="100000"/>
              </a:lnSpc>
              <a:spcBef>
                <a:spcPct val="0"/>
              </a:spcBef>
            </a:pPr>
            <a:r>
              <a:rPr lang="pt-BR" altLang="pt-BR" sz="1800" dirty="0">
                <a:solidFill>
                  <a:srgbClr val="000000"/>
                </a:solidFill>
                <a:latin typeface="Courier New" pitchFamily="49" charset="0"/>
              </a:rPr>
              <a:t>       10</a:t>
            </a:r>
          </a:p>
          <a:p>
            <a:pPr algn="l">
              <a:lnSpc>
                <a:spcPct val="100000"/>
              </a:lnSpc>
              <a:spcBef>
                <a:spcPct val="0"/>
              </a:spcBef>
            </a:pPr>
            <a:r>
              <a:rPr lang="pt-BR" altLang="pt-BR" sz="1800" dirty="0">
                <a:solidFill>
                  <a:srgbClr val="000000"/>
                </a:solidFill>
                <a:latin typeface="Courier New" pitchFamily="49" charset="0"/>
              </a:rPr>
              <a:t>       20</a:t>
            </a:r>
          </a:p>
          <a:p>
            <a:pPr algn="l">
              <a:lnSpc>
                <a:spcPct val="100000"/>
              </a:lnSpc>
              <a:spcBef>
                <a:spcPct val="0"/>
              </a:spcBef>
            </a:pPr>
            <a:r>
              <a:rPr lang="pt-BR" altLang="pt-BR" sz="1800" dirty="0">
                <a:solidFill>
                  <a:srgbClr val="000000"/>
                </a:solidFill>
                <a:latin typeface="Courier New" pitchFamily="49" charset="0"/>
              </a:rPr>
              <a:t>...</a:t>
            </a:r>
          </a:p>
        </p:txBody>
      </p:sp>
      <p:sp>
        <p:nvSpPr>
          <p:cNvPr id="3" name="Espaço Reservado para Número de Slide 2"/>
          <p:cNvSpPr>
            <a:spLocks noGrp="1"/>
          </p:cNvSpPr>
          <p:nvPr>
            <p:ph type="sldNum" sz="quarter" idx="12"/>
          </p:nvPr>
        </p:nvSpPr>
        <p:spPr/>
        <p:txBody>
          <a:bodyPr/>
          <a:lstStyle/>
          <a:p>
            <a:fld id="{C4F29C1D-01B1-466E-BAF1-C56448A35C33}" type="slidenum">
              <a:rPr lang="pt-BR" smtClean="0"/>
              <a:t>24</a:t>
            </a:fld>
            <a:endParaRPr lang="pt-BR"/>
          </a:p>
        </p:txBody>
      </p:sp>
    </p:spTree>
    <p:extLst>
      <p:ext uri="{BB962C8B-B14F-4D97-AF65-F5344CB8AC3E}">
        <p14:creationId xmlns:p14="http://schemas.microsoft.com/office/powerpoint/2010/main" val="43720881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blackWhite">
          <a:xfrm>
            <a:off x="2459038" y="2374901"/>
            <a:ext cx="7289800" cy="701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Lst>
              <a:defRPr sz="2800" b="1">
                <a:solidFill>
                  <a:schemeClr val="bg2"/>
                </a:solidFill>
                <a:latin typeface="Arial Narrow" pitchFamily="34" charset="0"/>
              </a:defRPr>
            </a:lvl1pPr>
            <a:lvl2pPr marL="742950" indent="-285750">
              <a:tabLst>
                <a:tab pos="1200150" algn="l"/>
              </a:tabLst>
              <a:defRPr sz="2800" b="1">
                <a:solidFill>
                  <a:schemeClr val="bg2"/>
                </a:solidFill>
                <a:latin typeface="Arial Narrow" pitchFamily="34" charset="0"/>
              </a:defRPr>
            </a:lvl2pPr>
            <a:lvl3pPr marL="1143000" indent="-228600">
              <a:tabLst>
                <a:tab pos="1200150" algn="l"/>
              </a:tabLst>
              <a:defRPr sz="2800" b="1">
                <a:solidFill>
                  <a:schemeClr val="bg2"/>
                </a:solidFill>
                <a:latin typeface="Arial Narrow" pitchFamily="34" charset="0"/>
              </a:defRPr>
            </a:lvl3pPr>
            <a:lvl4pPr marL="1600200" indent="-228600">
              <a:tabLst>
                <a:tab pos="1200150" algn="l"/>
              </a:tabLst>
              <a:defRPr sz="2800" b="1">
                <a:solidFill>
                  <a:schemeClr val="bg2"/>
                </a:solidFill>
                <a:latin typeface="Arial Narrow" pitchFamily="34" charset="0"/>
              </a:defRPr>
            </a:lvl4pPr>
            <a:lvl5pPr marL="2057400" indent="-228600">
              <a:tabLst>
                <a:tab pos="1200150"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9pPr>
          </a:lstStyle>
          <a:p>
            <a:pPr algn="l">
              <a:lnSpc>
                <a:spcPct val="100000"/>
              </a:lnSpc>
              <a:spcBef>
                <a:spcPct val="0"/>
              </a:spcBef>
            </a:pPr>
            <a:r>
              <a:rPr lang="pt-BR" altLang="pt-BR" sz="1800">
                <a:solidFill>
                  <a:srgbClr val="000000"/>
                </a:solidFill>
                <a:latin typeface="Courier New" pitchFamily="49" charset="0"/>
              </a:rPr>
              <a:t> </a:t>
            </a:r>
          </a:p>
        </p:txBody>
      </p:sp>
      <p:sp>
        <p:nvSpPr>
          <p:cNvPr id="24579" name="Rectangle 3"/>
          <p:cNvSpPr>
            <a:spLocks noChangeArrowheads="1"/>
          </p:cNvSpPr>
          <p:nvPr/>
        </p:nvSpPr>
        <p:spPr bwMode="blackWhite">
          <a:xfrm>
            <a:off x="2433638" y="3527426"/>
            <a:ext cx="7315200" cy="1490663"/>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p:txBody>
      </p:sp>
      <p:sp>
        <p:nvSpPr>
          <p:cNvPr id="24580" name="Rectangle 4"/>
          <p:cNvSpPr>
            <a:spLocks noGrp="1" noChangeArrowheads="1"/>
          </p:cNvSpPr>
          <p:nvPr>
            <p:ph type="title"/>
          </p:nvPr>
        </p:nvSpPr>
        <p:spPr>
          <a:xfrm>
            <a:off x="2279576" y="304801"/>
            <a:ext cx="8083624" cy="881063"/>
          </a:xfrm>
        </p:spPr>
        <p:txBody>
          <a:bodyPr/>
          <a:lstStyle/>
          <a:p>
            <a:r>
              <a:rPr lang="pt-BR" altLang="pt-BR" dirty="0"/>
              <a:t>Eliminando Registros Duplicados</a:t>
            </a:r>
          </a:p>
        </p:txBody>
      </p:sp>
      <p:grpSp>
        <p:nvGrpSpPr>
          <p:cNvPr id="2" name="Group 8"/>
          <p:cNvGrpSpPr>
            <a:grpSpLocks/>
          </p:cNvGrpSpPr>
          <p:nvPr/>
        </p:nvGrpSpPr>
        <p:grpSpPr bwMode="auto">
          <a:xfrm>
            <a:off x="2495550" y="2403476"/>
            <a:ext cx="2871788" cy="2587625"/>
            <a:chOff x="612" y="1514"/>
            <a:chExt cx="1809" cy="1630"/>
          </a:xfrm>
        </p:grpSpPr>
        <p:sp>
          <p:nvSpPr>
            <p:cNvPr id="24585" name="Rectangle 6"/>
            <p:cNvSpPr>
              <a:spLocks noChangeArrowheads="1"/>
            </p:cNvSpPr>
            <p:nvPr/>
          </p:nvSpPr>
          <p:spPr bwMode="ltGray">
            <a:xfrm>
              <a:off x="1680" y="1514"/>
              <a:ext cx="741" cy="214"/>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24586" name="Rectangle 7"/>
            <p:cNvSpPr>
              <a:spLocks noChangeArrowheads="1"/>
            </p:cNvSpPr>
            <p:nvPr/>
          </p:nvSpPr>
          <p:spPr bwMode="ltGray">
            <a:xfrm>
              <a:off x="612" y="2256"/>
              <a:ext cx="864" cy="888"/>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sp>
        <p:nvSpPr>
          <p:cNvPr id="24583" name="Rectangle 9"/>
          <p:cNvSpPr>
            <a:spLocks noChangeArrowheads="1"/>
          </p:cNvSpPr>
          <p:nvPr/>
        </p:nvSpPr>
        <p:spPr bwMode="blackWhite">
          <a:xfrm>
            <a:off x="2465388" y="2362201"/>
            <a:ext cx="731520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tabLst>
                <a:tab pos="1200150" algn="l"/>
              </a:tabLst>
              <a:defRPr sz="2800" b="1">
                <a:solidFill>
                  <a:schemeClr val="bg2"/>
                </a:solidFill>
                <a:latin typeface="Arial Narrow" pitchFamily="34" charset="0"/>
              </a:defRPr>
            </a:lvl1pPr>
            <a:lvl2pPr marL="742950" indent="-285750">
              <a:tabLst>
                <a:tab pos="1200150" algn="l"/>
              </a:tabLst>
              <a:defRPr sz="2800" b="1">
                <a:solidFill>
                  <a:schemeClr val="bg2"/>
                </a:solidFill>
                <a:latin typeface="Arial Narrow" pitchFamily="34" charset="0"/>
              </a:defRPr>
            </a:lvl2pPr>
            <a:lvl3pPr marL="1143000" indent="-228600">
              <a:tabLst>
                <a:tab pos="1200150" algn="l"/>
              </a:tabLst>
              <a:defRPr sz="2800" b="1">
                <a:solidFill>
                  <a:schemeClr val="bg2"/>
                </a:solidFill>
                <a:latin typeface="Arial Narrow" pitchFamily="34" charset="0"/>
              </a:defRPr>
            </a:lvl3pPr>
            <a:lvl4pPr marL="1600200" indent="-228600">
              <a:tabLst>
                <a:tab pos="1200150" algn="l"/>
              </a:tabLst>
              <a:defRPr sz="2800" b="1">
                <a:solidFill>
                  <a:schemeClr val="bg2"/>
                </a:solidFill>
                <a:latin typeface="Arial Narrow" pitchFamily="34" charset="0"/>
              </a:defRPr>
            </a:lvl4pPr>
            <a:lvl5pPr marL="2057400" indent="-228600">
              <a:tabLst>
                <a:tab pos="1200150"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9pPr>
          </a:lstStyle>
          <a:p>
            <a:pPr algn="l">
              <a:lnSpc>
                <a:spcPct val="100000"/>
              </a:lnSpc>
              <a:spcBef>
                <a:spcPct val="0"/>
              </a:spcBef>
            </a:pPr>
            <a:r>
              <a:rPr lang="pt-BR" altLang="pt-BR" sz="1800" dirty="0" err="1">
                <a:solidFill>
                  <a:srgbClr val="000000"/>
                </a:solidFill>
                <a:latin typeface="Courier New" pitchFamily="49" charset="0"/>
              </a:rPr>
              <a:t>Select</a:t>
            </a:r>
            <a:r>
              <a:rPr lang="pt-BR" altLang="pt-BR" sz="1800" dirty="0">
                <a:solidFill>
                  <a:srgbClr val="000000"/>
                </a:solidFill>
                <a:latin typeface="Courier New" pitchFamily="49" charset="0"/>
              </a:rPr>
              <a:t>      DISTINCT </a:t>
            </a:r>
            <a:r>
              <a:rPr lang="pt-BR" altLang="pt-BR" sz="1800" dirty="0" err="1">
                <a:solidFill>
                  <a:srgbClr val="000000"/>
                </a:solidFill>
                <a:latin typeface="Courier New" pitchFamily="49" charset="0"/>
              </a:rPr>
              <a:t>IdDepto</a:t>
            </a:r>
            <a:endParaRPr lang="pt-BR" altLang="pt-BR" sz="1800" dirty="0">
              <a:solidFill>
                <a:srgbClr val="000000"/>
              </a:solidFill>
              <a:latin typeface="Courier New" pitchFamily="49" charset="0"/>
            </a:endParaRPr>
          </a:p>
          <a:p>
            <a:pPr algn="l">
              <a:lnSpc>
                <a:spcPct val="100000"/>
              </a:lnSpc>
              <a:spcBef>
                <a:spcPct val="0"/>
              </a:spcBef>
            </a:pPr>
            <a:r>
              <a:rPr lang="pt-BR" altLang="pt-BR" sz="1800" dirty="0">
                <a:solidFill>
                  <a:srgbClr val="000000"/>
                </a:solidFill>
                <a:latin typeface="Courier New" pitchFamily="49" charset="0"/>
              </a:rPr>
              <a:t>FROM   Empregado</a:t>
            </a:r>
          </a:p>
        </p:txBody>
      </p:sp>
      <p:sp>
        <p:nvSpPr>
          <p:cNvPr id="24584" name="Rectangle 10"/>
          <p:cNvSpPr>
            <a:spLocks noChangeArrowheads="1"/>
          </p:cNvSpPr>
          <p:nvPr/>
        </p:nvSpPr>
        <p:spPr bwMode="blackWhite">
          <a:xfrm>
            <a:off x="2465388" y="3540125"/>
            <a:ext cx="72898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00000"/>
              </a:lnSpc>
              <a:spcBef>
                <a:spcPct val="0"/>
              </a:spcBef>
            </a:pPr>
            <a:r>
              <a:rPr lang="pt-BR" altLang="pt-BR" sz="1800" dirty="0">
                <a:solidFill>
                  <a:srgbClr val="000000"/>
                </a:solidFill>
                <a:latin typeface="Courier New" pitchFamily="49" charset="0"/>
              </a:rPr>
              <a:t>  </a:t>
            </a:r>
            <a:r>
              <a:rPr lang="pt-BR" altLang="pt-BR" sz="1800" dirty="0" err="1">
                <a:solidFill>
                  <a:srgbClr val="000000"/>
                </a:solidFill>
                <a:latin typeface="Courier New" pitchFamily="49" charset="0"/>
              </a:rPr>
              <a:t>IdDepto</a:t>
            </a:r>
            <a:endParaRPr lang="pt-BR" altLang="pt-BR" sz="1800" dirty="0">
              <a:solidFill>
                <a:srgbClr val="000000"/>
              </a:solidFill>
              <a:latin typeface="Courier New" pitchFamily="49" charset="0"/>
            </a:endParaRPr>
          </a:p>
          <a:p>
            <a:pPr algn="l">
              <a:lnSpc>
                <a:spcPct val="100000"/>
              </a:lnSpc>
              <a:spcBef>
                <a:spcPct val="0"/>
              </a:spcBef>
            </a:pPr>
            <a:r>
              <a:rPr lang="pt-BR" altLang="pt-BR" sz="1800" dirty="0">
                <a:solidFill>
                  <a:srgbClr val="000000"/>
                </a:solidFill>
                <a:latin typeface="Courier New" pitchFamily="49" charset="0"/>
              </a:rPr>
              <a:t>---------</a:t>
            </a:r>
          </a:p>
          <a:p>
            <a:pPr algn="l">
              <a:lnSpc>
                <a:spcPct val="100000"/>
              </a:lnSpc>
              <a:spcBef>
                <a:spcPct val="0"/>
              </a:spcBef>
            </a:pPr>
            <a:r>
              <a:rPr lang="pt-BR" altLang="pt-BR" sz="1800" dirty="0">
                <a:solidFill>
                  <a:srgbClr val="000000"/>
                </a:solidFill>
                <a:latin typeface="Courier New" pitchFamily="49" charset="0"/>
              </a:rPr>
              <a:t>       10</a:t>
            </a:r>
          </a:p>
          <a:p>
            <a:pPr algn="l">
              <a:lnSpc>
                <a:spcPct val="100000"/>
              </a:lnSpc>
              <a:spcBef>
                <a:spcPct val="0"/>
              </a:spcBef>
            </a:pPr>
            <a:r>
              <a:rPr lang="pt-BR" altLang="pt-BR" sz="1800" dirty="0">
                <a:solidFill>
                  <a:srgbClr val="000000"/>
                </a:solidFill>
                <a:latin typeface="Courier New" pitchFamily="49" charset="0"/>
              </a:rPr>
              <a:t>       20</a:t>
            </a:r>
          </a:p>
          <a:p>
            <a:pPr algn="l">
              <a:lnSpc>
                <a:spcPct val="100000"/>
              </a:lnSpc>
              <a:spcBef>
                <a:spcPct val="0"/>
              </a:spcBef>
            </a:pPr>
            <a:r>
              <a:rPr lang="pt-BR" altLang="pt-BR" sz="1800" dirty="0">
                <a:solidFill>
                  <a:srgbClr val="000000"/>
                </a:solidFill>
                <a:latin typeface="Courier New" pitchFamily="49" charset="0"/>
              </a:rPr>
              <a:t>       30</a:t>
            </a:r>
          </a:p>
          <a:p>
            <a:pPr algn="l">
              <a:lnSpc>
                <a:spcPct val="100000"/>
              </a:lnSpc>
              <a:spcBef>
                <a:spcPct val="0"/>
              </a:spcBef>
            </a:pPr>
            <a:r>
              <a:rPr lang="pt-BR" altLang="pt-BR" sz="1800" dirty="0">
                <a:solidFill>
                  <a:srgbClr val="000000"/>
                </a:solidFill>
                <a:latin typeface="Courier New" pitchFamily="49" charset="0"/>
              </a:rPr>
              <a:t>       </a:t>
            </a:r>
          </a:p>
        </p:txBody>
      </p:sp>
      <p:sp>
        <p:nvSpPr>
          <p:cNvPr id="11" name="Rectangle 1027"/>
          <p:cNvSpPr txBox="1">
            <a:spLocks noChangeArrowheads="1"/>
          </p:cNvSpPr>
          <p:nvPr/>
        </p:nvSpPr>
        <p:spPr>
          <a:xfrm>
            <a:off x="2384425" y="1354138"/>
            <a:ext cx="7385050" cy="778719"/>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kumimoji="0" lang="pt-B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pt-B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pt-B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pt-B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pt-B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pt-B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pt-B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pt-B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pt-BR" sz="2000" kern="1200">
                <a:solidFill>
                  <a:schemeClr val="tx1"/>
                </a:solidFill>
                <a:latin typeface="+mn-lt"/>
                <a:ea typeface="+mn-ea"/>
                <a:cs typeface="+mn-cs"/>
              </a:defRPr>
            </a:lvl9pPr>
          </a:lstStyle>
          <a:p>
            <a:pPr marL="57150" indent="0">
              <a:buNone/>
            </a:pPr>
            <a:r>
              <a:rPr lang="pt-BR" altLang="pt-BR" dirty="0"/>
              <a:t>A cláusula </a:t>
            </a:r>
            <a:r>
              <a:rPr lang="pt-BR" altLang="pt-BR" dirty="0">
                <a:solidFill>
                  <a:schemeClr val="tx2"/>
                </a:solidFill>
              </a:rPr>
              <a:t>DISTINCT</a:t>
            </a:r>
            <a:r>
              <a:rPr lang="pt-BR" altLang="pt-BR" dirty="0"/>
              <a:t>, elimina registros duplicados</a:t>
            </a:r>
          </a:p>
        </p:txBody>
      </p:sp>
      <p:sp>
        <p:nvSpPr>
          <p:cNvPr id="3" name="Espaço Reservado para Número de Slide 2"/>
          <p:cNvSpPr>
            <a:spLocks noGrp="1"/>
          </p:cNvSpPr>
          <p:nvPr>
            <p:ph type="sldNum" sz="quarter" idx="12"/>
          </p:nvPr>
        </p:nvSpPr>
        <p:spPr/>
        <p:txBody>
          <a:bodyPr/>
          <a:lstStyle/>
          <a:p>
            <a:fld id="{C4F29C1D-01B1-466E-BAF1-C56448A35C33}" type="slidenum">
              <a:rPr lang="pt-BR" smtClean="0"/>
              <a:t>25</a:t>
            </a:fld>
            <a:endParaRPr lang="pt-BR"/>
          </a:p>
        </p:txBody>
      </p:sp>
    </p:spTree>
    <p:extLst>
      <p:ext uri="{BB962C8B-B14F-4D97-AF65-F5344CB8AC3E}">
        <p14:creationId xmlns:p14="http://schemas.microsoft.com/office/powerpoint/2010/main" val="352185067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Rectangle 1026"/>
          <p:cNvSpPr>
            <a:spLocks noGrp="1" noChangeArrowheads="1"/>
          </p:cNvSpPr>
          <p:nvPr>
            <p:ph type="title"/>
          </p:nvPr>
        </p:nvSpPr>
        <p:spPr>
          <a:xfrm>
            <a:off x="2106488" y="511176"/>
            <a:ext cx="8382000" cy="881063"/>
          </a:xfrm>
        </p:spPr>
        <p:txBody>
          <a:bodyPr/>
          <a:lstStyle/>
          <a:p>
            <a:r>
              <a:rPr lang="pt-BR" altLang="pt-BR" dirty="0"/>
              <a:t>Visualizando a Estrutura da Tabela</a:t>
            </a:r>
          </a:p>
        </p:txBody>
      </p:sp>
      <p:sp>
        <p:nvSpPr>
          <p:cNvPr id="30723" name="Rectangle 1027"/>
          <p:cNvSpPr>
            <a:spLocks noChangeArrowheads="1"/>
          </p:cNvSpPr>
          <p:nvPr/>
        </p:nvSpPr>
        <p:spPr bwMode="blackWhite">
          <a:xfrm>
            <a:off x="2541589" y="1830389"/>
            <a:ext cx="7050087" cy="3968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Lst>
              <a:defRPr sz="2800" b="1">
                <a:solidFill>
                  <a:schemeClr val="bg2"/>
                </a:solidFill>
                <a:latin typeface="Arial Narrow" pitchFamily="34" charset="0"/>
              </a:defRPr>
            </a:lvl1pPr>
            <a:lvl2pPr marL="742950" indent="-285750">
              <a:tabLst>
                <a:tab pos="1200150" algn="l"/>
              </a:tabLst>
              <a:defRPr sz="2800" b="1">
                <a:solidFill>
                  <a:schemeClr val="bg2"/>
                </a:solidFill>
                <a:latin typeface="Arial Narrow" pitchFamily="34" charset="0"/>
              </a:defRPr>
            </a:lvl2pPr>
            <a:lvl3pPr marL="1143000" indent="-228600">
              <a:tabLst>
                <a:tab pos="1200150" algn="l"/>
              </a:tabLst>
              <a:defRPr sz="2800" b="1">
                <a:solidFill>
                  <a:schemeClr val="bg2"/>
                </a:solidFill>
                <a:latin typeface="Arial Narrow" pitchFamily="34" charset="0"/>
              </a:defRPr>
            </a:lvl3pPr>
            <a:lvl4pPr marL="1600200" indent="-228600">
              <a:tabLst>
                <a:tab pos="1200150" algn="l"/>
              </a:tabLst>
              <a:defRPr sz="2800" b="1">
                <a:solidFill>
                  <a:schemeClr val="bg2"/>
                </a:solidFill>
                <a:latin typeface="Arial Narrow" pitchFamily="34" charset="0"/>
              </a:defRPr>
            </a:lvl4pPr>
            <a:lvl5pPr marL="2057400" indent="-228600">
              <a:tabLst>
                <a:tab pos="1200150"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9pPr>
          </a:lstStyle>
          <a:p>
            <a:pPr algn="l">
              <a:lnSpc>
                <a:spcPct val="100000"/>
              </a:lnSpc>
              <a:spcBef>
                <a:spcPct val="0"/>
              </a:spcBef>
            </a:pPr>
            <a:r>
              <a:rPr lang="pt-BR" altLang="pt-BR" sz="1800" dirty="0" err="1">
                <a:solidFill>
                  <a:srgbClr val="000000"/>
                </a:solidFill>
                <a:latin typeface="Courier New" pitchFamily="49" charset="0"/>
              </a:rPr>
              <a:t>sp_help</a:t>
            </a:r>
            <a:r>
              <a:rPr lang="pt-BR" altLang="pt-BR" sz="1800" dirty="0">
                <a:solidFill>
                  <a:srgbClr val="000000"/>
                </a:solidFill>
                <a:latin typeface="Courier New" pitchFamily="49" charset="0"/>
              </a:rPr>
              <a:t> Departamento</a:t>
            </a:r>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26</a:t>
            </a:fld>
            <a:endParaRPr lang="pt-BR"/>
          </a:p>
        </p:txBody>
      </p:sp>
    </p:spTree>
    <p:extLst>
      <p:ext uri="{BB962C8B-B14F-4D97-AF65-F5344CB8AC3E}">
        <p14:creationId xmlns:p14="http://schemas.microsoft.com/office/powerpoint/2010/main" val="819973508"/>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blackWhite">
          <a:xfrm>
            <a:off x="2471739" y="2762250"/>
            <a:ext cx="7197725" cy="9779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1800" b="1">
              <a:solidFill>
                <a:srgbClr val="000000"/>
              </a:solidFill>
              <a:latin typeface="Courier New" pitchFamily="49" charset="0"/>
            </a:endParaRPr>
          </a:p>
          <a:p>
            <a:pPr>
              <a:lnSpc>
                <a:spcPct val="100000"/>
              </a:lnSpc>
            </a:pPr>
            <a:endParaRPr lang="pt-BR" altLang="pt-BR" sz="1800" b="1">
              <a:solidFill>
                <a:srgbClr val="000000"/>
              </a:solidFill>
              <a:latin typeface="Courier New" pitchFamily="49" charset="0"/>
            </a:endParaRPr>
          </a:p>
        </p:txBody>
      </p:sp>
      <p:sp>
        <p:nvSpPr>
          <p:cNvPr id="11267" name="Rectangle 3"/>
          <p:cNvSpPr>
            <a:spLocks noGrp="1" noChangeArrowheads="1"/>
          </p:cNvSpPr>
          <p:nvPr>
            <p:ph type="title"/>
          </p:nvPr>
        </p:nvSpPr>
        <p:spPr>
          <a:xfrm>
            <a:off x="2133600" y="381001"/>
            <a:ext cx="8305800" cy="881063"/>
          </a:xfrm>
          <a:noFill/>
          <a:ln/>
        </p:spPr>
        <p:txBody>
          <a:bodyPr/>
          <a:lstStyle/>
          <a:p>
            <a:r>
              <a:rPr lang="pt-BR" altLang="pt-BR"/>
              <a:t>Limitando Registros numa Seleção</a:t>
            </a:r>
          </a:p>
        </p:txBody>
      </p:sp>
      <p:sp>
        <p:nvSpPr>
          <p:cNvPr id="11268" name="Rectangle 4"/>
          <p:cNvSpPr>
            <a:spLocks noGrp="1" noChangeArrowheads="1"/>
          </p:cNvSpPr>
          <p:nvPr>
            <p:ph type="body" idx="1"/>
          </p:nvPr>
        </p:nvSpPr>
        <p:spPr>
          <a:xfrm>
            <a:off x="2441576" y="1547814"/>
            <a:ext cx="7845425" cy="3533775"/>
          </a:xfrm>
          <a:noFill/>
          <a:ln/>
        </p:spPr>
        <p:txBody>
          <a:bodyPr/>
          <a:lstStyle/>
          <a:p>
            <a:pPr lvl="1"/>
            <a:r>
              <a:rPr lang="pt-BR" altLang="pt-BR"/>
              <a:t>Restringindo a quantidade de linhas  retornadas através da clausula WHERE :</a:t>
            </a:r>
          </a:p>
          <a:p>
            <a:pPr lvl="1">
              <a:buFontTx/>
              <a:buNone/>
            </a:pPr>
            <a:endParaRPr lang="pt-BR" altLang="pt-BR"/>
          </a:p>
          <a:p>
            <a:pPr lvl="1">
              <a:buFontTx/>
              <a:buNone/>
            </a:pPr>
            <a:endParaRPr lang="pt-BR" altLang="pt-BR"/>
          </a:p>
          <a:p>
            <a:pPr lvl="1">
              <a:buFontTx/>
              <a:buNone/>
            </a:pPr>
            <a:endParaRPr lang="pt-BR" altLang="pt-BR"/>
          </a:p>
          <a:p>
            <a:pPr lvl="1"/>
            <a:r>
              <a:rPr lang="pt-BR" altLang="pt-BR"/>
              <a:t>A clausula WHERE segue a clausula FROM.</a:t>
            </a:r>
          </a:p>
        </p:txBody>
      </p:sp>
      <p:sp>
        <p:nvSpPr>
          <p:cNvPr id="11269" name="Rectangle 5"/>
          <p:cNvSpPr>
            <a:spLocks noChangeArrowheads="1"/>
          </p:cNvSpPr>
          <p:nvPr/>
        </p:nvSpPr>
        <p:spPr bwMode="ltGray">
          <a:xfrm>
            <a:off x="2538414" y="3416300"/>
            <a:ext cx="3709987" cy="260350"/>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11270" name="Rectangle 6"/>
          <p:cNvSpPr>
            <a:spLocks noChangeArrowheads="1"/>
          </p:cNvSpPr>
          <p:nvPr/>
        </p:nvSpPr>
        <p:spPr bwMode="blackWhite">
          <a:xfrm>
            <a:off x="2446339" y="2749550"/>
            <a:ext cx="7223125" cy="100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r>
              <a:rPr lang="pt-BR" altLang="pt-BR" sz="1800" b="1">
                <a:solidFill>
                  <a:srgbClr val="000000"/>
                </a:solidFill>
                <a:latin typeface="Courier New" pitchFamily="49" charset="0"/>
              </a:rPr>
              <a:t>SELECT		[DISTINCT] {*, </a:t>
            </a:r>
            <a:r>
              <a:rPr lang="pt-BR" altLang="pt-BR" sz="1800" b="1" i="1">
                <a:solidFill>
                  <a:srgbClr val="000000"/>
                </a:solidFill>
                <a:latin typeface="Courier New" pitchFamily="49" charset="0"/>
              </a:rPr>
              <a:t>coluna </a:t>
            </a:r>
            <a:r>
              <a:rPr lang="pt-BR" altLang="pt-BR" sz="1800" b="1">
                <a:solidFill>
                  <a:srgbClr val="000000"/>
                </a:solidFill>
                <a:latin typeface="Courier New" pitchFamily="49" charset="0"/>
              </a:rPr>
              <a:t>[</a:t>
            </a:r>
            <a:r>
              <a:rPr lang="pt-BR" altLang="pt-BR" sz="1800" b="1" i="1">
                <a:solidFill>
                  <a:srgbClr val="000000"/>
                </a:solidFill>
                <a:latin typeface="Courier New" pitchFamily="49" charset="0"/>
              </a:rPr>
              <a:t>alias</a:t>
            </a:r>
            <a:r>
              <a:rPr lang="pt-BR" altLang="pt-BR" sz="1800" b="1">
                <a:solidFill>
                  <a:srgbClr val="000000"/>
                </a:solidFill>
                <a:latin typeface="Courier New" pitchFamily="49" charset="0"/>
              </a:rPr>
              <a:t>], ...}</a:t>
            </a:r>
          </a:p>
          <a:p>
            <a:pPr>
              <a:lnSpc>
                <a:spcPct val="100000"/>
              </a:lnSpc>
            </a:pPr>
            <a:r>
              <a:rPr lang="pt-BR" altLang="pt-BR" sz="1800" b="1">
                <a:solidFill>
                  <a:srgbClr val="000000"/>
                </a:solidFill>
                <a:latin typeface="Courier New" pitchFamily="49" charset="0"/>
              </a:rPr>
              <a:t>FROM 		</a:t>
            </a:r>
            <a:r>
              <a:rPr lang="pt-BR" altLang="pt-BR" sz="1800" b="1" i="1">
                <a:solidFill>
                  <a:srgbClr val="000000"/>
                </a:solidFill>
                <a:latin typeface="Courier New" pitchFamily="49" charset="0"/>
              </a:rPr>
              <a:t>tabela</a:t>
            </a:r>
            <a:endParaRPr lang="pt-BR" altLang="pt-BR" sz="1800" b="1">
              <a:solidFill>
                <a:srgbClr val="000000"/>
              </a:solidFill>
              <a:latin typeface="Courier New" pitchFamily="49" charset="0"/>
            </a:endParaRPr>
          </a:p>
          <a:p>
            <a:pPr>
              <a:lnSpc>
                <a:spcPct val="100000"/>
              </a:lnSpc>
            </a:pPr>
            <a:r>
              <a:rPr lang="pt-BR" altLang="pt-BR" sz="1800" b="1">
                <a:solidFill>
                  <a:srgbClr val="000000"/>
                </a:solidFill>
                <a:latin typeface="Courier New" pitchFamily="49" charset="0"/>
              </a:rPr>
              <a:t>[WHERE		</a:t>
            </a:r>
            <a:r>
              <a:rPr lang="pt-BR" altLang="pt-BR" sz="1800" b="1" i="1">
                <a:solidFill>
                  <a:srgbClr val="000000"/>
                </a:solidFill>
                <a:latin typeface="Courier New" pitchFamily="49" charset="0"/>
              </a:rPr>
              <a:t>condições</a:t>
            </a:r>
            <a:r>
              <a:rPr lang="pt-BR" altLang="pt-BR" sz="1800" b="1">
                <a:solidFill>
                  <a:srgbClr val="000000"/>
                </a:solidFill>
                <a:latin typeface="Courier New" pitchFamily="49" charset="0"/>
              </a:rPr>
              <a:t>];</a:t>
            </a:r>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27</a:t>
            </a:fld>
            <a:endParaRPr lang="pt-BR"/>
          </a:p>
        </p:txBody>
      </p:sp>
    </p:spTree>
    <p:extLst>
      <p:ext uri="{BB962C8B-B14F-4D97-AF65-F5344CB8AC3E}">
        <p14:creationId xmlns:p14="http://schemas.microsoft.com/office/powerpoint/2010/main" val="217415074"/>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blackWhite">
          <a:xfrm>
            <a:off x="2381250" y="1830389"/>
            <a:ext cx="7289800"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1800" b="1">
              <a:solidFill>
                <a:srgbClr val="000000"/>
              </a:solidFill>
              <a:latin typeface="Courier New" pitchFamily="49" charset="0"/>
            </a:endParaRPr>
          </a:p>
          <a:p>
            <a:pPr>
              <a:lnSpc>
                <a:spcPct val="100000"/>
              </a:lnSpc>
            </a:pPr>
            <a:endParaRPr lang="pt-BR" altLang="pt-BR" sz="1800" b="1">
              <a:solidFill>
                <a:srgbClr val="000000"/>
              </a:solidFill>
              <a:latin typeface="Courier New" pitchFamily="49" charset="0"/>
            </a:endParaRPr>
          </a:p>
        </p:txBody>
      </p:sp>
      <p:sp>
        <p:nvSpPr>
          <p:cNvPr id="13315" name="Rectangle 3"/>
          <p:cNvSpPr>
            <a:spLocks noChangeArrowheads="1"/>
          </p:cNvSpPr>
          <p:nvPr/>
        </p:nvSpPr>
        <p:spPr bwMode="blackWhite">
          <a:xfrm>
            <a:off x="2381250" y="3297238"/>
            <a:ext cx="7315200" cy="2031968"/>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spcBef>
                <a:spcPct val="0"/>
              </a:spcBef>
            </a:pPr>
            <a:r>
              <a:rPr lang="pt-BR" altLang="pt-BR" b="1" dirty="0" err="1">
                <a:solidFill>
                  <a:srgbClr val="000000"/>
                </a:solidFill>
                <a:latin typeface="Courier New" pitchFamily="49" charset="0"/>
              </a:rPr>
              <a:t>NomeEmpregado</a:t>
            </a:r>
            <a:r>
              <a:rPr lang="pt-BR" altLang="pt-BR" b="1" dirty="0">
                <a:solidFill>
                  <a:srgbClr val="000000"/>
                </a:solidFill>
                <a:latin typeface="Courier New" pitchFamily="49" charset="0"/>
              </a:rPr>
              <a:t>        Cargo  </a:t>
            </a:r>
            <a:r>
              <a:rPr lang="pt-BR" altLang="pt-BR" b="1" dirty="0" err="1">
                <a:solidFill>
                  <a:srgbClr val="000000"/>
                </a:solidFill>
                <a:latin typeface="Courier New" pitchFamily="49" charset="0"/>
              </a:rPr>
              <a:t>IdDepto</a:t>
            </a:r>
            <a:endParaRPr lang="pt-BR" altLang="pt-BR" b="1" dirty="0">
              <a:solidFill>
                <a:srgbClr val="000000"/>
              </a:solidFill>
              <a:latin typeface="Courier New" pitchFamily="49" charset="0"/>
            </a:endParaRPr>
          </a:p>
          <a:p>
            <a:pPr>
              <a:spcBef>
                <a:spcPct val="0"/>
              </a:spcBef>
            </a:pPr>
            <a:r>
              <a:rPr lang="pt-BR" altLang="pt-BR" b="1" dirty="0">
                <a:solidFill>
                  <a:srgbClr val="000000"/>
                </a:solidFill>
                <a:latin typeface="Courier New" pitchFamily="49" charset="0"/>
              </a:rPr>
              <a:t>-------------------- ------ -------</a:t>
            </a:r>
          </a:p>
          <a:p>
            <a:pPr>
              <a:spcBef>
                <a:spcPct val="0"/>
              </a:spcBef>
            </a:pPr>
            <a:r>
              <a:rPr lang="pt-BR" altLang="pt-BR" b="1" dirty="0">
                <a:solidFill>
                  <a:srgbClr val="000000"/>
                </a:solidFill>
                <a:latin typeface="Courier New" pitchFamily="49" charset="0"/>
              </a:rPr>
              <a:t>Santana              GER    20</a:t>
            </a:r>
          </a:p>
          <a:p>
            <a:pPr>
              <a:spcBef>
                <a:spcPct val="0"/>
              </a:spcBef>
            </a:pPr>
            <a:r>
              <a:rPr lang="pt-BR" altLang="pt-BR" b="1" dirty="0">
                <a:solidFill>
                  <a:srgbClr val="000000"/>
                </a:solidFill>
                <a:latin typeface="Courier New" pitchFamily="49" charset="0"/>
              </a:rPr>
              <a:t>DANTAS               GER    38</a:t>
            </a:r>
          </a:p>
          <a:p>
            <a:pPr>
              <a:spcBef>
                <a:spcPct val="0"/>
              </a:spcBef>
            </a:pPr>
            <a:r>
              <a:rPr lang="pt-BR" altLang="pt-BR" b="1" dirty="0">
                <a:solidFill>
                  <a:srgbClr val="000000"/>
                </a:solidFill>
                <a:latin typeface="Courier New" pitchFamily="49" charset="0"/>
              </a:rPr>
              <a:t>SOUZA                GER    15</a:t>
            </a:r>
          </a:p>
          <a:p>
            <a:pPr>
              <a:spcBef>
                <a:spcPct val="0"/>
              </a:spcBef>
            </a:pPr>
            <a:r>
              <a:rPr lang="pt-BR" altLang="pt-BR" b="1" dirty="0">
                <a:solidFill>
                  <a:srgbClr val="000000"/>
                </a:solidFill>
                <a:latin typeface="Courier New" pitchFamily="49" charset="0"/>
              </a:rPr>
              <a:t>PLOTZ                GER    42</a:t>
            </a:r>
          </a:p>
          <a:p>
            <a:pPr>
              <a:spcBef>
                <a:spcPct val="0"/>
              </a:spcBef>
            </a:pPr>
            <a:r>
              <a:rPr lang="pt-BR" altLang="pt-BR" b="1" dirty="0">
                <a:solidFill>
                  <a:srgbClr val="000000"/>
                </a:solidFill>
                <a:latin typeface="Courier New" pitchFamily="49" charset="0"/>
              </a:rPr>
              <a:t>...</a:t>
            </a:r>
          </a:p>
        </p:txBody>
      </p:sp>
      <p:sp>
        <p:nvSpPr>
          <p:cNvPr id="13316" name="Rectangle 4"/>
          <p:cNvSpPr>
            <a:spLocks noGrp="1" noChangeArrowheads="1"/>
          </p:cNvSpPr>
          <p:nvPr>
            <p:ph type="title"/>
          </p:nvPr>
        </p:nvSpPr>
        <p:spPr>
          <a:noFill/>
          <a:ln/>
        </p:spPr>
        <p:txBody>
          <a:bodyPr/>
          <a:lstStyle/>
          <a:p>
            <a:r>
              <a:rPr lang="pt-BR" altLang="pt-BR"/>
              <a:t>Usando a Clausula WHERE</a:t>
            </a:r>
          </a:p>
        </p:txBody>
      </p:sp>
      <p:grpSp>
        <p:nvGrpSpPr>
          <p:cNvPr id="13319" name="Group 7"/>
          <p:cNvGrpSpPr>
            <a:grpSpLocks/>
          </p:cNvGrpSpPr>
          <p:nvPr/>
        </p:nvGrpSpPr>
        <p:grpSpPr bwMode="auto">
          <a:xfrm>
            <a:off x="3432176" y="2391952"/>
            <a:ext cx="2808288" cy="2576512"/>
            <a:chOff x="1202" y="1517"/>
            <a:chExt cx="1769" cy="1623"/>
          </a:xfrm>
        </p:grpSpPr>
        <p:sp>
          <p:nvSpPr>
            <p:cNvPr id="13317" name="Rectangle 5"/>
            <p:cNvSpPr>
              <a:spLocks noChangeArrowheads="1"/>
            </p:cNvSpPr>
            <p:nvPr/>
          </p:nvSpPr>
          <p:spPr bwMode="ltGray">
            <a:xfrm>
              <a:off x="1202" y="1517"/>
              <a:ext cx="998" cy="195"/>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13318" name="Rectangle 6"/>
            <p:cNvSpPr>
              <a:spLocks noChangeArrowheads="1"/>
            </p:cNvSpPr>
            <p:nvPr/>
          </p:nvSpPr>
          <p:spPr bwMode="ltGray">
            <a:xfrm>
              <a:off x="2336" y="2101"/>
              <a:ext cx="635" cy="1039"/>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sp>
        <p:nvSpPr>
          <p:cNvPr id="13320" name="Rectangle 8"/>
          <p:cNvSpPr>
            <a:spLocks noChangeArrowheads="1"/>
          </p:cNvSpPr>
          <p:nvPr/>
        </p:nvSpPr>
        <p:spPr bwMode="blackWhite">
          <a:xfrm>
            <a:off x="2393950" y="1817689"/>
            <a:ext cx="7315200" cy="941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r>
              <a:rPr lang="pt-BR" altLang="pt-BR" sz="1800" b="1" dirty="0" err="1">
                <a:solidFill>
                  <a:srgbClr val="000000"/>
                </a:solidFill>
                <a:latin typeface="Courier New" pitchFamily="49" charset="0"/>
              </a:rPr>
              <a:t>Select</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NomeEmpregado</a:t>
            </a:r>
            <a:r>
              <a:rPr lang="pt-BR" altLang="pt-BR" sz="1800" b="1" dirty="0">
                <a:solidFill>
                  <a:srgbClr val="000000"/>
                </a:solidFill>
                <a:latin typeface="Courier New" pitchFamily="49" charset="0"/>
              </a:rPr>
              <a:t>, Cargo, </a:t>
            </a:r>
            <a:r>
              <a:rPr lang="pt-BR" altLang="pt-BR" sz="1800" b="1" dirty="0" err="1">
                <a:solidFill>
                  <a:srgbClr val="000000"/>
                </a:solidFill>
                <a:latin typeface="Courier New" pitchFamily="49" charset="0"/>
              </a:rPr>
              <a:t>IdDepto</a:t>
            </a:r>
            <a:endParaRPr lang="pt-BR" altLang="pt-BR" sz="1800" b="1" dirty="0">
              <a:solidFill>
                <a:srgbClr val="000000"/>
              </a:solidFill>
              <a:latin typeface="Courier New" pitchFamily="49" charset="0"/>
            </a:endParaRPr>
          </a:p>
          <a:p>
            <a:pPr>
              <a:lnSpc>
                <a:spcPct val="100000"/>
              </a:lnSpc>
            </a:pPr>
            <a:r>
              <a:rPr lang="pt-BR" altLang="pt-BR" sz="1800" b="1" dirty="0">
                <a:solidFill>
                  <a:srgbClr val="000000"/>
                </a:solidFill>
                <a:latin typeface="Courier New" pitchFamily="49" charset="0"/>
              </a:rPr>
              <a:t>FROM   Empregado</a:t>
            </a:r>
          </a:p>
          <a:p>
            <a:pPr>
              <a:lnSpc>
                <a:spcPct val="100000"/>
              </a:lnSpc>
            </a:pPr>
            <a:r>
              <a:rPr lang="pt-BR" altLang="pt-BR" sz="1800" b="1" dirty="0">
                <a:solidFill>
                  <a:srgbClr val="000000"/>
                </a:solidFill>
                <a:latin typeface="Courier New" pitchFamily="49" charset="0"/>
              </a:rPr>
              <a:t>WHERE  Cargo=‘GER’</a:t>
            </a:r>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28</a:t>
            </a:fld>
            <a:endParaRPr lang="pt-BR"/>
          </a:p>
        </p:txBody>
      </p:sp>
    </p:spTree>
    <p:extLst>
      <p:ext uri="{BB962C8B-B14F-4D97-AF65-F5344CB8AC3E}">
        <p14:creationId xmlns:p14="http://schemas.microsoft.com/office/powerpoint/2010/main" val="24300180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3319"/>
                                        </p:tgtEl>
                                        <p:attrNameLst>
                                          <p:attrName>style.visibility</p:attrName>
                                        </p:attrNameLst>
                                      </p:cBhvr>
                                      <p:to>
                                        <p:strVal val="visible"/>
                                      </p:to>
                                    </p:set>
                                    <p:animEffect transition="in" filter="wipe(up)">
                                      <p:cBhvr>
                                        <p:cTn id="7" dur="500"/>
                                        <p:tgtEl>
                                          <p:spTgt spid="133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5400" dirty="0"/>
              <a:t>Operadores Relacionais</a:t>
            </a:r>
          </a:p>
        </p:txBody>
      </p:sp>
      <p:graphicFrame>
        <p:nvGraphicFramePr>
          <p:cNvPr id="6" name="Tabela 5"/>
          <p:cNvGraphicFramePr>
            <a:graphicFrameLocks noGrp="1"/>
          </p:cNvGraphicFramePr>
          <p:nvPr>
            <p:extLst>
              <p:ext uri="{D42A27DB-BD31-4B8C-83A1-F6EECF244321}">
                <p14:modId xmlns:p14="http://schemas.microsoft.com/office/powerpoint/2010/main" val="696783958"/>
              </p:ext>
            </p:extLst>
          </p:nvPr>
        </p:nvGraphicFramePr>
        <p:xfrm>
          <a:off x="6023992" y="1772818"/>
          <a:ext cx="4536504" cy="2376262"/>
        </p:xfrm>
        <a:graphic>
          <a:graphicData uri="http://schemas.openxmlformats.org/drawingml/2006/table">
            <a:tbl>
              <a:tblPr firstRow="1" firstCol="1" bandRow="1">
                <a:tableStyleId>{5C22544A-7EE6-4342-B048-85BDC9FD1C3A}</a:tableStyleId>
              </a:tblPr>
              <a:tblGrid>
                <a:gridCol w="1656184">
                  <a:extLst>
                    <a:ext uri="{9D8B030D-6E8A-4147-A177-3AD203B41FA5}">
                      <a16:colId xmlns:a16="http://schemas.microsoft.com/office/drawing/2014/main" val="20000"/>
                    </a:ext>
                  </a:extLst>
                </a:gridCol>
                <a:gridCol w="2880320">
                  <a:extLst>
                    <a:ext uri="{9D8B030D-6E8A-4147-A177-3AD203B41FA5}">
                      <a16:colId xmlns:a16="http://schemas.microsoft.com/office/drawing/2014/main" val="20001"/>
                    </a:ext>
                  </a:extLst>
                </a:gridCol>
              </a:tblGrid>
              <a:tr h="339466">
                <a:tc>
                  <a:txBody>
                    <a:bodyPr/>
                    <a:lstStyle/>
                    <a:p>
                      <a:pPr>
                        <a:lnSpc>
                          <a:spcPct val="115000"/>
                        </a:lnSpc>
                        <a:spcAft>
                          <a:spcPts val="0"/>
                        </a:spcAft>
                      </a:pPr>
                      <a:r>
                        <a:rPr lang="pt-BR" sz="2000" dirty="0">
                          <a:effectLst/>
                        </a:rPr>
                        <a:t>Operador </a:t>
                      </a:r>
                      <a:endParaRPr lang="pt-BR" sz="2000" dirty="0">
                        <a:effectLst/>
                        <a:latin typeface="Calibri"/>
                        <a:ea typeface="Calibri"/>
                        <a:cs typeface="Times New Roman"/>
                      </a:endParaRPr>
                    </a:p>
                  </a:txBody>
                  <a:tcPr marL="0" marR="0" marT="0" marB="0" anchor="ctr"/>
                </a:tc>
                <a:tc>
                  <a:txBody>
                    <a:bodyPr/>
                    <a:lstStyle/>
                    <a:p>
                      <a:pPr>
                        <a:lnSpc>
                          <a:spcPct val="115000"/>
                        </a:lnSpc>
                        <a:spcAft>
                          <a:spcPts val="0"/>
                        </a:spcAft>
                      </a:pPr>
                      <a:r>
                        <a:rPr lang="pt-BR" sz="2000">
                          <a:effectLst/>
                        </a:rPr>
                        <a:t>Descrição</a:t>
                      </a:r>
                      <a:endParaRPr lang="pt-BR" sz="2000">
                        <a:effectLst/>
                        <a:latin typeface="Calibri"/>
                        <a:ea typeface="Calibri"/>
                        <a:cs typeface="Times New Roman"/>
                      </a:endParaRPr>
                    </a:p>
                  </a:txBody>
                  <a:tcPr marL="0" marR="0" marT="0" marB="0" anchor="ctr"/>
                </a:tc>
                <a:extLst>
                  <a:ext uri="{0D108BD9-81ED-4DB2-BD59-A6C34878D82A}">
                    <a16:rowId xmlns:a16="http://schemas.microsoft.com/office/drawing/2014/main" val="10000"/>
                  </a:ext>
                </a:extLst>
              </a:tr>
              <a:tr h="339466">
                <a:tc>
                  <a:txBody>
                    <a:bodyPr/>
                    <a:lstStyle/>
                    <a:p>
                      <a:pPr>
                        <a:lnSpc>
                          <a:spcPct val="115000"/>
                        </a:lnSpc>
                        <a:spcAft>
                          <a:spcPts val="0"/>
                        </a:spcAft>
                      </a:pPr>
                      <a:r>
                        <a:rPr lang="pt-BR" sz="2000">
                          <a:effectLst/>
                        </a:rPr>
                        <a:t>&lt; </a:t>
                      </a:r>
                      <a:endParaRPr lang="pt-BR" sz="2000">
                        <a:effectLst/>
                        <a:latin typeface="Calibri"/>
                        <a:ea typeface="Calibri"/>
                        <a:cs typeface="Times New Roman"/>
                      </a:endParaRPr>
                    </a:p>
                  </a:txBody>
                  <a:tcPr marL="0" marR="0" marT="0" marB="0" anchor="ctr"/>
                </a:tc>
                <a:tc>
                  <a:txBody>
                    <a:bodyPr/>
                    <a:lstStyle/>
                    <a:p>
                      <a:pPr>
                        <a:lnSpc>
                          <a:spcPct val="115000"/>
                        </a:lnSpc>
                        <a:spcAft>
                          <a:spcPts val="0"/>
                        </a:spcAft>
                      </a:pPr>
                      <a:r>
                        <a:rPr lang="pt-BR" sz="2000">
                          <a:effectLst/>
                        </a:rPr>
                        <a:t>Menor</a:t>
                      </a:r>
                      <a:endParaRPr lang="pt-BR" sz="2000">
                        <a:effectLst/>
                        <a:latin typeface="Calibri"/>
                        <a:ea typeface="Calibri"/>
                        <a:cs typeface="Times New Roman"/>
                      </a:endParaRPr>
                    </a:p>
                  </a:txBody>
                  <a:tcPr marL="0" marR="0" marT="0" marB="0" anchor="ctr"/>
                </a:tc>
                <a:extLst>
                  <a:ext uri="{0D108BD9-81ED-4DB2-BD59-A6C34878D82A}">
                    <a16:rowId xmlns:a16="http://schemas.microsoft.com/office/drawing/2014/main" val="10001"/>
                  </a:ext>
                </a:extLst>
              </a:tr>
              <a:tr h="339466">
                <a:tc>
                  <a:txBody>
                    <a:bodyPr/>
                    <a:lstStyle/>
                    <a:p>
                      <a:pPr>
                        <a:lnSpc>
                          <a:spcPct val="115000"/>
                        </a:lnSpc>
                        <a:spcAft>
                          <a:spcPts val="0"/>
                        </a:spcAft>
                      </a:pPr>
                      <a:r>
                        <a:rPr lang="pt-BR" sz="2000">
                          <a:effectLst/>
                        </a:rPr>
                        <a:t>&gt; </a:t>
                      </a:r>
                      <a:endParaRPr lang="pt-BR" sz="2000">
                        <a:effectLst/>
                        <a:latin typeface="Calibri"/>
                        <a:ea typeface="Calibri"/>
                        <a:cs typeface="Times New Roman"/>
                      </a:endParaRPr>
                    </a:p>
                  </a:txBody>
                  <a:tcPr marL="0" marR="0" marT="0" marB="0" anchor="ctr"/>
                </a:tc>
                <a:tc>
                  <a:txBody>
                    <a:bodyPr/>
                    <a:lstStyle/>
                    <a:p>
                      <a:pPr>
                        <a:lnSpc>
                          <a:spcPct val="115000"/>
                        </a:lnSpc>
                        <a:spcAft>
                          <a:spcPts val="0"/>
                        </a:spcAft>
                      </a:pPr>
                      <a:r>
                        <a:rPr lang="pt-BR" sz="2000">
                          <a:effectLst/>
                        </a:rPr>
                        <a:t>Maior</a:t>
                      </a:r>
                      <a:endParaRPr lang="pt-BR" sz="2000">
                        <a:effectLst/>
                        <a:latin typeface="Calibri"/>
                        <a:ea typeface="Calibri"/>
                        <a:cs typeface="Times New Roman"/>
                      </a:endParaRPr>
                    </a:p>
                  </a:txBody>
                  <a:tcPr marL="0" marR="0" marT="0" marB="0" anchor="ctr"/>
                </a:tc>
                <a:extLst>
                  <a:ext uri="{0D108BD9-81ED-4DB2-BD59-A6C34878D82A}">
                    <a16:rowId xmlns:a16="http://schemas.microsoft.com/office/drawing/2014/main" val="10002"/>
                  </a:ext>
                </a:extLst>
              </a:tr>
              <a:tr h="339466">
                <a:tc>
                  <a:txBody>
                    <a:bodyPr/>
                    <a:lstStyle/>
                    <a:p>
                      <a:pPr>
                        <a:lnSpc>
                          <a:spcPct val="115000"/>
                        </a:lnSpc>
                        <a:spcAft>
                          <a:spcPts val="0"/>
                        </a:spcAft>
                      </a:pPr>
                      <a:r>
                        <a:rPr lang="pt-BR" sz="2000">
                          <a:effectLst/>
                        </a:rPr>
                        <a:t>&lt;= </a:t>
                      </a:r>
                      <a:endParaRPr lang="pt-BR" sz="2000">
                        <a:effectLst/>
                        <a:latin typeface="Calibri"/>
                        <a:ea typeface="Calibri"/>
                        <a:cs typeface="Times New Roman"/>
                      </a:endParaRPr>
                    </a:p>
                  </a:txBody>
                  <a:tcPr marL="0" marR="0" marT="0" marB="0" anchor="ctr"/>
                </a:tc>
                <a:tc>
                  <a:txBody>
                    <a:bodyPr/>
                    <a:lstStyle/>
                    <a:p>
                      <a:pPr>
                        <a:lnSpc>
                          <a:spcPct val="115000"/>
                        </a:lnSpc>
                        <a:spcAft>
                          <a:spcPts val="0"/>
                        </a:spcAft>
                      </a:pPr>
                      <a:r>
                        <a:rPr lang="pt-BR" sz="2000">
                          <a:effectLst/>
                        </a:rPr>
                        <a:t>Menor ou igual</a:t>
                      </a:r>
                      <a:endParaRPr lang="pt-BR" sz="2000">
                        <a:effectLst/>
                        <a:latin typeface="Calibri"/>
                        <a:ea typeface="Calibri"/>
                        <a:cs typeface="Times New Roman"/>
                      </a:endParaRPr>
                    </a:p>
                  </a:txBody>
                  <a:tcPr marL="0" marR="0" marT="0" marB="0" anchor="ctr"/>
                </a:tc>
                <a:extLst>
                  <a:ext uri="{0D108BD9-81ED-4DB2-BD59-A6C34878D82A}">
                    <a16:rowId xmlns:a16="http://schemas.microsoft.com/office/drawing/2014/main" val="10003"/>
                  </a:ext>
                </a:extLst>
              </a:tr>
              <a:tr h="339466">
                <a:tc>
                  <a:txBody>
                    <a:bodyPr/>
                    <a:lstStyle/>
                    <a:p>
                      <a:pPr>
                        <a:lnSpc>
                          <a:spcPct val="115000"/>
                        </a:lnSpc>
                        <a:spcAft>
                          <a:spcPts val="0"/>
                        </a:spcAft>
                      </a:pPr>
                      <a:r>
                        <a:rPr lang="pt-BR" sz="2000">
                          <a:effectLst/>
                        </a:rPr>
                        <a:t>&gt;= </a:t>
                      </a:r>
                      <a:endParaRPr lang="pt-BR" sz="2000">
                        <a:effectLst/>
                        <a:latin typeface="Calibri"/>
                        <a:ea typeface="Calibri"/>
                        <a:cs typeface="Times New Roman"/>
                      </a:endParaRPr>
                    </a:p>
                  </a:txBody>
                  <a:tcPr marL="0" marR="0" marT="0" marB="0" anchor="ctr"/>
                </a:tc>
                <a:tc>
                  <a:txBody>
                    <a:bodyPr/>
                    <a:lstStyle/>
                    <a:p>
                      <a:pPr>
                        <a:lnSpc>
                          <a:spcPct val="115000"/>
                        </a:lnSpc>
                        <a:spcAft>
                          <a:spcPts val="0"/>
                        </a:spcAft>
                      </a:pPr>
                      <a:r>
                        <a:rPr lang="pt-BR" sz="2000">
                          <a:effectLst/>
                        </a:rPr>
                        <a:t>Maior ou igual</a:t>
                      </a:r>
                      <a:endParaRPr lang="pt-BR" sz="2000">
                        <a:effectLst/>
                        <a:latin typeface="Calibri"/>
                        <a:ea typeface="Calibri"/>
                        <a:cs typeface="Times New Roman"/>
                      </a:endParaRPr>
                    </a:p>
                  </a:txBody>
                  <a:tcPr marL="0" marR="0" marT="0" marB="0" anchor="ctr"/>
                </a:tc>
                <a:extLst>
                  <a:ext uri="{0D108BD9-81ED-4DB2-BD59-A6C34878D82A}">
                    <a16:rowId xmlns:a16="http://schemas.microsoft.com/office/drawing/2014/main" val="10004"/>
                  </a:ext>
                </a:extLst>
              </a:tr>
              <a:tr h="339466">
                <a:tc>
                  <a:txBody>
                    <a:bodyPr/>
                    <a:lstStyle/>
                    <a:p>
                      <a:pPr>
                        <a:lnSpc>
                          <a:spcPct val="115000"/>
                        </a:lnSpc>
                        <a:spcAft>
                          <a:spcPts val="0"/>
                        </a:spcAft>
                      </a:pPr>
                      <a:r>
                        <a:rPr lang="pt-BR" sz="2000">
                          <a:effectLst/>
                        </a:rPr>
                        <a:t>= </a:t>
                      </a:r>
                      <a:endParaRPr lang="pt-BR" sz="2000">
                        <a:effectLst/>
                        <a:latin typeface="Calibri"/>
                        <a:ea typeface="Calibri"/>
                        <a:cs typeface="Times New Roman"/>
                      </a:endParaRPr>
                    </a:p>
                  </a:txBody>
                  <a:tcPr marL="0" marR="0" marT="0" marB="0" anchor="ctr"/>
                </a:tc>
                <a:tc>
                  <a:txBody>
                    <a:bodyPr/>
                    <a:lstStyle/>
                    <a:p>
                      <a:pPr>
                        <a:lnSpc>
                          <a:spcPct val="115000"/>
                        </a:lnSpc>
                        <a:spcAft>
                          <a:spcPts val="0"/>
                        </a:spcAft>
                      </a:pPr>
                      <a:r>
                        <a:rPr lang="pt-BR" sz="2000">
                          <a:effectLst/>
                        </a:rPr>
                        <a:t>Igual</a:t>
                      </a:r>
                      <a:endParaRPr lang="pt-BR" sz="2000">
                        <a:effectLst/>
                        <a:latin typeface="Calibri"/>
                        <a:ea typeface="Calibri"/>
                        <a:cs typeface="Times New Roman"/>
                      </a:endParaRPr>
                    </a:p>
                  </a:txBody>
                  <a:tcPr marL="0" marR="0" marT="0" marB="0" anchor="ctr"/>
                </a:tc>
                <a:extLst>
                  <a:ext uri="{0D108BD9-81ED-4DB2-BD59-A6C34878D82A}">
                    <a16:rowId xmlns:a16="http://schemas.microsoft.com/office/drawing/2014/main" val="10005"/>
                  </a:ext>
                </a:extLst>
              </a:tr>
              <a:tr h="339466">
                <a:tc>
                  <a:txBody>
                    <a:bodyPr/>
                    <a:lstStyle/>
                    <a:p>
                      <a:pPr>
                        <a:lnSpc>
                          <a:spcPct val="115000"/>
                        </a:lnSpc>
                        <a:spcAft>
                          <a:spcPts val="0"/>
                        </a:spcAft>
                      </a:pPr>
                      <a:r>
                        <a:rPr lang="pt-BR" sz="2000" dirty="0">
                          <a:effectLst/>
                        </a:rPr>
                        <a:t>&lt;&gt; </a:t>
                      </a:r>
                      <a:endParaRPr lang="pt-BR" sz="2000" dirty="0">
                        <a:effectLst/>
                        <a:latin typeface="Calibri"/>
                        <a:ea typeface="Calibri"/>
                        <a:cs typeface="Times New Roman"/>
                      </a:endParaRPr>
                    </a:p>
                  </a:txBody>
                  <a:tcPr marL="0" marR="0" marT="0" marB="0" anchor="ctr"/>
                </a:tc>
                <a:tc>
                  <a:txBody>
                    <a:bodyPr/>
                    <a:lstStyle/>
                    <a:p>
                      <a:pPr>
                        <a:lnSpc>
                          <a:spcPct val="115000"/>
                        </a:lnSpc>
                        <a:spcAft>
                          <a:spcPts val="0"/>
                        </a:spcAft>
                      </a:pPr>
                      <a:r>
                        <a:rPr lang="pt-BR" sz="2000" dirty="0">
                          <a:effectLst/>
                        </a:rPr>
                        <a:t>Diferente</a:t>
                      </a:r>
                      <a:endParaRPr lang="pt-BR" sz="2000" dirty="0">
                        <a:effectLst/>
                        <a:latin typeface="Calibri"/>
                        <a:ea typeface="Calibri"/>
                        <a:cs typeface="Times New Roman"/>
                      </a:endParaRPr>
                    </a:p>
                  </a:txBody>
                  <a:tcPr marL="0" marR="0" marT="0" marB="0" anchor="ctr"/>
                </a:tc>
                <a:extLst>
                  <a:ext uri="{0D108BD9-81ED-4DB2-BD59-A6C34878D82A}">
                    <a16:rowId xmlns:a16="http://schemas.microsoft.com/office/drawing/2014/main" val="10006"/>
                  </a:ext>
                </a:extLst>
              </a:tr>
            </a:tbl>
          </a:graphicData>
        </a:graphic>
      </p:graphicFrame>
      <p:sp>
        <p:nvSpPr>
          <p:cNvPr id="7" name="Rectangle 2"/>
          <p:cNvSpPr>
            <a:spLocks noChangeArrowheads="1"/>
          </p:cNvSpPr>
          <p:nvPr/>
        </p:nvSpPr>
        <p:spPr bwMode="auto">
          <a:xfrm>
            <a:off x="2135561" y="1772816"/>
            <a:ext cx="3672407" cy="2677656"/>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pt-BR" altLang="pt-BR" sz="2800" b="1" dirty="0">
                <a:solidFill>
                  <a:schemeClr val="accent1"/>
                </a:solidFill>
                <a:latin typeface="Calibri" pitchFamily="34" charset="0"/>
                <a:ea typeface="Times New Roman" pitchFamily="18" charset="0"/>
                <a:cs typeface="Times New Roman" pitchFamily="18" charset="0"/>
              </a:rPr>
              <a:t>Operadores Relacionais</a:t>
            </a:r>
          </a:p>
          <a:p>
            <a:endParaRPr lang="pt-BR" altLang="pt-BR" sz="2400" dirty="0">
              <a:latin typeface="Calibri" pitchFamily="34" charset="0"/>
              <a:ea typeface="Times New Roman" pitchFamily="18" charset="0"/>
              <a:cs typeface="Times New Roman" pitchFamily="18" charset="0"/>
            </a:endParaRPr>
          </a:p>
          <a:p>
            <a:pPr lvl="0"/>
            <a:r>
              <a:rPr lang="pt-BR" altLang="pt-BR" sz="2400" dirty="0">
                <a:latin typeface="Calibri" pitchFamily="34" charset="0"/>
                <a:ea typeface="Times New Roman" pitchFamily="18" charset="0"/>
                <a:cs typeface="Times New Roman" pitchFamily="18" charset="0"/>
              </a:rPr>
              <a:t>Operadores relacionais são utilizados para fazer comparações entre valores, expressões ou funções. </a:t>
            </a:r>
            <a:endParaRPr lang="pt-BR" altLang="pt-BR" sz="3600" dirty="0">
              <a:latin typeface="Arial" pitchFamily="34" charset="0"/>
              <a:cs typeface="Arial" pitchFamily="34" charset="0"/>
            </a:endParaRPr>
          </a:p>
          <a:p>
            <a:endParaRPr lang="pt-BR" sz="2000" dirty="0"/>
          </a:p>
        </p:txBody>
      </p:sp>
      <p:sp>
        <p:nvSpPr>
          <p:cNvPr id="3" name="Espaço Reservado para Número de Slide 2"/>
          <p:cNvSpPr>
            <a:spLocks noGrp="1"/>
          </p:cNvSpPr>
          <p:nvPr>
            <p:ph type="sldNum" sz="quarter" idx="12"/>
          </p:nvPr>
        </p:nvSpPr>
        <p:spPr/>
        <p:txBody>
          <a:bodyPr/>
          <a:lstStyle/>
          <a:p>
            <a:fld id="{C4F29C1D-01B1-466E-BAF1-C56448A35C33}" type="slidenum">
              <a:rPr lang="pt-BR" smtClean="0"/>
              <a:t>29</a:t>
            </a:fld>
            <a:endParaRPr lang="pt-BR"/>
          </a:p>
        </p:txBody>
      </p:sp>
    </p:spTree>
    <p:extLst>
      <p:ext uri="{BB962C8B-B14F-4D97-AF65-F5344CB8AC3E}">
        <p14:creationId xmlns:p14="http://schemas.microsoft.com/office/powerpoint/2010/main" val="1366040012"/>
      </p:ext>
    </p:extLst>
  </p:cSld>
  <p:clrMapOvr>
    <a:masterClrMapping/>
  </p:clrMapOvr>
  <p:transition spd="slow">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Linguagem SQL</a:t>
            </a:r>
          </a:p>
        </p:txBody>
      </p:sp>
      <p:sp>
        <p:nvSpPr>
          <p:cNvPr id="3" name="Espaço Reservado para Conteúdo 2"/>
          <p:cNvSpPr>
            <a:spLocks noGrp="1"/>
          </p:cNvSpPr>
          <p:nvPr>
            <p:ph idx="1"/>
          </p:nvPr>
        </p:nvSpPr>
        <p:spPr>
          <a:xfrm>
            <a:off x="1981200" y="1340769"/>
            <a:ext cx="8229600" cy="4785395"/>
          </a:xfrm>
        </p:spPr>
        <p:txBody>
          <a:bodyPr>
            <a:normAutofit fontScale="92500" lnSpcReduction="20000"/>
          </a:bodyPr>
          <a:lstStyle/>
          <a:p>
            <a:r>
              <a:rPr lang="pt-BR" altLang="pt-BR" b="1" dirty="0"/>
              <a:t>Linguagem SQL</a:t>
            </a:r>
            <a:r>
              <a:rPr lang="pt-BR" altLang="pt-BR" dirty="0"/>
              <a:t> </a:t>
            </a:r>
          </a:p>
          <a:p>
            <a:pPr lvl="1"/>
            <a:r>
              <a:rPr lang="pt-BR" altLang="pt-BR" b="1" dirty="0" err="1">
                <a:solidFill>
                  <a:schemeClr val="hlink"/>
                </a:solidFill>
              </a:rPr>
              <a:t>S</a:t>
            </a:r>
            <a:r>
              <a:rPr lang="pt-BR" altLang="pt-BR" b="1" dirty="0" err="1"/>
              <a:t>tructured</a:t>
            </a:r>
            <a:r>
              <a:rPr lang="pt-BR" altLang="pt-BR" b="1" dirty="0">
                <a:solidFill>
                  <a:schemeClr val="hlink"/>
                </a:solidFill>
              </a:rPr>
              <a:t> Q</a:t>
            </a:r>
            <a:r>
              <a:rPr lang="pt-BR" altLang="pt-BR" b="1" dirty="0"/>
              <a:t>uery</a:t>
            </a:r>
            <a:r>
              <a:rPr lang="pt-BR" altLang="pt-BR" b="1" dirty="0">
                <a:solidFill>
                  <a:schemeClr val="hlink"/>
                </a:solidFill>
              </a:rPr>
              <a:t> </a:t>
            </a:r>
            <a:r>
              <a:rPr lang="pt-BR" altLang="pt-BR" b="1" dirty="0" err="1">
                <a:solidFill>
                  <a:schemeClr val="hlink"/>
                </a:solidFill>
              </a:rPr>
              <a:t>L</a:t>
            </a:r>
            <a:r>
              <a:rPr lang="pt-BR" altLang="pt-BR" b="1" dirty="0" err="1"/>
              <a:t>anguage</a:t>
            </a:r>
            <a:r>
              <a:rPr lang="pt-BR" altLang="pt-BR" b="1" dirty="0">
                <a:solidFill>
                  <a:schemeClr val="hlink"/>
                </a:solidFill>
              </a:rPr>
              <a:t>  </a:t>
            </a:r>
          </a:p>
          <a:p>
            <a:pPr lvl="1"/>
            <a:r>
              <a:rPr lang="pt-BR" altLang="pt-BR" dirty="0"/>
              <a:t>Usada para acessar um banco de dados</a:t>
            </a:r>
          </a:p>
          <a:p>
            <a:pPr lvl="1"/>
            <a:r>
              <a:rPr lang="pt-BR" dirty="0"/>
              <a:t>Subconjuntos da Linguagem</a:t>
            </a:r>
          </a:p>
          <a:p>
            <a:pPr lvl="2"/>
            <a:r>
              <a:rPr lang="pt-BR" dirty="0"/>
              <a:t>DML – Linguagem de Manipulação de Dados</a:t>
            </a:r>
          </a:p>
          <a:p>
            <a:pPr lvl="3"/>
            <a:r>
              <a:rPr lang="pt-BR" dirty="0" err="1"/>
              <a:t>Select</a:t>
            </a:r>
            <a:r>
              <a:rPr lang="pt-BR" dirty="0"/>
              <a:t>, </a:t>
            </a:r>
            <a:r>
              <a:rPr lang="pt-BR" dirty="0" err="1"/>
              <a:t>Insert</a:t>
            </a:r>
            <a:r>
              <a:rPr lang="pt-BR" dirty="0"/>
              <a:t>, Update, Delete</a:t>
            </a:r>
          </a:p>
          <a:p>
            <a:pPr lvl="2"/>
            <a:r>
              <a:rPr lang="pt-BR" dirty="0"/>
              <a:t>DDL – Linguagem de Definição de Dados</a:t>
            </a:r>
          </a:p>
          <a:p>
            <a:pPr lvl="3"/>
            <a:r>
              <a:rPr lang="pt-BR" dirty="0" err="1"/>
              <a:t>Create</a:t>
            </a:r>
            <a:r>
              <a:rPr lang="pt-BR" dirty="0"/>
              <a:t>, </a:t>
            </a:r>
            <a:r>
              <a:rPr lang="pt-BR" dirty="0" err="1"/>
              <a:t>Drop</a:t>
            </a:r>
            <a:r>
              <a:rPr lang="pt-BR" dirty="0"/>
              <a:t>, </a:t>
            </a:r>
            <a:r>
              <a:rPr lang="pt-BR" dirty="0" err="1"/>
              <a:t>Alter</a:t>
            </a:r>
            <a:endParaRPr lang="pt-BR" dirty="0"/>
          </a:p>
          <a:p>
            <a:pPr lvl="2"/>
            <a:r>
              <a:rPr lang="pt-BR" dirty="0"/>
              <a:t>DCL – Linguagem de Controle de Dados</a:t>
            </a:r>
          </a:p>
          <a:p>
            <a:pPr lvl="3"/>
            <a:r>
              <a:rPr lang="pt-BR" dirty="0"/>
              <a:t>Grant, </a:t>
            </a:r>
            <a:r>
              <a:rPr lang="pt-BR" dirty="0" err="1"/>
              <a:t>Revoke</a:t>
            </a:r>
            <a:endParaRPr lang="pt-BR" dirty="0"/>
          </a:p>
          <a:p>
            <a:pPr lvl="2"/>
            <a:r>
              <a:rPr lang="pt-BR" dirty="0"/>
              <a:t>DTL – Linguagem de Transações de Dados</a:t>
            </a:r>
          </a:p>
          <a:p>
            <a:pPr lvl="3"/>
            <a:r>
              <a:rPr lang="pt-BR" dirty="0"/>
              <a:t>Begin </a:t>
            </a:r>
            <a:r>
              <a:rPr lang="pt-BR" dirty="0" err="1"/>
              <a:t>Transaction</a:t>
            </a:r>
            <a:r>
              <a:rPr lang="pt-BR" dirty="0"/>
              <a:t>, </a:t>
            </a:r>
            <a:r>
              <a:rPr lang="pt-BR" dirty="0" err="1"/>
              <a:t>Commit</a:t>
            </a:r>
            <a:r>
              <a:rPr lang="pt-BR" dirty="0"/>
              <a:t> </a:t>
            </a:r>
            <a:r>
              <a:rPr lang="pt-BR" dirty="0" err="1"/>
              <a:t>Transaction</a:t>
            </a:r>
            <a:r>
              <a:rPr lang="pt-BR" dirty="0"/>
              <a:t>, </a:t>
            </a:r>
            <a:r>
              <a:rPr lang="pt-BR" dirty="0" err="1"/>
              <a:t>Rollback</a:t>
            </a:r>
            <a:r>
              <a:rPr lang="pt-BR" dirty="0"/>
              <a:t> </a:t>
            </a:r>
            <a:r>
              <a:rPr lang="pt-BR" dirty="0" err="1"/>
              <a:t>Transaction</a:t>
            </a:r>
            <a:endParaRPr lang="pt-BR" dirty="0"/>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3</a:t>
            </a:fld>
            <a:endParaRPr lang="pt-BR"/>
          </a:p>
        </p:txBody>
      </p:sp>
    </p:spTree>
    <p:extLst>
      <p:ext uri="{BB962C8B-B14F-4D97-AF65-F5344CB8AC3E}">
        <p14:creationId xmlns:p14="http://schemas.microsoft.com/office/powerpoint/2010/main" val="151641364"/>
      </p:ext>
    </p:extLst>
  </p:cSld>
  <p:clrMapOvr>
    <a:masterClrMapping/>
  </p:clrMapOvr>
  <p:transition spd="slow">
    <p:wipe di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26"/>
          <p:cNvSpPr>
            <a:spLocks noGrp="1" noChangeArrowheads="1"/>
          </p:cNvSpPr>
          <p:nvPr>
            <p:ph type="title"/>
          </p:nvPr>
        </p:nvSpPr>
        <p:spPr>
          <a:noFill/>
          <a:ln/>
        </p:spPr>
        <p:txBody>
          <a:bodyPr/>
          <a:lstStyle/>
          <a:p>
            <a:r>
              <a:rPr lang="pt-BR" altLang="pt-BR" dirty="0"/>
              <a:t>Operadores Relacionais</a:t>
            </a:r>
          </a:p>
        </p:txBody>
      </p:sp>
      <p:sp>
        <p:nvSpPr>
          <p:cNvPr id="41987" name="Rectangle 1027"/>
          <p:cNvSpPr>
            <a:spLocks noGrp="1" noChangeArrowheads="1"/>
          </p:cNvSpPr>
          <p:nvPr>
            <p:ph type="body" idx="1"/>
          </p:nvPr>
        </p:nvSpPr>
        <p:spPr>
          <a:xfrm>
            <a:off x="2479675" y="5548462"/>
            <a:ext cx="7385050" cy="904875"/>
          </a:xfrm>
          <a:noFill/>
          <a:ln/>
        </p:spPr>
        <p:txBody>
          <a:bodyPr>
            <a:normAutofit fontScale="92500" lnSpcReduction="20000"/>
          </a:bodyPr>
          <a:lstStyle/>
          <a:p>
            <a:r>
              <a:rPr lang="pt-BR" altLang="pt-BR"/>
              <a:t>Essas regras podem ser alteradas pela utilização de parênteses.</a:t>
            </a:r>
          </a:p>
        </p:txBody>
      </p:sp>
      <p:sp>
        <p:nvSpPr>
          <p:cNvPr id="41988" name="Rectangle 1028"/>
          <p:cNvSpPr>
            <a:spLocks noChangeArrowheads="1"/>
          </p:cNvSpPr>
          <p:nvPr/>
        </p:nvSpPr>
        <p:spPr bwMode="blackWhite">
          <a:xfrm>
            <a:off x="2298700" y="2184548"/>
            <a:ext cx="7626350" cy="2984500"/>
          </a:xfrm>
          <a:prstGeom prst="rect">
            <a:avLst/>
          </a:prstGeom>
          <a:solidFill>
            <a:srgbClr val="FF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1989" name="Line 1029"/>
          <p:cNvSpPr>
            <a:spLocks noChangeShapeType="1"/>
          </p:cNvSpPr>
          <p:nvPr/>
        </p:nvSpPr>
        <p:spPr bwMode="auto">
          <a:xfrm>
            <a:off x="2298700" y="2789386"/>
            <a:ext cx="7620000" cy="0"/>
          </a:xfrm>
          <a:prstGeom prst="line">
            <a:avLst/>
          </a:prstGeom>
          <a:noFill/>
          <a:ln w="508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1990" name="Line 1030"/>
          <p:cNvSpPr>
            <a:spLocks noChangeShapeType="1"/>
          </p:cNvSpPr>
          <p:nvPr/>
        </p:nvSpPr>
        <p:spPr bwMode="auto">
          <a:xfrm>
            <a:off x="2298700" y="4121298"/>
            <a:ext cx="763905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1991" name="Line 1031"/>
          <p:cNvSpPr>
            <a:spLocks noChangeShapeType="1"/>
          </p:cNvSpPr>
          <p:nvPr/>
        </p:nvSpPr>
        <p:spPr bwMode="auto">
          <a:xfrm>
            <a:off x="5524500" y="2171848"/>
            <a:ext cx="0" cy="300990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1992" name="Rectangle 1032"/>
          <p:cNvSpPr>
            <a:spLocks noChangeArrowheads="1"/>
          </p:cNvSpPr>
          <p:nvPr/>
        </p:nvSpPr>
        <p:spPr bwMode="auto">
          <a:xfrm>
            <a:off x="2508250" y="2357587"/>
            <a:ext cx="7747000" cy="2773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a:spcBef>
                <a:spcPct val="0"/>
              </a:spcBef>
              <a:tabLst>
                <a:tab pos="1371600" algn="r"/>
                <a:tab pos="3270250" algn="l"/>
              </a:tabLst>
              <a:defRPr sz="2400">
                <a:solidFill>
                  <a:schemeClr val="tx1"/>
                </a:solidFill>
                <a:latin typeface="Times New Roman" pitchFamily="18" charset="0"/>
              </a:defRPr>
            </a:lvl1pPr>
            <a:lvl2pPr algn="l">
              <a:spcBef>
                <a:spcPct val="0"/>
              </a:spcBef>
              <a:tabLst>
                <a:tab pos="1371600" algn="r"/>
                <a:tab pos="3270250" algn="l"/>
              </a:tabLst>
              <a:defRPr sz="2400">
                <a:solidFill>
                  <a:schemeClr val="tx1"/>
                </a:solidFill>
                <a:latin typeface="Times New Roman" pitchFamily="18" charset="0"/>
              </a:defRPr>
            </a:lvl2pPr>
            <a:lvl3pPr algn="l">
              <a:spcBef>
                <a:spcPct val="0"/>
              </a:spcBef>
              <a:tabLst>
                <a:tab pos="1371600" algn="r"/>
                <a:tab pos="3270250" algn="l"/>
              </a:tabLst>
              <a:defRPr sz="2400">
                <a:solidFill>
                  <a:schemeClr val="tx1"/>
                </a:solidFill>
                <a:latin typeface="Times New Roman" pitchFamily="18" charset="0"/>
              </a:defRPr>
            </a:lvl3pPr>
            <a:lvl4pPr algn="l">
              <a:spcBef>
                <a:spcPct val="0"/>
              </a:spcBef>
              <a:tabLst>
                <a:tab pos="1371600" algn="r"/>
                <a:tab pos="3270250" algn="l"/>
              </a:tabLst>
              <a:defRPr sz="2400">
                <a:solidFill>
                  <a:schemeClr val="tx1"/>
                </a:solidFill>
                <a:latin typeface="Times New Roman" pitchFamily="18" charset="0"/>
              </a:defRPr>
            </a:lvl4pPr>
            <a:lvl5pPr algn="l">
              <a:spcBef>
                <a:spcPct val="0"/>
              </a:spcBef>
              <a:tabLst>
                <a:tab pos="1371600" algn="r"/>
                <a:tab pos="3270250" algn="l"/>
              </a:tabLst>
              <a:defRPr sz="2400">
                <a:solidFill>
                  <a:schemeClr val="tx1"/>
                </a:solidFill>
                <a:latin typeface="Times New Roman" pitchFamily="18" charset="0"/>
              </a:defRPr>
            </a:lvl5pPr>
            <a:lvl6pPr eaLnBrk="0" fontAlgn="base" hangingPunct="0">
              <a:spcBef>
                <a:spcPct val="0"/>
              </a:spcBef>
              <a:spcAft>
                <a:spcPct val="0"/>
              </a:spcAft>
              <a:tabLst>
                <a:tab pos="1371600" algn="r"/>
                <a:tab pos="3270250" algn="l"/>
              </a:tabLst>
              <a:defRPr sz="2400">
                <a:solidFill>
                  <a:schemeClr val="tx1"/>
                </a:solidFill>
                <a:latin typeface="Times New Roman" pitchFamily="18" charset="0"/>
              </a:defRPr>
            </a:lvl6pPr>
            <a:lvl7pPr eaLnBrk="0" fontAlgn="base" hangingPunct="0">
              <a:spcBef>
                <a:spcPct val="0"/>
              </a:spcBef>
              <a:spcAft>
                <a:spcPct val="0"/>
              </a:spcAft>
              <a:tabLst>
                <a:tab pos="1371600" algn="r"/>
                <a:tab pos="3270250" algn="l"/>
              </a:tabLst>
              <a:defRPr sz="2400">
                <a:solidFill>
                  <a:schemeClr val="tx1"/>
                </a:solidFill>
                <a:latin typeface="Times New Roman" pitchFamily="18" charset="0"/>
              </a:defRPr>
            </a:lvl7pPr>
            <a:lvl8pPr eaLnBrk="0" fontAlgn="base" hangingPunct="0">
              <a:spcBef>
                <a:spcPct val="0"/>
              </a:spcBef>
              <a:spcAft>
                <a:spcPct val="0"/>
              </a:spcAft>
              <a:tabLst>
                <a:tab pos="1371600" algn="r"/>
                <a:tab pos="3270250" algn="l"/>
              </a:tabLst>
              <a:defRPr sz="2400">
                <a:solidFill>
                  <a:schemeClr val="tx1"/>
                </a:solidFill>
                <a:latin typeface="Times New Roman" pitchFamily="18" charset="0"/>
              </a:defRPr>
            </a:lvl8pPr>
            <a:lvl9pPr eaLnBrk="0" fontAlgn="base" hangingPunct="0">
              <a:spcBef>
                <a:spcPct val="0"/>
              </a:spcBef>
              <a:spcAft>
                <a:spcPct val="0"/>
              </a:spcAft>
              <a:tabLst>
                <a:tab pos="1371600" algn="r"/>
                <a:tab pos="3270250" algn="l"/>
              </a:tabLst>
              <a:defRPr sz="2400">
                <a:solidFill>
                  <a:schemeClr val="tx1"/>
                </a:solidFill>
                <a:latin typeface="Times New Roman" pitchFamily="18" charset="0"/>
              </a:defRPr>
            </a:lvl9pPr>
          </a:lstStyle>
          <a:p>
            <a:pPr>
              <a:lnSpc>
                <a:spcPct val="80000"/>
              </a:lnSpc>
              <a:spcBef>
                <a:spcPct val="35000"/>
              </a:spcBef>
            </a:pPr>
            <a:r>
              <a:rPr lang="pt-BR" altLang="pt-BR" sz="2800" b="1">
                <a:solidFill>
                  <a:srgbClr val="000000"/>
                </a:solidFill>
                <a:latin typeface="Arial" pitchFamily="34" charset="0"/>
              </a:rPr>
              <a:t>Ordem      	Operador</a:t>
            </a:r>
          </a:p>
          <a:p>
            <a:pPr>
              <a:lnSpc>
                <a:spcPct val="80000"/>
              </a:lnSpc>
              <a:spcBef>
                <a:spcPct val="35000"/>
              </a:spcBef>
            </a:pPr>
            <a:r>
              <a:rPr lang="pt-BR" altLang="pt-BR" sz="2800" b="1">
                <a:solidFill>
                  <a:srgbClr val="000000"/>
                </a:solidFill>
                <a:latin typeface="Arial" pitchFamily="34" charset="0"/>
              </a:rPr>
              <a:t>    	1	todas comparações </a:t>
            </a:r>
          </a:p>
          <a:p>
            <a:pPr>
              <a:lnSpc>
                <a:spcPct val="80000"/>
              </a:lnSpc>
              <a:spcBef>
                <a:spcPct val="35000"/>
              </a:spcBef>
            </a:pPr>
            <a:endParaRPr lang="pt-BR" altLang="pt-BR" sz="2000" b="1">
              <a:solidFill>
                <a:srgbClr val="000000"/>
              </a:solidFill>
              <a:latin typeface="Arial" pitchFamily="34" charset="0"/>
            </a:endParaRPr>
          </a:p>
          <a:p>
            <a:pPr>
              <a:lnSpc>
                <a:spcPct val="80000"/>
              </a:lnSpc>
              <a:spcBef>
                <a:spcPct val="35000"/>
              </a:spcBef>
            </a:pPr>
            <a:r>
              <a:rPr lang="pt-BR" altLang="pt-BR" sz="2800" b="1">
                <a:solidFill>
                  <a:srgbClr val="000000"/>
                </a:solidFill>
                <a:latin typeface="Arial" pitchFamily="34" charset="0"/>
              </a:rPr>
              <a:t>	2	</a:t>
            </a:r>
            <a:r>
              <a:rPr lang="pt-BR" altLang="pt-BR" sz="2800" b="1">
                <a:solidFill>
                  <a:srgbClr val="FF0033"/>
                </a:solidFill>
                <a:latin typeface="Arial" pitchFamily="34" charset="0"/>
              </a:rPr>
              <a:t>NOT</a:t>
            </a:r>
          </a:p>
          <a:p>
            <a:pPr>
              <a:lnSpc>
                <a:spcPct val="80000"/>
              </a:lnSpc>
              <a:spcBef>
                <a:spcPct val="35000"/>
              </a:spcBef>
            </a:pPr>
            <a:r>
              <a:rPr lang="pt-BR" altLang="pt-BR" sz="2800" b="1">
                <a:solidFill>
                  <a:srgbClr val="000000"/>
                </a:solidFill>
                <a:latin typeface="Arial" pitchFamily="34" charset="0"/>
              </a:rPr>
              <a:t>	3	</a:t>
            </a:r>
            <a:r>
              <a:rPr lang="pt-BR" altLang="pt-BR" sz="2800" b="1">
                <a:solidFill>
                  <a:srgbClr val="FF0033"/>
                </a:solidFill>
                <a:latin typeface="Arial" pitchFamily="34" charset="0"/>
              </a:rPr>
              <a:t>AND</a:t>
            </a:r>
          </a:p>
          <a:p>
            <a:pPr>
              <a:lnSpc>
                <a:spcPct val="80000"/>
              </a:lnSpc>
              <a:spcBef>
                <a:spcPct val="35000"/>
              </a:spcBef>
            </a:pPr>
            <a:r>
              <a:rPr lang="pt-BR" altLang="pt-BR" sz="2800" b="1">
                <a:solidFill>
                  <a:srgbClr val="000000"/>
                </a:solidFill>
                <a:latin typeface="Arial" pitchFamily="34" charset="0"/>
              </a:rPr>
              <a:t>	4	</a:t>
            </a:r>
            <a:r>
              <a:rPr lang="pt-BR" altLang="pt-BR" sz="2800" b="1">
                <a:solidFill>
                  <a:srgbClr val="FF0033"/>
                </a:solidFill>
                <a:latin typeface="Arial" pitchFamily="34" charset="0"/>
              </a:rPr>
              <a:t>OR</a:t>
            </a:r>
          </a:p>
        </p:txBody>
      </p:sp>
      <p:sp>
        <p:nvSpPr>
          <p:cNvPr id="41993" name="Line 1033"/>
          <p:cNvSpPr>
            <a:spLocks noChangeShapeType="1"/>
          </p:cNvSpPr>
          <p:nvPr/>
        </p:nvSpPr>
        <p:spPr bwMode="auto">
          <a:xfrm>
            <a:off x="2295526" y="3625998"/>
            <a:ext cx="7623175"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1994" name="Line 1034"/>
          <p:cNvSpPr>
            <a:spLocks noChangeShapeType="1"/>
          </p:cNvSpPr>
          <p:nvPr/>
        </p:nvSpPr>
        <p:spPr bwMode="auto">
          <a:xfrm>
            <a:off x="2279650" y="4616598"/>
            <a:ext cx="763905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2" name="CaixaDeTexto 1"/>
          <p:cNvSpPr txBox="1"/>
          <p:nvPr/>
        </p:nvSpPr>
        <p:spPr>
          <a:xfrm>
            <a:off x="2370708" y="1556793"/>
            <a:ext cx="6173564" cy="584775"/>
          </a:xfrm>
          <a:prstGeom prst="rect">
            <a:avLst/>
          </a:prstGeom>
          <a:noFill/>
        </p:spPr>
        <p:txBody>
          <a:bodyPr wrap="square" rtlCol="0">
            <a:spAutoFit/>
          </a:bodyPr>
          <a:lstStyle/>
          <a:p>
            <a:r>
              <a:rPr lang="pt-BR" altLang="pt-BR" sz="3200" dirty="0"/>
              <a:t>Regras de Precedência</a:t>
            </a:r>
            <a:endParaRPr lang="pt-BR" sz="3200" dirty="0"/>
          </a:p>
        </p:txBody>
      </p:sp>
      <p:sp>
        <p:nvSpPr>
          <p:cNvPr id="3" name="Espaço Reservado para Número de Slide 2"/>
          <p:cNvSpPr>
            <a:spLocks noGrp="1"/>
          </p:cNvSpPr>
          <p:nvPr>
            <p:ph type="sldNum" sz="quarter" idx="12"/>
          </p:nvPr>
        </p:nvSpPr>
        <p:spPr/>
        <p:txBody>
          <a:bodyPr/>
          <a:lstStyle/>
          <a:p>
            <a:fld id="{C4F29C1D-01B1-466E-BAF1-C56448A35C33}" type="slidenum">
              <a:rPr lang="pt-BR" smtClean="0"/>
              <a:t>30</a:t>
            </a:fld>
            <a:endParaRPr lang="pt-BR"/>
          </a:p>
        </p:txBody>
      </p:sp>
    </p:spTree>
    <p:extLst>
      <p:ext uri="{BB962C8B-B14F-4D97-AF65-F5344CB8AC3E}">
        <p14:creationId xmlns:p14="http://schemas.microsoft.com/office/powerpoint/2010/main" val="2758631496"/>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5400" dirty="0"/>
              <a:t>Operadores Lógicos</a:t>
            </a:r>
          </a:p>
        </p:txBody>
      </p:sp>
      <p:sp>
        <p:nvSpPr>
          <p:cNvPr id="7" name="Rectangle 2"/>
          <p:cNvSpPr>
            <a:spLocks noChangeArrowheads="1"/>
          </p:cNvSpPr>
          <p:nvPr/>
        </p:nvSpPr>
        <p:spPr bwMode="auto">
          <a:xfrm>
            <a:off x="2135560" y="1536462"/>
            <a:ext cx="3096345" cy="3908762"/>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pt-BR" altLang="pt-BR" sz="2800" b="1" dirty="0">
                <a:solidFill>
                  <a:schemeClr val="accent1"/>
                </a:solidFill>
                <a:latin typeface="Calibri" pitchFamily="34" charset="0"/>
                <a:ea typeface="Times New Roman" pitchFamily="18" charset="0"/>
                <a:cs typeface="Times New Roman" pitchFamily="18" charset="0"/>
              </a:rPr>
              <a:t>Operadores Lógicos</a:t>
            </a:r>
          </a:p>
          <a:p>
            <a:br>
              <a:rPr lang="pt-BR" altLang="pt-BR" sz="2400" dirty="0">
                <a:latin typeface="Calibri" pitchFamily="34" charset="0"/>
                <a:ea typeface="Times New Roman" pitchFamily="18" charset="0"/>
                <a:cs typeface="Times New Roman" pitchFamily="18" charset="0"/>
              </a:rPr>
            </a:br>
            <a:r>
              <a:rPr lang="pt-BR" sz="2000" dirty="0"/>
              <a:t>Os operadores lógicos avaliam a validade de condições retornando:</a:t>
            </a:r>
          </a:p>
          <a:p>
            <a:pPr marL="800100" lvl="1" indent="-342900">
              <a:buFont typeface="Arial" panose="020B0604020202020204" pitchFamily="34" charset="0"/>
              <a:buChar char="•"/>
            </a:pPr>
            <a:r>
              <a:rPr lang="pt-BR" sz="2000" dirty="0"/>
              <a:t>TRUE (Verdadeiro/1)</a:t>
            </a:r>
          </a:p>
          <a:p>
            <a:pPr marL="800100" lvl="1" indent="-342900">
              <a:buFont typeface="Arial" panose="020B0604020202020204" pitchFamily="34" charset="0"/>
              <a:buChar char="•"/>
            </a:pPr>
            <a:r>
              <a:rPr lang="pt-BR" sz="2000" dirty="0"/>
              <a:t>FALSE (Falso/0) </a:t>
            </a:r>
          </a:p>
          <a:p>
            <a:pPr marL="800100" lvl="1" indent="-342900">
              <a:buFont typeface="Arial" panose="020B0604020202020204" pitchFamily="34" charset="0"/>
              <a:buChar char="•"/>
            </a:pPr>
            <a:r>
              <a:rPr lang="pt-BR" sz="2000" dirty="0"/>
              <a:t>NULL(Desconhecido/Sem Valor). </a:t>
            </a:r>
          </a:p>
          <a:p>
            <a:pPr fontAlgn="base">
              <a:spcBef>
                <a:spcPct val="0"/>
              </a:spcBef>
              <a:spcAft>
                <a:spcPct val="0"/>
              </a:spcAft>
            </a:pPr>
            <a:endParaRPr lang="pt-BR" altLang="pt-BR" sz="3600" dirty="0">
              <a:latin typeface="Arial" pitchFamily="34" charset="0"/>
              <a:cs typeface="Arial" pitchFamily="34" charset="0"/>
            </a:endParaRPr>
          </a:p>
        </p:txBody>
      </p:sp>
      <p:graphicFrame>
        <p:nvGraphicFramePr>
          <p:cNvPr id="3" name="Tabela 2"/>
          <p:cNvGraphicFramePr>
            <a:graphicFrameLocks noGrp="1"/>
          </p:cNvGraphicFramePr>
          <p:nvPr>
            <p:extLst>
              <p:ext uri="{D42A27DB-BD31-4B8C-83A1-F6EECF244321}">
                <p14:modId xmlns:p14="http://schemas.microsoft.com/office/powerpoint/2010/main" val="2354851295"/>
              </p:ext>
            </p:extLst>
          </p:nvPr>
        </p:nvGraphicFramePr>
        <p:xfrm>
          <a:off x="5375920" y="1509006"/>
          <a:ext cx="5184576" cy="2714989"/>
        </p:xfrm>
        <a:graphic>
          <a:graphicData uri="http://schemas.openxmlformats.org/drawingml/2006/table">
            <a:tbl>
              <a:tblPr firstRow="1" firstCol="1" bandRow="1">
                <a:tableStyleId>{5C22544A-7EE6-4342-B048-85BDC9FD1C3A}</a:tableStyleId>
              </a:tblPr>
              <a:tblGrid>
                <a:gridCol w="1234423">
                  <a:extLst>
                    <a:ext uri="{9D8B030D-6E8A-4147-A177-3AD203B41FA5}">
                      <a16:colId xmlns:a16="http://schemas.microsoft.com/office/drawing/2014/main" val="20000"/>
                    </a:ext>
                  </a:extLst>
                </a:gridCol>
                <a:gridCol w="3950153">
                  <a:extLst>
                    <a:ext uri="{9D8B030D-6E8A-4147-A177-3AD203B41FA5}">
                      <a16:colId xmlns:a16="http://schemas.microsoft.com/office/drawing/2014/main" val="20001"/>
                    </a:ext>
                  </a:extLst>
                </a:gridCol>
              </a:tblGrid>
              <a:tr h="380083">
                <a:tc>
                  <a:txBody>
                    <a:bodyPr/>
                    <a:lstStyle/>
                    <a:p>
                      <a:pPr>
                        <a:lnSpc>
                          <a:spcPct val="115000"/>
                        </a:lnSpc>
                        <a:spcAft>
                          <a:spcPts val="0"/>
                        </a:spcAft>
                      </a:pPr>
                      <a:r>
                        <a:rPr lang="pt-BR" sz="2000" dirty="0">
                          <a:effectLst/>
                        </a:rPr>
                        <a:t>Operador </a:t>
                      </a:r>
                      <a:endParaRPr lang="pt-BR" sz="2000" dirty="0">
                        <a:effectLst/>
                        <a:latin typeface="Calibri"/>
                        <a:ea typeface="Calibri"/>
                        <a:cs typeface="Times New Roman"/>
                      </a:endParaRPr>
                    </a:p>
                  </a:txBody>
                  <a:tcPr marL="0" marR="0" marT="0" marB="0" anchor="ctr"/>
                </a:tc>
                <a:tc>
                  <a:txBody>
                    <a:bodyPr/>
                    <a:lstStyle/>
                    <a:p>
                      <a:pPr>
                        <a:lnSpc>
                          <a:spcPct val="115000"/>
                        </a:lnSpc>
                        <a:spcAft>
                          <a:spcPts val="0"/>
                        </a:spcAft>
                      </a:pPr>
                      <a:r>
                        <a:rPr lang="pt-BR" sz="2000" dirty="0">
                          <a:effectLst/>
                        </a:rPr>
                        <a:t>Descrição</a:t>
                      </a:r>
                      <a:endParaRPr lang="pt-BR" sz="2000" dirty="0">
                        <a:effectLst/>
                        <a:latin typeface="Calibri"/>
                        <a:ea typeface="Calibri"/>
                        <a:cs typeface="Times New Roman"/>
                      </a:endParaRPr>
                    </a:p>
                  </a:txBody>
                  <a:tcPr marL="0" marR="0" marT="0" marB="0" anchor="ctr"/>
                </a:tc>
                <a:extLst>
                  <a:ext uri="{0D108BD9-81ED-4DB2-BD59-A6C34878D82A}">
                    <a16:rowId xmlns:a16="http://schemas.microsoft.com/office/drawing/2014/main" val="10000"/>
                  </a:ext>
                </a:extLst>
              </a:tr>
              <a:tr h="936749">
                <a:tc>
                  <a:txBody>
                    <a:bodyPr/>
                    <a:lstStyle/>
                    <a:p>
                      <a:pPr>
                        <a:lnSpc>
                          <a:spcPct val="115000"/>
                        </a:lnSpc>
                        <a:spcAft>
                          <a:spcPts val="0"/>
                        </a:spcAft>
                      </a:pPr>
                      <a:r>
                        <a:rPr lang="pt-BR" sz="2000" dirty="0" err="1">
                          <a:effectLst/>
                        </a:rPr>
                        <a:t>And</a:t>
                      </a:r>
                      <a:endParaRPr lang="pt-BR" sz="2000" dirty="0">
                        <a:effectLst/>
                        <a:latin typeface="Calibri"/>
                        <a:ea typeface="Calibri"/>
                        <a:cs typeface="Times New Roman"/>
                      </a:endParaRPr>
                    </a:p>
                  </a:txBody>
                  <a:tcPr marL="0" marR="0" marT="0" marB="0" anchor="ctr"/>
                </a:tc>
                <a:tc>
                  <a:txBody>
                    <a:bodyPr/>
                    <a:lstStyle/>
                    <a:p>
                      <a:pPr>
                        <a:lnSpc>
                          <a:spcPct val="115000"/>
                        </a:lnSpc>
                        <a:spcAft>
                          <a:spcPts val="0"/>
                        </a:spcAft>
                      </a:pPr>
                      <a:r>
                        <a:rPr lang="pt-BR" sz="2000" dirty="0">
                          <a:effectLst/>
                        </a:rPr>
                        <a:t>Retorna TRUE se as condições forem verdadeiras retorna TRUE</a:t>
                      </a:r>
                      <a:endParaRPr lang="pt-BR" sz="2000" dirty="0">
                        <a:effectLst/>
                        <a:latin typeface="Calibri"/>
                        <a:ea typeface="Calibri"/>
                        <a:cs typeface="Times New Roman"/>
                      </a:endParaRPr>
                    </a:p>
                  </a:txBody>
                  <a:tcPr marL="0" marR="0" marT="0" marB="0" anchor="ctr"/>
                </a:tc>
                <a:extLst>
                  <a:ext uri="{0D108BD9-81ED-4DB2-BD59-A6C34878D82A}">
                    <a16:rowId xmlns:a16="http://schemas.microsoft.com/office/drawing/2014/main" val="10001"/>
                  </a:ext>
                </a:extLst>
              </a:tr>
              <a:tr h="936749">
                <a:tc>
                  <a:txBody>
                    <a:bodyPr/>
                    <a:lstStyle/>
                    <a:p>
                      <a:pPr>
                        <a:lnSpc>
                          <a:spcPct val="115000"/>
                        </a:lnSpc>
                        <a:spcAft>
                          <a:spcPts val="0"/>
                        </a:spcAft>
                      </a:pPr>
                      <a:r>
                        <a:rPr lang="pt-BR" sz="2000">
                          <a:effectLst/>
                        </a:rPr>
                        <a:t>Or</a:t>
                      </a:r>
                      <a:endParaRPr lang="pt-BR" sz="2000">
                        <a:effectLst/>
                        <a:latin typeface="Calibri"/>
                        <a:ea typeface="Calibri"/>
                        <a:cs typeface="Times New Roman"/>
                      </a:endParaRPr>
                    </a:p>
                  </a:txBody>
                  <a:tcPr marL="0" marR="0" marT="0" marB="0" anchor="ctr"/>
                </a:tc>
                <a:tc>
                  <a:txBody>
                    <a:bodyPr/>
                    <a:lstStyle/>
                    <a:p>
                      <a:pPr>
                        <a:lnSpc>
                          <a:spcPct val="115000"/>
                        </a:lnSpc>
                        <a:spcAft>
                          <a:spcPts val="0"/>
                        </a:spcAft>
                      </a:pPr>
                      <a:r>
                        <a:rPr lang="pt-BR" sz="2000" dirty="0">
                          <a:effectLst/>
                        </a:rPr>
                        <a:t>Retorna TRUE se uma das condições for verdadeira retorna TRUE</a:t>
                      </a:r>
                      <a:endParaRPr lang="pt-BR" sz="2000" dirty="0">
                        <a:effectLst/>
                        <a:latin typeface="Calibri"/>
                        <a:ea typeface="Calibri"/>
                        <a:cs typeface="Times New Roman"/>
                      </a:endParaRPr>
                    </a:p>
                  </a:txBody>
                  <a:tcPr marL="0" marR="0" marT="0" marB="0" anchor="ctr"/>
                </a:tc>
                <a:extLst>
                  <a:ext uri="{0D108BD9-81ED-4DB2-BD59-A6C34878D82A}">
                    <a16:rowId xmlns:a16="http://schemas.microsoft.com/office/drawing/2014/main" val="10002"/>
                  </a:ext>
                </a:extLst>
              </a:tr>
              <a:tr h="461408">
                <a:tc>
                  <a:txBody>
                    <a:bodyPr/>
                    <a:lstStyle/>
                    <a:p>
                      <a:pPr>
                        <a:lnSpc>
                          <a:spcPct val="115000"/>
                        </a:lnSpc>
                        <a:spcAft>
                          <a:spcPts val="0"/>
                        </a:spcAft>
                      </a:pPr>
                      <a:r>
                        <a:rPr lang="pt-BR" sz="2000">
                          <a:effectLst/>
                        </a:rPr>
                        <a:t>Not</a:t>
                      </a:r>
                      <a:endParaRPr lang="pt-BR" sz="2000">
                        <a:effectLst/>
                        <a:latin typeface="Calibri"/>
                        <a:ea typeface="Calibri"/>
                        <a:cs typeface="Times New Roman"/>
                      </a:endParaRPr>
                    </a:p>
                  </a:txBody>
                  <a:tcPr marL="0" marR="0" marT="0" marB="0" anchor="ctr"/>
                </a:tc>
                <a:tc>
                  <a:txBody>
                    <a:bodyPr/>
                    <a:lstStyle/>
                    <a:p>
                      <a:pPr>
                        <a:lnSpc>
                          <a:spcPct val="115000"/>
                        </a:lnSpc>
                        <a:spcAft>
                          <a:spcPts val="0"/>
                        </a:spcAft>
                      </a:pPr>
                      <a:r>
                        <a:rPr lang="pt-BR" sz="2000" dirty="0">
                          <a:effectLst/>
                        </a:rPr>
                        <a:t>Inverte o valor de retorno da condição</a:t>
                      </a:r>
                      <a:endParaRPr lang="pt-BR" sz="2000" dirty="0">
                        <a:effectLst/>
                        <a:latin typeface="Calibri"/>
                        <a:ea typeface="Calibri"/>
                        <a:cs typeface="Times New Roman"/>
                      </a:endParaRPr>
                    </a:p>
                  </a:txBody>
                  <a:tcPr marL="0" marR="0" marT="0" marB="0" anchor="ctr"/>
                </a:tc>
                <a:extLst>
                  <a:ext uri="{0D108BD9-81ED-4DB2-BD59-A6C34878D82A}">
                    <a16:rowId xmlns:a16="http://schemas.microsoft.com/office/drawing/2014/main" val="10003"/>
                  </a:ext>
                </a:extLst>
              </a:tr>
            </a:tbl>
          </a:graphicData>
        </a:graphic>
      </p:graphicFrame>
      <p:sp>
        <p:nvSpPr>
          <p:cNvPr id="4" name="Espaço Reservado para Número de Slide 3"/>
          <p:cNvSpPr>
            <a:spLocks noGrp="1"/>
          </p:cNvSpPr>
          <p:nvPr>
            <p:ph type="sldNum" sz="quarter" idx="12"/>
          </p:nvPr>
        </p:nvSpPr>
        <p:spPr/>
        <p:txBody>
          <a:bodyPr/>
          <a:lstStyle/>
          <a:p>
            <a:fld id="{C4F29C1D-01B1-466E-BAF1-C56448A35C33}" type="slidenum">
              <a:rPr lang="pt-BR" smtClean="0"/>
              <a:t>31</a:t>
            </a:fld>
            <a:endParaRPr lang="pt-BR"/>
          </a:p>
        </p:txBody>
      </p:sp>
    </p:spTree>
    <p:extLst>
      <p:ext uri="{BB962C8B-B14F-4D97-AF65-F5344CB8AC3E}">
        <p14:creationId xmlns:p14="http://schemas.microsoft.com/office/powerpoint/2010/main" val="4282040112"/>
      </p:ext>
    </p:extLst>
  </p:cSld>
  <p:clrMapOvr>
    <a:masterClrMapping/>
  </p:clrMapOvr>
  <p:transition spd="slow">
    <p:wipe di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Operadores Relacionais e Lógicos</a:t>
            </a:r>
          </a:p>
        </p:txBody>
      </p:sp>
      <p:sp>
        <p:nvSpPr>
          <p:cNvPr id="3" name="Espaço Reservado para Conteúdo 2"/>
          <p:cNvSpPr>
            <a:spLocks noGrp="1"/>
          </p:cNvSpPr>
          <p:nvPr>
            <p:ph idx="1"/>
          </p:nvPr>
        </p:nvSpPr>
        <p:spPr/>
        <p:txBody>
          <a:bodyPr>
            <a:normAutofit/>
          </a:bodyPr>
          <a:lstStyle/>
          <a:p>
            <a:pPr marL="0" indent="0">
              <a:buNone/>
            </a:pPr>
            <a:r>
              <a:rPr lang="pt-BR" b="1" dirty="0"/>
              <a:t>Exemplos</a:t>
            </a:r>
          </a:p>
          <a:p>
            <a:pPr marL="0" indent="0">
              <a:buNone/>
            </a:pPr>
            <a:endParaRPr lang="pt-BR" sz="2800" b="1" dirty="0">
              <a:solidFill>
                <a:schemeClr val="accent1"/>
              </a:solidFill>
            </a:endParaRPr>
          </a:p>
          <a:p>
            <a:pPr marL="0" indent="0">
              <a:buNone/>
            </a:pPr>
            <a:r>
              <a:rPr lang="pt-BR" sz="2800" b="1" dirty="0">
                <a:solidFill>
                  <a:schemeClr val="accent1"/>
                </a:solidFill>
              </a:rPr>
              <a:t>Empregados com código maior que 100</a:t>
            </a:r>
            <a:br>
              <a:rPr lang="pt-BR" sz="2800" dirty="0">
                <a:solidFill>
                  <a:schemeClr val="accent1"/>
                </a:solidFill>
              </a:rPr>
            </a:br>
            <a:br>
              <a:rPr lang="pt-BR" sz="2400" dirty="0">
                <a:solidFill>
                  <a:schemeClr val="accent1"/>
                </a:solidFill>
              </a:rPr>
            </a:br>
            <a:r>
              <a:rPr lang="pt-BR" sz="2400" dirty="0" err="1">
                <a:solidFill>
                  <a:schemeClr val="accent1"/>
                </a:solidFill>
              </a:rPr>
              <a:t>Select</a:t>
            </a:r>
            <a:endParaRPr lang="pt-BR" sz="2400" dirty="0">
              <a:solidFill>
                <a:schemeClr val="accent1"/>
              </a:solidFill>
            </a:endParaRPr>
          </a:p>
          <a:p>
            <a:pPr marL="0" indent="0">
              <a:buNone/>
            </a:pPr>
            <a:r>
              <a:rPr lang="pt-BR" sz="2400" dirty="0">
                <a:solidFill>
                  <a:schemeClr val="accent1"/>
                </a:solidFill>
              </a:rPr>
              <a:t> </a:t>
            </a:r>
            <a:r>
              <a:rPr lang="pt-BR" sz="2400" dirty="0" err="1"/>
              <a:t>IdEmpregado,NomeEmpregado</a:t>
            </a:r>
            <a:r>
              <a:rPr lang="pt-BR" sz="2400" dirty="0"/>
              <a:t> </a:t>
            </a:r>
          </a:p>
          <a:p>
            <a:pPr marL="0" indent="0">
              <a:buNone/>
            </a:pPr>
            <a:r>
              <a:rPr lang="pt-BR" sz="2400" dirty="0" err="1">
                <a:solidFill>
                  <a:schemeClr val="accent1"/>
                </a:solidFill>
              </a:rPr>
              <a:t>From</a:t>
            </a:r>
            <a:r>
              <a:rPr lang="pt-BR" sz="2400" dirty="0">
                <a:solidFill>
                  <a:schemeClr val="accent1"/>
                </a:solidFill>
              </a:rPr>
              <a:t> </a:t>
            </a:r>
          </a:p>
          <a:p>
            <a:pPr marL="0" indent="0">
              <a:buNone/>
            </a:pPr>
            <a:r>
              <a:rPr lang="pt-BR" sz="2400" dirty="0">
                <a:solidFill>
                  <a:schemeClr val="accent1"/>
                </a:solidFill>
              </a:rPr>
              <a:t> </a:t>
            </a:r>
            <a:r>
              <a:rPr lang="pt-BR" sz="2400" dirty="0"/>
              <a:t>Empregado </a:t>
            </a:r>
          </a:p>
          <a:p>
            <a:pPr marL="0" indent="0">
              <a:buNone/>
            </a:pPr>
            <a:r>
              <a:rPr lang="pt-BR" sz="2400" dirty="0" err="1">
                <a:solidFill>
                  <a:schemeClr val="accent1"/>
                </a:solidFill>
              </a:rPr>
              <a:t>Where</a:t>
            </a:r>
            <a:r>
              <a:rPr lang="pt-BR" sz="2400" dirty="0">
                <a:solidFill>
                  <a:schemeClr val="accent1"/>
                </a:solidFill>
              </a:rPr>
              <a:t> </a:t>
            </a:r>
            <a:r>
              <a:rPr lang="pt-BR" sz="2400" dirty="0" err="1"/>
              <a:t>IdEmpregado</a:t>
            </a:r>
            <a:r>
              <a:rPr lang="pt-BR" sz="2400" dirty="0"/>
              <a:t> &gt; 100</a:t>
            </a:r>
          </a:p>
          <a:p>
            <a:pPr marL="0" indent="0">
              <a:buNone/>
            </a:pPr>
            <a:endParaRPr lang="pt-BR" dirty="0"/>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32</a:t>
            </a:fld>
            <a:endParaRPr lang="pt-BR"/>
          </a:p>
        </p:txBody>
      </p:sp>
    </p:spTree>
    <p:extLst>
      <p:ext uri="{BB962C8B-B14F-4D97-AF65-F5344CB8AC3E}">
        <p14:creationId xmlns:p14="http://schemas.microsoft.com/office/powerpoint/2010/main" val="303503867"/>
      </p:ext>
    </p:extLst>
  </p:cSld>
  <p:clrMapOvr>
    <a:masterClrMapping/>
  </p:clrMapOvr>
  <p:transition spd="slow">
    <p:wipe di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Operadores Relacionais e Lógicos</a:t>
            </a:r>
          </a:p>
        </p:txBody>
      </p:sp>
      <p:sp>
        <p:nvSpPr>
          <p:cNvPr id="3" name="Espaço Reservado para Conteúdo 2"/>
          <p:cNvSpPr>
            <a:spLocks noGrp="1"/>
          </p:cNvSpPr>
          <p:nvPr>
            <p:ph idx="1"/>
          </p:nvPr>
        </p:nvSpPr>
        <p:spPr/>
        <p:txBody>
          <a:bodyPr>
            <a:normAutofit/>
          </a:bodyPr>
          <a:lstStyle/>
          <a:p>
            <a:pPr marL="0" indent="0">
              <a:buNone/>
            </a:pPr>
            <a:r>
              <a:rPr lang="pt-BR" b="1" dirty="0"/>
              <a:t>Exemplos</a:t>
            </a:r>
          </a:p>
          <a:p>
            <a:pPr marL="0" indent="0">
              <a:buNone/>
            </a:pPr>
            <a:endParaRPr lang="pt-BR" b="1" dirty="0"/>
          </a:p>
          <a:p>
            <a:pPr marL="0" indent="0">
              <a:buNone/>
            </a:pPr>
            <a:r>
              <a:rPr lang="pt-BR" sz="2800" b="1" dirty="0">
                <a:solidFill>
                  <a:schemeClr val="accent1"/>
                </a:solidFill>
              </a:rPr>
              <a:t>Empregados com código menor ou igual a 100</a:t>
            </a:r>
            <a:br>
              <a:rPr lang="pt-BR" sz="2800" dirty="0">
                <a:solidFill>
                  <a:schemeClr val="accent1"/>
                </a:solidFill>
              </a:rPr>
            </a:br>
            <a:br>
              <a:rPr lang="pt-BR" sz="2400" dirty="0">
                <a:solidFill>
                  <a:schemeClr val="accent1"/>
                </a:solidFill>
              </a:rPr>
            </a:br>
            <a:r>
              <a:rPr lang="pt-BR" sz="2400" dirty="0" err="1">
                <a:solidFill>
                  <a:schemeClr val="accent1"/>
                </a:solidFill>
              </a:rPr>
              <a:t>Select</a:t>
            </a:r>
            <a:endParaRPr lang="pt-BR" sz="2400" dirty="0">
              <a:solidFill>
                <a:schemeClr val="accent1"/>
              </a:solidFill>
            </a:endParaRPr>
          </a:p>
          <a:p>
            <a:pPr marL="0" indent="0">
              <a:buNone/>
            </a:pPr>
            <a:r>
              <a:rPr lang="pt-BR" sz="2400" dirty="0">
                <a:solidFill>
                  <a:schemeClr val="accent1"/>
                </a:solidFill>
              </a:rPr>
              <a:t> </a:t>
            </a:r>
            <a:r>
              <a:rPr lang="pt-BR" sz="2400" dirty="0" err="1"/>
              <a:t>IdEmpregado,NomeEmpregado</a:t>
            </a:r>
            <a:r>
              <a:rPr lang="pt-BR" sz="2400" dirty="0"/>
              <a:t> </a:t>
            </a:r>
          </a:p>
          <a:p>
            <a:pPr marL="0" indent="0">
              <a:buNone/>
            </a:pPr>
            <a:r>
              <a:rPr lang="pt-BR" sz="2400" dirty="0" err="1">
                <a:solidFill>
                  <a:schemeClr val="accent1"/>
                </a:solidFill>
              </a:rPr>
              <a:t>From</a:t>
            </a:r>
            <a:r>
              <a:rPr lang="pt-BR" sz="2400" dirty="0">
                <a:solidFill>
                  <a:schemeClr val="accent1"/>
                </a:solidFill>
              </a:rPr>
              <a:t> </a:t>
            </a:r>
          </a:p>
          <a:p>
            <a:pPr marL="0" indent="0">
              <a:buNone/>
            </a:pPr>
            <a:r>
              <a:rPr lang="pt-BR" sz="2400" dirty="0">
                <a:solidFill>
                  <a:schemeClr val="accent1"/>
                </a:solidFill>
              </a:rPr>
              <a:t> </a:t>
            </a:r>
            <a:r>
              <a:rPr lang="pt-BR" sz="2400" dirty="0"/>
              <a:t>Empregado </a:t>
            </a:r>
          </a:p>
          <a:p>
            <a:pPr marL="0" indent="0">
              <a:buNone/>
            </a:pPr>
            <a:r>
              <a:rPr lang="pt-BR" sz="2400" dirty="0" err="1">
                <a:solidFill>
                  <a:schemeClr val="accent1"/>
                </a:solidFill>
              </a:rPr>
              <a:t>Where</a:t>
            </a:r>
            <a:r>
              <a:rPr lang="pt-BR" sz="2400" dirty="0">
                <a:solidFill>
                  <a:schemeClr val="accent1"/>
                </a:solidFill>
              </a:rPr>
              <a:t> </a:t>
            </a:r>
            <a:r>
              <a:rPr lang="pt-BR" sz="2400" dirty="0" err="1"/>
              <a:t>IdEmpregado</a:t>
            </a:r>
            <a:r>
              <a:rPr lang="pt-BR" sz="2400" dirty="0"/>
              <a:t> &lt;= 100</a:t>
            </a:r>
          </a:p>
          <a:p>
            <a:pPr marL="0" indent="0">
              <a:buNone/>
            </a:pPr>
            <a:endParaRPr lang="pt-BR" dirty="0"/>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33</a:t>
            </a:fld>
            <a:endParaRPr lang="pt-BR"/>
          </a:p>
        </p:txBody>
      </p:sp>
    </p:spTree>
    <p:extLst>
      <p:ext uri="{BB962C8B-B14F-4D97-AF65-F5344CB8AC3E}">
        <p14:creationId xmlns:p14="http://schemas.microsoft.com/office/powerpoint/2010/main" val="4020967312"/>
      </p:ext>
    </p:extLst>
  </p:cSld>
  <p:clrMapOvr>
    <a:masterClrMapping/>
  </p:clrMapOvr>
  <p:transition spd="slow">
    <p:wipe di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Operadores Relacionais e Lógicos</a:t>
            </a:r>
          </a:p>
        </p:txBody>
      </p:sp>
      <p:sp>
        <p:nvSpPr>
          <p:cNvPr id="3" name="Espaço Reservado para Conteúdo 2"/>
          <p:cNvSpPr>
            <a:spLocks noGrp="1"/>
          </p:cNvSpPr>
          <p:nvPr>
            <p:ph idx="1"/>
          </p:nvPr>
        </p:nvSpPr>
        <p:spPr/>
        <p:txBody>
          <a:bodyPr>
            <a:normAutofit lnSpcReduction="10000"/>
          </a:bodyPr>
          <a:lstStyle/>
          <a:p>
            <a:pPr marL="0" indent="0">
              <a:buNone/>
            </a:pPr>
            <a:r>
              <a:rPr lang="pt-BR" b="1" dirty="0"/>
              <a:t>Exemplos</a:t>
            </a:r>
          </a:p>
          <a:p>
            <a:pPr marL="0" indent="0">
              <a:buNone/>
            </a:pPr>
            <a:endParaRPr lang="pt-BR" b="1" dirty="0"/>
          </a:p>
          <a:p>
            <a:pPr marL="0" indent="0">
              <a:buNone/>
            </a:pPr>
            <a:r>
              <a:rPr lang="pt-BR" sz="2800" b="1" dirty="0">
                <a:solidFill>
                  <a:schemeClr val="accent1"/>
                </a:solidFill>
              </a:rPr>
              <a:t>Departamentos com código maior que 10 e menor igual a 50</a:t>
            </a:r>
            <a:br>
              <a:rPr lang="pt-BR" sz="2800" dirty="0">
                <a:solidFill>
                  <a:schemeClr val="accent1"/>
                </a:solidFill>
              </a:rPr>
            </a:br>
            <a:br>
              <a:rPr lang="pt-BR" sz="2400" dirty="0"/>
            </a:br>
            <a:r>
              <a:rPr lang="pt-BR" sz="2400" dirty="0" err="1">
                <a:solidFill>
                  <a:schemeClr val="accent1"/>
                </a:solidFill>
              </a:rPr>
              <a:t>Select</a:t>
            </a:r>
            <a:r>
              <a:rPr lang="pt-BR" sz="2400" dirty="0">
                <a:solidFill>
                  <a:schemeClr val="accent1"/>
                </a:solidFill>
              </a:rPr>
              <a:t> </a:t>
            </a:r>
          </a:p>
          <a:p>
            <a:pPr marL="0" indent="0">
              <a:buNone/>
            </a:pPr>
            <a:r>
              <a:rPr lang="pt-BR" sz="2400" dirty="0"/>
              <a:t> * </a:t>
            </a:r>
          </a:p>
          <a:p>
            <a:pPr marL="0" indent="0">
              <a:buNone/>
            </a:pPr>
            <a:r>
              <a:rPr lang="pt-BR" sz="2400" dirty="0" err="1">
                <a:solidFill>
                  <a:schemeClr val="accent1"/>
                </a:solidFill>
              </a:rPr>
              <a:t>From</a:t>
            </a:r>
            <a:r>
              <a:rPr lang="pt-BR" sz="2400" dirty="0">
                <a:solidFill>
                  <a:schemeClr val="accent1"/>
                </a:solidFill>
              </a:rPr>
              <a:t> </a:t>
            </a:r>
          </a:p>
          <a:p>
            <a:pPr marL="0" indent="0">
              <a:buNone/>
            </a:pPr>
            <a:r>
              <a:rPr lang="pt-BR" sz="2400" dirty="0"/>
              <a:t> Departamento </a:t>
            </a:r>
          </a:p>
          <a:p>
            <a:pPr marL="0" indent="0">
              <a:buNone/>
            </a:pPr>
            <a:r>
              <a:rPr lang="pt-BR" sz="2400" dirty="0" err="1">
                <a:solidFill>
                  <a:schemeClr val="accent1"/>
                </a:solidFill>
              </a:rPr>
              <a:t>Where</a:t>
            </a:r>
            <a:r>
              <a:rPr lang="pt-BR" sz="2400" dirty="0"/>
              <a:t>  </a:t>
            </a:r>
            <a:r>
              <a:rPr lang="pt-BR" sz="2400" dirty="0" err="1"/>
              <a:t>IdDepto</a:t>
            </a:r>
            <a:r>
              <a:rPr lang="pt-BR" sz="2400" dirty="0"/>
              <a:t> &gt; 10 </a:t>
            </a:r>
            <a:r>
              <a:rPr lang="pt-BR" sz="2400" dirty="0" err="1">
                <a:solidFill>
                  <a:schemeClr val="accent1"/>
                </a:solidFill>
              </a:rPr>
              <a:t>And</a:t>
            </a:r>
            <a:r>
              <a:rPr lang="pt-BR" sz="2400" dirty="0">
                <a:solidFill>
                  <a:schemeClr val="accent1"/>
                </a:solidFill>
              </a:rPr>
              <a:t> </a:t>
            </a:r>
            <a:r>
              <a:rPr lang="pt-BR" sz="2400" dirty="0" err="1"/>
              <a:t>IdDepto</a:t>
            </a:r>
            <a:r>
              <a:rPr lang="pt-BR" sz="2400" dirty="0"/>
              <a:t> &lt;= 50</a:t>
            </a:r>
            <a:br>
              <a:rPr lang="pt-BR" sz="2400" dirty="0"/>
            </a:br>
            <a:endParaRPr lang="pt-BR" sz="2800" dirty="0"/>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34</a:t>
            </a:fld>
            <a:endParaRPr lang="pt-BR"/>
          </a:p>
        </p:txBody>
      </p:sp>
    </p:spTree>
    <p:extLst>
      <p:ext uri="{BB962C8B-B14F-4D97-AF65-F5344CB8AC3E}">
        <p14:creationId xmlns:p14="http://schemas.microsoft.com/office/powerpoint/2010/main" val="2508436247"/>
      </p:ext>
    </p:extLst>
  </p:cSld>
  <p:clrMapOvr>
    <a:masterClrMapping/>
  </p:clrMapOvr>
  <p:transition spd="slow">
    <p:wipe di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42864" y="44624"/>
            <a:ext cx="8229600" cy="1143000"/>
          </a:xfrm>
        </p:spPr>
        <p:txBody>
          <a:bodyPr/>
          <a:lstStyle/>
          <a:p>
            <a:r>
              <a:rPr lang="pt-BR" dirty="0"/>
              <a:t>Operadores Relacionais e Lógicos</a:t>
            </a:r>
          </a:p>
        </p:txBody>
      </p:sp>
      <p:sp>
        <p:nvSpPr>
          <p:cNvPr id="3" name="Espaço Reservado para Conteúdo 2"/>
          <p:cNvSpPr>
            <a:spLocks noGrp="1"/>
          </p:cNvSpPr>
          <p:nvPr>
            <p:ph idx="1"/>
          </p:nvPr>
        </p:nvSpPr>
        <p:spPr>
          <a:xfrm>
            <a:off x="2207568" y="1124744"/>
            <a:ext cx="8280920" cy="5328592"/>
          </a:xfrm>
        </p:spPr>
        <p:txBody>
          <a:bodyPr>
            <a:normAutofit fontScale="92500" lnSpcReduction="10000"/>
          </a:bodyPr>
          <a:lstStyle/>
          <a:p>
            <a:pPr marL="0" indent="0">
              <a:buNone/>
            </a:pPr>
            <a:r>
              <a:rPr lang="pt-BR" b="1" dirty="0"/>
              <a:t>Exemplos</a:t>
            </a:r>
          </a:p>
          <a:p>
            <a:pPr marL="0" indent="0">
              <a:buNone/>
            </a:pPr>
            <a:r>
              <a:rPr lang="pt-BR" sz="2400" b="1" dirty="0">
                <a:solidFill>
                  <a:schemeClr val="accent1"/>
                </a:solidFill>
              </a:rPr>
              <a:t>Utilizando parêntesis para agrupar condições</a:t>
            </a:r>
            <a:br>
              <a:rPr lang="pt-BR" sz="2400" dirty="0">
                <a:solidFill>
                  <a:schemeClr val="accent1"/>
                </a:solidFill>
              </a:rPr>
            </a:br>
            <a:br>
              <a:rPr lang="pt-BR" sz="3300" dirty="0"/>
            </a:br>
            <a:r>
              <a:rPr lang="pt-BR" sz="2200" dirty="0"/>
              <a:t>Seleção de empregados cujos códigos são 10 ou 30 ou que possuam o código de departamento maior igual a 60 e menor igual a 100</a:t>
            </a:r>
            <a:br>
              <a:rPr lang="pt-BR" sz="2200" dirty="0"/>
            </a:br>
            <a:endParaRPr lang="pt-BR" sz="2400" dirty="0"/>
          </a:p>
          <a:p>
            <a:pPr marL="0" indent="0">
              <a:buNone/>
            </a:pPr>
            <a:r>
              <a:rPr lang="pt-BR" sz="2200" dirty="0" err="1">
                <a:solidFill>
                  <a:schemeClr val="accent1"/>
                </a:solidFill>
              </a:rPr>
              <a:t>Select</a:t>
            </a:r>
            <a:r>
              <a:rPr lang="pt-BR" sz="2200" dirty="0">
                <a:solidFill>
                  <a:schemeClr val="accent1"/>
                </a:solidFill>
              </a:rPr>
              <a:t> </a:t>
            </a:r>
          </a:p>
          <a:p>
            <a:pPr marL="0" indent="0">
              <a:buNone/>
            </a:pPr>
            <a:r>
              <a:rPr lang="pt-BR" sz="2200" dirty="0"/>
              <a:t> </a:t>
            </a:r>
            <a:r>
              <a:rPr lang="pt-BR" sz="2200" dirty="0" err="1"/>
              <a:t>IdEmpregado</a:t>
            </a:r>
            <a:r>
              <a:rPr lang="pt-BR" sz="2200" dirty="0"/>
              <a:t>,</a:t>
            </a:r>
          </a:p>
          <a:p>
            <a:pPr marL="0" indent="0">
              <a:buNone/>
            </a:pPr>
            <a:r>
              <a:rPr lang="pt-BR" sz="2200" dirty="0"/>
              <a:t> </a:t>
            </a:r>
            <a:r>
              <a:rPr lang="pt-BR" sz="2200" dirty="0" err="1"/>
              <a:t>NomeEmpregado</a:t>
            </a:r>
            <a:r>
              <a:rPr lang="pt-BR" sz="2200" dirty="0"/>
              <a:t>,</a:t>
            </a:r>
          </a:p>
          <a:p>
            <a:pPr marL="0" indent="0">
              <a:buNone/>
            </a:pPr>
            <a:r>
              <a:rPr lang="pt-BR" sz="2200" dirty="0"/>
              <a:t> </a:t>
            </a:r>
            <a:r>
              <a:rPr lang="pt-BR" sz="2200" dirty="0" err="1"/>
              <a:t>IdDepto</a:t>
            </a:r>
            <a:r>
              <a:rPr lang="pt-BR" sz="2200" dirty="0"/>
              <a:t> </a:t>
            </a:r>
          </a:p>
          <a:p>
            <a:pPr marL="0" indent="0">
              <a:buNone/>
            </a:pPr>
            <a:r>
              <a:rPr lang="pt-BR" sz="2200" dirty="0" err="1">
                <a:solidFill>
                  <a:schemeClr val="accent1"/>
                </a:solidFill>
              </a:rPr>
              <a:t>From</a:t>
            </a:r>
            <a:r>
              <a:rPr lang="pt-BR" sz="2200" dirty="0">
                <a:solidFill>
                  <a:schemeClr val="accent1"/>
                </a:solidFill>
              </a:rPr>
              <a:t> </a:t>
            </a:r>
          </a:p>
          <a:p>
            <a:pPr marL="0" indent="0">
              <a:buNone/>
            </a:pPr>
            <a:r>
              <a:rPr lang="pt-BR" sz="2200" dirty="0"/>
              <a:t> Empregado</a:t>
            </a:r>
          </a:p>
          <a:p>
            <a:pPr marL="0" indent="0">
              <a:buNone/>
            </a:pPr>
            <a:r>
              <a:rPr lang="pt-BR" sz="2200" dirty="0" err="1">
                <a:solidFill>
                  <a:schemeClr val="accent1"/>
                </a:solidFill>
              </a:rPr>
              <a:t>Where</a:t>
            </a:r>
            <a:endParaRPr lang="pt-BR" sz="2200" dirty="0">
              <a:solidFill>
                <a:schemeClr val="accent1"/>
              </a:solidFill>
            </a:endParaRPr>
          </a:p>
          <a:p>
            <a:pPr marL="0" indent="0">
              <a:buNone/>
            </a:pPr>
            <a:r>
              <a:rPr lang="pt-BR" sz="2200" dirty="0"/>
              <a:t> (</a:t>
            </a:r>
            <a:r>
              <a:rPr lang="pt-BR" sz="2200" dirty="0" err="1"/>
              <a:t>IdEmpregado</a:t>
            </a:r>
            <a:r>
              <a:rPr lang="pt-BR" sz="2200" dirty="0"/>
              <a:t> = 10 </a:t>
            </a:r>
            <a:r>
              <a:rPr lang="pt-BR" sz="2200" dirty="0" err="1"/>
              <a:t>or</a:t>
            </a:r>
            <a:r>
              <a:rPr lang="pt-BR" sz="2200" dirty="0"/>
              <a:t> </a:t>
            </a:r>
            <a:r>
              <a:rPr lang="pt-BR" sz="2200" dirty="0" err="1"/>
              <a:t>IdEmpregado</a:t>
            </a:r>
            <a:r>
              <a:rPr lang="pt-BR" sz="2200" dirty="0"/>
              <a:t> = 30) </a:t>
            </a:r>
            <a:r>
              <a:rPr lang="pt-BR" sz="2200" dirty="0" err="1"/>
              <a:t>or</a:t>
            </a:r>
            <a:r>
              <a:rPr lang="pt-BR" sz="2200" dirty="0"/>
              <a:t> (</a:t>
            </a:r>
            <a:r>
              <a:rPr lang="pt-BR" sz="2200" dirty="0" err="1"/>
              <a:t>IdDepto</a:t>
            </a:r>
            <a:r>
              <a:rPr lang="pt-BR" sz="2200" dirty="0"/>
              <a:t> &gt;= 60 </a:t>
            </a:r>
            <a:r>
              <a:rPr lang="pt-BR" sz="2200" dirty="0" err="1"/>
              <a:t>and</a:t>
            </a:r>
            <a:r>
              <a:rPr lang="pt-BR" sz="2200" dirty="0"/>
              <a:t> </a:t>
            </a:r>
            <a:r>
              <a:rPr lang="pt-BR" sz="2200" dirty="0" err="1"/>
              <a:t>IdDepto</a:t>
            </a:r>
            <a:r>
              <a:rPr lang="pt-BR" sz="2200" dirty="0"/>
              <a:t> &lt;= 100)</a:t>
            </a:r>
            <a:endParaRPr lang="pt-BR" sz="2200" b="1" dirty="0"/>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35</a:t>
            </a:fld>
            <a:endParaRPr lang="pt-BR"/>
          </a:p>
        </p:txBody>
      </p:sp>
    </p:spTree>
    <p:extLst>
      <p:ext uri="{BB962C8B-B14F-4D97-AF65-F5344CB8AC3E}">
        <p14:creationId xmlns:p14="http://schemas.microsoft.com/office/powerpoint/2010/main" val="448866302"/>
      </p:ext>
    </p:extLst>
  </p:cSld>
  <p:clrMapOvr>
    <a:masterClrMapping/>
  </p:clrMapOvr>
  <p:transition spd="slow">
    <p:wipe di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Operador LIKE</a:t>
            </a:r>
          </a:p>
        </p:txBody>
      </p:sp>
      <p:sp>
        <p:nvSpPr>
          <p:cNvPr id="3" name="Espaço Reservado para Conteúdo 2"/>
          <p:cNvSpPr>
            <a:spLocks noGrp="1"/>
          </p:cNvSpPr>
          <p:nvPr>
            <p:ph idx="1"/>
          </p:nvPr>
        </p:nvSpPr>
        <p:spPr>
          <a:xfrm>
            <a:off x="2286000" y="908720"/>
            <a:ext cx="8077200" cy="4104456"/>
          </a:xfrm>
        </p:spPr>
        <p:txBody>
          <a:bodyPr>
            <a:noAutofit/>
          </a:bodyPr>
          <a:lstStyle/>
          <a:p>
            <a:pPr marL="0" indent="0">
              <a:buNone/>
            </a:pPr>
            <a:r>
              <a:rPr lang="pt-BR" sz="2200" dirty="0"/>
              <a:t>Determina se uma cadeia de caracteres específica corresponde a um padrão especificado</a:t>
            </a:r>
          </a:p>
          <a:p>
            <a:pPr marL="400050" lvl="1" indent="0">
              <a:buNone/>
            </a:pPr>
            <a:endParaRPr lang="pt-BR" sz="1600" dirty="0">
              <a:solidFill>
                <a:schemeClr val="accent1"/>
              </a:solidFill>
            </a:endParaRPr>
          </a:p>
          <a:p>
            <a:pPr marL="0" indent="0">
              <a:buNone/>
            </a:pPr>
            <a:r>
              <a:rPr lang="pt-BR" sz="2200" b="1" dirty="0"/>
              <a:t>Sintaxe</a:t>
            </a:r>
            <a:endParaRPr lang="pt-BR" sz="2400" b="1" i="1" dirty="0"/>
          </a:p>
          <a:p>
            <a:pPr marL="400050" lvl="1" indent="0">
              <a:buNone/>
            </a:pPr>
            <a:r>
              <a:rPr lang="pt-BR" sz="2000" b="1" i="1" dirty="0"/>
              <a:t>expressão principal</a:t>
            </a:r>
            <a:r>
              <a:rPr lang="pt-BR" sz="2000" dirty="0"/>
              <a:t> [NOT] </a:t>
            </a:r>
            <a:r>
              <a:rPr lang="pt-BR" sz="2000" b="1" dirty="0">
                <a:solidFill>
                  <a:schemeClr val="tx2"/>
                </a:solidFill>
              </a:rPr>
              <a:t>LIKE</a:t>
            </a:r>
            <a:r>
              <a:rPr lang="pt-BR" sz="2000" b="1" dirty="0"/>
              <a:t> </a:t>
            </a:r>
            <a:r>
              <a:rPr lang="pt-BR" sz="2000" i="1" dirty="0"/>
              <a:t>expressão a ser pesquisada</a:t>
            </a:r>
          </a:p>
          <a:p>
            <a:pPr marL="400050" lvl="1" indent="0">
              <a:buNone/>
            </a:pPr>
            <a:endParaRPr lang="pt-BR" sz="2000" i="1" dirty="0"/>
          </a:p>
          <a:p>
            <a:pPr marL="400050" lvl="1" indent="0">
              <a:buNone/>
            </a:pPr>
            <a:r>
              <a:rPr lang="pt-BR" sz="2000" b="1" i="1" dirty="0"/>
              <a:t>expressão principal</a:t>
            </a:r>
            <a:r>
              <a:rPr lang="pt-BR" sz="2000" i="1" dirty="0"/>
              <a:t> -</a:t>
            </a:r>
            <a:r>
              <a:rPr lang="pt-BR" sz="2000" dirty="0"/>
              <a:t> É a qualquer expressão caractere válida. Esta expressão sofrerá a pesquisa.</a:t>
            </a:r>
          </a:p>
          <a:p>
            <a:pPr marL="400050" lvl="1" indent="0">
              <a:buNone/>
            </a:pPr>
            <a:r>
              <a:rPr lang="pt-BR" sz="2000" b="1" i="1" dirty="0"/>
              <a:t>expressão a ser pesquisada</a:t>
            </a:r>
            <a:r>
              <a:rPr lang="pt-BR" sz="2000" i="1" dirty="0"/>
              <a:t> - </a:t>
            </a:r>
            <a:r>
              <a:rPr lang="pt-BR" sz="2000" dirty="0"/>
              <a:t>É a expressão caractere que será pesquisada na </a:t>
            </a:r>
            <a:r>
              <a:rPr lang="pt-BR" sz="2000" i="1" dirty="0"/>
              <a:t>expressão principal</a:t>
            </a:r>
            <a:r>
              <a:rPr lang="pt-BR" sz="2000" dirty="0"/>
              <a:t>. Nesta expressão podemos utilizar os caracteres coringa.</a:t>
            </a:r>
          </a:p>
          <a:p>
            <a:pPr marL="400050" lvl="1" indent="0">
              <a:buNone/>
            </a:pPr>
            <a:endParaRPr lang="pt-BR" sz="1100" dirty="0"/>
          </a:p>
        </p:txBody>
      </p:sp>
      <p:graphicFrame>
        <p:nvGraphicFramePr>
          <p:cNvPr id="4" name="Tabela 3"/>
          <p:cNvGraphicFramePr>
            <a:graphicFrameLocks noGrp="1"/>
          </p:cNvGraphicFramePr>
          <p:nvPr>
            <p:extLst>
              <p:ext uri="{D42A27DB-BD31-4B8C-83A1-F6EECF244321}">
                <p14:modId xmlns:p14="http://schemas.microsoft.com/office/powerpoint/2010/main" val="2818096030"/>
              </p:ext>
            </p:extLst>
          </p:nvPr>
        </p:nvGraphicFramePr>
        <p:xfrm>
          <a:off x="2423592" y="5284048"/>
          <a:ext cx="7560840" cy="1097280"/>
        </p:xfrm>
        <a:graphic>
          <a:graphicData uri="http://schemas.openxmlformats.org/drawingml/2006/table">
            <a:tbl>
              <a:tblPr/>
              <a:tblGrid>
                <a:gridCol w="2770464">
                  <a:extLst>
                    <a:ext uri="{9D8B030D-6E8A-4147-A177-3AD203B41FA5}">
                      <a16:colId xmlns:a16="http://schemas.microsoft.com/office/drawing/2014/main" val="20000"/>
                    </a:ext>
                  </a:extLst>
                </a:gridCol>
                <a:gridCol w="4790376">
                  <a:extLst>
                    <a:ext uri="{9D8B030D-6E8A-4147-A177-3AD203B41FA5}">
                      <a16:colId xmlns:a16="http://schemas.microsoft.com/office/drawing/2014/main" val="20001"/>
                    </a:ext>
                  </a:extLst>
                </a:gridCol>
              </a:tblGrid>
              <a:tr h="190500">
                <a:tc>
                  <a:txBody>
                    <a:bodyPr/>
                    <a:lstStyle/>
                    <a:p>
                      <a:r>
                        <a:rPr lang="pt-BR" sz="2400" b="1" u="none" strike="noStrike" dirty="0">
                          <a:solidFill>
                            <a:srgbClr val="000000"/>
                          </a:solidFill>
                          <a:effectLst/>
                          <a:latin typeface="Calibri"/>
                        </a:rPr>
                        <a:t>Caractere Curinga</a:t>
                      </a:r>
                      <a:endParaRPr lang="pt-BR" sz="2400" b="0" u="none" strike="noStrike" dirty="0">
                        <a:solidFill>
                          <a:srgbClr val="000000"/>
                        </a:solidFill>
                        <a:effectLst/>
                        <a:latin typeface="Calibri"/>
                      </a:endParaRPr>
                    </a:p>
                  </a:txBody>
                  <a:tcPr marL="0" marR="0" marT="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r>
                        <a:rPr lang="pt-BR" sz="2400" b="1" u="none" strike="noStrike">
                          <a:solidFill>
                            <a:srgbClr val="000000"/>
                          </a:solidFill>
                          <a:effectLst/>
                          <a:latin typeface="Calibri"/>
                        </a:rPr>
                        <a:t>Descrição</a:t>
                      </a:r>
                      <a:endParaRPr lang="pt-BR" sz="2400" b="0" u="none" strike="noStrike">
                        <a:solidFill>
                          <a:srgbClr val="000000"/>
                        </a:solidFill>
                        <a:effectLst/>
                        <a:latin typeface="Calibri"/>
                      </a:endParaRPr>
                    </a:p>
                  </a:txBody>
                  <a:tcPr marL="0" marR="0" marT="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extLst>
                  <a:ext uri="{0D108BD9-81ED-4DB2-BD59-A6C34878D82A}">
                    <a16:rowId xmlns:a16="http://schemas.microsoft.com/office/drawing/2014/main" val="10000"/>
                  </a:ext>
                </a:extLst>
              </a:tr>
              <a:tr h="190500">
                <a:tc>
                  <a:txBody>
                    <a:bodyPr/>
                    <a:lstStyle/>
                    <a:p>
                      <a:r>
                        <a:rPr lang="pt-BR" sz="2400" b="0" u="none" strike="noStrike" dirty="0">
                          <a:solidFill>
                            <a:srgbClr val="000000"/>
                          </a:solidFill>
                          <a:effectLst/>
                          <a:latin typeface="Calibri"/>
                        </a:rPr>
                        <a:t>%</a:t>
                      </a:r>
                    </a:p>
                  </a:txBody>
                  <a:tcPr marL="0" marR="0" marT="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tc>
                  <a:txBody>
                    <a:bodyPr/>
                    <a:lstStyle/>
                    <a:p>
                      <a:r>
                        <a:rPr lang="pt-BR" sz="2400" b="0" u="none" strike="noStrike">
                          <a:solidFill>
                            <a:srgbClr val="000000"/>
                          </a:solidFill>
                          <a:effectLst/>
                          <a:latin typeface="Calibri"/>
                        </a:rPr>
                        <a:t>Qualquer cadeia de caracteres</a:t>
                      </a:r>
                    </a:p>
                  </a:txBody>
                  <a:tcPr marL="0" marR="0" marT="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extLst>
                  <a:ext uri="{0D108BD9-81ED-4DB2-BD59-A6C34878D82A}">
                    <a16:rowId xmlns:a16="http://schemas.microsoft.com/office/drawing/2014/main" val="10001"/>
                  </a:ext>
                </a:extLst>
              </a:tr>
              <a:tr h="190500">
                <a:tc>
                  <a:txBody>
                    <a:bodyPr/>
                    <a:lstStyle/>
                    <a:p>
                      <a:r>
                        <a:rPr lang="pt-BR" sz="2400" b="0" u="none" strike="noStrike">
                          <a:solidFill>
                            <a:srgbClr val="000000"/>
                          </a:solidFill>
                          <a:effectLst/>
                          <a:latin typeface="Calibri"/>
                        </a:rPr>
                        <a:t>_ (sublinhado)</a:t>
                      </a:r>
                    </a:p>
                  </a:txBody>
                  <a:tcPr marL="0" marR="0" marT="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B8CCE4"/>
                    </a:solidFill>
                  </a:tcPr>
                </a:tc>
                <a:tc>
                  <a:txBody>
                    <a:bodyPr/>
                    <a:lstStyle/>
                    <a:p>
                      <a:r>
                        <a:rPr lang="pt-BR" sz="2400" b="0" u="none" strike="noStrike" dirty="0">
                          <a:solidFill>
                            <a:srgbClr val="000000"/>
                          </a:solidFill>
                          <a:effectLst/>
                          <a:latin typeface="Calibri"/>
                        </a:rPr>
                        <a:t>Qualquer caractere único</a:t>
                      </a:r>
                    </a:p>
                  </a:txBody>
                  <a:tcPr marL="0" marR="0" marT="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a:noFill/>
                    </a:lnB>
                    <a:solidFill>
                      <a:srgbClr val="B8CCE4"/>
                    </a:solidFill>
                  </a:tcPr>
                </a:tc>
                <a:extLst>
                  <a:ext uri="{0D108BD9-81ED-4DB2-BD59-A6C34878D82A}">
                    <a16:rowId xmlns:a16="http://schemas.microsoft.com/office/drawing/2014/main" val="10002"/>
                  </a:ext>
                </a:extLst>
              </a:tr>
            </a:tbl>
          </a:graphicData>
        </a:graphic>
      </p:graphicFrame>
      <p:sp>
        <p:nvSpPr>
          <p:cNvPr id="5" name="Espaço Reservado para Número de Slide 4"/>
          <p:cNvSpPr>
            <a:spLocks noGrp="1"/>
          </p:cNvSpPr>
          <p:nvPr>
            <p:ph type="sldNum" sz="quarter" idx="12"/>
          </p:nvPr>
        </p:nvSpPr>
        <p:spPr/>
        <p:txBody>
          <a:bodyPr/>
          <a:lstStyle/>
          <a:p>
            <a:fld id="{C4F29C1D-01B1-466E-BAF1-C56448A35C33}" type="slidenum">
              <a:rPr lang="pt-BR" smtClean="0"/>
              <a:t>36</a:t>
            </a:fld>
            <a:endParaRPr lang="pt-BR"/>
          </a:p>
        </p:txBody>
      </p:sp>
    </p:spTree>
    <p:extLst>
      <p:ext uri="{BB962C8B-B14F-4D97-AF65-F5344CB8AC3E}">
        <p14:creationId xmlns:p14="http://schemas.microsoft.com/office/powerpoint/2010/main" val="610473691"/>
      </p:ext>
    </p:extLst>
  </p:cSld>
  <p:clrMapOvr>
    <a:masterClrMapping/>
  </p:clrMapOvr>
  <p:transition spd="slow">
    <p:wipe di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926976"/>
          </a:xfrm>
        </p:spPr>
        <p:txBody>
          <a:bodyPr/>
          <a:lstStyle/>
          <a:p>
            <a:r>
              <a:rPr lang="pt-BR" dirty="0"/>
              <a:t>Operador LIKE</a:t>
            </a:r>
          </a:p>
        </p:txBody>
      </p:sp>
      <p:sp>
        <p:nvSpPr>
          <p:cNvPr id="3" name="Espaço Reservado para Conteúdo 2"/>
          <p:cNvSpPr>
            <a:spLocks noGrp="1"/>
          </p:cNvSpPr>
          <p:nvPr>
            <p:ph idx="1"/>
          </p:nvPr>
        </p:nvSpPr>
        <p:spPr>
          <a:xfrm>
            <a:off x="2286000" y="764704"/>
            <a:ext cx="8058472" cy="5688632"/>
          </a:xfrm>
        </p:spPr>
        <p:txBody>
          <a:bodyPr>
            <a:noAutofit/>
          </a:bodyPr>
          <a:lstStyle/>
          <a:p>
            <a:pPr marL="0" indent="0">
              <a:buNone/>
            </a:pPr>
            <a:r>
              <a:rPr lang="pt-BR" sz="2400" b="1" dirty="0"/>
              <a:t>Exemplos</a:t>
            </a:r>
          </a:p>
          <a:p>
            <a:pPr marL="0" indent="0">
              <a:buNone/>
            </a:pPr>
            <a:endParaRPr lang="pt-BR" sz="2400" b="1" dirty="0"/>
          </a:p>
          <a:p>
            <a:pPr marL="0" indent="0">
              <a:buNone/>
            </a:pPr>
            <a:r>
              <a:rPr lang="pt-BR" sz="2000" dirty="0">
                <a:solidFill>
                  <a:schemeClr val="tx2"/>
                </a:solidFill>
              </a:rPr>
              <a:t>Empregados que começam com a letra "J“</a:t>
            </a:r>
            <a:endParaRPr lang="pt-BR" sz="2000" dirty="0"/>
          </a:p>
          <a:p>
            <a:pPr marL="0" indent="0">
              <a:buNone/>
            </a:pPr>
            <a:endParaRPr lang="pt-BR" sz="1800" dirty="0">
              <a:solidFill>
                <a:schemeClr val="tx2"/>
              </a:solidFill>
            </a:endParaRPr>
          </a:p>
          <a:p>
            <a:pPr marL="0" indent="0">
              <a:buNone/>
            </a:pPr>
            <a:r>
              <a:rPr lang="pt-BR" sz="1800" dirty="0" err="1">
                <a:solidFill>
                  <a:schemeClr val="tx2"/>
                </a:solidFill>
              </a:rPr>
              <a:t>Select</a:t>
            </a:r>
            <a:r>
              <a:rPr lang="pt-BR" sz="1800" dirty="0">
                <a:solidFill>
                  <a:schemeClr val="tx2"/>
                </a:solidFill>
              </a:rPr>
              <a:t> </a:t>
            </a:r>
            <a:r>
              <a:rPr lang="pt-BR" sz="1800" dirty="0" err="1"/>
              <a:t>IdEmpregado</a:t>
            </a:r>
            <a:r>
              <a:rPr lang="pt-BR" sz="1800" dirty="0"/>
              <a:t>, </a:t>
            </a:r>
            <a:r>
              <a:rPr lang="pt-BR" sz="1800" dirty="0" err="1"/>
              <a:t>NomeEmpregado</a:t>
            </a:r>
            <a:r>
              <a:rPr lang="pt-BR" sz="1800" dirty="0"/>
              <a:t> </a:t>
            </a:r>
            <a:r>
              <a:rPr lang="pt-BR" sz="1800" dirty="0" err="1">
                <a:solidFill>
                  <a:schemeClr val="tx2"/>
                </a:solidFill>
              </a:rPr>
              <a:t>From</a:t>
            </a:r>
            <a:r>
              <a:rPr lang="pt-BR" sz="1800" dirty="0">
                <a:solidFill>
                  <a:schemeClr val="tx2"/>
                </a:solidFill>
              </a:rPr>
              <a:t> </a:t>
            </a:r>
            <a:r>
              <a:rPr lang="pt-BR" sz="1800" dirty="0"/>
              <a:t>Empregado </a:t>
            </a:r>
            <a:r>
              <a:rPr lang="pt-BR" sz="1800" dirty="0" err="1">
                <a:solidFill>
                  <a:schemeClr val="tx2"/>
                </a:solidFill>
              </a:rPr>
              <a:t>Where</a:t>
            </a:r>
            <a:r>
              <a:rPr lang="pt-BR" sz="1800" dirty="0">
                <a:solidFill>
                  <a:schemeClr val="tx2"/>
                </a:solidFill>
              </a:rPr>
              <a:t> </a:t>
            </a:r>
            <a:r>
              <a:rPr lang="pt-BR" sz="1800" dirty="0" err="1"/>
              <a:t>NomeEmpregado</a:t>
            </a:r>
            <a:r>
              <a:rPr lang="pt-BR" sz="1800" dirty="0"/>
              <a:t> </a:t>
            </a:r>
            <a:r>
              <a:rPr lang="pt-BR" sz="1800" dirty="0" err="1">
                <a:solidFill>
                  <a:schemeClr val="tx2"/>
                </a:solidFill>
              </a:rPr>
              <a:t>Like</a:t>
            </a:r>
            <a:r>
              <a:rPr lang="pt-BR" sz="1800" dirty="0">
                <a:solidFill>
                  <a:schemeClr val="tx2"/>
                </a:solidFill>
              </a:rPr>
              <a:t> </a:t>
            </a:r>
            <a:r>
              <a:rPr lang="pt-BR" sz="1800" dirty="0"/>
              <a:t>'J%'</a:t>
            </a:r>
          </a:p>
          <a:p>
            <a:pPr marL="0" indent="0">
              <a:buNone/>
            </a:pPr>
            <a:endParaRPr lang="pt-BR" sz="1800" b="1" i="1" dirty="0"/>
          </a:p>
          <a:p>
            <a:pPr marL="0" indent="0">
              <a:buNone/>
            </a:pPr>
            <a:r>
              <a:rPr lang="pt-BR" sz="2000" dirty="0">
                <a:solidFill>
                  <a:schemeClr val="tx2"/>
                </a:solidFill>
              </a:rPr>
              <a:t>Empregados que terminam com a letra "A"</a:t>
            </a:r>
          </a:p>
          <a:p>
            <a:endParaRPr lang="pt-BR" sz="1800" dirty="0"/>
          </a:p>
          <a:p>
            <a:pPr marL="0" indent="0">
              <a:buNone/>
            </a:pPr>
            <a:r>
              <a:rPr lang="pt-BR" sz="1800" dirty="0" err="1">
                <a:solidFill>
                  <a:schemeClr val="tx2"/>
                </a:solidFill>
              </a:rPr>
              <a:t>Select</a:t>
            </a:r>
            <a:r>
              <a:rPr lang="pt-BR" sz="1800" dirty="0">
                <a:solidFill>
                  <a:schemeClr val="tx2"/>
                </a:solidFill>
              </a:rPr>
              <a:t> </a:t>
            </a:r>
            <a:r>
              <a:rPr lang="pt-BR" sz="1800" dirty="0" err="1"/>
              <a:t>IdEmpregado</a:t>
            </a:r>
            <a:r>
              <a:rPr lang="pt-BR" sz="1800" dirty="0"/>
              <a:t>, </a:t>
            </a:r>
            <a:r>
              <a:rPr lang="pt-BR" sz="1800" dirty="0" err="1"/>
              <a:t>NomeEmpregado</a:t>
            </a:r>
            <a:r>
              <a:rPr lang="pt-BR" sz="1800" dirty="0"/>
              <a:t> </a:t>
            </a:r>
            <a:r>
              <a:rPr lang="pt-BR" sz="1800" dirty="0" err="1">
                <a:solidFill>
                  <a:schemeClr val="tx2"/>
                </a:solidFill>
              </a:rPr>
              <a:t>From</a:t>
            </a:r>
            <a:r>
              <a:rPr lang="pt-BR" sz="1800" dirty="0">
                <a:solidFill>
                  <a:schemeClr val="tx2"/>
                </a:solidFill>
              </a:rPr>
              <a:t> </a:t>
            </a:r>
            <a:r>
              <a:rPr lang="pt-BR" sz="1800" dirty="0"/>
              <a:t>Empregado </a:t>
            </a:r>
            <a:r>
              <a:rPr lang="pt-BR" sz="1800" dirty="0" err="1">
                <a:solidFill>
                  <a:schemeClr val="tx2"/>
                </a:solidFill>
              </a:rPr>
              <a:t>Where</a:t>
            </a:r>
            <a:r>
              <a:rPr lang="pt-BR" sz="1800" dirty="0">
                <a:solidFill>
                  <a:schemeClr val="tx2"/>
                </a:solidFill>
              </a:rPr>
              <a:t> </a:t>
            </a:r>
            <a:r>
              <a:rPr lang="pt-BR" sz="1800" dirty="0" err="1"/>
              <a:t>NomeEmpregado</a:t>
            </a:r>
            <a:r>
              <a:rPr lang="pt-BR" sz="1800" dirty="0"/>
              <a:t> </a:t>
            </a:r>
            <a:r>
              <a:rPr lang="pt-BR" sz="1800" dirty="0" err="1">
                <a:solidFill>
                  <a:schemeClr val="tx2"/>
                </a:solidFill>
              </a:rPr>
              <a:t>Like</a:t>
            </a:r>
            <a:r>
              <a:rPr lang="pt-BR" sz="1800" dirty="0">
                <a:solidFill>
                  <a:schemeClr val="tx2"/>
                </a:solidFill>
              </a:rPr>
              <a:t> </a:t>
            </a:r>
            <a:r>
              <a:rPr lang="pt-BR" sz="1800" dirty="0"/>
              <a:t>'%A'</a:t>
            </a:r>
          </a:p>
          <a:p>
            <a:pPr marL="0" indent="0">
              <a:buNone/>
            </a:pPr>
            <a:endParaRPr lang="pt-BR" sz="1800" b="1" i="1" dirty="0"/>
          </a:p>
          <a:p>
            <a:pPr marL="0" indent="0">
              <a:buNone/>
            </a:pPr>
            <a:r>
              <a:rPr lang="pt-BR" sz="2000" dirty="0">
                <a:solidFill>
                  <a:schemeClr val="tx2"/>
                </a:solidFill>
              </a:rPr>
              <a:t>Funcionários que possuam a letra "M" em qualquer parte do nome</a:t>
            </a:r>
          </a:p>
          <a:p>
            <a:endParaRPr lang="pt-BR" sz="1800" dirty="0"/>
          </a:p>
          <a:p>
            <a:pPr marL="0" indent="0">
              <a:buNone/>
            </a:pPr>
            <a:r>
              <a:rPr lang="pt-BR" sz="1800" dirty="0" err="1">
                <a:solidFill>
                  <a:schemeClr val="tx2"/>
                </a:solidFill>
              </a:rPr>
              <a:t>Select</a:t>
            </a:r>
            <a:r>
              <a:rPr lang="pt-BR" sz="1800" dirty="0">
                <a:solidFill>
                  <a:schemeClr val="tx2"/>
                </a:solidFill>
              </a:rPr>
              <a:t> </a:t>
            </a:r>
            <a:r>
              <a:rPr lang="pt-BR" sz="1800" dirty="0" err="1"/>
              <a:t>IdEmpregado</a:t>
            </a:r>
            <a:r>
              <a:rPr lang="pt-BR" sz="1800" dirty="0"/>
              <a:t>, </a:t>
            </a:r>
            <a:r>
              <a:rPr lang="pt-BR" sz="1800" dirty="0" err="1"/>
              <a:t>NomeEmpregado</a:t>
            </a:r>
            <a:r>
              <a:rPr lang="pt-BR" sz="1800" dirty="0"/>
              <a:t> </a:t>
            </a:r>
            <a:r>
              <a:rPr lang="pt-BR" sz="1800" dirty="0" err="1">
                <a:solidFill>
                  <a:schemeClr val="tx2"/>
                </a:solidFill>
              </a:rPr>
              <a:t>From</a:t>
            </a:r>
            <a:r>
              <a:rPr lang="pt-BR" sz="1800" dirty="0">
                <a:solidFill>
                  <a:schemeClr val="tx2"/>
                </a:solidFill>
              </a:rPr>
              <a:t> </a:t>
            </a:r>
            <a:r>
              <a:rPr lang="pt-BR" sz="1800" dirty="0"/>
              <a:t>Empregado </a:t>
            </a:r>
            <a:r>
              <a:rPr lang="pt-BR" sz="1800" dirty="0" err="1">
                <a:solidFill>
                  <a:schemeClr val="tx2"/>
                </a:solidFill>
              </a:rPr>
              <a:t>Where</a:t>
            </a:r>
            <a:r>
              <a:rPr lang="pt-BR" sz="1800" dirty="0">
                <a:solidFill>
                  <a:schemeClr val="tx2"/>
                </a:solidFill>
              </a:rPr>
              <a:t> </a:t>
            </a:r>
            <a:r>
              <a:rPr lang="pt-BR" sz="1800" dirty="0" err="1"/>
              <a:t>NomeEmpregado</a:t>
            </a:r>
            <a:r>
              <a:rPr lang="pt-BR" sz="1800" dirty="0"/>
              <a:t> </a:t>
            </a:r>
            <a:r>
              <a:rPr lang="pt-BR" sz="1800" dirty="0" err="1">
                <a:solidFill>
                  <a:schemeClr val="tx2"/>
                </a:solidFill>
              </a:rPr>
              <a:t>Like</a:t>
            </a:r>
            <a:r>
              <a:rPr lang="pt-BR" sz="1800" dirty="0">
                <a:solidFill>
                  <a:schemeClr val="tx2"/>
                </a:solidFill>
              </a:rPr>
              <a:t> </a:t>
            </a:r>
            <a:r>
              <a:rPr lang="pt-BR" sz="1800" dirty="0"/>
              <a:t>'%M%';</a:t>
            </a:r>
          </a:p>
          <a:p>
            <a:endParaRPr lang="pt-BR" sz="1800" dirty="0"/>
          </a:p>
          <a:p>
            <a:pPr marL="0" indent="0">
              <a:buNone/>
            </a:pPr>
            <a:endParaRPr lang="pt-BR" sz="1800" b="1" i="1" dirty="0"/>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37</a:t>
            </a:fld>
            <a:endParaRPr lang="pt-BR"/>
          </a:p>
        </p:txBody>
      </p:sp>
    </p:spTree>
    <p:extLst>
      <p:ext uri="{BB962C8B-B14F-4D97-AF65-F5344CB8AC3E}">
        <p14:creationId xmlns:p14="http://schemas.microsoft.com/office/powerpoint/2010/main" val="2598316653"/>
      </p:ext>
    </p:extLst>
  </p:cSld>
  <p:clrMapOvr>
    <a:masterClrMapping/>
  </p:clrMapOvr>
  <p:transition spd="slow">
    <p:wipe di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Operador  BETWEEN</a:t>
            </a:r>
          </a:p>
        </p:txBody>
      </p:sp>
      <p:sp>
        <p:nvSpPr>
          <p:cNvPr id="3" name="Espaço Reservado para Conteúdo 2"/>
          <p:cNvSpPr>
            <a:spLocks noGrp="1"/>
          </p:cNvSpPr>
          <p:nvPr>
            <p:ph idx="1"/>
          </p:nvPr>
        </p:nvSpPr>
        <p:spPr>
          <a:xfrm>
            <a:off x="2286000" y="1052736"/>
            <a:ext cx="8077200" cy="5688632"/>
          </a:xfrm>
        </p:spPr>
        <p:txBody>
          <a:bodyPr>
            <a:noAutofit/>
          </a:bodyPr>
          <a:lstStyle/>
          <a:p>
            <a:pPr marL="0" indent="0">
              <a:buNone/>
            </a:pPr>
            <a:r>
              <a:rPr lang="pt-BR" sz="2800" dirty="0"/>
              <a:t>Especifica um intervalo de valores para seleção de linhas</a:t>
            </a:r>
            <a:endParaRPr lang="pt-BR" sz="2800" dirty="0">
              <a:solidFill>
                <a:schemeClr val="accent1"/>
              </a:solidFill>
            </a:endParaRPr>
          </a:p>
          <a:p>
            <a:pPr marL="400050" lvl="1" indent="0">
              <a:buNone/>
            </a:pPr>
            <a:endParaRPr lang="pt-BR" sz="1800" dirty="0">
              <a:solidFill>
                <a:schemeClr val="accent1"/>
              </a:solidFill>
            </a:endParaRPr>
          </a:p>
          <a:p>
            <a:pPr marL="0" indent="0">
              <a:buNone/>
            </a:pPr>
            <a:r>
              <a:rPr lang="pt-BR" sz="2400" b="1" dirty="0"/>
              <a:t>Sintaxe</a:t>
            </a:r>
            <a:endParaRPr lang="pt-BR" sz="2400" dirty="0"/>
          </a:p>
          <a:p>
            <a:pPr marL="400050" lvl="1" indent="0">
              <a:buNone/>
            </a:pPr>
            <a:r>
              <a:rPr lang="pt-BR" sz="1800" b="1" i="1" dirty="0" err="1"/>
              <a:t>expressão_teste</a:t>
            </a:r>
            <a:r>
              <a:rPr lang="pt-BR" sz="1800" i="1" dirty="0"/>
              <a:t> </a:t>
            </a:r>
            <a:r>
              <a:rPr lang="pt-BR" sz="1800" b="1" dirty="0">
                <a:solidFill>
                  <a:schemeClr val="accent1"/>
                </a:solidFill>
              </a:rPr>
              <a:t>[</a:t>
            </a:r>
            <a:r>
              <a:rPr lang="pt-BR" sz="1800" b="1" dirty="0" err="1">
                <a:solidFill>
                  <a:schemeClr val="accent1"/>
                </a:solidFill>
              </a:rPr>
              <a:t>not</a:t>
            </a:r>
            <a:r>
              <a:rPr lang="pt-BR" sz="1800" b="1" dirty="0">
                <a:solidFill>
                  <a:schemeClr val="accent1"/>
                </a:solidFill>
              </a:rPr>
              <a:t>]</a:t>
            </a:r>
            <a:r>
              <a:rPr lang="pt-BR" sz="1800" dirty="0">
                <a:solidFill>
                  <a:schemeClr val="accent1"/>
                </a:solidFill>
              </a:rPr>
              <a:t>  </a:t>
            </a:r>
            <a:r>
              <a:rPr lang="pt-BR" sz="1800" b="1" dirty="0" err="1">
                <a:solidFill>
                  <a:schemeClr val="accent1"/>
                </a:solidFill>
              </a:rPr>
              <a:t>Between</a:t>
            </a:r>
            <a:r>
              <a:rPr lang="pt-BR" sz="1800" b="1" dirty="0">
                <a:solidFill>
                  <a:schemeClr val="accent1"/>
                </a:solidFill>
              </a:rPr>
              <a:t> </a:t>
            </a:r>
            <a:r>
              <a:rPr lang="pt-BR" sz="1800" b="1" dirty="0"/>
              <a:t> </a:t>
            </a:r>
            <a:r>
              <a:rPr lang="pt-BR" sz="1800" b="1" i="1" dirty="0" err="1"/>
              <a:t>expressão_inicial</a:t>
            </a:r>
            <a:r>
              <a:rPr lang="pt-BR" sz="1800" i="1" dirty="0"/>
              <a:t> </a:t>
            </a:r>
            <a:r>
              <a:rPr lang="pt-BR" sz="1800" b="1" dirty="0" err="1">
                <a:solidFill>
                  <a:schemeClr val="accent1"/>
                </a:solidFill>
              </a:rPr>
              <a:t>and</a:t>
            </a:r>
            <a:r>
              <a:rPr lang="pt-BR" sz="1800" b="1" dirty="0">
                <a:solidFill>
                  <a:schemeClr val="accent1"/>
                </a:solidFill>
              </a:rPr>
              <a:t> </a:t>
            </a:r>
            <a:r>
              <a:rPr lang="pt-BR" sz="1800" b="1" i="1" dirty="0" err="1"/>
              <a:t>expressão_final</a:t>
            </a:r>
            <a:endParaRPr lang="pt-BR" sz="1800" b="1" dirty="0"/>
          </a:p>
          <a:p>
            <a:pPr marL="400050" lvl="1" indent="0">
              <a:buNone/>
            </a:pPr>
            <a:endParaRPr lang="pt-BR" sz="1800" dirty="0"/>
          </a:p>
          <a:p>
            <a:pPr marL="400050" lvl="1" indent="0">
              <a:buNone/>
            </a:pPr>
            <a:r>
              <a:rPr lang="pt-BR" sz="1800" b="1" i="1" dirty="0" err="1"/>
              <a:t>expressão_teste</a:t>
            </a:r>
            <a:r>
              <a:rPr lang="pt-BR" sz="1800" i="1" dirty="0"/>
              <a:t> 	- </a:t>
            </a:r>
            <a:r>
              <a:rPr lang="pt-BR" sz="1800" dirty="0"/>
              <a:t>expressão a ser testada no intervalo de </a:t>
            </a:r>
            <a:r>
              <a:rPr lang="pt-BR" sz="1800" i="1" dirty="0" err="1"/>
              <a:t>expressão_inicial</a:t>
            </a:r>
            <a:r>
              <a:rPr lang="pt-BR" sz="1800" i="1" dirty="0"/>
              <a:t> </a:t>
            </a:r>
            <a:r>
              <a:rPr lang="pt-BR" sz="1800" dirty="0"/>
              <a:t>e </a:t>
            </a:r>
            <a:r>
              <a:rPr lang="pt-BR" sz="1800" i="1" dirty="0" err="1"/>
              <a:t>expressão_final</a:t>
            </a:r>
            <a:endParaRPr lang="pt-BR" sz="2000" dirty="0"/>
          </a:p>
          <a:p>
            <a:pPr marL="400050" lvl="1" indent="0">
              <a:buNone/>
            </a:pPr>
            <a:r>
              <a:rPr lang="pt-BR" sz="1800" b="1" dirty="0" err="1"/>
              <a:t>not</a:t>
            </a:r>
            <a:r>
              <a:rPr lang="pt-BR" sz="1800" dirty="0"/>
              <a:t> 		- indica que o resultado do predicado deve ser invertido.</a:t>
            </a:r>
          </a:p>
          <a:p>
            <a:pPr marL="400050" lvl="1" indent="0">
              <a:buNone/>
            </a:pPr>
            <a:r>
              <a:rPr lang="pt-BR" sz="1800" b="1" i="1" dirty="0" err="1"/>
              <a:t>expressão_inicial</a:t>
            </a:r>
            <a:r>
              <a:rPr lang="pt-BR" sz="1800" dirty="0"/>
              <a:t> - qualquer expressão válida</a:t>
            </a:r>
          </a:p>
          <a:p>
            <a:pPr marL="400050" lvl="1" indent="0">
              <a:buNone/>
            </a:pPr>
            <a:r>
              <a:rPr lang="pt-BR" sz="1800" b="1" i="1" dirty="0" err="1"/>
              <a:t>expressão_final</a:t>
            </a:r>
            <a:r>
              <a:rPr lang="pt-BR" sz="1800" dirty="0"/>
              <a:t> 	- qualquer expressão válida</a:t>
            </a:r>
          </a:p>
          <a:p>
            <a:pPr marL="400050" lvl="1" indent="0">
              <a:buNone/>
            </a:pPr>
            <a:r>
              <a:rPr lang="pt-BR" sz="1800" b="1" dirty="0" err="1"/>
              <a:t>and</a:t>
            </a:r>
            <a:r>
              <a:rPr lang="pt-BR" sz="1800" dirty="0"/>
              <a:t> 		- identifica em qual intervalo </a:t>
            </a:r>
            <a:r>
              <a:rPr lang="pt-BR" sz="1800" i="1" dirty="0" err="1"/>
              <a:t>expressão_teste</a:t>
            </a:r>
            <a:r>
              <a:rPr lang="pt-BR" sz="1800" i="1" dirty="0"/>
              <a:t> </a:t>
            </a:r>
            <a:r>
              <a:rPr lang="pt-BR" sz="1800" dirty="0"/>
              <a:t>deve estar  	entre </a:t>
            </a:r>
            <a:r>
              <a:rPr lang="pt-BR" sz="1800" i="1" dirty="0" err="1"/>
              <a:t>expressão_inicial</a:t>
            </a:r>
            <a:r>
              <a:rPr lang="pt-BR" sz="1800" dirty="0"/>
              <a:t>  e </a:t>
            </a:r>
            <a:r>
              <a:rPr lang="pt-BR" sz="1800" i="1" dirty="0" err="1"/>
              <a:t>expressão_inicial</a:t>
            </a:r>
            <a:r>
              <a:rPr lang="pt-BR" sz="1800" i="1" dirty="0"/>
              <a:t> </a:t>
            </a:r>
            <a:br>
              <a:rPr lang="pt-BR" sz="1800" dirty="0"/>
            </a:br>
            <a:endParaRPr lang="pt-BR" sz="1800" dirty="0"/>
          </a:p>
          <a:p>
            <a:pPr marL="0" indent="0">
              <a:buNone/>
            </a:pPr>
            <a:r>
              <a:rPr lang="pt-BR" sz="2000" b="1" dirty="0"/>
              <a:t>Observação</a:t>
            </a:r>
            <a:endParaRPr lang="pt-BR" sz="2000" dirty="0"/>
          </a:p>
          <a:p>
            <a:pPr marL="400050" lvl="1" indent="0">
              <a:buNone/>
            </a:pPr>
            <a:r>
              <a:rPr lang="pt-BR" sz="1800" i="1" dirty="0" err="1"/>
              <a:t>expressão_teste</a:t>
            </a:r>
            <a:r>
              <a:rPr lang="pt-BR" sz="1800" dirty="0"/>
              <a:t>, </a:t>
            </a:r>
            <a:r>
              <a:rPr lang="pt-BR" sz="1800" i="1" dirty="0" err="1"/>
              <a:t>expressão_inicial</a:t>
            </a:r>
            <a:r>
              <a:rPr lang="pt-BR" sz="1800" i="1" dirty="0"/>
              <a:t> </a:t>
            </a:r>
            <a:r>
              <a:rPr lang="pt-BR" sz="1800" dirty="0"/>
              <a:t>e </a:t>
            </a:r>
            <a:r>
              <a:rPr lang="pt-BR" sz="1800" i="1" dirty="0" err="1"/>
              <a:t>expressão_final</a:t>
            </a:r>
            <a:r>
              <a:rPr lang="pt-BR" sz="1800" dirty="0"/>
              <a:t> devem ser do mesmo tipo.</a:t>
            </a:r>
          </a:p>
          <a:p>
            <a:pPr marL="0" indent="0">
              <a:buNone/>
            </a:pPr>
            <a:endParaRPr lang="pt-BR" sz="2000" dirty="0"/>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38</a:t>
            </a:fld>
            <a:endParaRPr lang="pt-BR"/>
          </a:p>
        </p:txBody>
      </p:sp>
    </p:spTree>
    <p:extLst>
      <p:ext uri="{BB962C8B-B14F-4D97-AF65-F5344CB8AC3E}">
        <p14:creationId xmlns:p14="http://schemas.microsoft.com/office/powerpoint/2010/main" val="571028266"/>
      </p:ext>
    </p:extLst>
  </p:cSld>
  <p:clrMapOvr>
    <a:masterClrMapping/>
  </p:clrMapOvr>
  <p:transition spd="slow">
    <p:wipe di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42864" y="44624"/>
            <a:ext cx="8229600" cy="1143000"/>
          </a:xfrm>
        </p:spPr>
        <p:txBody>
          <a:bodyPr/>
          <a:lstStyle/>
          <a:p>
            <a:r>
              <a:rPr lang="pt-BR" dirty="0"/>
              <a:t>Operador BETWEEN</a:t>
            </a:r>
          </a:p>
        </p:txBody>
      </p:sp>
      <p:sp>
        <p:nvSpPr>
          <p:cNvPr id="3" name="Espaço Reservado para Conteúdo 2"/>
          <p:cNvSpPr>
            <a:spLocks noGrp="1"/>
          </p:cNvSpPr>
          <p:nvPr>
            <p:ph idx="1"/>
          </p:nvPr>
        </p:nvSpPr>
        <p:spPr>
          <a:xfrm>
            <a:off x="2207568" y="1124744"/>
            <a:ext cx="8280920" cy="5328592"/>
          </a:xfrm>
        </p:spPr>
        <p:txBody>
          <a:bodyPr>
            <a:normAutofit/>
          </a:bodyPr>
          <a:lstStyle/>
          <a:p>
            <a:pPr marL="0" indent="0">
              <a:buNone/>
            </a:pPr>
            <a:r>
              <a:rPr lang="pt-BR" sz="2800" b="1" dirty="0"/>
              <a:t>Exemplo</a:t>
            </a:r>
          </a:p>
          <a:p>
            <a:pPr marL="0" indent="0">
              <a:buNone/>
            </a:pPr>
            <a:br>
              <a:rPr lang="pt-BR" sz="2800" dirty="0"/>
            </a:br>
            <a:r>
              <a:rPr lang="pt-BR" sz="2000" dirty="0">
                <a:solidFill>
                  <a:schemeClr val="tx2"/>
                </a:solidFill>
              </a:rPr>
              <a:t>Selecionando funcionários cujo códigos estejam entre 30 e 60</a:t>
            </a:r>
            <a:br>
              <a:rPr lang="pt-BR" sz="2000" dirty="0">
                <a:solidFill>
                  <a:schemeClr val="tx2"/>
                </a:solidFill>
              </a:rPr>
            </a:br>
            <a:endParaRPr lang="pt-BR" sz="1800" dirty="0">
              <a:solidFill>
                <a:schemeClr val="tx2"/>
              </a:solidFill>
            </a:endParaRPr>
          </a:p>
          <a:p>
            <a:pPr marL="0" indent="0">
              <a:buNone/>
            </a:pPr>
            <a:r>
              <a:rPr lang="pt-BR" sz="2000" dirty="0" err="1">
                <a:solidFill>
                  <a:schemeClr val="tx2"/>
                </a:solidFill>
              </a:rPr>
              <a:t>Select</a:t>
            </a:r>
            <a:endParaRPr lang="pt-BR" sz="2000" dirty="0">
              <a:solidFill>
                <a:schemeClr val="tx2"/>
              </a:solidFill>
            </a:endParaRPr>
          </a:p>
          <a:p>
            <a:pPr marL="0" indent="0">
              <a:buNone/>
            </a:pPr>
            <a:r>
              <a:rPr lang="pt-BR" sz="2000" dirty="0"/>
              <a:t> </a:t>
            </a:r>
            <a:r>
              <a:rPr lang="pt-BR" sz="2000" dirty="0" err="1"/>
              <a:t>IdEmpregado</a:t>
            </a:r>
            <a:r>
              <a:rPr lang="pt-BR" sz="2000" dirty="0"/>
              <a:t>,</a:t>
            </a:r>
          </a:p>
          <a:p>
            <a:pPr marL="0" indent="0">
              <a:buNone/>
            </a:pPr>
            <a:r>
              <a:rPr lang="pt-BR" sz="2000" dirty="0"/>
              <a:t> </a:t>
            </a:r>
            <a:r>
              <a:rPr lang="pt-BR" sz="2000" dirty="0" err="1"/>
              <a:t>NomeEmpregado</a:t>
            </a:r>
            <a:r>
              <a:rPr lang="pt-BR" sz="2000" dirty="0"/>
              <a:t> </a:t>
            </a:r>
          </a:p>
          <a:p>
            <a:pPr marL="0" indent="0">
              <a:buNone/>
            </a:pPr>
            <a:r>
              <a:rPr lang="pt-BR" sz="2000" dirty="0" err="1">
                <a:solidFill>
                  <a:schemeClr val="tx2"/>
                </a:solidFill>
              </a:rPr>
              <a:t>From</a:t>
            </a:r>
            <a:r>
              <a:rPr lang="pt-BR" sz="2000" dirty="0">
                <a:solidFill>
                  <a:schemeClr val="tx2"/>
                </a:solidFill>
              </a:rPr>
              <a:t> </a:t>
            </a:r>
          </a:p>
          <a:p>
            <a:pPr marL="0" indent="0">
              <a:buNone/>
            </a:pPr>
            <a:r>
              <a:rPr lang="pt-BR" sz="2000" dirty="0"/>
              <a:t> Empregado</a:t>
            </a:r>
          </a:p>
          <a:p>
            <a:pPr marL="0" indent="0">
              <a:buNone/>
            </a:pPr>
            <a:r>
              <a:rPr lang="pt-BR" sz="2000" dirty="0" err="1">
                <a:solidFill>
                  <a:schemeClr val="tx2"/>
                </a:solidFill>
              </a:rPr>
              <a:t>Where</a:t>
            </a:r>
            <a:r>
              <a:rPr lang="pt-BR" sz="2000" dirty="0">
                <a:solidFill>
                  <a:schemeClr val="tx2"/>
                </a:solidFill>
              </a:rPr>
              <a:t> </a:t>
            </a:r>
            <a:r>
              <a:rPr lang="pt-BR" sz="2000" dirty="0" err="1"/>
              <a:t>IdEmpregado</a:t>
            </a:r>
            <a:r>
              <a:rPr lang="pt-BR" sz="2000" dirty="0"/>
              <a:t> </a:t>
            </a:r>
            <a:r>
              <a:rPr lang="pt-BR" sz="2000" dirty="0" err="1">
                <a:solidFill>
                  <a:schemeClr val="tx2"/>
                </a:solidFill>
              </a:rPr>
              <a:t>Between</a:t>
            </a:r>
            <a:r>
              <a:rPr lang="pt-BR" sz="2000" dirty="0">
                <a:solidFill>
                  <a:schemeClr val="tx2"/>
                </a:solidFill>
              </a:rPr>
              <a:t> </a:t>
            </a:r>
            <a:r>
              <a:rPr lang="pt-BR" sz="2000" dirty="0"/>
              <a:t>30 </a:t>
            </a:r>
            <a:r>
              <a:rPr lang="pt-BR" sz="2000" dirty="0" err="1">
                <a:solidFill>
                  <a:schemeClr val="tx2"/>
                </a:solidFill>
              </a:rPr>
              <a:t>and</a:t>
            </a:r>
            <a:r>
              <a:rPr lang="pt-BR" sz="2000" dirty="0">
                <a:solidFill>
                  <a:schemeClr val="tx2"/>
                </a:solidFill>
              </a:rPr>
              <a:t> </a:t>
            </a:r>
            <a:r>
              <a:rPr lang="pt-BR" sz="2000" dirty="0"/>
              <a:t>60</a:t>
            </a:r>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39</a:t>
            </a:fld>
            <a:endParaRPr lang="pt-BR"/>
          </a:p>
        </p:txBody>
      </p:sp>
    </p:spTree>
    <p:extLst>
      <p:ext uri="{BB962C8B-B14F-4D97-AF65-F5344CB8AC3E}">
        <p14:creationId xmlns:p14="http://schemas.microsoft.com/office/powerpoint/2010/main" val="3694808136"/>
      </p:ext>
    </p:extLst>
  </p:cSld>
  <p:clrMapOvr>
    <a:masterClrMapping/>
  </p:clrMapOvr>
  <p:transition spd="slow">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81200" y="44624"/>
            <a:ext cx="8229600" cy="936104"/>
          </a:xfrm>
        </p:spPr>
        <p:txBody>
          <a:bodyPr/>
          <a:lstStyle/>
          <a:p>
            <a:r>
              <a:rPr lang="pt-BR" dirty="0"/>
              <a:t>Linguagem SQL</a:t>
            </a:r>
          </a:p>
        </p:txBody>
      </p:sp>
      <p:sp>
        <p:nvSpPr>
          <p:cNvPr id="3" name="Espaço Reservado para Conteúdo 2"/>
          <p:cNvSpPr>
            <a:spLocks noGrp="1"/>
          </p:cNvSpPr>
          <p:nvPr>
            <p:ph idx="1"/>
          </p:nvPr>
        </p:nvSpPr>
        <p:spPr>
          <a:xfrm>
            <a:off x="1981200" y="908720"/>
            <a:ext cx="8363272" cy="5544616"/>
          </a:xfrm>
        </p:spPr>
        <p:txBody>
          <a:bodyPr>
            <a:noAutofit/>
          </a:bodyPr>
          <a:lstStyle/>
          <a:p>
            <a:r>
              <a:rPr lang="pt-BR" altLang="pt-BR" sz="2800" b="1" dirty="0"/>
              <a:t>Características da linguagem SQL</a:t>
            </a:r>
            <a:endParaRPr lang="pt-BR" altLang="pt-BR" sz="2800" dirty="0"/>
          </a:p>
          <a:p>
            <a:pPr lvl="1"/>
            <a:r>
              <a:rPr lang="pt-BR" altLang="pt-BR" sz="2400" b="1" dirty="0">
                <a:solidFill>
                  <a:schemeClr val="hlink"/>
                </a:solidFill>
              </a:rPr>
              <a:t>SQL</a:t>
            </a:r>
            <a:r>
              <a:rPr lang="pt-BR" altLang="pt-BR" sz="2400" dirty="0"/>
              <a:t> é uma linguagem baseada no inglês</a:t>
            </a:r>
          </a:p>
          <a:p>
            <a:pPr lvl="1"/>
            <a:r>
              <a:rPr lang="pt-BR" altLang="pt-BR" sz="2400" b="1" dirty="0">
                <a:solidFill>
                  <a:schemeClr val="hlink"/>
                </a:solidFill>
              </a:rPr>
              <a:t>SQL</a:t>
            </a:r>
            <a:r>
              <a:rPr lang="pt-BR" altLang="pt-BR" sz="2400" dirty="0">
                <a:solidFill>
                  <a:schemeClr val="hlink"/>
                </a:solidFill>
              </a:rPr>
              <a:t> </a:t>
            </a:r>
            <a:r>
              <a:rPr lang="pt-BR" altLang="pt-BR" sz="2400" dirty="0"/>
              <a:t>é uma linguagem não-procedural</a:t>
            </a:r>
          </a:p>
          <a:p>
            <a:pPr lvl="2"/>
            <a:r>
              <a:rPr lang="pt-BR" altLang="pt-BR" sz="2000" dirty="0"/>
              <a:t>É especificada qual informação você quer e não como trazê-la, ou seja, você  não especificamos qual vai ser o método de acesso aos dados</a:t>
            </a:r>
          </a:p>
          <a:p>
            <a:pPr lvl="1"/>
            <a:r>
              <a:rPr lang="pt-BR" altLang="pt-BR" sz="2400" b="1" dirty="0">
                <a:solidFill>
                  <a:schemeClr val="hlink"/>
                </a:solidFill>
              </a:rPr>
              <a:t>SQL</a:t>
            </a:r>
            <a:r>
              <a:rPr lang="pt-BR" altLang="pt-BR" sz="2400" dirty="0"/>
              <a:t> processa um conjunto de linhas por vez, ao invés de uma linha.</a:t>
            </a:r>
          </a:p>
          <a:p>
            <a:pPr lvl="1"/>
            <a:r>
              <a:rPr lang="pt-BR" altLang="pt-BR" sz="2400" b="1" dirty="0">
                <a:solidFill>
                  <a:schemeClr val="hlink"/>
                </a:solidFill>
              </a:rPr>
              <a:t>SQL</a:t>
            </a:r>
            <a:r>
              <a:rPr lang="pt-BR" altLang="pt-BR" sz="2400" dirty="0"/>
              <a:t> oferece uma série de comandos para uma variedade de tarefas diferentes, incluindo:</a:t>
            </a:r>
          </a:p>
          <a:p>
            <a:pPr lvl="2"/>
            <a:r>
              <a:rPr lang="pt-BR" altLang="pt-BR" sz="1800" dirty="0"/>
              <a:t>seleção de dados;</a:t>
            </a:r>
          </a:p>
          <a:p>
            <a:pPr lvl="2"/>
            <a:r>
              <a:rPr lang="pt-BR" altLang="pt-BR" sz="1800" dirty="0"/>
              <a:t>inserção, alteração, e deleção de linhas em uma tabela;</a:t>
            </a:r>
          </a:p>
          <a:p>
            <a:pPr lvl="2"/>
            <a:r>
              <a:rPr lang="pt-BR" altLang="pt-BR" sz="1800" dirty="0"/>
              <a:t>criar, deletar e alterar objetos do banco de dados;</a:t>
            </a:r>
          </a:p>
          <a:p>
            <a:pPr lvl="2"/>
            <a:r>
              <a:rPr lang="pt-BR" altLang="pt-BR" sz="1800" dirty="0"/>
              <a:t>controlar o acesso aos dados e aos objetos do bando de dados;</a:t>
            </a:r>
          </a:p>
          <a:p>
            <a:pPr lvl="2"/>
            <a:r>
              <a:rPr lang="pt-BR" altLang="pt-BR" sz="1800" dirty="0"/>
              <a:t>garantir a consistência da base de dados</a:t>
            </a:r>
          </a:p>
          <a:p>
            <a:pPr lvl="1"/>
            <a:endParaRPr lang="pt-BR" altLang="pt-BR" sz="2400" dirty="0"/>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4</a:t>
            </a:fld>
            <a:endParaRPr lang="pt-BR"/>
          </a:p>
        </p:txBody>
      </p:sp>
    </p:spTree>
    <p:extLst>
      <p:ext uri="{BB962C8B-B14F-4D97-AF65-F5344CB8AC3E}">
        <p14:creationId xmlns:p14="http://schemas.microsoft.com/office/powerpoint/2010/main" val="1837327696"/>
      </p:ext>
    </p:extLst>
  </p:cSld>
  <p:clrMapOvr>
    <a:masterClrMapping/>
  </p:clrMapOvr>
  <p:transition spd="slow">
    <p:wipe di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Operador IN</a:t>
            </a:r>
          </a:p>
        </p:txBody>
      </p:sp>
      <p:sp>
        <p:nvSpPr>
          <p:cNvPr id="3" name="Espaço Reservado para Conteúdo 2"/>
          <p:cNvSpPr>
            <a:spLocks noGrp="1"/>
          </p:cNvSpPr>
          <p:nvPr>
            <p:ph idx="1"/>
          </p:nvPr>
        </p:nvSpPr>
        <p:spPr>
          <a:xfrm>
            <a:off x="2063552" y="1052736"/>
            <a:ext cx="8496944" cy="5688632"/>
          </a:xfrm>
        </p:spPr>
        <p:txBody>
          <a:bodyPr>
            <a:noAutofit/>
          </a:bodyPr>
          <a:lstStyle/>
          <a:p>
            <a:pPr marL="0" indent="0">
              <a:buNone/>
            </a:pPr>
            <a:r>
              <a:rPr lang="pt-BR" sz="2800" dirty="0"/>
              <a:t>Se baseia em uma lista de valores para seleção de linhas</a:t>
            </a:r>
            <a:endParaRPr lang="pt-BR" sz="2800" dirty="0">
              <a:solidFill>
                <a:schemeClr val="accent1"/>
              </a:solidFill>
            </a:endParaRPr>
          </a:p>
          <a:p>
            <a:pPr marL="400050" lvl="1" indent="0">
              <a:buNone/>
            </a:pPr>
            <a:endParaRPr lang="pt-BR" sz="1800" dirty="0">
              <a:solidFill>
                <a:schemeClr val="accent1"/>
              </a:solidFill>
            </a:endParaRPr>
          </a:p>
          <a:p>
            <a:pPr marL="0" indent="0">
              <a:buNone/>
            </a:pPr>
            <a:r>
              <a:rPr lang="pt-BR" sz="2400" b="1" dirty="0"/>
              <a:t>Sintaxe</a:t>
            </a:r>
            <a:endParaRPr lang="pt-BR" sz="2400" dirty="0"/>
          </a:p>
          <a:p>
            <a:pPr marL="400050" lvl="1" indent="0">
              <a:buNone/>
            </a:pPr>
            <a:r>
              <a:rPr lang="pt-BR" sz="1800" b="1" i="1" dirty="0" err="1"/>
              <a:t>expressão_teste</a:t>
            </a:r>
            <a:r>
              <a:rPr lang="pt-BR" sz="1800" i="1" dirty="0"/>
              <a:t> </a:t>
            </a:r>
            <a:r>
              <a:rPr lang="pt-BR" sz="1800" b="1" dirty="0"/>
              <a:t>[</a:t>
            </a:r>
            <a:r>
              <a:rPr lang="pt-BR" sz="1800" b="1" dirty="0" err="1"/>
              <a:t>not</a:t>
            </a:r>
            <a:r>
              <a:rPr lang="pt-BR" sz="1800" b="1" dirty="0"/>
              <a:t>]</a:t>
            </a:r>
            <a:r>
              <a:rPr lang="pt-BR" sz="1800" dirty="0"/>
              <a:t>  </a:t>
            </a:r>
            <a:r>
              <a:rPr lang="pt-BR" sz="1800" b="1" dirty="0"/>
              <a:t>IN </a:t>
            </a:r>
            <a:r>
              <a:rPr lang="pt-BR" sz="1800" dirty="0"/>
              <a:t>(  </a:t>
            </a:r>
            <a:r>
              <a:rPr lang="pt-BR" sz="1800" i="1" dirty="0" err="1"/>
              <a:t>subquery</a:t>
            </a:r>
            <a:r>
              <a:rPr lang="pt-BR" sz="1800" i="1" dirty="0"/>
              <a:t> </a:t>
            </a:r>
            <a:r>
              <a:rPr lang="pt-BR" sz="1800" dirty="0"/>
              <a:t>| </a:t>
            </a:r>
            <a:r>
              <a:rPr lang="pt-BR" sz="1800" i="1" dirty="0"/>
              <a:t>expressão </a:t>
            </a:r>
            <a:r>
              <a:rPr lang="pt-BR" sz="1800" dirty="0"/>
              <a:t>[ ,..., n] )</a:t>
            </a:r>
          </a:p>
          <a:p>
            <a:pPr marL="400050" lvl="1" indent="0">
              <a:buNone/>
            </a:pPr>
            <a:endParaRPr lang="pt-BR" sz="1800" dirty="0"/>
          </a:p>
          <a:p>
            <a:pPr marL="400050" lvl="1" indent="0">
              <a:buNone/>
            </a:pPr>
            <a:r>
              <a:rPr lang="pt-BR" sz="1800" b="1" i="1" dirty="0" err="1"/>
              <a:t>expressão_teste</a:t>
            </a:r>
            <a:r>
              <a:rPr lang="pt-BR" sz="1800" i="1" dirty="0"/>
              <a:t> - </a:t>
            </a:r>
            <a:r>
              <a:rPr lang="pt-BR" sz="1800" dirty="0"/>
              <a:t>Qualquer expressão válida </a:t>
            </a:r>
          </a:p>
          <a:p>
            <a:pPr marL="400050" lvl="1" indent="0">
              <a:buNone/>
            </a:pPr>
            <a:r>
              <a:rPr lang="pt-BR" sz="1800" b="1" dirty="0" err="1"/>
              <a:t>not</a:t>
            </a:r>
            <a:r>
              <a:rPr lang="pt-BR" sz="1800" dirty="0"/>
              <a:t> 		- Indica que o resultado do predicado deve ser invertido.</a:t>
            </a:r>
            <a:br>
              <a:rPr lang="pt-BR" sz="1800" dirty="0"/>
            </a:br>
            <a:r>
              <a:rPr lang="pt-BR" sz="1800" b="1" i="1" dirty="0" err="1"/>
              <a:t>subquery</a:t>
            </a:r>
            <a:r>
              <a:rPr lang="pt-BR" sz="1800" dirty="0"/>
              <a:t> 	- É uma </a:t>
            </a:r>
            <a:r>
              <a:rPr lang="pt-BR" sz="1800" i="1" dirty="0" err="1"/>
              <a:t>subconsulta</a:t>
            </a:r>
            <a:r>
              <a:rPr lang="pt-BR" sz="1800" i="1" dirty="0"/>
              <a:t> </a:t>
            </a:r>
            <a:r>
              <a:rPr lang="pt-BR" sz="1800" dirty="0"/>
              <a:t>que possuí como resultado uma coluna que server 		   para testar se um dos valores corresponde a </a:t>
            </a:r>
            <a:r>
              <a:rPr lang="pt-BR" sz="1800" i="1" dirty="0" err="1"/>
              <a:t>expressão_teste</a:t>
            </a:r>
            <a:br>
              <a:rPr lang="pt-BR" sz="1800" dirty="0"/>
            </a:br>
            <a:r>
              <a:rPr lang="pt-BR" sz="1800" b="1" i="1" dirty="0"/>
              <a:t>expressão</a:t>
            </a:r>
            <a:r>
              <a:rPr lang="pt-BR" sz="1800" dirty="0"/>
              <a:t> 	- É uma lista de expressões para testar se um dos valores corresponde a </a:t>
            </a:r>
            <a:r>
              <a:rPr lang="pt-BR" sz="1800" i="1" dirty="0" err="1"/>
              <a:t>expressão_teste</a:t>
            </a:r>
            <a:br>
              <a:rPr lang="pt-BR" sz="1800" dirty="0"/>
            </a:br>
            <a:endParaRPr lang="pt-BR" sz="1400" dirty="0"/>
          </a:p>
          <a:p>
            <a:pPr marL="0" indent="0">
              <a:buNone/>
            </a:pPr>
            <a:r>
              <a:rPr lang="pt-BR" sz="2000" b="1" dirty="0"/>
              <a:t>Observação</a:t>
            </a:r>
            <a:endParaRPr lang="pt-BR" sz="2000" dirty="0"/>
          </a:p>
          <a:p>
            <a:pPr marL="400050" lvl="1" indent="0">
              <a:buNone/>
            </a:pPr>
            <a:r>
              <a:rPr lang="pt-BR" sz="1800" i="1" dirty="0" err="1"/>
              <a:t>expressão_teste</a:t>
            </a:r>
            <a:r>
              <a:rPr lang="pt-BR" sz="1800" dirty="0"/>
              <a:t>,  </a:t>
            </a:r>
            <a:r>
              <a:rPr lang="pt-BR" sz="1800" i="1" dirty="0" err="1"/>
              <a:t>subquery</a:t>
            </a:r>
            <a:r>
              <a:rPr lang="pt-BR" sz="1800" dirty="0"/>
              <a:t>  e  </a:t>
            </a:r>
            <a:r>
              <a:rPr lang="pt-BR" sz="1800" i="1" dirty="0"/>
              <a:t>expressão</a:t>
            </a:r>
            <a:r>
              <a:rPr lang="pt-BR" sz="1800" dirty="0"/>
              <a:t>  devem ser do mesmo tipo.</a:t>
            </a:r>
          </a:p>
          <a:p>
            <a:pPr marL="400050" lvl="1" indent="0">
              <a:buNone/>
            </a:pPr>
            <a:endParaRPr lang="pt-BR" sz="1600" dirty="0"/>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40</a:t>
            </a:fld>
            <a:endParaRPr lang="pt-BR"/>
          </a:p>
        </p:txBody>
      </p:sp>
    </p:spTree>
    <p:extLst>
      <p:ext uri="{BB962C8B-B14F-4D97-AF65-F5344CB8AC3E}">
        <p14:creationId xmlns:p14="http://schemas.microsoft.com/office/powerpoint/2010/main" val="91337034"/>
      </p:ext>
    </p:extLst>
  </p:cSld>
  <p:clrMapOvr>
    <a:masterClrMapping/>
  </p:clrMapOvr>
  <p:transition spd="slow">
    <p:wipe dir="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42864" y="44624"/>
            <a:ext cx="8229600" cy="1143000"/>
          </a:xfrm>
        </p:spPr>
        <p:txBody>
          <a:bodyPr/>
          <a:lstStyle/>
          <a:p>
            <a:r>
              <a:rPr lang="pt-BR" dirty="0"/>
              <a:t>Operador IN</a:t>
            </a:r>
          </a:p>
        </p:txBody>
      </p:sp>
      <p:sp>
        <p:nvSpPr>
          <p:cNvPr id="3" name="Espaço Reservado para Conteúdo 2"/>
          <p:cNvSpPr>
            <a:spLocks noGrp="1"/>
          </p:cNvSpPr>
          <p:nvPr>
            <p:ph idx="1"/>
          </p:nvPr>
        </p:nvSpPr>
        <p:spPr>
          <a:xfrm>
            <a:off x="2207568" y="1124744"/>
            <a:ext cx="8280920" cy="5328592"/>
          </a:xfrm>
        </p:spPr>
        <p:txBody>
          <a:bodyPr>
            <a:normAutofit/>
          </a:bodyPr>
          <a:lstStyle/>
          <a:p>
            <a:pPr marL="0" indent="0">
              <a:buNone/>
            </a:pPr>
            <a:r>
              <a:rPr lang="pt-BR" sz="2800" b="1" dirty="0"/>
              <a:t>Exemplo</a:t>
            </a:r>
          </a:p>
          <a:p>
            <a:pPr marL="0" indent="0">
              <a:buNone/>
            </a:pPr>
            <a:br>
              <a:rPr lang="pt-BR" sz="2800" dirty="0"/>
            </a:br>
            <a:r>
              <a:rPr lang="pt-BR" sz="2400" dirty="0">
                <a:solidFill>
                  <a:schemeClr val="tx2"/>
                </a:solidFill>
              </a:rPr>
              <a:t>Selecionando empregados com código de departamento iguais a 10,50 ou 70</a:t>
            </a:r>
            <a:br>
              <a:rPr lang="pt-BR" sz="2400" dirty="0">
                <a:solidFill>
                  <a:schemeClr val="tx2"/>
                </a:solidFill>
              </a:rPr>
            </a:br>
            <a:br>
              <a:rPr lang="pt-BR" sz="2000" b="1" dirty="0"/>
            </a:br>
            <a:r>
              <a:rPr lang="pt-BR" sz="2000" dirty="0" err="1">
                <a:solidFill>
                  <a:schemeClr val="tx2"/>
                </a:solidFill>
              </a:rPr>
              <a:t>Select</a:t>
            </a:r>
            <a:endParaRPr lang="pt-BR" sz="2000" dirty="0">
              <a:solidFill>
                <a:schemeClr val="tx2"/>
              </a:solidFill>
            </a:endParaRPr>
          </a:p>
          <a:p>
            <a:pPr marL="0" indent="0">
              <a:buNone/>
            </a:pPr>
            <a:r>
              <a:rPr lang="pt-BR" sz="2000" dirty="0"/>
              <a:t> </a:t>
            </a:r>
            <a:r>
              <a:rPr lang="pt-BR" sz="2000" dirty="0" err="1"/>
              <a:t>IdEmpregado</a:t>
            </a:r>
            <a:r>
              <a:rPr lang="pt-BR" sz="2000" dirty="0"/>
              <a:t>,</a:t>
            </a:r>
          </a:p>
          <a:p>
            <a:pPr marL="0" indent="0">
              <a:buNone/>
            </a:pPr>
            <a:r>
              <a:rPr lang="pt-BR" sz="2000" dirty="0"/>
              <a:t> </a:t>
            </a:r>
            <a:r>
              <a:rPr lang="pt-BR" sz="2000" dirty="0" err="1"/>
              <a:t>NomeEmpregado</a:t>
            </a:r>
            <a:r>
              <a:rPr lang="pt-BR" sz="2000" dirty="0"/>
              <a:t> </a:t>
            </a:r>
          </a:p>
          <a:p>
            <a:pPr marL="0" indent="0">
              <a:buNone/>
            </a:pPr>
            <a:r>
              <a:rPr lang="pt-BR" sz="2000" dirty="0" err="1">
                <a:solidFill>
                  <a:schemeClr val="tx2"/>
                </a:solidFill>
              </a:rPr>
              <a:t>From</a:t>
            </a:r>
            <a:r>
              <a:rPr lang="pt-BR" sz="2000" dirty="0">
                <a:solidFill>
                  <a:schemeClr val="tx2"/>
                </a:solidFill>
              </a:rPr>
              <a:t> </a:t>
            </a:r>
          </a:p>
          <a:p>
            <a:pPr marL="0" indent="0">
              <a:buNone/>
            </a:pPr>
            <a:r>
              <a:rPr lang="pt-BR" sz="2000" dirty="0"/>
              <a:t> Empregado</a:t>
            </a:r>
          </a:p>
          <a:p>
            <a:pPr marL="0" indent="0">
              <a:buNone/>
            </a:pPr>
            <a:r>
              <a:rPr lang="pt-BR" sz="2000" dirty="0" err="1">
                <a:solidFill>
                  <a:schemeClr val="tx2"/>
                </a:solidFill>
              </a:rPr>
              <a:t>Where</a:t>
            </a:r>
            <a:r>
              <a:rPr lang="pt-BR" sz="2000" dirty="0">
                <a:solidFill>
                  <a:schemeClr val="tx2"/>
                </a:solidFill>
              </a:rPr>
              <a:t> </a:t>
            </a:r>
            <a:r>
              <a:rPr lang="pt-BR" sz="2000" dirty="0" err="1"/>
              <a:t>IdDepto</a:t>
            </a:r>
            <a:r>
              <a:rPr lang="pt-BR" sz="2000" dirty="0"/>
              <a:t> </a:t>
            </a:r>
            <a:r>
              <a:rPr lang="pt-BR" sz="2000" dirty="0">
                <a:solidFill>
                  <a:schemeClr val="tx2"/>
                </a:solidFill>
              </a:rPr>
              <a:t>In </a:t>
            </a:r>
            <a:r>
              <a:rPr lang="pt-BR" sz="2000" dirty="0"/>
              <a:t>(10, 20, 38)</a:t>
            </a:r>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41</a:t>
            </a:fld>
            <a:endParaRPr lang="pt-BR"/>
          </a:p>
        </p:txBody>
      </p:sp>
    </p:spTree>
    <p:extLst>
      <p:ext uri="{BB962C8B-B14F-4D97-AF65-F5344CB8AC3E}">
        <p14:creationId xmlns:p14="http://schemas.microsoft.com/office/powerpoint/2010/main" val="2532107341"/>
      </p:ext>
    </p:extLst>
  </p:cSld>
  <p:clrMapOvr>
    <a:masterClrMapping/>
  </p:clrMapOvr>
  <p:transition spd="slow">
    <p:wipe dir="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42864" y="44624"/>
            <a:ext cx="8229600" cy="1143000"/>
          </a:xfrm>
        </p:spPr>
        <p:txBody>
          <a:bodyPr/>
          <a:lstStyle/>
          <a:p>
            <a:r>
              <a:rPr lang="pt-BR" dirty="0"/>
              <a:t>Operador IN</a:t>
            </a:r>
          </a:p>
        </p:txBody>
      </p:sp>
      <p:sp>
        <p:nvSpPr>
          <p:cNvPr id="3" name="Espaço Reservado para Conteúdo 2"/>
          <p:cNvSpPr>
            <a:spLocks noGrp="1"/>
          </p:cNvSpPr>
          <p:nvPr>
            <p:ph idx="1"/>
          </p:nvPr>
        </p:nvSpPr>
        <p:spPr>
          <a:xfrm>
            <a:off x="2207568" y="1124744"/>
            <a:ext cx="8280920" cy="5328592"/>
          </a:xfrm>
        </p:spPr>
        <p:txBody>
          <a:bodyPr>
            <a:normAutofit/>
          </a:bodyPr>
          <a:lstStyle/>
          <a:p>
            <a:pPr marL="0" indent="0">
              <a:buNone/>
            </a:pPr>
            <a:r>
              <a:rPr lang="pt-BR" sz="2800" b="1" dirty="0"/>
              <a:t>Exemplo</a:t>
            </a:r>
          </a:p>
          <a:p>
            <a:pPr marL="0" indent="0">
              <a:buNone/>
            </a:pPr>
            <a:br>
              <a:rPr lang="pt-BR" sz="2800" dirty="0"/>
            </a:br>
            <a:r>
              <a:rPr lang="pt-BR" sz="2400" dirty="0">
                <a:solidFill>
                  <a:schemeClr val="tx2"/>
                </a:solidFill>
              </a:rPr>
              <a:t>Seleciona os empregados cuja divisão dos departamentos seja igual a ‘SUDESTE’</a:t>
            </a:r>
            <a:br>
              <a:rPr lang="pt-BR" sz="2400" dirty="0">
                <a:solidFill>
                  <a:schemeClr val="tx2"/>
                </a:solidFill>
              </a:rPr>
            </a:br>
            <a:br>
              <a:rPr lang="pt-BR" sz="2000" b="1" dirty="0"/>
            </a:br>
            <a:r>
              <a:rPr lang="en-US" sz="2000" dirty="0">
                <a:solidFill>
                  <a:schemeClr val="tx2"/>
                </a:solidFill>
              </a:rPr>
              <a:t>Select</a:t>
            </a:r>
          </a:p>
          <a:p>
            <a:pPr marL="0" indent="0">
              <a:buNone/>
            </a:pPr>
            <a:r>
              <a:rPr lang="en-US" sz="2000" dirty="0"/>
              <a:t>  * </a:t>
            </a:r>
          </a:p>
          <a:p>
            <a:pPr marL="0" indent="0">
              <a:buNone/>
            </a:pPr>
            <a:r>
              <a:rPr lang="en-US" sz="2000" dirty="0">
                <a:solidFill>
                  <a:schemeClr val="tx2"/>
                </a:solidFill>
              </a:rPr>
              <a:t>From </a:t>
            </a:r>
          </a:p>
          <a:p>
            <a:pPr marL="0" indent="0">
              <a:buNone/>
            </a:pPr>
            <a:r>
              <a:rPr lang="en-US" sz="2000" dirty="0"/>
              <a:t> </a:t>
            </a:r>
            <a:r>
              <a:rPr lang="en-US" sz="2000" dirty="0" err="1"/>
              <a:t>Empregado</a:t>
            </a:r>
            <a:endParaRPr lang="en-US" sz="2000" dirty="0"/>
          </a:p>
          <a:p>
            <a:pPr marL="0" indent="0">
              <a:buNone/>
            </a:pPr>
            <a:r>
              <a:rPr lang="en-US" sz="2000" dirty="0">
                <a:solidFill>
                  <a:schemeClr val="tx2"/>
                </a:solidFill>
              </a:rPr>
              <a:t>Where</a:t>
            </a:r>
          </a:p>
          <a:p>
            <a:pPr marL="0" indent="0">
              <a:buNone/>
            </a:pPr>
            <a:r>
              <a:rPr lang="en-US" sz="2000" dirty="0"/>
              <a:t> </a:t>
            </a:r>
            <a:r>
              <a:rPr lang="en-US" sz="2000" dirty="0" err="1"/>
              <a:t>IdDepto</a:t>
            </a:r>
            <a:r>
              <a:rPr lang="en-US" sz="2000" dirty="0"/>
              <a:t> </a:t>
            </a:r>
            <a:r>
              <a:rPr lang="en-US" sz="2000" dirty="0">
                <a:solidFill>
                  <a:schemeClr val="tx2"/>
                </a:solidFill>
              </a:rPr>
              <a:t>In</a:t>
            </a:r>
            <a:r>
              <a:rPr lang="en-US" sz="2000" dirty="0"/>
              <a:t> (</a:t>
            </a:r>
            <a:r>
              <a:rPr lang="en-US" sz="2000" dirty="0">
                <a:solidFill>
                  <a:schemeClr val="tx2"/>
                </a:solidFill>
              </a:rPr>
              <a:t>Select</a:t>
            </a:r>
            <a:r>
              <a:rPr lang="en-US" sz="2000" dirty="0"/>
              <a:t> </a:t>
            </a:r>
            <a:r>
              <a:rPr lang="en-US" sz="2000" dirty="0" err="1"/>
              <a:t>IdDepto</a:t>
            </a:r>
            <a:r>
              <a:rPr lang="en-US" sz="2000" dirty="0"/>
              <a:t> </a:t>
            </a:r>
            <a:r>
              <a:rPr lang="en-US" sz="2000" dirty="0">
                <a:solidFill>
                  <a:schemeClr val="tx2"/>
                </a:solidFill>
              </a:rPr>
              <a:t>From</a:t>
            </a:r>
            <a:r>
              <a:rPr lang="en-US" sz="2000" dirty="0"/>
              <a:t> </a:t>
            </a:r>
            <a:r>
              <a:rPr lang="en-US" sz="2000" dirty="0" err="1"/>
              <a:t>Departamento</a:t>
            </a:r>
            <a:r>
              <a:rPr lang="en-US" sz="2000" dirty="0"/>
              <a:t> </a:t>
            </a:r>
            <a:r>
              <a:rPr lang="en-US" sz="2000" dirty="0">
                <a:solidFill>
                  <a:schemeClr val="tx2"/>
                </a:solidFill>
              </a:rPr>
              <a:t>Where</a:t>
            </a:r>
            <a:r>
              <a:rPr lang="en-US" sz="2000" dirty="0"/>
              <a:t> </a:t>
            </a:r>
            <a:r>
              <a:rPr lang="en-US" sz="2000" dirty="0" err="1"/>
              <a:t>Divisao</a:t>
            </a:r>
            <a:r>
              <a:rPr lang="en-US" sz="2000" dirty="0"/>
              <a:t>='SUDESTE')</a:t>
            </a:r>
            <a:endParaRPr lang="pt-BR" sz="2000" dirty="0"/>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42</a:t>
            </a:fld>
            <a:endParaRPr lang="pt-BR"/>
          </a:p>
        </p:txBody>
      </p:sp>
    </p:spTree>
    <p:extLst>
      <p:ext uri="{BB962C8B-B14F-4D97-AF65-F5344CB8AC3E}">
        <p14:creationId xmlns:p14="http://schemas.microsoft.com/office/powerpoint/2010/main" val="708057441"/>
      </p:ext>
    </p:extLst>
  </p:cSld>
  <p:clrMapOvr>
    <a:masterClrMapping/>
  </p:clrMapOvr>
  <p:transition spd="slow">
    <p:wipe dir="d"/>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blackWhite">
          <a:xfrm>
            <a:off x="2500313" y="3054350"/>
            <a:ext cx="7289800" cy="915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1800" b="1">
              <a:solidFill>
                <a:srgbClr val="000000"/>
              </a:solidFill>
              <a:latin typeface="Courier New" pitchFamily="49" charset="0"/>
            </a:endParaRPr>
          </a:p>
          <a:p>
            <a:pPr>
              <a:lnSpc>
                <a:spcPct val="100000"/>
              </a:lnSpc>
            </a:pPr>
            <a:endParaRPr lang="pt-BR" altLang="pt-BR" sz="1800" b="1">
              <a:solidFill>
                <a:srgbClr val="000000"/>
              </a:solidFill>
              <a:latin typeface="Courier New" pitchFamily="49" charset="0"/>
            </a:endParaRPr>
          </a:p>
        </p:txBody>
      </p:sp>
      <p:sp>
        <p:nvSpPr>
          <p:cNvPr id="31747" name="Rectangle 3"/>
          <p:cNvSpPr>
            <a:spLocks noChangeArrowheads="1"/>
          </p:cNvSpPr>
          <p:nvPr/>
        </p:nvSpPr>
        <p:spPr bwMode="blackWhite">
          <a:xfrm>
            <a:off x="2500313" y="4145286"/>
            <a:ext cx="7289800" cy="2020019"/>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1800" b="1">
              <a:solidFill>
                <a:srgbClr val="000000"/>
              </a:solidFill>
              <a:latin typeface="Courier New" pitchFamily="49" charset="0"/>
            </a:endParaRPr>
          </a:p>
          <a:p>
            <a:pPr>
              <a:lnSpc>
                <a:spcPct val="100000"/>
              </a:lnSpc>
            </a:pPr>
            <a:endParaRPr lang="pt-BR" altLang="pt-BR" sz="1800" b="1">
              <a:solidFill>
                <a:srgbClr val="000000"/>
              </a:solidFill>
              <a:latin typeface="Courier New" pitchFamily="49" charset="0"/>
            </a:endParaRPr>
          </a:p>
        </p:txBody>
      </p:sp>
      <p:sp>
        <p:nvSpPr>
          <p:cNvPr id="31748" name="Rectangle 4"/>
          <p:cNvSpPr>
            <a:spLocks noGrp="1" noChangeArrowheads="1"/>
          </p:cNvSpPr>
          <p:nvPr>
            <p:ph type="title"/>
          </p:nvPr>
        </p:nvSpPr>
        <p:spPr>
          <a:noFill/>
          <a:ln/>
        </p:spPr>
        <p:txBody>
          <a:bodyPr/>
          <a:lstStyle/>
          <a:p>
            <a:r>
              <a:rPr lang="pt-BR" altLang="pt-BR"/>
              <a:t>Uso do Operador IS NULL</a:t>
            </a:r>
          </a:p>
        </p:txBody>
      </p:sp>
      <p:sp>
        <p:nvSpPr>
          <p:cNvPr id="31749" name="Rectangle 5"/>
          <p:cNvSpPr>
            <a:spLocks noGrp="1" noChangeArrowheads="1"/>
          </p:cNvSpPr>
          <p:nvPr>
            <p:ph type="body" idx="1"/>
          </p:nvPr>
        </p:nvSpPr>
        <p:spPr>
          <a:xfrm>
            <a:off x="2409825" y="1744664"/>
            <a:ext cx="7385050" cy="904875"/>
          </a:xfrm>
          <a:noFill/>
          <a:ln/>
        </p:spPr>
        <p:txBody>
          <a:bodyPr>
            <a:normAutofit fontScale="92500" lnSpcReduction="20000"/>
          </a:bodyPr>
          <a:lstStyle/>
          <a:p>
            <a:r>
              <a:rPr lang="pt-BR" altLang="pt-BR" dirty="0"/>
              <a:t>Para testar a existência de valores </a:t>
            </a:r>
            <a:r>
              <a:rPr lang="pt-BR" altLang="pt-BR" dirty="0" err="1"/>
              <a:t>Null</a:t>
            </a:r>
            <a:r>
              <a:rPr lang="pt-BR" altLang="pt-BR" dirty="0"/>
              <a:t> usa-se o operador </a:t>
            </a:r>
            <a:r>
              <a:rPr lang="pt-BR" altLang="pt-BR" dirty="0">
                <a:solidFill>
                  <a:schemeClr val="accent1"/>
                </a:solidFill>
              </a:rPr>
              <a:t>IS NULL</a:t>
            </a:r>
          </a:p>
        </p:txBody>
      </p:sp>
      <p:grpSp>
        <p:nvGrpSpPr>
          <p:cNvPr id="31752" name="Group 8"/>
          <p:cNvGrpSpPr>
            <a:grpSpLocks/>
          </p:cNvGrpSpPr>
          <p:nvPr/>
        </p:nvGrpSpPr>
        <p:grpSpPr bwMode="auto">
          <a:xfrm>
            <a:off x="4872040" y="3645025"/>
            <a:ext cx="1728788" cy="2349500"/>
            <a:chOff x="2109" y="2297"/>
            <a:chExt cx="1089" cy="1480"/>
          </a:xfrm>
        </p:grpSpPr>
        <p:sp>
          <p:nvSpPr>
            <p:cNvPr id="31750" name="Rectangle 6"/>
            <p:cNvSpPr>
              <a:spLocks noChangeArrowheads="1"/>
            </p:cNvSpPr>
            <p:nvPr/>
          </p:nvSpPr>
          <p:spPr bwMode="ltGray">
            <a:xfrm>
              <a:off x="2109" y="2297"/>
              <a:ext cx="747" cy="195"/>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1751" name="Rectangle 7"/>
            <p:cNvSpPr>
              <a:spLocks noChangeArrowheads="1"/>
            </p:cNvSpPr>
            <p:nvPr/>
          </p:nvSpPr>
          <p:spPr bwMode="ltGray">
            <a:xfrm>
              <a:off x="2426" y="2720"/>
              <a:ext cx="772" cy="1057"/>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sp>
        <p:nvSpPr>
          <p:cNvPr id="31753" name="Rectangle 9"/>
          <p:cNvSpPr>
            <a:spLocks noChangeArrowheads="1"/>
          </p:cNvSpPr>
          <p:nvPr/>
        </p:nvSpPr>
        <p:spPr bwMode="blackWhite">
          <a:xfrm>
            <a:off x="2474913" y="3041650"/>
            <a:ext cx="7315200" cy="941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r>
              <a:rPr lang="pt-BR" altLang="pt-BR" sz="1800" b="1" dirty="0">
                <a:solidFill>
                  <a:srgbClr val="000000"/>
                </a:solidFill>
                <a:latin typeface="Courier New" pitchFamily="49" charset="0"/>
              </a:rPr>
              <a:t>SELECT  </a:t>
            </a:r>
            <a:r>
              <a:rPr lang="pt-BR" altLang="pt-BR" sz="1800" b="1" dirty="0" err="1">
                <a:solidFill>
                  <a:srgbClr val="000000"/>
                </a:solidFill>
                <a:latin typeface="Courier New" pitchFamily="49" charset="0"/>
              </a:rPr>
              <a:t>NomeEmpregado</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Comissao</a:t>
            </a:r>
            <a:endParaRPr lang="pt-BR" altLang="pt-BR" sz="1800" b="1" dirty="0">
              <a:solidFill>
                <a:srgbClr val="000000"/>
              </a:solidFill>
              <a:latin typeface="Courier New" pitchFamily="49" charset="0"/>
            </a:endParaRPr>
          </a:p>
          <a:p>
            <a:pPr>
              <a:lnSpc>
                <a:spcPct val="100000"/>
              </a:lnSpc>
            </a:pPr>
            <a:r>
              <a:rPr lang="pt-BR" altLang="pt-BR" sz="1800" b="1" dirty="0">
                <a:solidFill>
                  <a:srgbClr val="000000"/>
                </a:solidFill>
                <a:latin typeface="Courier New" pitchFamily="49" charset="0"/>
              </a:rPr>
              <a:t>FROM    Empregado</a:t>
            </a:r>
          </a:p>
          <a:p>
            <a:pPr>
              <a:lnSpc>
                <a:spcPct val="100000"/>
              </a:lnSpc>
            </a:pPr>
            <a:r>
              <a:rPr lang="pt-BR" altLang="pt-BR" sz="1800" b="1" dirty="0">
                <a:solidFill>
                  <a:srgbClr val="000000"/>
                </a:solidFill>
                <a:latin typeface="Courier New" pitchFamily="49" charset="0"/>
              </a:rPr>
              <a:t>WHERE   </a:t>
            </a:r>
            <a:r>
              <a:rPr lang="pt-BR" altLang="pt-BR" sz="1800" b="1" dirty="0" err="1">
                <a:solidFill>
                  <a:srgbClr val="000000"/>
                </a:solidFill>
                <a:latin typeface="Courier New" pitchFamily="49" charset="0"/>
              </a:rPr>
              <a:t>Comissao</a:t>
            </a:r>
            <a:r>
              <a:rPr lang="pt-BR" altLang="pt-BR" sz="1800" b="1" dirty="0">
                <a:solidFill>
                  <a:srgbClr val="000000"/>
                </a:solidFill>
                <a:latin typeface="Courier New" pitchFamily="49" charset="0"/>
              </a:rPr>
              <a:t> IS NULL</a:t>
            </a:r>
          </a:p>
        </p:txBody>
      </p:sp>
      <p:sp>
        <p:nvSpPr>
          <p:cNvPr id="31754" name="Rectangle 10"/>
          <p:cNvSpPr>
            <a:spLocks noChangeArrowheads="1"/>
          </p:cNvSpPr>
          <p:nvPr/>
        </p:nvSpPr>
        <p:spPr bwMode="blackWhite">
          <a:xfrm>
            <a:off x="2474913" y="4365105"/>
            <a:ext cx="7315200" cy="1888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r>
              <a:rPr lang="pt-BR" altLang="pt-BR" sz="1800" b="1" dirty="0" err="1">
                <a:solidFill>
                  <a:srgbClr val="000000"/>
                </a:solidFill>
                <a:latin typeface="Courier New" pitchFamily="49" charset="0"/>
              </a:rPr>
              <a:t>NomeEmpregado</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Comissao</a:t>
            </a:r>
            <a:endParaRPr lang="pt-BR" altLang="pt-BR" sz="1800" b="1" dirty="0">
              <a:solidFill>
                <a:srgbClr val="000000"/>
              </a:solidFill>
              <a:latin typeface="Courier New" pitchFamily="49" charset="0"/>
            </a:endParaRPr>
          </a:p>
          <a:p>
            <a:pPr>
              <a:lnSpc>
                <a:spcPct val="100000"/>
              </a:lnSpc>
            </a:pPr>
            <a:r>
              <a:rPr lang="pt-BR" altLang="pt-BR" sz="1800" b="1" dirty="0">
                <a:solidFill>
                  <a:srgbClr val="000000"/>
                </a:solidFill>
                <a:latin typeface="Courier New" pitchFamily="49" charset="0"/>
              </a:rPr>
              <a:t>-------------------- --------</a:t>
            </a:r>
          </a:p>
          <a:p>
            <a:pPr>
              <a:lnSpc>
                <a:spcPct val="100000"/>
              </a:lnSpc>
            </a:pPr>
            <a:r>
              <a:rPr lang="pt-BR" altLang="pt-BR" sz="1800" b="1" dirty="0">
                <a:solidFill>
                  <a:srgbClr val="000000"/>
                </a:solidFill>
                <a:latin typeface="Courier New" pitchFamily="49" charset="0"/>
              </a:rPr>
              <a:t>Santana              NULL</a:t>
            </a:r>
          </a:p>
          <a:p>
            <a:pPr>
              <a:lnSpc>
                <a:spcPct val="100000"/>
              </a:lnSpc>
            </a:pPr>
            <a:r>
              <a:rPr lang="pt-BR" altLang="pt-BR" sz="1800" b="1" dirty="0">
                <a:solidFill>
                  <a:srgbClr val="000000"/>
                </a:solidFill>
                <a:latin typeface="Courier New" pitchFamily="49" charset="0"/>
              </a:rPr>
              <a:t>DANTAS               NULL</a:t>
            </a:r>
          </a:p>
          <a:p>
            <a:pPr>
              <a:lnSpc>
                <a:spcPct val="100000"/>
              </a:lnSpc>
            </a:pPr>
            <a:r>
              <a:rPr lang="pt-BR" altLang="pt-BR" sz="1800" b="1" dirty="0">
                <a:solidFill>
                  <a:srgbClr val="000000"/>
                </a:solidFill>
                <a:latin typeface="Courier New" pitchFamily="49" charset="0"/>
              </a:rPr>
              <a:t>SOUZA                NULL</a:t>
            </a:r>
          </a:p>
          <a:p>
            <a:pPr>
              <a:lnSpc>
                <a:spcPct val="100000"/>
              </a:lnSpc>
            </a:pPr>
            <a:r>
              <a:rPr lang="pt-BR" altLang="pt-BR" sz="1800" b="1" dirty="0">
                <a:solidFill>
                  <a:srgbClr val="000000"/>
                </a:solidFill>
                <a:latin typeface="Courier New" pitchFamily="49" charset="0"/>
              </a:rPr>
              <a:t>JAMES                NULL</a:t>
            </a:r>
          </a:p>
          <a:p>
            <a:pPr>
              <a:lnSpc>
                <a:spcPct val="100000"/>
              </a:lnSpc>
            </a:pPr>
            <a:r>
              <a:rPr lang="pt-BR" altLang="pt-BR" sz="1800" b="1" dirty="0">
                <a:solidFill>
                  <a:srgbClr val="000000"/>
                </a:solidFill>
                <a:latin typeface="Courier New" pitchFamily="49" charset="0"/>
              </a:rPr>
              <a:t>...</a:t>
            </a:r>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43</a:t>
            </a:fld>
            <a:endParaRPr lang="pt-BR"/>
          </a:p>
        </p:txBody>
      </p:sp>
    </p:spTree>
    <p:extLst>
      <p:ext uri="{BB962C8B-B14F-4D97-AF65-F5344CB8AC3E}">
        <p14:creationId xmlns:p14="http://schemas.microsoft.com/office/powerpoint/2010/main" val="21454212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1752"/>
                                        </p:tgtEl>
                                        <p:attrNameLst>
                                          <p:attrName>style.visibility</p:attrName>
                                        </p:attrNameLst>
                                      </p:cBhvr>
                                      <p:to>
                                        <p:strVal val="visible"/>
                                      </p:to>
                                    </p:set>
                                    <p:animEffect transition="in" filter="wipe(up)">
                                      <p:cBhvr>
                                        <p:cTn id="7" dur="500"/>
                                        <p:tgtEl>
                                          <p:spTgt spid="317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ORDER BY</a:t>
            </a:r>
          </a:p>
        </p:txBody>
      </p:sp>
      <p:sp>
        <p:nvSpPr>
          <p:cNvPr id="3" name="Espaço Reservado para Conteúdo 2"/>
          <p:cNvSpPr>
            <a:spLocks noGrp="1"/>
          </p:cNvSpPr>
          <p:nvPr>
            <p:ph idx="1"/>
          </p:nvPr>
        </p:nvSpPr>
        <p:spPr>
          <a:xfrm>
            <a:off x="2286000" y="1052736"/>
            <a:ext cx="8077200" cy="5688632"/>
          </a:xfrm>
        </p:spPr>
        <p:txBody>
          <a:bodyPr>
            <a:noAutofit/>
          </a:bodyPr>
          <a:lstStyle/>
          <a:p>
            <a:pPr marL="0" indent="0">
              <a:buNone/>
            </a:pPr>
            <a:r>
              <a:rPr lang="pt-BR" sz="2800" dirty="0"/>
              <a:t>Para ordenar o resultado de uma consulta SQL basta utilizarmos a cláusula </a:t>
            </a:r>
            <a:r>
              <a:rPr lang="pt-BR" sz="2800" b="1" dirty="0" err="1"/>
              <a:t>Order</a:t>
            </a:r>
            <a:r>
              <a:rPr lang="pt-BR" sz="2800" b="1" dirty="0"/>
              <a:t> </a:t>
            </a:r>
            <a:r>
              <a:rPr lang="pt-BR" sz="2800" b="1" dirty="0" err="1"/>
              <a:t>by</a:t>
            </a:r>
            <a:r>
              <a:rPr lang="pt-BR" sz="2800" dirty="0"/>
              <a:t>.</a:t>
            </a:r>
            <a:endParaRPr lang="pt-BR" sz="2800" dirty="0">
              <a:solidFill>
                <a:schemeClr val="accent1"/>
              </a:solidFill>
            </a:endParaRPr>
          </a:p>
          <a:p>
            <a:pPr marL="400050" lvl="1" indent="0">
              <a:buNone/>
            </a:pPr>
            <a:endParaRPr lang="pt-BR" sz="1800" dirty="0">
              <a:solidFill>
                <a:schemeClr val="accent1"/>
              </a:solidFill>
            </a:endParaRPr>
          </a:p>
          <a:p>
            <a:pPr marL="0" indent="0">
              <a:buNone/>
            </a:pPr>
            <a:r>
              <a:rPr lang="pt-BR" sz="2400" b="1" dirty="0"/>
              <a:t>Sintaxe</a:t>
            </a:r>
            <a:endParaRPr lang="pt-BR" sz="2400" dirty="0"/>
          </a:p>
          <a:p>
            <a:pPr marL="0" indent="0">
              <a:buNone/>
            </a:pPr>
            <a:endParaRPr lang="pt-BR" sz="2000" b="1" dirty="0"/>
          </a:p>
          <a:p>
            <a:pPr marL="0" indent="0">
              <a:buNone/>
            </a:pPr>
            <a:r>
              <a:rPr lang="pt-BR" sz="2000" b="1" dirty="0"/>
              <a:t>ORDER BY</a:t>
            </a:r>
            <a:r>
              <a:rPr lang="pt-BR" sz="2000" dirty="0"/>
              <a:t> </a:t>
            </a:r>
            <a:r>
              <a:rPr lang="pt-BR" sz="2000" i="1" dirty="0" err="1"/>
              <a:t>expressão_order_by</a:t>
            </a:r>
            <a:r>
              <a:rPr lang="pt-BR" sz="2000" dirty="0"/>
              <a:t> </a:t>
            </a:r>
            <a:r>
              <a:rPr lang="pt-BR" sz="2000" b="1" dirty="0"/>
              <a:t>[ ASC | DESC ] </a:t>
            </a:r>
            <a:br>
              <a:rPr lang="pt-BR" sz="2000" dirty="0"/>
            </a:br>
            <a:br>
              <a:rPr lang="pt-BR" sz="2000" dirty="0"/>
            </a:br>
            <a:r>
              <a:rPr lang="pt-BR" sz="2000" b="1" i="1" dirty="0" err="1"/>
              <a:t>expressão_order_by</a:t>
            </a:r>
            <a:r>
              <a:rPr lang="pt-BR" sz="2000" dirty="0"/>
              <a:t> - </a:t>
            </a:r>
            <a:r>
              <a:rPr lang="pt-BR" sz="2000" dirty="0" err="1"/>
              <a:t>epecifica</a:t>
            </a:r>
            <a:r>
              <a:rPr lang="pt-BR" sz="2000" dirty="0"/>
              <a:t> qual coluna ou expressão da consulta deve ser ordenada. Ao invés de usar o nome de uma coluna podemos usar um número inteiro positivo que representa a posição da coluna na lista de seleção.</a:t>
            </a:r>
            <a:br>
              <a:rPr lang="pt-BR" sz="2000" dirty="0"/>
            </a:br>
            <a:br>
              <a:rPr lang="pt-BR" sz="2000" dirty="0"/>
            </a:br>
            <a:r>
              <a:rPr lang="pt-BR" sz="2000" b="1" dirty="0"/>
              <a:t>ASC | DESC</a:t>
            </a:r>
            <a:r>
              <a:rPr lang="pt-BR" sz="2000" dirty="0"/>
              <a:t> - indica se a coluna deve ser ordenada de maneira ascendente (ASC) ou descendente (DESC). O padrão é a ordenação ascendente (ASC).</a:t>
            </a:r>
            <a:endParaRPr lang="pt-BR" sz="2000" b="1" dirty="0"/>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44</a:t>
            </a:fld>
            <a:endParaRPr lang="pt-BR"/>
          </a:p>
        </p:txBody>
      </p:sp>
    </p:spTree>
    <p:extLst>
      <p:ext uri="{BB962C8B-B14F-4D97-AF65-F5344CB8AC3E}">
        <p14:creationId xmlns:p14="http://schemas.microsoft.com/office/powerpoint/2010/main" val="3479177075"/>
      </p:ext>
    </p:extLst>
  </p:cSld>
  <p:clrMapOvr>
    <a:masterClrMapping/>
  </p:clrMapOvr>
  <p:transition spd="slow">
    <p:wipe dir="d"/>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42864" y="44624"/>
            <a:ext cx="8229600" cy="1008112"/>
          </a:xfrm>
        </p:spPr>
        <p:txBody>
          <a:bodyPr/>
          <a:lstStyle/>
          <a:p>
            <a:r>
              <a:rPr lang="pt-BR" dirty="0"/>
              <a:t>ORDER BY</a:t>
            </a:r>
          </a:p>
        </p:txBody>
      </p:sp>
      <p:sp>
        <p:nvSpPr>
          <p:cNvPr id="3" name="Espaço Reservado para Conteúdo 2"/>
          <p:cNvSpPr>
            <a:spLocks noGrp="1"/>
          </p:cNvSpPr>
          <p:nvPr>
            <p:ph idx="1"/>
          </p:nvPr>
        </p:nvSpPr>
        <p:spPr>
          <a:xfrm>
            <a:off x="2207568" y="980728"/>
            <a:ext cx="8280920" cy="5544616"/>
          </a:xfrm>
        </p:spPr>
        <p:txBody>
          <a:bodyPr>
            <a:normAutofit/>
          </a:bodyPr>
          <a:lstStyle/>
          <a:p>
            <a:pPr marL="0" indent="0">
              <a:buNone/>
            </a:pPr>
            <a:r>
              <a:rPr lang="pt-BR" sz="3600" b="1" dirty="0"/>
              <a:t>Exemplos</a:t>
            </a:r>
          </a:p>
          <a:p>
            <a:pPr marL="0" indent="0">
              <a:buNone/>
            </a:pPr>
            <a:br>
              <a:rPr lang="pt-BR" sz="3600" dirty="0"/>
            </a:br>
            <a:r>
              <a:rPr lang="pt-BR" dirty="0">
                <a:solidFill>
                  <a:schemeClr val="tx2"/>
                </a:solidFill>
              </a:rPr>
              <a:t>Ordena a tabela de empregados pelo nome em ordem ascendente</a:t>
            </a:r>
            <a:br>
              <a:rPr lang="pt-BR" dirty="0">
                <a:solidFill>
                  <a:schemeClr val="tx2"/>
                </a:solidFill>
              </a:rPr>
            </a:br>
            <a:br>
              <a:rPr lang="pt-BR" sz="2800" b="1" dirty="0"/>
            </a:br>
            <a:r>
              <a:rPr lang="pt-BR" sz="2800" dirty="0" err="1">
                <a:solidFill>
                  <a:schemeClr val="tx2"/>
                </a:solidFill>
              </a:rPr>
              <a:t>Select</a:t>
            </a:r>
            <a:r>
              <a:rPr lang="pt-BR" sz="2800" dirty="0">
                <a:solidFill>
                  <a:schemeClr val="tx2"/>
                </a:solidFill>
              </a:rPr>
              <a:t> </a:t>
            </a:r>
            <a:r>
              <a:rPr lang="pt-BR" sz="2800" dirty="0"/>
              <a:t>*  </a:t>
            </a:r>
          </a:p>
          <a:p>
            <a:pPr marL="0" indent="0">
              <a:buNone/>
            </a:pPr>
            <a:r>
              <a:rPr lang="pt-BR" sz="2800" dirty="0" err="1">
                <a:solidFill>
                  <a:schemeClr val="tx2"/>
                </a:solidFill>
              </a:rPr>
              <a:t>From</a:t>
            </a:r>
            <a:r>
              <a:rPr lang="pt-BR" sz="2800" dirty="0">
                <a:solidFill>
                  <a:schemeClr val="tx2"/>
                </a:solidFill>
              </a:rPr>
              <a:t> </a:t>
            </a:r>
            <a:r>
              <a:rPr lang="pt-BR" sz="2800" dirty="0"/>
              <a:t>Empregado </a:t>
            </a:r>
          </a:p>
          <a:p>
            <a:pPr marL="0" indent="0">
              <a:buNone/>
            </a:pPr>
            <a:r>
              <a:rPr lang="pt-BR" sz="2800" dirty="0" err="1">
                <a:solidFill>
                  <a:schemeClr val="accent1"/>
                </a:solidFill>
              </a:rPr>
              <a:t>Order</a:t>
            </a:r>
            <a:r>
              <a:rPr lang="pt-BR" sz="2800" dirty="0">
                <a:solidFill>
                  <a:schemeClr val="accent1"/>
                </a:solidFill>
              </a:rPr>
              <a:t> </a:t>
            </a:r>
            <a:r>
              <a:rPr lang="pt-BR" sz="2800" dirty="0" err="1">
                <a:solidFill>
                  <a:schemeClr val="accent1"/>
                </a:solidFill>
              </a:rPr>
              <a:t>by</a:t>
            </a:r>
            <a:r>
              <a:rPr lang="pt-BR" sz="2800" dirty="0">
                <a:solidFill>
                  <a:schemeClr val="accent1"/>
                </a:solidFill>
              </a:rPr>
              <a:t> </a:t>
            </a:r>
            <a:r>
              <a:rPr lang="pt-BR" sz="2800" dirty="0" err="1"/>
              <a:t>NomeEmpregado</a:t>
            </a:r>
            <a:r>
              <a:rPr lang="pt-BR" sz="2800" dirty="0"/>
              <a:t> </a:t>
            </a:r>
          </a:p>
          <a:p>
            <a:pPr marL="0" indent="0">
              <a:buNone/>
            </a:pPr>
            <a:endParaRPr lang="pt-BR" sz="2800" dirty="0">
              <a:solidFill>
                <a:schemeClr val="accent1"/>
              </a:solidFill>
            </a:endParaRPr>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45</a:t>
            </a:fld>
            <a:endParaRPr lang="pt-BR"/>
          </a:p>
        </p:txBody>
      </p:sp>
    </p:spTree>
    <p:extLst>
      <p:ext uri="{BB962C8B-B14F-4D97-AF65-F5344CB8AC3E}">
        <p14:creationId xmlns:p14="http://schemas.microsoft.com/office/powerpoint/2010/main" val="396690811"/>
      </p:ext>
    </p:extLst>
  </p:cSld>
  <p:clrMapOvr>
    <a:masterClrMapping/>
  </p:clrMapOvr>
  <p:transition spd="slow">
    <p:wipe dir="d"/>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42864" y="44624"/>
            <a:ext cx="8229600" cy="1008112"/>
          </a:xfrm>
        </p:spPr>
        <p:txBody>
          <a:bodyPr/>
          <a:lstStyle/>
          <a:p>
            <a:r>
              <a:rPr lang="pt-BR" dirty="0"/>
              <a:t>ORDER BY</a:t>
            </a:r>
          </a:p>
        </p:txBody>
      </p:sp>
      <p:sp>
        <p:nvSpPr>
          <p:cNvPr id="3" name="Espaço Reservado para Conteúdo 2"/>
          <p:cNvSpPr>
            <a:spLocks noGrp="1"/>
          </p:cNvSpPr>
          <p:nvPr>
            <p:ph idx="1"/>
          </p:nvPr>
        </p:nvSpPr>
        <p:spPr>
          <a:xfrm>
            <a:off x="2207568" y="980728"/>
            <a:ext cx="8280920" cy="5544616"/>
          </a:xfrm>
        </p:spPr>
        <p:txBody>
          <a:bodyPr>
            <a:normAutofit/>
          </a:bodyPr>
          <a:lstStyle/>
          <a:p>
            <a:pPr marL="0" indent="0">
              <a:buNone/>
            </a:pPr>
            <a:r>
              <a:rPr lang="pt-BR" sz="3600" b="1" dirty="0"/>
              <a:t>Exemplos</a:t>
            </a:r>
          </a:p>
          <a:p>
            <a:pPr marL="0" indent="0">
              <a:buNone/>
            </a:pPr>
            <a:br>
              <a:rPr lang="pt-BR" sz="3600" dirty="0"/>
            </a:br>
            <a:r>
              <a:rPr lang="pt-BR" dirty="0">
                <a:solidFill>
                  <a:schemeClr val="tx2"/>
                </a:solidFill>
              </a:rPr>
              <a:t>Ordena a tabela de empregados do maior para o menor salário</a:t>
            </a:r>
            <a:br>
              <a:rPr lang="pt-BR" dirty="0">
                <a:solidFill>
                  <a:schemeClr val="tx2"/>
                </a:solidFill>
              </a:rPr>
            </a:br>
            <a:br>
              <a:rPr lang="pt-BR" sz="2800" b="1" dirty="0"/>
            </a:br>
            <a:r>
              <a:rPr lang="pt-BR" sz="2800" dirty="0" err="1">
                <a:solidFill>
                  <a:schemeClr val="tx2"/>
                </a:solidFill>
              </a:rPr>
              <a:t>Select</a:t>
            </a:r>
            <a:r>
              <a:rPr lang="pt-BR" sz="2800" dirty="0">
                <a:solidFill>
                  <a:schemeClr val="tx2"/>
                </a:solidFill>
              </a:rPr>
              <a:t> </a:t>
            </a:r>
            <a:r>
              <a:rPr lang="pt-BR" sz="2800" dirty="0"/>
              <a:t>*  </a:t>
            </a:r>
          </a:p>
          <a:p>
            <a:pPr marL="0" indent="0">
              <a:buNone/>
            </a:pPr>
            <a:r>
              <a:rPr lang="pt-BR" sz="2800" dirty="0" err="1">
                <a:solidFill>
                  <a:schemeClr val="tx2"/>
                </a:solidFill>
              </a:rPr>
              <a:t>From</a:t>
            </a:r>
            <a:r>
              <a:rPr lang="pt-BR" sz="2800" dirty="0">
                <a:solidFill>
                  <a:schemeClr val="tx2"/>
                </a:solidFill>
              </a:rPr>
              <a:t> </a:t>
            </a:r>
            <a:r>
              <a:rPr lang="pt-BR" sz="2800" dirty="0"/>
              <a:t>Empregado </a:t>
            </a:r>
          </a:p>
          <a:p>
            <a:pPr marL="0" indent="0">
              <a:buNone/>
            </a:pPr>
            <a:r>
              <a:rPr lang="pt-BR" sz="2800" dirty="0" err="1">
                <a:solidFill>
                  <a:schemeClr val="accent1"/>
                </a:solidFill>
              </a:rPr>
              <a:t>Order</a:t>
            </a:r>
            <a:r>
              <a:rPr lang="pt-BR" sz="2800" dirty="0">
                <a:solidFill>
                  <a:schemeClr val="accent1"/>
                </a:solidFill>
              </a:rPr>
              <a:t> </a:t>
            </a:r>
            <a:r>
              <a:rPr lang="pt-BR" sz="2800" dirty="0" err="1">
                <a:solidFill>
                  <a:schemeClr val="accent1"/>
                </a:solidFill>
              </a:rPr>
              <a:t>by</a:t>
            </a:r>
            <a:r>
              <a:rPr lang="pt-BR" sz="2800" dirty="0">
                <a:solidFill>
                  <a:schemeClr val="accent1"/>
                </a:solidFill>
              </a:rPr>
              <a:t> </a:t>
            </a:r>
            <a:r>
              <a:rPr lang="pt-BR" sz="2800" dirty="0"/>
              <a:t>Salario </a:t>
            </a:r>
            <a:r>
              <a:rPr lang="pt-BR" sz="2800" dirty="0" err="1">
                <a:solidFill>
                  <a:schemeClr val="accent1"/>
                </a:solidFill>
              </a:rPr>
              <a:t>Desc</a:t>
            </a:r>
            <a:endParaRPr lang="pt-BR" sz="2800" dirty="0">
              <a:solidFill>
                <a:schemeClr val="accent1"/>
              </a:solidFill>
            </a:endParaRPr>
          </a:p>
          <a:p>
            <a:pPr marL="0" indent="0">
              <a:buNone/>
            </a:pPr>
            <a:endParaRPr lang="pt-BR" sz="2800" dirty="0">
              <a:solidFill>
                <a:schemeClr val="accent1"/>
              </a:solidFill>
            </a:endParaRPr>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46</a:t>
            </a:fld>
            <a:endParaRPr lang="pt-BR"/>
          </a:p>
        </p:txBody>
      </p:sp>
    </p:spTree>
    <p:extLst>
      <p:ext uri="{BB962C8B-B14F-4D97-AF65-F5344CB8AC3E}">
        <p14:creationId xmlns:p14="http://schemas.microsoft.com/office/powerpoint/2010/main" val="2491482734"/>
      </p:ext>
    </p:extLst>
  </p:cSld>
  <p:clrMapOvr>
    <a:masterClrMapping/>
  </p:clrMapOvr>
  <p:transition spd="slow">
    <p:wipe dir="d"/>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42864" y="44624"/>
            <a:ext cx="8229600" cy="1008112"/>
          </a:xfrm>
        </p:spPr>
        <p:txBody>
          <a:bodyPr/>
          <a:lstStyle/>
          <a:p>
            <a:r>
              <a:rPr lang="pt-BR" dirty="0"/>
              <a:t>ORDER BY</a:t>
            </a:r>
          </a:p>
        </p:txBody>
      </p:sp>
      <p:sp>
        <p:nvSpPr>
          <p:cNvPr id="3" name="Espaço Reservado para Conteúdo 2"/>
          <p:cNvSpPr>
            <a:spLocks noGrp="1"/>
          </p:cNvSpPr>
          <p:nvPr>
            <p:ph idx="1"/>
          </p:nvPr>
        </p:nvSpPr>
        <p:spPr>
          <a:xfrm>
            <a:off x="2207568" y="980728"/>
            <a:ext cx="8280920" cy="5544616"/>
          </a:xfrm>
        </p:spPr>
        <p:txBody>
          <a:bodyPr>
            <a:normAutofit/>
          </a:bodyPr>
          <a:lstStyle/>
          <a:p>
            <a:pPr marL="0" indent="0">
              <a:buNone/>
            </a:pPr>
            <a:r>
              <a:rPr lang="pt-BR" sz="3600" b="1" dirty="0"/>
              <a:t>Exemplos</a:t>
            </a:r>
          </a:p>
          <a:p>
            <a:pPr marL="0" indent="0">
              <a:buNone/>
            </a:pPr>
            <a:br>
              <a:rPr lang="pt-BR" sz="3600" dirty="0"/>
            </a:br>
            <a:r>
              <a:rPr lang="pt-BR" dirty="0">
                <a:solidFill>
                  <a:schemeClr val="tx2"/>
                </a:solidFill>
              </a:rPr>
              <a:t>Ordena a tabela de empregados, pelas colunas departamento e nome do empregado</a:t>
            </a:r>
            <a:br>
              <a:rPr lang="pt-BR" dirty="0">
                <a:solidFill>
                  <a:schemeClr val="tx2"/>
                </a:solidFill>
              </a:rPr>
            </a:br>
            <a:br>
              <a:rPr lang="pt-BR" sz="2400" b="1" dirty="0"/>
            </a:br>
            <a:r>
              <a:rPr lang="pt-BR" sz="2800" dirty="0" err="1">
                <a:solidFill>
                  <a:schemeClr val="tx2"/>
                </a:solidFill>
              </a:rPr>
              <a:t>Select</a:t>
            </a:r>
            <a:r>
              <a:rPr lang="pt-BR" sz="2800" dirty="0">
                <a:solidFill>
                  <a:schemeClr val="tx2"/>
                </a:solidFill>
              </a:rPr>
              <a:t> </a:t>
            </a:r>
            <a:r>
              <a:rPr lang="pt-BR" sz="2800" dirty="0"/>
              <a:t>*  </a:t>
            </a:r>
          </a:p>
          <a:p>
            <a:pPr marL="0" indent="0">
              <a:buNone/>
            </a:pPr>
            <a:r>
              <a:rPr lang="pt-BR" sz="2800" dirty="0" err="1">
                <a:solidFill>
                  <a:schemeClr val="tx2"/>
                </a:solidFill>
              </a:rPr>
              <a:t>From</a:t>
            </a:r>
            <a:r>
              <a:rPr lang="pt-BR" sz="2800" dirty="0">
                <a:solidFill>
                  <a:schemeClr val="tx2"/>
                </a:solidFill>
              </a:rPr>
              <a:t> </a:t>
            </a:r>
            <a:r>
              <a:rPr lang="pt-BR" sz="2800" dirty="0"/>
              <a:t>Empregado </a:t>
            </a:r>
          </a:p>
          <a:p>
            <a:pPr marL="0" indent="0">
              <a:buNone/>
            </a:pPr>
            <a:r>
              <a:rPr lang="pt-BR" sz="2800" dirty="0" err="1">
                <a:solidFill>
                  <a:schemeClr val="accent1"/>
                </a:solidFill>
              </a:rPr>
              <a:t>Order</a:t>
            </a:r>
            <a:r>
              <a:rPr lang="pt-BR" sz="2800" dirty="0">
                <a:solidFill>
                  <a:schemeClr val="accent1"/>
                </a:solidFill>
              </a:rPr>
              <a:t> </a:t>
            </a:r>
            <a:r>
              <a:rPr lang="pt-BR" sz="2800" dirty="0" err="1">
                <a:solidFill>
                  <a:schemeClr val="accent1"/>
                </a:solidFill>
              </a:rPr>
              <a:t>by</a:t>
            </a:r>
            <a:r>
              <a:rPr lang="pt-BR" sz="2800" dirty="0">
                <a:solidFill>
                  <a:schemeClr val="accent1"/>
                </a:solidFill>
              </a:rPr>
              <a:t> </a:t>
            </a:r>
            <a:r>
              <a:rPr lang="pt-BR" sz="2800" dirty="0" err="1"/>
              <a:t>IdDepto</a:t>
            </a:r>
            <a:r>
              <a:rPr lang="pt-BR" sz="2800" dirty="0"/>
              <a:t>, </a:t>
            </a:r>
            <a:r>
              <a:rPr lang="pt-BR" sz="2800" dirty="0" err="1"/>
              <a:t>NomeEmpregado</a:t>
            </a:r>
            <a:endParaRPr lang="pt-BR" sz="2800" dirty="0"/>
          </a:p>
          <a:p>
            <a:pPr marL="0" indent="0">
              <a:buNone/>
            </a:pPr>
            <a:endParaRPr lang="pt-BR" sz="2800" dirty="0">
              <a:solidFill>
                <a:schemeClr val="accent1"/>
              </a:solidFill>
            </a:endParaRPr>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47</a:t>
            </a:fld>
            <a:endParaRPr lang="pt-BR"/>
          </a:p>
        </p:txBody>
      </p:sp>
    </p:spTree>
    <p:extLst>
      <p:ext uri="{BB962C8B-B14F-4D97-AF65-F5344CB8AC3E}">
        <p14:creationId xmlns:p14="http://schemas.microsoft.com/office/powerpoint/2010/main" val="3316348370"/>
      </p:ext>
    </p:extLst>
  </p:cSld>
  <p:clrMapOvr>
    <a:masterClrMapping/>
  </p:clrMapOvr>
  <p:transition spd="slow">
    <p:wipe dir="d"/>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GROUP BY</a:t>
            </a:r>
          </a:p>
        </p:txBody>
      </p:sp>
      <p:sp>
        <p:nvSpPr>
          <p:cNvPr id="3" name="Espaço Reservado para Conteúdo 2"/>
          <p:cNvSpPr>
            <a:spLocks noGrp="1"/>
          </p:cNvSpPr>
          <p:nvPr>
            <p:ph idx="1"/>
          </p:nvPr>
        </p:nvSpPr>
        <p:spPr>
          <a:xfrm>
            <a:off x="2286000" y="1052736"/>
            <a:ext cx="8077200" cy="5688632"/>
          </a:xfrm>
        </p:spPr>
        <p:txBody>
          <a:bodyPr>
            <a:noAutofit/>
          </a:bodyPr>
          <a:lstStyle/>
          <a:p>
            <a:pPr marL="0" indent="0">
              <a:buNone/>
            </a:pPr>
            <a:r>
              <a:rPr lang="pt-BR" b="1" dirty="0">
                <a:solidFill>
                  <a:schemeClr val="accent1"/>
                </a:solidFill>
              </a:rPr>
              <a:t>Agrupando Dados</a:t>
            </a:r>
          </a:p>
          <a:p>
            <a:pPr marL="400050" lvl="1" indent="0">
              <a:buNone/>
            </a:pPr>
            <a:r>
              <a:rPr lang="pt-BR" sz="1600" dirty="0">
                <a:solidFill>
                  <a:schemeClr val="accent1"/>
                </a:solidFill>
              </a:rPr>
              <a:t> </a:t>
            </a:r>
            <a:r>
              <a:rPr lang="pt-BR" sz="1800" dirty="0"/>
              <a:t>Para agrupar dados em consultas SQL utilizamos a cláusula </a:t>
            </a:r>
            <a:r>
              <a:rPr lang="pt-BR" sz="1800" b="1" dirty="0"/>
              <a:t>GROUP BY</a:t>
            </a:r>
            <a:endParaRPr lang="pt-BR" sz="1800" b="1" dirty="0">
              <a:solidFill>
                <a:schemeClr val="accent1"/>
              </a:solidFill>
            </a:endParaRPr>
          </a:p>
          <a:p>
            <a:pPr marL="400050" lvl="1" indent="0">
              <a:buNone/>
            </a:pPr>
            <a:endParaRPr lang="pt-BR" sz="1800" dirty="0">
              <a:solidFill>
                <a:schemeClr val="accent1"/>
              </a:solidFill>
            </a:endParaRPr>
          </a:p>
          <a:p>
            <a:pPr marL="0" indent="0">
              <a:buNone/>
            </a:pPr>
            <a:r>
              <a:rPr lang="pt-BR" sz="2400" b="1" dirty="0"/>
              <a:t>Sintaxe</a:t>
            </a:r>
            <a:endParaRPr lang="pt-BR" sz="2400" dirty="0"/>
          </a:p>
          <a:p>
            <a:pPr marL="0" indent="0">
              <a:buNone/>
            </a:pPr>
            <a:endParaRPr lang="pt-BR" sz="2000" b="1" dirty="0"/>
          </a:p>
          <a:p>
            <a:pPr marL="0" indent="0">
              <a:buNone/>
            </a:pPr>
            <a:r>
              <a:rPr lang="pt-BR" sz="2000" b="1" dirty="0"/>
              <a:t>GROUP BY </a:t>
            </a:r>
            <a:r>
              <a:rPr lang="pt-BR" sz="2000" i="1" dirty="0"/>
              <a:t>expressão</a:t>
            </a:r>
            <a:r>
              <a:rPr lang="pt-BR" sz="2000" dirty="0"/>
              <a:t>,[...,n]</a:t>
            </a:r>
            <a:br>
              <a:rPr lang="pt-BR" sz="2000" dirty="0"/>
            </a:br>
            <a:br>
              <a:rPr lang="pt-BR" sz="2000" dirty="0"/>
            </a:br>
            <a:r>
              <a:rPr lang="pt-BR" sz="2000" b="1" i="1" dirty="0"/>
              <a:t>expressão</a:t>
            </a:r>
            <a:r>
              <a:rPr lang="pt-BR" sz="2000" i="1" dirty="0"/>
              <a:t> </a:t>
            </a:r>
            <a:r>
              <a:rPr lang="pt-BR" sz="2000" dirty="0"/>
              <a:t>- qualquer expressão válida.</a:t>
            </a:r>
            <a:br>
              <a:rPr lang="pt-BR" sz="2000" dirty="0"/>
            </a:br>
            <a:br>
              <a:rPr lang="pt-BR" sz="2000" dirty="0"/>
            </a:br>
            <a:r>
              <a:rPr lang="pt-BR" sz="2000" b="1" dirty="0"/>
              <a:t>Observação:</a:t>
            </a:r>
            <a:r>
              <a:rPr lang="pt-BR" sz="2000" dirty="0"/>
              <a:t> As expressões ou colunas que forem utilizadas no SELECT e não forem utilizadas em funções de agregação devem ser especificadas na cláusula GROUP BY.</a:t>
            </a:r>
            <a:endParaRPr lang="pt-BR" sz="2000" b="1" dirty="0"/>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48</a:t>
            </a:fld>
            <a:endParaRPr lang="pt-BR"/>
          </a:p>
        </p:txBody>
      </p:sp>
    </p:spTree>
    <p:extLst>
      <p:ext uri="{BB962C8B-B14F-4D97-AF65-F5344CB8AC3E}">
        <p14:creationId xmlns:p14="http://schemas.microsoft.com/office/powerpoint/2010/main" val="3374185477"/>
      </p:ext>
    </p:extLst>
  </p:cSld>
  <p:clrMapOvr>
    <a:masterClrMapping/>
  </p:clrMapOvr>
  <p:transition spd="slow">
    <p:wipe dir="d"/>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GROUP BY</a:t>
            </a:r>
          </a:p>
        </p:txBody>
      </p:sp>
      <p:sp>
        <p:nvSpPr>
          <p:cNvPr id="3" name="Espaço Reservado para Conteúdo 2"/>
          <p:cNvSpPr>
            <a:spLocks noGrp="1"/>
          </p:cNvSpPr>
          <p:nvPr>
            <p:ph idx="1"/>
          </p:nvPr>
        </p:nvSpPr>
        <p:spPr>
          <a:xfrm>
            <a:off x="2286000" y="1052736"/>
            <a:ext cx="8077200" cy="5688632"/>
          </a:xfrm>
        </p:spPr>
        <p:txBody>
          <a:bodyPr>
            <a:noAutofit/>
          </a:bodyPr>
          <a:lstStyle/>
          <a:p>
            <a:pPr marL="0" indent="0">
              <a:buNone/>
            </a:pPr>
            <a:r>
              <a:rPr lang="pt-BR" b="1" dirty="0">
                <a:solidFill>
                  <a:schemeClr val="accent1"/>
                </a:solidFill>
              </a:rPr>
              <a:t>Agrupando Dados</a:t>
            </a:r>
          </a:p>
          <a:p>
            <a:pPr marL="0" indent="0">
              <a:buNone/>
            </a:pPr>
            <a:endParaRPr lang="pt-BR" b="1" dirty="0">
              <a:solidFill>
                <a:schemeClr val="accent1"/>
              </a:solidFill>
            </a:endParaRPr>
          </a:p>
          <a:p>
            <a:pPr marL="0" indent="0">
              <a:buNone/>
            </a:pPr>
            <a:r>
              <a:rPr lang="pt-BR" altLang="pt-BR" sz="2400" b="1" dirty="0">
                <a:cs typeface="Arial" pitchFamily="34" charset="0"/>
              </a:rPr>
              <a:t>Funções de Agregação</a:t>
            </a:r>
            <a:br>
              <a:rPr lang="pt-BR" altLang="pt-BR" dirty="0">
                <a:cs typeface="Arial" pitchFamily="34" charset="0"/>
              </a:rPr>
            </a:br>
            <a:br>
              <a:rPr lang="pt-BR" altLang="pt-BR" dirty="0">
                <a:cs typeface="Arial" pitchFamily="34" charset="0"/>
              </a:rPr>
            </a:br>
            <a:endParaRPr lang="pt-BR" altLang="pt-BR" dirty="0">
              <a:cs typeface="Arial" pitchFamily="34" charset="0"/>
            </a:endParaRPr>
          </a:p>
          <a:p>
            <a:pPr marL="0" indent="0">
              <a:buNone/>
            </a:pPr>
            <a:endParaRPr lang="pt-BR" altLang="pt-BR" dirty="0">
              <a:latin typeface="Arial" pitchFamily="34" charset="0"/>
              <a:cs typeface="Arial" pitchFamily="34" charset="0"/>
            </a:endParaRPr>
          </a:p>
          <a:p>
            <a:pPr marL="0" indent="0">
              <a:buNone/>
            </a:pPr>
            <a:br>
              <a:rPr lang="pt-BR" altLang="pt-BR" dirty="0">
                <a:latin typeface="Arial" pitchFamily="34" charset="0"/>
                <a:cs typeface="Arial" pitchFamily="34" charset="0"/>
              </a:rPr>
            </a:br>
            <a:r>
              <a:rPr lang="pt-BR" altLang="pt-BR" sz="2000" i="1" dirty="0">
                <a:cs typeface="Arial" pitchFamily="34" charset="0"/>
              </a:rPr>
              <a:t>expressão </a:t>
            </a:r>
            <a:r>
              <a:rPr lang="pt-BR" altLang="pt-BR" sz="2000" dirty="0">
                <a:cs typeface="Arial" pitchFamily="34" charset="0"/>
              </a:rPr>
              <a:t>- qualquer expresso válida. </a:t>
            </a:r>
          </a:p>
          <a:p>
            <a:pPr marL="0" indent="0">
              <a:buNone/>
            </a:pPr>
            <a:endParaRPr lang="pt-BR" b="1" dirty="0">
              <a:solidFill>
                <a:schemeClr val="accent1"/>
              </a:solidFill>
            </a:endParaRPr>
          </a:p>
          <a:p>
            <a:pPr marL="0" indent="0">
              <a:buNone/>
            </a:pPr>
            <a:endParaRPr lang="pt-BR" b="1" dirty="0">
              <a:solidFill>
                <a:schemeClr val="accent1"/>
              </a:solidFill>
            </a:endParaRPr>
          </a:p>
        </p:txBody>
      </p:sp>
      <p:graphicFrame>
        <p:nvGraphicFramePr>
          <p:cNvPr id="4" name="Tabela 3"/>
          <p:cNvGraphicFramePr>
            <a:graphicFrameLocks noGrp="1"/>
          </p:cNvGraphicFramePr>
          <p:nvPr>
            <p:extLst>
              <p:ext uri="{D42A27DB-BD31-4B8C-83A1-F6EECF244321}">
                <p14:modId xmlns:p14="http://schemas.microsoft.com/office/powerpoint/2010/main" val="3538433761"/>
              </p:ext>
            </p:extLst>
          </p:nvPr>
        </p:nvGraphicFramePr>
        <p:xfrm>
          <a:off x="2351584" y="2760712"/>
          <a:ext cx="8064896" cy="1676400"/>
        </p:xfrm>
        <a:graphic>
          <a:graphicData uri="http://schemas.openxmlformats.org/drawingml/2006/table">
            <a:tbl>
              <a:tblPr/>
              <a:tblGrid>
                <a:gridCol w="868152">
                  <a:extLst>
                    <a:ext uri="{9D8B030D-6E8A-4147-A177-3AD203B41FA5}">
                      <a16:colId xmlns:a16="http://schemas.microsoft.com/office/drawing/2014/main" val="20000"/>
                    </a:ext>
                  </a:extLst>
                </a:gridCol>
                <a:gridCol w="2711602">
                  <a:extLst>
                    <a:ext uri="{9D8B030D-6E8A-4147-A177-3AD203B41FA5}">
                      <a16:colId xmlns:a16="http://schemas.microsoft.com/office/drawing/2014/main" val="20001"/>
                    </a:ext>
                  </a:extLst>
                </a:gridCol>
                <a:gridCol w="4485142">
                  <a:extLst>
                    <a:ext uri="{9D8B030D-6E8A-4147-A177-3AD203B41FA5}">
                      <a16:colId xmlns:a16="http://schemas.microsoft.com/office/drawing/2014/main" val="20002"/>
                    </a:ext>
                  </a:extLst>
                </a:gridCol>
              </a:tblGrid>
              <a:tr h="200025">
                <a:tc>
                  <a:txBody>
                    <a:bodyPr/>
                    <a:lstStyle/>
                    <a:p>
                      <a:r>
                        <a:rPr lang="pt-BR" sz="2000" b="1" u="none" strike="noStrike" dirty="0">
                          <a:solidFill>
                            <a:srgbClr val="000000"/>
                          </a:solidFill>
                          <a:effectLst/>
                          <a:latin typeface="Calibri"/>
                        </a:rPr>
                        <a:t>Função</a:t>
                      </a:r>
                    </a:p>
                  </a:txBody>
                  <a:tcPr marL="0" marR="0" marT="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r>
                        <a:rPr lang="pt-BR" sz="2000" b="1" u="none" strike="noStrike">
                          <a:solidFill>
                            <a:srgbClr val="000000"/>
                          </a:solidFill>
                          <a:effectLst/>
                          <a:latin typeface="Calibri"/>
                        </a:rPr>
                        <a:t>Descrição</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r>
                        <a:rPr lang="pt-BR" sz="2000" b="1" u="none" strike="noStrike">
                          <a:solidFill>
                            <a:srgbClr val="000000"/>
                          </a:solidFill>
                          <a:effectLst/>
                          <a:latin typeface="Calibri"/>
                        </a:rPr>
                        <a:t>Sintaxe</a:t>
                      </a:r>
                    </a:p>
                  </a:txBody>
                  <a:tcPr marL="0" marR="0" marT="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extLst>
                  <a:ext uri="{0D108BD9-81ED-4DB2-BD59-A6C34878D82A}">
                    <a16:rowId xmlns:a16="http://schemas.microsoft.com/office/drawing/2014/main" val="10000"/>
                  </a:ext>
                </a:extLst>
              </a:tr>
              <a:tr h="190500">
                <a:tc>
                  <a:txBody>
                    <a:bodyPr/>
                    <a:lstStyle/>
                    <a:p>
                      <a:r>
                        <a:rPr lang="pt-BR" sz="1800" b="0" u="none" strike="noStrike">
                          <a:solidFill>
                            <a:srgbClr val="000000"/>
                          </a:solidFill>
                          <a:effectLst/>
                          <a:latin typeface="Calibri"/>
                        </a:rPr>
                        <a:t>AVG</a:t>
                      </a:r>
                    </a:p>
                  </a:txBody>
                  <a:tcPr marL="0" marR="0" marT="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tc>
                  <a:txBody>
                    <a:bodyPr/>
                    <a:lstStyle/>
                    <a:p>
                      <a:r>
                        <a:rPr lang="pt-BR" sz="1800" b="0" u="none" strike="noStrike">
                          <a:solidFill>
                            <a:srgbClr val="000000"/>
                          </a:solidFill>
                          <a:effectLst/>
                          <a:latin typeface="Calibri"/>
                        </a:rPr>
                        <a:t>Retorna o valor médio </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tc>
                  <a:txBody>
                    <a:bodyPr/>
                    <a:lstStyle/>
                    <a:p>
                      <a:r>
                        <a:rPr lang="pt-BR" sz="1800" b="0" u="none" strike="noStrike">
                          <a:solidFill>
                            <a:srgbClr val="000000"/>
                          </a:solidFill>
                          <a:effectLst/>
                          <a:latin typeface="Calibri"/>
                        </a:rPr>
                        <a:t>AVG ( [ALL | DISTINCT] expressão )</a:t>
                      </a:r>
                    </a:p>
                  </a:txBody>
                  <a:tcPr marL="0" marR="0" marT="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extLst>
                  <a:ext uri="{0D108BD9-81ED-4DB2-BD59-A6C34878D82A}">
                    <a16:rowId xmlns:a16="http://schemas.microsoft.com/office/drawing/2014/main" val="10001"/>
                  </a:ext>
                </a:extLst>
              </a:tr>
              <a:tr h="190500">
                <a:tc>
                  <a:txBody>
                    <a:bodyPr/>
                    <a:lstStyle/>
                    <a:p>
                      <a:r>
                        <a:rPr lang="pt-BR" sz="1800" b="0" u="none" strike="noStrike">
                          <a:solidFill>
                            <a:srgbClr val="000000"/>
                          </a:solidFill>
                          <a:effectLst/>
                          <a:latin typeface="Calibri"/>
                        </a:rPr>
                        <a:t>MIN</a:t>
                      </a:r>
                    </a:p>
                  </a:txBody>
                  <a:tcPr marL="0" marR="0" marT="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r>
                        <a:rPr lang="pt-BR" sz="1800" b="0" u="none" strike="noStrike">
                          <a:solidFill>
                            <a:srgbClr val="000000"/>
                          </a:solidFill>
                          <a:effectLst/>
                          <a:latin typeface="Calibri"/>
                        </a:rPr>
                        <a:t>Retorna o menor valor </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r>
                        <a:rPr lang="pt-BR" sz="1800" b="0" u="none" strike="noStrike">
                          <a:solidFill>
                            <a:srgbClr val="000000"/>
                          </a:solidFill>
                          <a:effectLst/>
                          <a:latin typeface="Calibri"/>
                        </a:rPr>
                        <a:t>MIN ( [ALL | DISTINCT] expressão )</a:t>
                      </a:r>
                    </a:p>
                  </a:txBody>
                  <a:tcPr marL="0" marR="0" marT="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extLst>
                  <a:ext uri="{0D108BD9-81ED-4DB2-BD59-A6C34878D82A}">
                    <a16:rowId xmlns:a16="http://schemas.microsoft.com/office/drawing/2014/main" val="10002"/>
                  </a:ext>
                </a:extLst>
              </a:tr>
              <a:tr h="190500">
                <a:tc>
                  <a:txBody>
                    <a:bodyPr/>
                    <a:lstStyle/>
                    <a:p>
                      <a:r>
                        <a:rPr lang="pt-BR" sz="1800" b="0" u="none" strike="noStrike">
                          <a:solidFill>
                            <a:srgbClr val="000000"/>
                          </a:solidFill>
                          <a:effectLst/>
                          <a:latin typeface="Calibri"/>
                        </a:rPr>
                        <a:t>MAX</a:t>
                      </a:r>
                    </a:p>
                  </a:txBody>
                  <a:tcPr marL="0" marR="0" marT="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tc>
                  <a:txBody>
                    <a:bodyPr/>
                    <a:lstStyle/>
                    <a:p>
                      <a:r>
                        <a:rPr lang="pt-BR" sz="1800" b="0" u="none" strike="noStrike">
                          <a:solidFill>
                            <a:srgbClr val="000000"/>
                          </a:solidFill>
                          <a:effectLst/>
                          <a:latin typeface="Calibri"/>
                        </a:rPr>
                        <a:t>Retorna o maior valor</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tc>
                  <a:txBody>
                    <a:bodyPr/>
                    <a:lstStyle/>
                    <a:p>
                      <a:r>
                        <a:rPr lang="pt-BR" sz="1800" b="0" u="none" strike="noStrike">
                          <a:solidFill>
                            <a:srgbClr val="000000"/>
                          </a:solidFill>
                          <a:effectLst/>
                          <a:latin typeface="Calibri"/>
                        </a:rPr>
                        <a:t>MAX ( [ALL | DISTINCT] expressão )</a:t>
                      </a:r>
                    </a:p>
                  </a:txBody>
                  <a:tcPr marL="0" marR="0" marT="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extLst>
                  <a:ext uri="{0D108BD9-81ED-4DB2-BD59-A6C34878D82A}">
                    <a16:rowId xmlns:a16="http://schemas.microsoft.com/office/drawing/2014/main" val="10003"/>
                  </a:ext>
                </a:extLst>
              </a:tr>
              <a:tr h="190500">
                <a:tc>
                  <a:txBody>
                    <a:bodyPr/>
                    <a:lstStyle/>
                    <a:p>
                      <a:r>
                        <a:rPr lang="pt-BR" sz="1800" b="0" u="none" strike="noStrike">
                          <a:solidFill>
                            <a:srgbClr val="000000"/>
                          </a:solidFill>
                          <a:effectLst/>
                          <a:latin typeface="Calibri"/>
                        </a:rPr>
                        <a:t>SUM</a:t>
                      </a:r>
                    </a:p>
                  </a:txBody>
                  <a:tcPr marL="0" marR="0" marT="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r>
                        <a:rPr lang="pt-BR" sz="1800" b="0" u="none" strike="noStrike">
                          <a:solidFill>
                            <a:srgbClr val="000000"/>
                          </a:solidFill>
                          <a:effectLst/>
                          <a:latin typeface="Calibri"/>
                        </a:rPr>
                        <a:t>Retorna a soma</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r>
                        <a:rPr lang="pt-BR" sz="1800" b="0" u="none" strike="noStrike">
                          <a:solidFill>
                            <a:srgbClr val="000000"/>
                          </a:solidFill>
                          <a:effectLst/>
                          <a:latin typeface="Calibri"/>
                        </a:rPr>
                        <a:t>SUM ( [ALL | DISTINCT] expressão )</a:t>
                      </a:r>
                    </a:p>
                  </a:txBody>
                  <a:tcPr marL="0" marR="0" marT="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extLst>
                  <a:ext uri="{0D108BD9-81ED-4DB2-BD59-A6C34878D82A}">
                    <a16:rowId xmlns:a16="http://schemas.microsoft.com/office/drawing/2014/main" val="10004"/>
                  </a:ext>
                </a:extLst>
              </a:tr>
              <a:tr h="190500">
                <a:tc>
                  <a:txBody>
                    <a:bodyPr/>
                    <a:lstStyle/>
                    <a:p>
                      <a:r>
                        <a:rPr lang="pt-BR" sz="1800" b="0" u="none" strike="noStrike" dirty="0">
                          <a:solidFill>
                            <a:srgbClr val="000000"/>
                          </a:solidFill>
                          <a:effectLst/>
                          <a:latin typeface="Calibri"/>
                        </a:rPr>
                        <a:t>COUNT</a:t>
                      </a:r>
                    </a:p>
                  </a:txBody>
                  <a:tcPr marL="0" marR="0" marT="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DBE5F1"/>
                    </a:solidFill>
                  </a:tcPr>
                </a:tc>
                <a:tc>
                  <a:txBody>
                    <a:bodyPr/>
                    <a:lstStyle/>
                    <a:p>
                      <a:r>
                        <a:rPr lang="pt-BR" sz="1800" b="0" u="none" strike="noStrike">
                          <a:solidFill>
                            <a:srgbClr val="000000"/>
                          </a:solidFill>
                          <a:effectLst/>
                          <a:latin typeface="Calibri"/>
                        </a:rPr>
                        <a:t>Retorna o número de itens</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DBE5F1"/>
                    </a:solidFill>
                  </a:tcPr>
                </a:tc>
                <a:tc>
                  <a:txBody>
                    <a:bodyPr/>
                    <a:lstStyle/>
                    <a:p>
                      <a:r>
                        <a:rPr lang="pt-BR" sz="1800" b="0" u="none" strike="noStrike" dirty="0">
                          <a:solidFill>
                            <a:srgbClr val="000000"/>
                          </a:solidFill>
                          <a:effectLst/>
                          <a:latin typeface="Calibri"/>
                        </a:rPr>
                        <a:t>COUNT ( { [ALL | DISTINCT] expressão} | * )</a:t>
                      </a:r>
                    </a:p>
                  </a:txBody>
                  <a:tcPr marL="0" marR="0" marT="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a:noFill/>
                    </a:lnB>
                    <a:solidFill>
                      <a:srgbClr val="DBE5F1"/>
                    </a:solidFill>
                  </a:tcPr>
                </a:tc>
                <a:extLst>
                  <a:ext uri="{0D108BD9-81ED-4DB2-BD59-A6C34878D82A}">
                    <a16:rowId xmlns:a16="http://schemas.microsoft.com/office/drawing/2014/main" val="10005"/>
                  </a:ext>
                </a:extLst>
              </a:tr>
            </a:tbl>
          </a:graphicData>
        </a:graphic>
      </p:graphicFrame>
      <p:sp>
        <p:nvSpPr>
          <p:cNvPr id="5" name="Espaço Reservado para Número de Slide 4"/>
          <p:cNvSpPr>
            <a:spLocks noGrp="1"/>
          </p:cNvSpPr>
          <p:nvPr>
            <p:ph type="sldNum" sz="quarter" idx="12"/>
          </p:nvPr>
        </p:nvSpPr>
        <p:spPr/>
        <p:txBody>
          <a:bodyPr/>
          <a:lstStyle/>
          <a:p>
            <a:fld id="{C4F29C1D-01B1-466E-BAF1-C56448A35C33}" type="slidenum">
              <a:rPr lang="pt-BR" smtClean="0"/>
              <a:t>49</a:t>
            </a:fld>
            <a:endParaRPr lang="pt-BR"/>
          </a:p>
        </p:txBody>
      </p:sp>
    </p:spTree>
    <p:extLst>
      <p:ext uri="{BB962C8B-B14F-4D97-AF65-F5344CB8AC3E}">
        <p14:creationId xmlns:p14="http://schemas.microsoft.com/office/powerpoint/2010/main" val="3793463626"/>
      </p:ext>
    </p:extLst>
  </p:cSld>
  <p:clrMapOvr>
    <a:masterClrMapping/>
  </p:clrMapOvr>
  <p:transition spd="slow">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blackWhite">
          <a:xfrm>
            <a:off x="3165475" y="4391025"/>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4099" name="Rectangle 3"/>
          <p:cNvSpPr>
            <a:spLocks noChangeArrowheads="1"/>
          </p:cNvSpPr>
          <p:nvPr/>
        </p:nvSpPr>
        <p:spPr bwMode="blackWhite">
          <a:xfrm>
            <a:off x="3170238" y="2205038"/>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nvGrpSpPr>
          <p:cNvPr id="2" name="Group 7"/>
          <p:cNvGrpSpPr>
            <a:grpSpLocks/>
          </p:cNvGrpSpPr>
          <p:nvPr/>
        </p:nvGrpSpPr>
        <p:grpSpPr bwMode="auto">
          <a:xfrm>
            <a:off x="3179764" y="2368550"/>
            <a:ext cx="1825625" cy="1066800"/>
            <a:chOff x="1043" y="1492"/>
            <a:chExt cx="1150" cy="672"/>
          </a:xfrm>
        </p:grpSpPr>
        <p:sp>
          <p:nvSpPr>
            <p:cNvPr id="4167" name="Rectangle 4"/>
            <p:cNvSpPr>
              <a:spLocks noChangeArrowheads="1"/>
            </p:cNvSpPr>
            <p:nvPr/>
          </p:nvSpPr>
          <p:spPr bwMode="ltGray">
            <a:xfrm>
              <a:off x="1043" y="1684"/>
              <a:ext cx="1150" cy="91"/>
            </a:xfrm>
            <a:prstGeom prst="rect">
              <a:avLst/>
            </a:prstGeom>
            <a:solidFill>
              <a:srgbClr val="CC33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4168" name="Rectangle 5"/>
            <p:cNvSpPr>
              <a:spLocks noChangeArrowheads="1"/>
            </p:cNvSpPr>
            <p:nvPr/>
          </p:nvSpPr>
          <p:spPr bwMode="ltGray">
            <a:xfrm>
              <a:off x="1043" y="1969"/>
              <a:ext cx="1150" cy="195"/>
            </a:xfrm>
            <a:prstGeom prst="rect">
              <a:avLst/>
            </a:prstGeom>
            <a:solidFill>
              <a:srgbClr val="CC33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4169" name="Rectangle 6"/>
            <p:cNvSpPr>
              <a:spLocks noChangeArrowheads="1"/>
            </p:cNvSpPr>
            <p:nvPr/>
          </p:nvSpPr>
          <p:spPr bwMode="ltGray">
            <a:xfrm>
              <a:off x="1043" y="1492"/>
              <a:ext cx="1150" cy="85"/>
            </a:xfrm>
            <a:prstGeom prst="rect">
              <a:avLst/>
            </a:prstGeom>
            <a:solidFill>
              <a:srgbClr val="CC33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sp>
        <p:nvSpPr>
          <p:cNvPr id="4101" name="Line 8"/>
          <p:cNvSpPr>
            <a:spLocks noChangeShapeType="1"/>
          </p:cNvSpPr>
          <p:nvPr/>
        </p:nvSpPr>
        <p:spPr bwMode="auto">
          <a:xfrm>
            <a:off x="4138613" y="2192338"/>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02" name="Line 9"/>
          <p:cNvSpPr>
            <a:spLocks noChangeShapeType="1"/>
          </p:cNvSpPr>
          <p:nvPr/>
        </p:nvSpPr>
        <p:spPr bwMode="auto">
          <a:xfrm>
            <a:off x="3443288" y="2192338"/>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03" name="Line 10"/>
          <p:cNvSpPr>
            <a:spLocks noChangeShapeType="1"/>
          </p:cNvSpPr>
          <p:nvPr/>
        </p:nvSpPr>
        <p:spPr bwMode="auto">
          <a:xfrm>
            <a:off x="3157538" y="23637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04" name="Line 11"/>
          <p:cNvSpPr>
            <a:spLocks noChangeShapeType="1"/>
          </p:cNvSpPr>
          <p:nvPr/>
        </p:nvSpPr>
        <p:spPr bwMode="auto">
          <a:xfrm>
            <a:off x="3157538" y="25161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05" name="Line 12"/>
          <p:cNvSpPr>
            <a:spLocks noChangeShapeType="1"/>
          </p:cNvSpPr>
          <p:nvPr/>
        </p:nvSpPr>
        <p:spPr bwMode="auto">
          <a:xfrm>
            <a:off x="3157538" y="26685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06" name="Line 13"/>
          <p:cNvSpPr>
            <a:spLocks noChangeShapeType="1"/>
          </p:cNvSpPr>
          <p:nvPr/>
        </p:nvSpPr>
        <p:spPr bwMode="auto">
          <a:xfrm>
            <a:off x="3157538" y="28209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07" name="Line 14"/>
          <p:cNvSpPr>
            <a:spLocks noChangeShapeType="1"/>
          </p:cNvSpPr>
          <p:nvPr/>
        </p:nvSpPr>
        <p:spPr bwMode="auto">
          <a:xfrm>
            <a:off x="3157538" y="29733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08" name="Line 15"/>
          <p:cNvSpPr>
            <a:spLocks noChangeShapeType="1"/>
          </p:cNvSpPr>
          <p:nvPr/>
        </p:nvSpPr>
        <p:spPr bwMode="auto">
          <a:xfrm>
            <a:off x="3157538" y="31257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09" name="Line 16"/>
          <p:cNvSpPr>
            <a:spLocks noChangeShapeType="1"/>
          </p:cNvSpPr>
          <p:nvPr/>
        </p:nvSpPr>
        <p:spPr bwMode="auto">
          <a:xfrm>
            <a:off x="3157538" y="32781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10" name="Line 17"/>
          <p:cNvSpPr>
            <a:spLocks noChangeShapeType="1"/>
          </p:cNvSpPr>
          <p:nvPr/>
        </p:nvSpPr>
        <p:spPr bwMode="auto">
          <a:xfrm>
            <a:off x="3157538" y="34305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11" name="Line 18"/>
          <p:cNvSpPr>
            <a:spLocks noChangeShapeType="1"/>
          </p:cNvSpPr>
          <p:nvPr/>
        </p:nvSpPr>
        <p:spPr bwMode="auto">
          <a:xfrm>
            <a:off x="4410075" y="2192338"/>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12" name="Line 19"/>
          <p:cNvSpPr>
            <a:spLocks noChangeShapeType="1"/>
          </p:cNvSpPr>
          <p:nvPr/>
        </p:nvSpPr>
        <p:spPr bwMode="auto">
          <a:xfrm>
            <a:off x="4735513" y="2190751"/>
            <a:ext cx="0" cy="1376363"/>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13" name="Rectangle 20"/>
          <p:cNvSpPr>
            <a:spLocks noGrp="1" noChangeArrowheads="1"/>
          </p:cNvSpPr>
          <p:nvPr>
            <p:ph type="title"/>
          </p:nvPr>
        </p:nvSpPr>
        <p:spPr/>
        <p:txBody>
          <a:bodyPr>
            <a:normAutofit fontScale="90000"/>
          </a:bodyPr>
          <a:lstStyle/>
          <a:p>
            <a:r>
              <a:rPr lang="pt-BR" altLang="pt-BR"/>
              <a:t>O que o comando SELECT do SQL permite fazer ?</a:t>
            </a:r>
          </a:p>
        </p:txBody>
      </p:sp>
      <p:sp>
        <p:nvSpPr>
          <p:cNvPr id="4114" name="Rectangle 21"/>
          <p:cNvSpPr>
            <a:spLocks noChangeArrowheads="1"/>
          </p:cNvSpPr>
          <p:nvPr/>
        </p:nvSpPr>
        <p:spPr bwMode="blackWhite">
          <a:xfrm>
            <a:off x="7183438" y="2205038"/>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4115" name="Rectangle 22"/>
          <p:cNvSpPr>
            <a:spLocks noChangeArrowheads="1"/>
          </p:cNvSpPr>
          <p:nvPr/>
        </p:nvSpPr>
        <p:spPr bwMode="blackWhite">
          <a:xfrm>
            <a:off x="7175500" y="4392613"/>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nvGrpSpPr>
          <p:cNvPr id="3" name="Group 25"/>
          <p:cNvGrpSpPr>
            <a:grpSpLocks/>
          </p:cNvGrpSpPr>
          <p:nvPr/>
        </p:nvGrpSpPr>
        <p:grpSpPr bwMode="auto">
          <a:xfrm>
            <a:off x="7466013" y="2216150"/>
            <a:ext cx="1274762" cy="1327150"/>
            <a:chOff x="3743" y="1396"/>
            <a:chExt cx="803" cy="836"/>
          </a:xfrm>
        </p:grpSpPr>
        <p:sp>
          <p:nvSpPr>
            <p:cNvPr id="4165" name="Rectangle 23"/>
            <p:cNvSpPr>
              <a:spLocks noChangeArrowheads="1"/>
            </p:cNvSpPr>
            <p:nvPr/>
          </p:nvSpPr>
          <p:spPr bwMode="ltGray">
            <a:xfrm>
              <a:off x="3743" y="1396"/>
              <a:ext cx="425" cy="836"/>
            </a:xfrm>
            <a:prstGeom prst="rect">
              <a:avLst/>
            </a:prstGeom>
            <a:solidFill>
              <a:srgbClr val="CC33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4166" name="Rectangle 24"/>
            <p:cNvSpPr>
              <a:spLocks noChangeArrowheads="1"/>
            </p:cNvSpPr>
            <p:nvPr/>
          </p:nvSpPr>
          <p:spPr bwMode="ltGray">
            <a:xfrm>
              <a:off x="4351" y="1396"/>
              <a:ext cx="195" cy="836"/>
            </a:xfrm>
            <a:prstGeom prst="rect">
              <a:avLst/>
            </a:prstGeom>
            <a:solidFill>
              <a:srgbClr val="CC33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grpSp>
        <p:nvGrpSpPr>
          <p:cNvPr id="4" name="Group 28"/>
          <p:cNvGrpSpPr>
            <a:grpSpLocks/>
          </p:cNvGrpSpPr>
          <p:nvPr/>
        </p:nvGrpSpPr>
        <p:grpSpPr bwMode="auto">
          <a:xfrm>
            <a:off x="4740276" y="4398964"/>
            <a:ext cx="2708275" cy="1330325"/>
            <a:chOff x="2026" y="2771"/>
            <a:chExt cx="1706" cy="838"/>
          </a:xfrm>
        </p:grpSpPr>
        <p:sp>
          <p:nvSpPr>
            <p:cNvPr id="4163" name="Rectangle 26"/>
            <p:cNvSpPr>
              <a:spLocks noChangeArrowheads="1"/>
            </p:cNvSpPr>
            <p:nvPr/>
          </p:nvSpPr>
          <p:spPr bwMode="ltGray">
            <a:xfrm>
              <a:off x="2026" y="2771"/>
              <a:ext cx="165" cy="835"/>
            </a:xfrm>
            <a:prstGeom prst="rect">
              <a:avLst/>
            </a:prstGeom>
            <a:solidFill>
              <a:srgbClr val="CC33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4164" name="Rectangle 27"/>
            <p:cNvSpPr>
              <a:spLocks noChangeArrowheads="1"/>
            </p:cNvSpPr>
            <p:nvPr/>
          </p:nvSpPr>
          <p:spPr bwMode="ltGray">
            <a:xfrm>
              <a:off x="3567" y="2774"/>
              <a:ext cx="165" cy="835"/>
            </a:xfrm>
            <a:prstGeom prst="rect">
              <a:avLst/>
            </a:prstGeom>
            <a:solidFill>
              <a:srgbClr val="CC33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sp>
        <p:nvSpPr>
          <p:cNvPr id="9245" name="Rectangle 29"/>
          <p:cNvSpPr>
            <a:spLocks noChangeArrowheads="1"/>
          </p:cNvSpPr>
          <p:nvPr/>
        </p:nvSpPr>
        <p:spPr bwMode="auto">
          <a:xfrm>
            <a:off x="3049588" y="1668463"/>
            <a:ext cx="1485984" cy="523862"/>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defRPr/>
            </a:pPr>
            <a:r>
              <a:rPr lang="pt-BR" sz="2800" dirty="0">
                <a:effectLst>
                  <a:outerShdw blurRad="38100" dist="38100" dir="2700000" algn="tl">
                    <a:srgbClr val="000000"/>
                  </a:outerShdw>
                </a:effectLst>
                <a:latin typeface="Arial" charset="0"/>
              </a:rPr>
              <a:t>Seleção</a:t>
            </a:r>
          </a:p>
        </p:txBody>
      </p:sp>
      <p:sp>
        <p:nvSpPr>
          <p:cNvPr id="9246" name="Rectangle 30"/>
          <p:cNvSpPr>
            <a:spLocks noChangeArrowheads="1"/>
          </p:cNvSpPr>
          <p:nvPr/>
        </p:nvSpPr>
        <p:spPr bwMode="auto">
          <a:xfrm>
            <a:off x="7069139" y="1651000"/>
            <a:ext cx="1606209" cy="523862"/>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defRPr/>
            </a:pPr>
            <a:r>
              <a:rPr lang="pt-BR" sz="2800" dirty="0">
                <a:effectLst>
                  <a:outerShdw blurRad="38100" dist="38100" dir="2700000" algn="tl">
                    <a:srgbClr val="000000"/>
                  </a:outerShdw>
                </a:effectLst>
                <a:latin typeface="Arial" charset="0"/>
              </a:rPr>
              <a:t>Projeção</a:t>
            </a:r>
          </a:p>
        </p:txBody>
      </p:sp>
      <p:sp>
        <p:nvSpPr>
          <p:cNvPr id="4120" name="Line 31"/>
          <p:cNvSpPr>
            <a:spLocks noChangeShapeType="1"/>
          </p:cNvSpPr>
          <p:nvPr/>
        </p:nvSpPr>
        <p:spPr bwMode="auto">
          <a:xfrm>
            <a:off x="4133850" y="4378326"/>
            <a:ext cx="0" cy="1376363"/>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21" name="Line 32"/>
          <p:cNvSpPr>
            <a:spLocks noChangeShapeType="1"/>
          </p:cNvSpPr>
          <p:nvPr/>
        </p:nvSpPr>
        <p:spPr bwMode="auto">
          <a:xfrm>
            <a:off x="3438525" y="4378326"/>
            <a:ext cx="0" cy="1376363"/>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22" name="Line 33"/>
          <p:cNvSpPr>
            <a:spLocks noChangeShapeType="1"/>
          </p:cNvSpPr>
          <p:nvPr/>
        </p:nvSpPr>
        <p:spPr bwMode="auto">
          <a:xfrm>
            <a:off x="3152775" y="4549775"/>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23" name="Line 34"/>
          <p:cNvSpPr>
            <a:spLocks noChangeShapeType="1"/>
          </p:cNvSpPr>
          <p:nvPr/>
        </p:nvSpPr>
        <p:spPr bwMode="auto">
          <a:xfrm>
            <a:off x="3152775" y="4702175"/>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24" name="Line 35"/>
          <p:cNvSpPr>
            <a:spLocks noChangeShapeType="1"/>
          </p:cNvSpPr>
          <p:nvPr/>
        </p:nvSpPr>
        <p:spPr bwMode="auto">
          <a:xfrm>
            <a:off x="3152775" y="4854575"/>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25" name="Line 36"/>
          <p:cNvSpPr>
            <a:spLocks noChangeShapeType="1"/>
          </p:cNvSpPr>
          <p:nvPr/>
        </p:nvSpPr>
        <p:spPr bwMode="auto">
          <a:xfrm>
            <a:off x="3152775" y="5006975"/>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26" name="Line 37"/>
          <p:cNvSpPr>
            <a:spLocks noChangeShapeType="1"/>
          </p:cNvSpPr>
          <p:nvPr/>
        </p:nvSpPr>
        <p:spPr bwMode="auto">
          <a:xfrm>
            <a:off x="3152775" y="5159375"/>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27" name="Line 38"/>
          <p:cNvSpPr>
            <a:spLocks noChangeShapeType="1"/>
          </p:cNvSpPr>
          <p:nvPr/>
        </p:nvSpPr>
        <p:spPr bwMode="auto">
          <a:xfrm>
            <a:off x="3152775" y="5311775"/>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28" name="Line 39"/>
          <p:cNvSpPr>
            <a:spLocks noChangeShapeType="1"/>
          </p:cNvSpPr>
          <p:nvPr/>
        </p:nvSpPr>
        <p:spPr bwMode="auto">
          <a:xfrm>
            <a:off x="3152775" y="5464175"/>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29" name="Line 40"/>
          <p:cNvSpPr>
            <a:spLocks noChangeShapeType="1"/>
          </p:cNvSpPr>
          <p:nvPr/>
        </p:nvSpPr>
        <p:spPr bwMode="auto">
          <a:xfrm>
            <a:off x="3152775" y="5616575"/>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30" name="Line 41"/>
          <p:cNvSpPr>
            <a:spLocks noChangeShapeType="1"/>
          </p:cNvSpPr>
          <p:nvPr/>
        </p:nvSpPr>
        <p:spPr bwMode="auto">
          <a:xfrm>
            <a:off x="4405313" y="4378326"/>
            <a:ext cx="0" cy="1376363"/>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31" name="Line 42"/>
          <p:cNvSpPr>
            <a:spLocks noChangeShapeType="1"/>
          </p:cNvSpPr>
          <p:nvPr/>
        </p:nvSpPr>
        <p:spPr bwMode="auto">
          <a:xfrm>
            <a:off x="4730750" y="4376738"/>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32" name="Line 43"/>
          <p:cNvSpPr>
            <a:spLocks noChangeShapeType="1"/>
          </p:cNvSpPr>
          <p:nvPr/>
        </p:nvSpPr>
        <p:spPr bwMode="auto">
          <a:xfrm>
            <a:off x="7875588" y="4392613"/>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33" name="Line 44"/>
          <p:cNvSpPr>
            <a:spLocks noChangeShapeType="1"/>
          </p:cNvSpPr>
          <p:nvPr/>
        </p:nvSpPr>
        <p:spPr bwMode="auto">
          <a:xfrm>
            <a:off x="7448550" y="4379913"/>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34" name="Line 45"/>
          <p:cNvSpPr>
            <a:spLocks noChangeShapeType="1"/>
          </p:cNvSpPr>
          <p:nvPr/>
        </p:nvSpPr>
        <p:spPr bwMode="auto">
          <a:xfrm>
            <a:off x="7162800" y="4551363"/>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35" name="Line 46"/>
          <p:cNvSpPr>
            <a:spLocks noChangeShapeType="1"/>
          </p:cNvSpPr>
          <p:nvPr/>
        </p:nvSpPr>
        <p:spPr bwMode="auto">
          <a:xfrm>
            <a:off x="7162800" y="4703763"/>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36" name="Line 47"/>
          <p:cNvSpPr>
            <a:spLocks noChangeShapeType="1"/>
          </p:cNvSpPr>
          <p:nvPr/>
        </p:nvSpPr>
        <p:spPr bwMode="auto">
          <a:xfrm>
            <a:off x="7162800" y="4856163"/>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37" name="Line 48"/>
          <p:cNvSpPr>
            <a:spLocks noChangeShapeType="1"/>
          </p:cNvSpPr>
          <p:nvPr/>
        </p:nvSpPr>
        <p:spPr bwMode="auto">
          <a:xfrm>
            <a:off x="7162800" y="5008563"/>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38" name="Line 49"/>
          <p:cNvSpPr>
            <a:spLocks noChangeShapeType="1"/>
          </p:cNvSpPr>
          <p:nvPr/>
        </p:nvSpPr>
        <p:spPr bwMode="auto">
          <a:xfrm>
            <a:off x="7162800" y="5160963"/>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39" name="Line 50"/>
          <p:cNvSpPr>
            <a:spLocks noChangeShapeType="1"/>
          </p:cNvSpPr>
          <p:nvPr/>
        </p:nvSpPr>
        <p:spPr bwMode="auto">
          <a:xfrm>
            <a:off x="7162800" y="5313363"/>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40" name="Line 51"/>
          <p:cNvSpPr>
            <a:spLocks noChangeShapeType="1"/>
          </p:cNvSpPr>
          <p:nvPr/>
        </p:nvSpPr>
        <p:spPr bwMode="auto">
          <a:xfrm>
            <a:off x="7162800" y="5465763"/>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41" name="Line 52"/>
          <p:cNvSpPr>
            <a:spLocks noChangeShapeType="1"/>
          </p:cNvSpPr>
          <p:nvPr/>
        </p:nvSpPr>
        <p:spPr bwMode="auto">
          <a:xfrm>
            <a:off x="7162800" y="5618163"/>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42" name="Line 53"/>
          <p:cNvSpPr>
            <a:spLocks noChangeShapeType="1"/>
          </p:cNvSpPr>
          <p:nvPr/>
        </p:nvSpPr>
        <p:spPr bwMode="auto">
          <a:xfrm>
            <a:off x="8415338" y="4379913"/>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43" name="Line 54"/>
          <p:cNvSpPr>
            <a:spLocks noChangeShapeType="1"/>
          </p:cNvSpPr>
          <p:nvPr/>
        </p:nvSpPr>
        <p:spPr bwMode="auto">
          <a:xfrm>
            <a:off x="8740775" y="4378326"/>
            <a:ext cx="0" cy="1376363"/>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44" name="Line 55"/>
          <p:cNvSpPr>
            <a:spLocks noChangeShapeType="1"/>
          </p:cNvSpPr>
          <p:nvPr/>
        </p:nvSpPr>
        <p:spPr bwMode="auto">
          <a:xfrm>
            <a:off x="8167688" y="4375151"/>
            <a:ext cx="0" cy="1376363"/>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9272" name="Rectangle 56"/>
          <p:cNvSpPr>
            <a:spLocks noChangeArrowheads="1"/>
          </p:cNvSpPr>
          <p:nvPr/>
        </p:nvSpPr>
        <p:spPr bwMode="auto">
          <a:xfrm>
            <a:off x="3065464" y="5800725"/>
            <a:ext cx="1547155" cy="523862"/>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defRPr/>
            </a:pPr>
            <a:r>
              <a:rPr lang="pt-BR" sz="2800">
                <a:effectLst>
                  <a:outerShdw blurRad="38100" dist="38100" dir="2700000" algn="tl">
                    <a:srgbClr val="000000"/>
                  </a:outerShdw>
                </a:effectLst>
                <a:latin typeface="Arial" charset="0"/>
              </a:rPr>
              <a:t>Tabela 1</a:t>
            </a:r>
          </a:p>
        </p:txBody>
      </p:sp>
      <p:sp>
        <p:nvSpPr>
          <p:cNvPr id="9273" name="Rectangle 57"/>
          <p:cNvSpPr>
            <a:spLocks noChangeArrowheads="1"/>
          </p:cNvSpPr>
          <p:nvPr/>
        </p:nvSpPr>
        <p:spPr bwMode="auto">
          <a:xfrm>
            <a:off x="7085014" y="5795963"/>
            <a:ext cx="1547155" cy="523862"/>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defRPr/>
            </a:pPr>
            <a:r>
              <a:rPr lang="pt-BR" sz="2800">
                <a:effectLst>
                  <a:outerShdw blurRad="38100" dist="38100" dir="2700000" algn="tl">
                    <a:srgbClr val="000000"/>
                  </a:outerShdw>
                </a:effectLst>
                <a:latin typeface="Arial" charset="0"/>
              </a:rPr>
              <a:t>Tabela 2</a:t>
            </a:r>
          </a:p>
        </p:txBody>
      </p:sp>
      <p:sp>
        <p:nvSpPr>
          <p:cNvPr id="9274" name="Rectangle 58"/>
          <p:cNvSpPr>
            <a:spLocks noChangeArrowheads="1"/>
          </p:cNvSpPr>
          <p:nvPr/>
        </p:nvSpPr>
        <p:spPr bwMode="auto">
          <a:xfrm>
            <a:off x="3067051" y="3606800"/>
            <a:ext cx="1547155" cy="523862"/>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defRPr/>
            </a:pPr>
            <a:r>
              <a:rPr lang="pt-BR" sz="2800">
                <a:effectLst>
                  <a:outerShdw blurRad="38100" dist="38100" dir="2700000" algn="tl">
                    <a:srgbClr val="000000"/>
                  </a:outerShdw>
                </a:effectLst>
                <a:latin typeface="Arial" charset="0"/>
              </a:rPr>
              <a:t>Tabela 1</a:t>
            </a:r>
          </a:p>
        </p:txBody>
      </p:sp>
      <p:sp>
        <p:nvSpPr>
          <p:cNvPr id="9275" name="Rectangle 59"/>
          <p:cNvSpPr>
            <a:spLocks noChangeArrowheads="1"/>
          </p:cNvSpPr>
          <p:nvPr/>
        </p:nvSpPr>
        <p:spPr bwMode="auto">
          <a:xfrm>
            <a:off x="7075489" y="3598863"/>
            <a:ext cx="1547155" cy="523862"/>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defRPr/>
            </a:pPr>
            <a:r>
              <a:rPr lang="pt-BR" sz="2800">
                <a:effectLst>
                  <a:outerShdw blurRad="38100" dist="38100" dir="2700000" algn="tl">
                    <a:srgbClr val="000000"/>
                  </a:outerShdw>
                </a:effectLst>
                <a:latin typeface="Arial" charset="0"/>
              </a:rPr>
              <a:t>Tabela 1</a:t>
            </a:r>
          </a:p>
        </p:txBody>
      </p:sp>
      <p:sp>
        <p:nvSpPr>
          <p:cNvPr id="4149" name="Line 60"/>
          <p:cNvSpPr>
            <a:spLocks noChangeShapeType="1"/>
          </p:cNvSpPr>
          <p:nvPr/>
        </p:nvSpPr>
        <p:spPr bwMode="auto">
          <a:xfrm>
            <a:off x="8151813" y="2192338"/>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50" name="Line 61"/>
          <p:cNvSpPr>
            <a:spLocks noChangeShapeType="1"/>
          </p:cNvSpPr>
          <p:nvPr/>
        </p:nvSpPr>
        <p:spPr bwMode="auto">
          <a:xfrm>
            <a:off x="7456488" y="2192338"/>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51" name="Line 62"/>
          <p:cNvSpPr>
            <a:spLocks noChangeShapeType="1"/>
          </p:cNvSpPr>
          <p:nvPr/>
        </p:nvSpPr>
        <p:spPr bwMode="auto">
          <a:xfrm>
            <a:off x="7170738" y="23637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52" name="Line 63"/>
          <p:cNvSpPr>
            <a:spLocks noChangeShapeType="1"/>
          </p:cNvSpPr>
          <p:nvPr/>
        </p:nvSpPr>
        <p:spPr bwMode="auto">
          <a:xfrm>
            <a:off x="7170738" y="25161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53" name="Line 64"/>
          <p:cNvSpPr>
            <a:spLocks noChangeShapeType="1"/>
          </p:cNvSpPr>
          <p:nvPr/>
        </p:nvSpPr>
        <p:spPr bwMode="auto">
          <a:xfrm>
            <a:off x="7170738" y="26685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54" name="Line 65"/>
          <p:cNvSpPr>
            <a:spLocks noChangeShapeType="1"/>
          </p:cNvSpPr>
          <p:nvPr/>
        </p:nvSpPr>
        <p:spPr bwMode="auto">
          <a:xfrm>
            <a:off x="7170738" y="28209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55" name="Line 66"/>
          <p:cNvSpPr>
            <a:spLocks noChangeShapeType="1"/>
          </p:cNvSpPr>
          <p:nvPr/>
        </p:nvSpPr>
        <p:spPr bwMode="auto">
          <a:xfrm>
            <a:off x="7170738" y="29733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56" name="Line 67"/>
          <p:cNvSpPr>
            <a:spLocks noChangeShapeType="1"/>
          </p:cNvSpPr>
          <p:nvPr/>
        </p:nvSpPr>
        <p:spPr bwMode="auto">
          <a:xfrm>
            <a:off x="7170738" y="31257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57" name="Line 68"/>
          <p:cNvSpPr>
            <a:spLocks noChangeShapeType="1"/>
          </p:cNvSpPr>
          <p:nvPr/>
        </p:nvSpPr>
        <p:spPr bwMode="auto">
          <a:xfrm>
            <a:off x="7170738" y="32781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58" name="Line 69"/>
          <p:cNvSpPr>
            <a:spLocks noChangeShapeType="1"/>
          </p:cNvSpPr>
          <p:nvPr/>
        </p:nvSpPr>
        <p:spPr bwMode="auto">
          <a:xfrm>
            <a:off x="7170738" y="34305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59" name="Line 70"/>
          <p:cNvSpPr>
            <a:spLocks noChangeShapeType="1"/>
          </p:cNvSpPr>
          <p:nvPr/>
        </p:nvSpPr>
        <p:spPr bwMode="auto">
          <a:xfrm>
            <a:off x="8423275" y="2192338"/>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60" name="Line 71"/>
          <p:cNvSpPr>
            <a:spLocks noChangeShapeType="1"/>
          </p:cNvSpPr>
          <p:nvPr/>
        </p:nvSpPr>
        <p:spPr bwMode="auto">
          <a:xfrm>
            <a:off x="8748713" y="2190751"/>
            <a:ext cx="0" cy="1376363"/>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9288" name="Rectangle 72"/>
          <p:cNvSpPr>
            <a:spLocks noChangeArrowheads="1"/>
          </p:cNvSpPr>
          <p:nvPr/>
        </p:nvSpPr>
        <p:spPr bwMode="auto">
          <a:xfrm>
            <a:off x="5576889" y="3865563"/>
            <a:ext cx="937757" cy="585418"/>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defRPr/>
            </a:pPr>
            <a:r>
              <a:rPr lang="pt-BR" sz="3200" dirty="0" err="1">
                <a:effectLst>
                  <a:outerShdw blurRad="38100" dist="38100" dir="2700000" algn="tl">
                    <a:srgbClr val="000000"/>
                  </a:outerShdw>
                </a:effectLst>
                <a:latin typeface="Arial" charset="0"/>
              </a:rPr>
              <a:t>Join</a:t>
            </a:r>
            <a:endParaRPr lang="pt-BR" sz="3200" dirty="0">
              <a:effectLst>
                <a:outerShdw blurRad="38100" dist="38100" dir="2700000" algn="tl">
                  <a:srgbClr val="000000"/>
                </a:outerShdw>
              </a:effectLst>
              <a:latin typeface="Arial" charset="0"/>
            </a:endParaRPr>
          </a:p>
        </p:txBody>
      </p:sp>
      <p:sp>
        <p:nvSpPr>
          <p:cNvPr id="9289" name="Line 73"/>
          <p:cNvSpPr>
            <a:spLocks noChangeShapeType="1"/>
          </p:cNvSpPr>
          <p:nvPr/>
        </p:nvSpPr>
        <p:spPr bwMode="auto">
          <a:xfrm flipV="1">
            <a:off x="5143500" y="5080000"/>
            <a:ext cx="1962150" cy="6350"/>
          </a:xfrm>
          <a:prstGeom prst="line">
            <a:avLst/>
          </a:prstGeom>
          <a:noFill/>
          <a:ln w="50800">
            <a:solidFill>
              <a:srgbClr val="FFCC00"/>
            </a:solidFill>
            <a:round/>
            <a:headEnd type="stealth" w="med" len="lg"/>
            <a:tailEnd type="stealth" w="med" len="lg"/>
          </a:ln>
          <a:effectLst>
            <a:outerShdw dist="53882"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pt-BR"/>
          </a:p>
        </p:txBody>
      </p:sp>
      <p:sp>
        <p:nvSpPr>
          <p:cNvPr id="5" name="Espaço Reservado para Número de Slide 4"/>
          <p:cNvSpPr>
            <a:spLocks noGrp="1"/>
          </p:cNvSpPr>
          <p:nvPr>
            <p:ph type="sldNum" sz="quarter" idx="12"/>
          </p:nvPr>
        </p:nvSpPr>
        <p:spPr/>
        <p:txBody>
          <a:bodyPr/>
          <a:lstStyle/>
          <a:p>
            <a:fld id="{C4F29C1D-01B1-466E-BAF1-C56448A35C33}" type="slidenum">
              <a:rPr lang="pt-BR" smtClean="0"/>
              <a:t>5</a:t>
            </a:fld>
            <a:endParaRPr lang="pt-BR"/>
          </a:p>
        </p:txBody>
      </p:sp>
    </p:spTree>
    <p:extLst>
      <p:ext uri="{BB962C8B-B14F-4D97-AF65-F5344CB8AC3E}">
        <p14:creationId xmlns:p14="http://schemas.microsoft.com/office/powerpoint/2010/main" val="420653671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par>
                          <p:cTn id="18" fill="hold" nodeType="afterGroup">
                            <p:stCondLst>
                              <p:cond delay="500"/>
                            </p:stCondLst>
                            <p:childTnLst>
                              <p:par>
                                <p:cTn id="19" presetID="4" presetClass="entr" presetSubtype="32" fill="hold" grpId="0" nodeType="afterEffect">
                                  <p:stCondLst>
                                    <p:cond delay="0"/>
                                  </p:stCondLst>
                                  <p:childTnLst>
                                    <p:set>
                                      <p:cBhvr>
                                        <p:cTn id="20" dur="1" fill="hold">
                                          <p:stCondLst>
                                            <p:cond delay="0"/>
                                          </p:stCondLst>
                                        </p:cTn>
                                        <p:tgtEl>
                                          <p:spTgt spid="9289"/>
                                        </p:tgtEl>
                                        <p:attrNameLst>
                                          <p:attrName>style.visibility</p:attrName>
                                        </p:attrNameLst>
                                      </p:cBhvr>
                                      <p:to>
                                        <p:strVal val="visible"/>
                                      </p:to>
                                    </p:set>
                                    <p:animEffect transition="in" filter="box(out)">
                                      <p:cBhvr>
                                        <p:cTn id="21" dur="500"/>
                                        <p:tgtEl>
                                          <p:spTgt spid="92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8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GROUP BY</a:t>
            </a:r>
          </a:p>
        </p:txBody>
      </p:sp>
      <p:sp>
        <p:nvSpPr>
          <p:cNvPr id="3" name="Espaço Reservado para Conteúdo 2"/>
          <p:cNvSpPr>
            <a:spLocks noGrp="1"/>
          </p:cNvSpPr>
          <p:nvPr>
            <p:ph idx="1"/>
          </p:nvPr>
        </p:nvSpPr>
        <p:spPr>
          <a:xfrm>
            <a:off x="2286000" y="1052736"/>
            <a:ext cx="8077200" cy="5688632"/>
          </a:xfrm>
        </p:spPr>
        <p:txBody>
          <a:bodyPr>
            <a:noAutofit/>
          </a:bodyPr>
          <a:lstStyle/>
          <a:p>
            <a:pPr marL="0" indent="0">
              <a:buNone/>
            </a:pPr>
            <a:r>
              <a:rPr lang="pt-BR" b="1" dirty="0">
                <a:solidFill>
                  <a:schemeClr val="accent1"/>
                </a:solidFill>
              </a:rPr>
              <a:t>Agrupando Dados</a:t>
            </a:r>
            <a:endParaRPr lang="pt-BR" sz="1800" b="1" dirty="0">
              <a:solidFill>
                <a:schemeClr val="accent1"/>
              </a:solidFill>
            </a:endParaRPr>
          </a:p>
          <a:p>
            <a:pPr marL="0" indent="0">
              <a:buNone/>
            </a:pPr>
            <a:endParaRPr lang="pt-BR" sz="1800" dirty="0">
              <a:solidFill>
                <a:schemeClr val="accent1"/>
              </a:solidFill>
            </a:endParaRPr>
          </a:p>
          <a:p>
            <a:pPr marL="0" indent="0">
              <a:buNone/>
            </a:pPr>
            <a:r>
              <a:rPr lang="pt-BR" sz="2400" b="1" dirty="0"/>
              <a:t>Exemplos</a:t>
            </a:r>
          </a:p>
          <a:p>
            <a:pPr marL="0" indent="0">
              <a:buNone/>
            </a:pPr>
            <a:endParaRPr lang="pt-BR" sz="2000" dirty="0"/>
          </a:p>
          <a:p>
            <a:pPr marL="0" indent="0">
              <a:buNone/>
            </a:pPr>
            <a:r>
              <a:rPr lang="pt-BR" sz="2000" dirty="0">
                <a:solidFill>
                  <a:schemeClr val="tx2"/>
                </a:solidFill>
              </a:rPr>
              <a:t>Total de empregados, soma dos salários, média dos salários, menor e maior salários por cargo</a:t>
            </a:r>
          </a:p>
          <a:p>
            <a:pPr marL="0" indent="0">
              <a:buNone/>
            </a:pPr>
            <a:endParaRPr lang="en-US" sz="2000" dirty="0"/>
          </a:p>
          <a:p>
            <a:pPr marL="0" indent="0">
              <a:buNone/>
            </a:pPr>
            <a:r>
              <a:rPr lang="en-US" sz="2000" dirty="0">
                <a:solidFill>
                  <a:schemeClr val="tx2"/>
                </a:solidFill>
              </a:rPr>
              <a:t>Select</a:t>
            </a:r>
            <a:r>
              <a:rPr lang="en-US" sz="2000" dirty="0"/>
              <a:t> </a:t>
            </a:r>
          </a:p>
          <a:p>
            <a:pPr marL="0" indent="0">
              <a:buNone/>
            </a:pPr>
            <a:r>
              <a:rPr lang="en-US" sz="2000" dirty="0"/>
              <a:t> Cargo,</a:t>
            </a:r>
          </a:p>
          <a:p>
            <a:pPr marL="0" indent="0">
              <a:buNone/>
            </a:pPr>
            <a:r>
              <a:rPr lang="en-US" sz="2000" dirty="0"/>
              <a:t> Count(*) as </a:t>
            </a:r>
            <a:r>
              <a:rPr lang="en-US" sz="2000" dirty="0" err="1"/>
              <a:t>TotalEmpregado</a:t>
            </a:r>
            <a:r>
              <a:rPr lang="en-US" sz="2000" dirty="0"/>
              <a:t>,  Sum(</a:t>
            </a:r>
            <a:r>
              <a:rPr lang="en-US" sz="2000" dirty="0" err="1"/>
              <a:t>Salario</a:t>
            </a:r>
            <a:r>
              <a:rPr lang="en-US" sz="2000" dirty="0"/>
              <a:t>) as </a:t>
            </a:r>
            <a:r>
              <a:rPr lang="en-US" sz="2000" dirty="0" err="1"/>
              <a:t>SomaSalario</a:t>
            </a:r>
            <a:r>
              <a:rPr lang="en-US" sz="2000" dirty="0"/>
              <a:t>,</a:t>
            </a:r>
          </a:p>
          <a:p>
            <a:pPr marL="0" indent="0">
              <a:buNone/>
            </a:pPr>
            <a:r>
              <a:rPr lang="en-US" sz="2000" dirty="0"/>
              <a:t> </a:t>
            </a:r>
            <a:r>
              <a:rPr lang="en-US" sz="2000" dirty="0" err="1"/>
              <a:t>Avg</a:t>
            </a:r>
            <a:r>
              <a:rPr lang="en-US" sz="2000" dirty="0"/>
              <a:t>(</a:t>
            </a:r>
            <a:r>
              <a:rPr lang="en-US" sz="2000" dirty="0" err="1"/>
              <a:t>Salario</a:t>
            </a:r>
            <a:r>
              <a:rPr lang="en-US" sz="2000" dirty="0"/>
              <a:t>) as </a:t>
            </a:r>
            <a:r>
              <a:rPr lang="en-US" sz="2000" dirty="0" err="1"/>
              <a:t>MediaSalario</a:t>
            </a:r>
            <a:r>
              <a:rPr lang="en-US" sz="2000" dirty="0"/>
              <a:t>,  Min(</a:t>
            </a:r>
            <a:r>
              <a:rPr lang="en-US" sz="2000" dirty="0" err="1"/>
              <a:t>Salario</a:t>
            </a:r>
            <a:r>
              <a:rPr lang="en-US" sz="2000" dirty="0"/>
              <a:t>) as </a:t>
            </a:r>
            <a:r>
              <a:rPr lang="en-US" sz="2000" dirty="0" err="1"/>
              <a:t>MenorSalario,Max</a:t>
            </a:r>
            <a:r>
              <a:rPr lang="en-US" sz="2000" dirty="0"/>
              <a:t>(</a:t>
            </a:r>
            <a:r>
              <a:rPr lang="en-US" sz="2000" dirty="0" err="1"/>
              <a:t>Salario</a:t>
            </a:r>
            <a:r>
              <a:rPr lang="en-US" sz="2000" dirty="0"/>
              <a:t>) as </a:t>
            </a:r>
            <a:r>
              <a:rPr lang="en-US" sz="2000" dirty="0" err="1"/>
              <a:t>MaiorSalario</a:t>
            </a:r>
            <a:endParaRPr lang="en-US" sz="2000" dirty="0"/>
          </a:p>
          <a:p>
            <a:pPr marL="0" indent="0">
              <a:buNone/>
            </a:pPr>
            <a:r>
              <a:rPr lang="en-US" sz="2000" dirty="0">
                <a:solidFill>
                  <a:schemeClr val="tx2"/>
                </a:solidFill>
              </a:rPr>
              <a:t>From</a:t>
            </a:r>
            <a:r>
              <a:rPr lang="en-US" sz="2000" dirty="0"/>
              <a:t> </a:t>
            </a:r>
          </a:p>
          <a:p>
            <a:pPr marL="0" indent="0">
              <a:buNone/>
            </a:pPr>
            <a:r>
              <a:rPr lang="en-US" sz="2000" dirty="0"/>
              <a:t> </a:t>
            </a:r>
            <a:r>
              <a:rPr lang="en-US" sz="2000" dirty="0" err="1"/>
              <a:t>Empregado</a:t>
            </a:r>
            <a:r>
              <a:rPr lang="en-US" sz="2000" dirty="0"/>
              <a:t> </a:t>
            </a:r>
          </a:p>
          <a:p>
            <a:pPr marL="0" indent="0">
              <a:buNone/>
            </a:pPr>
            <a:r>
              <a:rPr lang="en-US" sz="2000" dirty="0">
                <a:solidFill>
                  <a:schemeClr val="tx2"/>
                </a:solidFill>
              </a:rPr>
              <a:t>Group</a:t>
            </a:r>
            <a:r>
              <a:rPr lang="en-US" sz="2000" dirty="0"/>
              <a:t> </a:t>
            </a:r>
            <a:r>
              <a:rPr lang="en-US" sz="2000" dirty="0">
                <a:solidFill>
                  <a:schemeClr val="tx2"/>
                </a:solidFill>
              </a:rPr>
              <a:t>by</a:t>
            </a:r>
            <a:r>
              <a:rPr lang="en-US" sz="2000" dirty="0"/>
              <a:t> Cargo</a:t>
            </a:r>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50</a:t>
            </a:fld>
            <a:endParaRPr lang="pt-BR"/>
          </a:p>
        </p:txBody>
      </p:sp>
    </p:spTree>
    <p:extLst>
      <p:ext uri="{BB962C8B-B14F-4D97-AF65-F5344CB8AC3E}">
        <p14:creationId xmlns:p14="http://schemas.microsoft.com/office/powerpoint/2010/main" val="773760722"/>
      </p:ext>
    </p:extLst>
  </p:cSld>
  <p:clrMapOvr>
    <a:masterClrMapping/>
  </p:clrMapOvr>
  <p:transition spd="slow">
    <p:wipe dir="d"/>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177155"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177156" name="Rectangle 4"/>
          <p:cNvSpPr>
            <a:spLocks noGrp="1" noChangeArrowheads="1"/>
          </p:cNvSpPr>
          <p:nvPr>
            <p:ph type="title"/>
          </p:nvPr>
        </p:nvSpPr>
        <p:spPr>
          <a:noFill/>
          <a:ln/>
        </p:spPr>
        <p:txBody>
          <a:bodyPr/>
          <a:lstStyle/>
          <a:p>
            <a:r>
              <a:rPr lang="pt-BR" altLang="pt-BR" dirty="0"/>
              <a:t>HAVING</a:t>
            </a:r>
          </a:p>
        </p:txBody>
      </p:sp>
      <p:sp>
        <p:nvSpPr>
          <p:cNvPr id="177157" name="Rectangle 5"/>
          <p:cNvSpPr>
            <a:spLocks noGrp="1" noChangeArrowheads="1"/>
          </p:cNvSpPr>
          <p:nvPr>
            <p:ph type="body" idx="1"/>
          </p:nvPr>
        </p:nvSpPr>
        <p:spPr>
          <a:xfrm>
            <a:off x="2286000" y="1268761"/>
            <a:ext cx="8077200" cy="5436839"/>
          </a:xfrm>
          <a:noFill/>
          <a:ln/>
        </p:spPr>
        <p:txBody>
          <a:bodyPr>
            <a:normAutofit/>
          </a:bodyPr>
          <a:lstStyle/>
          <a:p>
            <a:pPr marL="57150" indent="0">
              <a:buNone/>
            </a:pPr>
            <a:r>
              <a:rPr lang="pt-BR" altLang="pt-BR" sz="3600" dirty="0">
                <a:solidFill>
                  <a:schemeClr val="accent1"/>
                </a:solidFill>
              </a:rPr>
              <a:t>Selecionando Grupos</a:t>
            </a:r>
          </a:p>
          <a:p>
            <a:pPr marL="57150" indent="0">
              <a:buNone/>
            </a:pPr>
            <a:endParaRPr lang="pt-BR" altLang="pt-BR" sz="3600" dirty="0"/>
          </a:p>
          <a:p>
            <a:pPr marL="57150" indent="0">
              <a:buNone/>
            </a:pPr>
            <a:r>
              <a:rPr lang="pt-BR" altLang="pt-BR" sz="3600" dirty="0"/>
              <a:t>A cláusula </a:t>
            </a:r>
            <a:r>
              <a:rPr lang="pt-BR" altLang="pt-BR" sz="3600" dirty="0" err="1">
                <a:solidFill>
                  <a:schemeClr val="accent1"/>
                </a:solidFill>
              </a:rPr>
              <a:t>Having</a:t>
            </a:r>
            <a:r>
              <a:rPr lang="pt-BR" altLang="pt-BR" sz="3600" dirty="0">
                <a:solidFill>
                  <a:schemeClr val="accent1"/>
                </a:solidFill>
              </a:rPr>
              <a:t> </a:t>
            </a:r>
            <a:r>
              <a:rPr lang="pt-BR" altLang="pt-BR" sz="3600" dirty="0"/>
              <a:t>é utilizada para selecionar os grupos retornados de uma seleção feita com </a:t>
            </a:r>
            <a:r>
              <a:rPr lang="pt-BR" altLang="pt-BR" sz="3600" dirty="0" err="1">
                <a:solidFill>
                  <a:schemeClr val="accent1"/>
                </a:solidFill>
              </a:rPr>
              <a:t>Group</a:t>
            </a:r>
            <a:r>
              <a:rPr lang="pt-BR" altLang="pt-BR" sz="3600" dirty="0">
                <a:solidFill>
                  <a:schemeClr val="accent1"/>
                </a:solidFill>
              </a:rPr>
              <a:t> </a:t>
            </a:r>
            <a:r>
              <a:rPr lang="pt-BR" altLang="pt-BR" sz="3600" dirty="0" err="1">
                <a:solidFill>
                  <a:schemeClr val="accent1"/>
                </a:solidFill>
              </a:rPr>
              <a:t>By</a:t>
            </a:r>
            <a:r>
              <a:rPr lang="pt-BR" altLang="pt-BR" sz="3600" dirty="0"/>
              <a:t> </a:t>
            </a:r>
            <a:endParaRPr lang="pt-BR" altLang="pt-BR" dirty="0"/>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51</a:t>
            </a:fld>
            <a:endParaRPr lang="pt-BR"/>
          </a:p>
        </p:txBody>
      </p:sp>
    </p:spTree>
    <p:extLst>
      <p:ext uri="{BB962C8B-B14F-4D97-AF65-F5344CB8AC3E}">
        <p14:creationId xmlns:p14="http://schemas.microsoft.com/office/powerpoint/2010/main" val="3519921406"/>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177155"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177156" name="Rectangle 4"/>
          <p:cNvSpPr>
            <a:spLocks noGrp="1" noChangeArrowheads="1"/>
          </p:cNvSpPr>
          <p:nvPr>
            <p:ph type="title"/>
          </p:nvPr>
        </p:nvSpPr>
        <p:spPr>
          <a:noFill/>
          <a:ln/>
        </p:spPr>
        <p:txBody>
          <a:bodyPr/>
          <a:lstStyle/>
          <a:p>
            <a:r>
              <a:rPr lang="pt-BR" altLang="pt-BR" dirty="0"/>
              <a:t>HAVING</a:t>
            </a:r>
          </a:p>
        </p:txBody>
      </p:sp>
      <p:sp>
        <p:nvSpPr>
          <p:cNvPr id="177157" name="Rectangle 5"/>
          <p:cNvSpPr>
            <a:spLocks noGrp="1" noChangeArrowheads="1"/>
          </p:cNvSpPr>
          <p:nvPr>
            <p:ph type="body" idx="1"/>
          </p:nvPr>
        </p:nvSpPr>
        <p:spPr>
          <a:xfrm>
            <a:off x="2286000" y="1268761"/>
            <a:ext cx="8077200" cy="5328591"/>
          </a:xfrm>
          <a:noFill/>
          <a:ln/>
        </p:spPr>
        <p:txBody>
          <a:bodyPr>
            <a:normAutofit/>
          </a:bodyPr>
          <a:lstStyle/>
          <a:p>
            <a:pPr marL="57150" indent="0">
              <a:buNone/>
            </a:pPr>
            <a:r>
              <a:rPr lang="pt-BR" altLang="pt-BR" sz="3600" dirty="0"/>
              <a:t>Exemplo</a:t>
            </a:r>
          </a:p>
          <a:p>
            <a:pPr marL="57150" indent="0">
              <a:buNone/>
            </a:pPr>
            <a:endParaRPr lang="pt-BR" altLang="pt-BR" sz="2800" dirty="0"/>
          </a:p>
          <a:p>
            <a:pPr marL="57150" indent="0">
              <a:buNone/>
            </a:pPr>
            <a:r>
              <a:rPr lang="pt-BR" altLang="pt-BR" sz="2800" dirty="0"/>
              <a:t>Mostra os departamentos que possuem mais de 5 empregados</a:t>
            </a:r>
          </a:p>
          <a:p>
            <a:pPr marL="57150" indent="0">
              <a:buNone/>
            </a:pPr>
            <a:endParaRPr lang="pt-BR" altLang="pt-BR" sz="2800" dirty="0"/>
          </a:p>
          <a:p>
            <a:pPr marL="57150" indent="0">
              <a:buNone/>
            </a:pPr>
            <a:r>
              <a:rPr lang="en-US" altLang="pt-BR" sz="2400" dirty="0">
                <a:solidFill>
                  <a:schemeClr val="accent1"/>
                </a:solidFill>
              </a:rPr>
              <a:t>Select</a:t>
            </a:r>
            <a:r>
              <a:rPr lang="en-US" altLang="pt-BR" sz="2400" dirty="0"/>
              <a:t> </a:t>
            </a:r>
            <a:r>
              <a:rPr lang="en-US" altLang="pt-BR" sz="2400" dirty="0" err="1"/>
              <a:t>IdDepto</a:t>
            </a:r>
            <a:r>
              <a:rPr lang="en-US" altLang="pt-BR" sz="2400" dirty="0"/>
              <a:t>, Count(*) as </a:t>
            </a:r>
            <a:r>
              <a:rPr lang="en-US" altLang="pt-BR" sz="2400" dirty="0" err="1"/>
              <a:t>TotalEmpregados</a:t>
            </a:r>
            <a:endParaRPr lang="en-US" altLang="pt-BR" sz="2400" dirty="0"/>
          </a:p>
          <a:p>
            <a:pPr marL="57150" indent="0">
              <a:buNone/>
            </a:pPr>
            <a:r>
              <a:rPr lang="en-US" altLang="pt-BR" sz="2400" dirty="0"/>
              <a:t>From   </a:t>
            </a:r>
            <a:r>
              <a:rPr lang="en-US" altLang="pt-BR" sz="2400" dirty="0" err="1"/>
              <a:t>Empregado</a:t>
            </a:r>
            <a:endParaRPr lang="en-US" altLang="pt-BR" sz="2400" dirty="0"/>
          </a:p>
          <a:p>
            <a:pPr marL="57150" indent="0">
              <a:buNone/>
            </a:pPr>
            <a:r>
              <a:rPr lang="en-US" altLang="pt-BR" sz="2400" dirty="0">
                <a:solidFill>
                  <a:schemeClr val="accent1"/>
                </a:solidFill>
              </a:rPr>
              <a:t>Group by</a:t>
            </a:r>
            <a:r>
              <a:rPr lang="en-US" altLang="pt-BR" sz="2400" dirty="0"/>
              <a:t> </a:t>
            </a:r>
            <a:r>
              <a:rPr lang="en-US" altLang="pt-BR" sz="2400" dirty="0" err="1"/>
              <a:t>IdDepto</a:t>
            </a:r>
            <a:endParaRPr lang="en-US" altLang="pt-BR" sz="2400" dirty="0"/>
          </a:p>
          <a:p>
            <a:pPr marL="57150" indent="0">
              <a:buNone/>
            </a:pPr>
            <a:r>
              <a:rPr lang="en-US" altLang="pt-BR" sz="2400" dirty="0">
                <a:solidFill>
                  <a:schemeClr val="accent1"/>
                </a:solidFill>
              </a:rPr>
              <a:t>Having</a:t>
            </a:r>
            <a:r>
              <a:rPr lang="en-US" altLang="pt-BR" sz="2400" dirty="0"/>
              <a:t> count(*) &gt;5;</a:t>
            </a:r>
          </a:p>
          <a:p>
            <a:pPr marL="57150" indent="0">
              <a:buNone/>
            </a:pPr>
            <a:endParaRPr lang="pt-BR" altLang="pt-BR" dirty="0"/>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52</a:t>
            </a:fld>
            <a:endParaRPr lang="pt-BR"/>
          </a:p>
        </p:txBody>
      </p:sp>
    </p:spTree>
    <p:extLst>
      <p:ext uri="{BB962C8B-B14F-4D97-AF65-F5344CB8AC3E}">
        <p14:creationId xmlns:p14="http://schemas.microsoft.com/office/powerpoint/2010/main" val="1603555055"/>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a:t>Select</a:t>
            </a:r>
            <a:r>
              <a:rPr lang="pt-BR" dirty="0"/>
              <a:t> - </a:t>
            </a:r>
            <a:r>
              <a:rPr lang="pt-BR" dirty="0" err="1"/>
              <a:t>Subquerys</a:t>
            </a:r>
            <a:endParaRPr lang="pt-BR" dirty="0"/>
          </a:p>
        </p:txBody>
      </p:sp>
      <p:sp>
        <p:nvSpPr>
          <p:cNvPr id="3" name="Espaço Reservado para Conteúdo 2"/>
          <p:cNvSpPr>
            <a:spLocks noGrp="1"/>
          </p:cNvSpPr>
          <p:nvPr>
            <p:ph idx="1"/>
          </p:nvPr>
        </p:nvSpPr>
        <p:spPr/>
        <p:txBody>
          <a:bodyPr/>
          <a:lstStyle/>
          <a:p>
            <a:endParaRPr lang="pt-BR" dirty="0"/>
          </a:p>
          <a:p>
            <a:pPr algn="just"/>
            <a:r>
              <a:rPr lang="pt-BR" dirty="0"/>
              <a:t>Uma </a:t>
            </a:r>
            <a:r>
              <a:rPr lang="pt-BR" b="1" dirty="0" err="1"/>
              <a:t>Subquery</a:t>
            </a:r>
            <a:r>
              <a:rPr lang="pt-BR" dirty="0"/>
              <a:t> nada mais é do que um comando </a:t>
            </a:r>
            <a:r>
              <a:rPr lang="pt-BR" b="1" dirty="0" err="1"/>
              <a:t>Select</a:t>
            </a:r>
            <a:r>
              <a:rPr lang="pt-BR" dirty="0"/>
              <a:t> dentro de outro comando </a:t>
            </a:r>
            <a:r>
              <a:rPr lang="pt-BR" b="1" dirty="0" err="1"/>
              <a:t>Select</a:t>
            </a:r>
            <a:endParaRPr lang="pt-BR" b="1" dirty="0"/>
          </a:p>
          <a:p>
            <a:pPr algn="just"/>
            <a:endParaRPr lang="pt-BR" b="1" dirty="0"/>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53</a:t>
            </a:fld>
            <a:endParaRPr lang="pt-BR"/>
          </a:p>
        </p:txBody>
      </p:sp>
    </p:spTree>
    <p:extLst>
      <p:ext uri="{BB962C8B-B14F-4D97-AF65-F5344CB8AC3E}">
        <p14:creationId xmlns:p14="http://schemas.microsoft.com/office/powerpoint/2010/main" val="975240484"/>
      </p:ext>
    </p:extLst>
  </p:cSld>
  <p:clrMapOvr>
    <a:masterClrMapping/>
  </p:clrMapOvr>
  <p:transition spd="slow">
    <p:wipe dir="d"/>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a:t>Select</a:t>
            </a:r>
            <a:r>
              <a:rPr lang="pt-BR" dirty="0"/>
              <a:t> - </a:t>
            </a:r>
            <a:r>
              <a:rPr lang="pt-BR" dirty="0" err="1"/>
              <a:t>Subquerys</a:t>
            </a:r>
            <a:endParaRPr lang="pt-BR" dirty="0"/>
          </a:p>
        </p:txBody>
      </p:sp>
      <p:sp>
        <p:nvSpPr>
          <p:cNvPr id="3" name="Espaço Reservado para Conteúdo 2"/>
          <p:cNvSpPr>
            <a:spLocks noGrp="1"/>
          </p:cNvSpPr>
          <p:nvPr>
            <p:ph idx="1"/>
          </p:nvPr>
        </p:nvSpPr>
        <p:spPr>
          <a:xfrm>
            <a:off x="2286000" y="1596414"/>
            <a:ext cx="8077200" cy="5000939"/>
          </a:xfrm>
        </p:spPr>
        <p:txBody>
          <a:bodyPr>
            <a:normAutofit lnSpcReduction="10000"/>
          </a:bodyPr>
          <a:lstStyle/>
          <a:p>
            <a:pPr marL="0" indent="0">
              <a:buNone/>
            </a:pPr>
            <a:r>
              <a:rPr lang="pt-BR" sz="2800" u="sng" dirty="0"/>
              <a:t>Utilizando </a:t>
            </a:r>
            <a:r>
              <a:rPr lang="pt-BR" sz="2800" u="sng" dirty="0" err="1"/>
              <a:t>Subquery</a:t>
            </a:r>
            <a:r>
              <a:rPr lang="pt-BR" sz="2800" u="sng" dirty="0"/>
              <a:t> em cláusulas </a:t>
            </a:r>
            <a:r>
              <a:rPr lang="pt-BR" sz="2800" u="sng" dirty="0" err="1"/>
              <a:t>Where</a:t>
            </a:r>
            <a:endParaRPr lang="pt-BR" sz="2800" u="sng" dirty="0"/>
          </a:p>
          <a:p>
            <a:pPr marL="0" indent="0">
              <a:buNone/>
            </a:pPr>
            <a:endParaRPr lang="pt-BR" sz="1800" dirty="0">
              <a:latin typeface="Consolas" panose="020B0609020204030204" pitchFamily="49" charset="0"/>
            </a:endParaRPr>
          </a:p>
          <a:p>
            <a:pPr marL="0" indent="0">
              <a:buNone/>
            </a:pPr>
            <a:r>
              <a:rPr lang="pt-BR" sz="1800" dirty="0" err="1">
                <a:latin typeface="Consolas" panose="020B0609020204030204" pitchFamily="49" charset="0"/>
              </a:rPr>
              <a:t>Select</a:t>
            </a:r>
            <a:endParaRPr lang="pt-BR" sz="1800" dirty="0">
              <a:latin typeface="Consolas" panose="020B0609020204030204" pitchFamily="49" charset="0"/>
            </a:endParaRPr>
          </a:p>
          <a:p>
            <a:pPr marL="0" indent="0">
              <a:buNone/>
            </a:pPr>
            <a:r>
              <a:rPr lang="pt-BR" sz="1800" dirty="0">
                <a:latin typeface="Consolas" panose="020B0609020204030204" pitchFamily="49" charset="0"/>
              </a:rPr>
              <a:t> </a:t>
            </a:r>
            <a:r>
              <a:rPr lang="pt-BR" sz="1800" dirty="0" err="1">
                <a:latin typeface="Consolas" panose="020B0609020204030204" pitchFamily="49" charset="0"/>
              </a:rPr>
              <a:t>IdEmpregado,NomeEmpregado,IdDepto</a:t>
            </a:r>
            <a:endParaRPr lang="pt-BR" sz="1800" dirty="0">
              <a:latin typeface="Consolas" panose="020B0609020204030204" pitchFamily="49" charset="0"/>
            </a:endParaRPr>
          </a:p>
          <a:p>
            <a:pPr marL="0" indent="0">
              <a:buNone/>
            </a:pPr>
            <a:r>
              <a:rPr lang="pt-BR" sz="1800" dirty="0" err="1">
                <a:latin typeface="Consolas" panose="020B0609020204030204" pitchFamily="49" charset="0"/>
              </a:rPr>
              <a:t>From</a:t>
            </a:r>
            <a:endParaRPr lang="pt-BR" sz="1800" dirty="0">
              <a:latin typeface="Consolas" panose="020B0609020204030204" pitchFamily="49" charset="0"/>
            </a:endParaRPr>
          </a:p>
          <a:p>
            <a:pPr marL="0" indent="0">
              <a:buNone/>
            </a:pPr>
            <a:r>
              <a:rPr lang="pt-BR" sz="1800" dirty="0">
                <a:latin typeface="Consolas" panose="020B0609020204030204" pitchFamily="49" charset="0"/>
              </a:rPr>
              <a:t> Empregado</a:t>
            </a:r>
          </a:p>
          <a:p>
            <a:pPr marL="0" indent="0">
              <a:buNone/>
            </a:pPr>
            <a:r>
              <a:rPr lang="pt-BR" sz="1800" dirty="0" err="1">
                <a:latin typeface="Consolas" panose="020B0609020204030204" pitchFamily="49" charset="0"/>
              </a:rPr>
              <a:t>Where</a:t>
            </a:r>
            <a:r>
              <a:rPr lang="pt-BR" sz="1800" dirty="0">
                <a:latin typeface="Consolas" panose="020B0609020204030204" pitchFamily="49" charset="0"/>
              </a:rPr>
              <a:t> </a:t>
            </a:r>
          </a:p>
          <a:p>
            <a:pPr marL="0" indent="0">
              <a:buNone/>
            </a:pPr>
            <a:r>
              <a:rPr lang="pt-BR" sz="1800" dirty="0">
                <a:latin typeface="Consolas" panose="020B0609020204030204" pitchFamily="49" charset="0"/>
              </a:rPr>
              <a:t> </a:t>
            </a:r>
            <a:r>
              <a:rPr lang="pt-BR" sz="1800" dirty="0" err="1">
                <a:latin typeface="Consolas" panose="020B0609020204030204" pitchFamily="49" charset="0"/>
              </a:rPr>
              <a:t>IdDepto</a:t>
            </a:r>
            <a:r>
              <a:rPr lang="pt-BR" sz="1800" dirty="0">
                <a:latin typeface="Consolas" panose="020B0609020204030204" pitchFamily="49" charset="0"/>
              </a:rPr>
              <a:t> in </a:t>
            </a:r>
          </a:p>
          <a:p>
            <a:pPr marL="0" indent="0">
              <a:buNone/>
            </a:pPr>
            <a:r>
              <a:rPr lang="pt-BR" sz="1800" dirty="0">
                <a:latin typeface="Consolas" panose="020B0609020204030204" pitchFamily="49" charset="0"/>
              </a:rPr>
              <a:t>(</a:t>
            </a:r>
            <a:r>
              <a:rPr lang="pt-BR" sz="1800" dirty="0" err="1">
                <a:latin typeface="Consolas" panose="020B0609020204030204" pitchFamily="49" charset="0"/>
              </a:rPr>
              <a:t>Select</a:t>
            </a:r>
            <a:r>
              <a:rPr lang="pt-BR" sz="1800" dirty="0">
                <a:latin typeface="Consolas" panose="020B0609020204030204" pitchFamily="49" charset="0"/>
              </a:rPr>
              <a:t> </a:t>
            </a:r>
            <a:r>
              <a:rPr lang="pt-BR" sz="1800" dirty="0" err="1">
                <a:latin typeface="Consolas" panose="020B0609020204030204" pitchFamily="49" charset="0"/>
              </a:rPr>
              <a:t>IdDepto</a:t>
            </a:r>
            <a:r>
              <a:rPr lang="pt-BR" sz="1800" dirty="0">
                <a:latin typeface="Consolas" panose="020B0609020204030204" pitchFamily="49" charset="0"/>
              </a:rPr>
              <a:t> </a:t>
            </a:r>
            <a:r>
              <a:rPr lang="pt-BR" sz="1800" dirty="0" err="1">
                <a:latin typeface="Consolas" panose="020B0609020204030204" pitchFamily="49" charset="0"/>
              </a:rPr>
              <a:t>from</a:t>
            </a:r>
            <a:r>
              <a:rPr lang="pt-BR" sz="1800" dirty="0">
                <a:latin typeface="Consolas" panose="020B0609020204030204" pitchFamily="49" charset="0"/>
              </a:rPr>
              <a:t> Departamento </a:t>
            </a:r>
            <a:r>
              <a:rPr lang="pt-BR" sz="1800" dirty="0" err="1">
                <a:latin typeface="Consolas" panose="020B0609020204030204" pitchFamily="49" charset="0"/>
              </a:rPr>
              <a:t>Where</a:t>
            </a:r>
            <a:r>
              <a:rPr lang="pt-BR" sz="1800" dirty="0">
                <a:latin typeface="Consolas" panose="020B0609020204030204" pitchFamily="49" charset="0"/>
              </a:rPr>
              <a:t> </a:t>
            </a:r>
            <a:r>
              <a:rPr lang="pt-BR" sz="1800" dirty="0" err="1">
                <a:latin typeface="Consolas" panose="020B0609020204030204" pitchFamily="49" charset="0"/>
              </a:rPr>
              <a:t>NomeDepto</a:t>
            </a:r>
            <a:r>
              <a:rPr lang="pt-BR" sz="1800" dirty="0">
                <a:latin typeface="Consolas" panose="020B0609020204030204" pitchFamily="49" charset="0"/>
              </a:rPr>
              <a:t> </a:t>
            </a:r>
            <a:r>
              <a:rPr lang="pt-BR" sz="1800" dirty="0" err="1">
                <a:latin typeface="Consolas" panose="020B0609020204030204" pitchFamily="49" charset="0"/>
              </a:rPr>
              <a:t>like</a:t>
            </a:r>
            <a:r>
              <a:rPr lang="pt-BR" sz="1800" dirty="0">
                <a:latin typeface="Consolas" panose="020B0609020204030204" pitchFamily="49" charset="0"/>
              </a:rPr>
              <a:t> 'c%');</a:t>
            </a:r>
          </a:p>
          <a:p>
            <a:pPr marL="0" indent="0">
              <a:buNone/>
            </a:pPr>
            <a:endParaRPr lang="pt-BR" dirty="0"/>
          </a:p>
          <a:p>
            <a:pPr marL="0" indent="0">
              <a:buNone/>
            </a:pPr>
            <a:r>
              <a:rPr lang="pt-BR" sz="2800" dirty="0"/>
              <a:t>Neste exemplo utilizamos uma </a:t>
            </a:r>
            <a:r>
              <a:rPr lang="pt-BR" sz="2800" dirty="0" err="1"/>
              <a:t>Subquery</a:t>
            </a:r>
            <a:r>
              <a:rPr lang="pt-BR" sz="2800" dirty="0"/>
              <a:t> para selecionar funcionários que possuem departamentos que iniciam com a letra "C".</a:t>
            </a:r>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54</a:t>
            </a:fld>
            <a:endParaRPr lang="pt-BR"/>
          </a:p>
        </p:txBody>
      </p:sp>
    </p:spTree>
    <p:extLst>
      <p:ext uri="{BB962C8B-B14F-4D97-AF65-F5344CB8AC3E}">
        <p14:creationId xmlns:p14="http://schemas.microsoft.com/office/powerpoint/2010/main" val="392809473"/>
      </p:ext>
    </p:extLst>
  </p:cSld>
  <p:clrMapOvr>
    <a:masterClrMapping/>
  </p:clrMapOvr>
  <p:transition spd="slow">
    <p:wipe dir="d"/>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a:t>Select</a:t>
            </a:r>
            <a:r>
              <a:rPr lang="pt-BR" dirty="0"/>
              <a:t> - </a:t>
            </a:r>
            <a:r>
              <a:rPr lang="pt-BR" dirty="0" err="1"/>
              <a:t>Subquerys</a:t>
            </a:r>
            <a:endParaRPr lang="pt-BR" dirty="0"/>
          </a:p>
        </p:txBody>
      </p:sp>
      <p:sp>
        <p:nvSpPr>
          <p:cNvPr id="3" name="Espaço Reservado para Conteúdo 2"/>
          <p:cNvSpPr>
            <a:spLocks noGrp="1"/>
          </p:cNvSpPr>
          <p:nvPr>
            <p:ph idx="1"/>
          </p:nvPr>
        </p:nvSpPr>
        <p:spPr>
          <a:xfrm>
            <a:off x="2286000" y="1596414"/>
            <a:ext cx="8077200" cy="5000939"/>
          </a:xfrm>
        </p:spPr>
        <p:txBody>
          <a:bodyPr>
            <a:normAutofit/>
          </a:bodyPr>
          <a:lstStyle/>
          <a:p>
            <a:pPr marL="0" indent="0">
              <a:buNone/>
            </a:pPr>
            <a:r>
              <a:rPr lang="pt-BR" sz="2800" u="sng" dirty="0"/>
              <a:t>Utilizando </a:t>
            </a:r>
            <a:r>
              <a:rPr lang="pt-BR" sz="2800" u="sng" dirty="0" err="1"/>
              <a:t>Subquery</a:t>
            </a:r>
            <a:r>
              <a:rPr lang="pt-BR" sz="2800" u="sng" dirty="0"/>
              <a:t> em cláusulas </a:t>
            </a:r>
            <a:r>
              <a:rPr lang="pt-BR" sz="2800" u="sng" dirty="0" err="1"/>
              <a:t>Where</a:t>
            </a:r>
            <a:endParaRPr lang="pt-BR" sz="2800" u="sng" dirty="0"/>
          </a:p>
          <a:p>
            <a:pPr marL="0" indent="0">
              <a:buNone/>
            </a:pPr>
            <a:endParaRPr lang="pt-BR" sz="1800" dirty="0">
              <a:latin typeface="Consolas" panose="020B0609020204030204" pitchFamily="49" charset="0"/>
            </a:endParaRPr>
          </a:p>
          <a:p>
            <a:pPr marL="0" indent="0">
              <a:buNone/>
            </a:pPr>
            <a:r>
              <a:rPr lang="pt-BR" sz="1800" dirty="0" err="1">
                <a:latin typeface="Consolas" panose="020B0609020204030204" pitchFamily="49" charset="0"/>
              </a:rPr>
              <a:t>Select</a:t>
            </a:r>
            <a:endParaRPr lang="pt-BR" sz="1800" dirty="0">
              <a:latin typeface="Consolas" panose="020B0609020204030204" pitchFamily="49" charset="0"/>
            </a:endParaRPr>
          </a:p>
          <a:p>
            <a:pPr marL="0" indent="0">
              <a:buNone/>
            </a:pPr>
            <a:r>
              <a:rPr lang="pt-BR" sz="1800" dirty="0">
                <a:latin typeface="Consolas" panose="020B0609020204030204" pitchFamily="49" charset="0"/>
              </a:rPr>
              <a:t> </a:t>
            </a:r>
            <a:r>
              <a:rPr lang="pt-BR" sz="1800" dirty="0" err="1">
                <a:latin typeface="Consolas" panose="020B0609020204030204" pitchFamily="49" charset="0"/>
              </a:rPr>
              <a:t>IdEmpregado,NomeEmpregado,IdDepto</a:t>
            </a:r>
            <a:endParaRPr lang="pt-BR" sz="1800" dirty="0">
              <a:latin typeface="Consolas" panose="020B0609020204030204" pitchFamily="49" charset="0"/>
            </a:endParaRPr>
          </a:p>
          <a:p>
            <a:pPr marL="0" indent="0">
              <a:buNone/>
            </a:pPr>
            <a:r>
              <a:rPr lang="pt-BR" sz="1800" dirty="0" err="1">
                <a:latin typeface="Consolas" panose="020B0609020204030204" pitchFamily="49" charset="0"/>
              </a:rPr>
              <a:t>From</a:t>
            </a:r>
            <a:endParaRPr lang="pt-BR" sz="1800" dirty="0">
              <a:latin typeface="Consolas" panose="020B0609020204030204" pitchFamily="49" charset="0"/>
            </a:endParaRPr>
          </a:p>
          <a:p>
            <a:pPr marL="0" indent="0">
              <a:buNone/>
            </a:pPr>
            <a:r>
              <a:rPr lang="pt-BR" sz="1800" dirty="0">
                <a:latin typeface="Consolas" panose="020B0609020204030204" pitchFamily="49" charset="0"/>
              </a:rPr>
              <a:t> Empregado</a:t>
            </a:r>
          </a:p>
          <a:p>
            <a:pPr marL="0" indent="0">
              <a:buNone/>
            </a:pPr>
            <a:r>
              <a:rPr lang="pt-BR" sz="1800" dirty="0" err="1">
                <a:latin typeface="Consolas" panose="020B0609020204030204" pitchFamily="49" charset="0"/>
              </a:rPr>
              <a:t>Where</a:t>
            </a:r>
            <a:r>
              <a:rPr lang="pt-BR" sz="1800" dirty="0">
                <a:latin typeface="Consolas" panose="020B0609020204030204" pitchFamily="49" charset="0"/>
              </a:rPr>
              <a:t> </a:t>
            </a:r>
            <a:r>
              <a:rPr lang="pt-BR" sz="1800" dirty="0" err="1">
                <a:latin typeface="Consolas" panose="020B0609020204030204" pitchFamily="49" charset="0"/>
              </a:rPr>
              <a:t>IdDepto</a:t>
            </a:r>
            <a:r>
              <a:rPr lang="pt-BR" sz="1800" dirty="0">
                <a:latin typeface="Consolas" panose="020B0609020204030204" pitchFamily="49" charset="0"/>
              </a:rPr>
              <a:t> in (</a:t>
            </a:r>
            <a:r>
              <a:rPr lang="pt-BR" sz="1800" dirty="0" err="1">
                <a:latin typeface="Consolas" panose="020B0609020204030204" pitchFamily="49" charset="0"/>
              </a:rPr>
              <a:t>Select</a:t>
            </a:r>
            <a:r>
              <a:rPr lang="pt-BR" sz="1800" dirty="0">
                <a:latin typeface="Consolas" panose="020B0609020204030204" pitchFamily="49" charset="0"/>
              </a:rPr>
              <a:t> Min(</a:t>
            </a:r>
            <a:r>
              <a:rPr lang="pt-BR" sz="1800" dirty="0" err="1">
                <a:latin typeface="Consolas" panose="020B0609020204030204" pitchFamily="49" charset="0"/>
              </a:rPr>
              <a:t>IdDepto</a:t>
            </a:r>
            <a:r>
              <a:rPr lang="pt-BR" sz="1800" dirty="0">
                <a:latin typeface="Consolas" panose="020B0609020204030204" pitchFamily="49" charset="0"/>
              </a:rPr>
              <a:t>) </a:t>
            </a:r>
            <a:r>
              <a:rPr lang="pt-BR" sz="1800" dirty="0" err="1">
                <a:latin typeface="Consolas" panose="020B0609020204030204" pitchFamily="49" charset="0"/>
              </a:rPr>
              <a:t>From</a:t>
            </a:r>
            <a:r>
              <a:rPr lang="pt-BR" sz="1800" dirty="0">
                <a:latin typeface="Consolas" panose="020B0609020204030204" pitchFamily="49" charset="0"/>
              </a:rPr>
              <a:t> Departamento);</a:t>
            </a:r>
          </a:p>
          <a:p>
            <a:pPr marL="0" indent="0">
              <a:buNone/>
            </a:pPr>
            <a:endParaRPr lang="pt-BR" dirty="0"/>
          </a:p>
          <a:p>
            <a:pPr marL="0" indent="0">
              <a:buNone/>
            </a:pPr>
            <a:r>
              <a:rPr lang="pt-BR" sz="2800" dirty="0"/>
              <a:t>Neste exemplo selecionamos os funcionários com o Menor código de Departamento. </a:t>
            </a:r>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55</a:t>
            </a:fld>
            <a:endParaRPr lang="pt-BR"/>
          </a:p>
        </p:txBody>
      </p:sp>
    </p:spTree>
    <p:extLst>
      <p:ext uri="{BB962C8B-B14F-4D97-AF65-F5344CB8AC3E}">
        <p14:creationId xmlns:p14="http://schemas.microsoft.com/office/powerpoint/2010/main" val="1618635284"/>
      </p:ext>
    </p:extLst>
  </p:cSld>
  <p:clrMapOvr>
    <a:masterClrMapping/>
  </p:clrMapOvr>
  <p:transition spd="slow">
    <p:wipe dir="d"/>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a:t>Select</a:t>
            </a:r>
            <a:r>
              <a:rPr lang="pt-BR" dirty="0"/>
              <a:t> - </a:t>
            </a:r>
            <a:r>
              <a:rPr lang="pt-BR" dirty="0" err="1"/>
              <a:t>Subquerys</a:t>
            </a:r>
            <a:endParaRPr lang="pt-BR" dirty="0"/>
          </a:p>
        </p:txBody>
      </p:sp>
      <p:sp>
        <p:nvSpPr>
          <p:cNvPr id="3" name="Espaço Reservado para Conteúdo 2"/>
          <p:cNvSpPr>
            <a:spLocks noGrp="1"/>
          </p:cNvSpPr>
          <p:nvPr>
            <p:ph idx="1"/>
          </p:nvPr>
        </p:nvSpPr>
        <p:spPr>
          <a:xfrm>
            <a:off x="2286000" y="1596414"/>
            <a:ext cx="8077200" cy="5000939"/>
          </a:xfrm>
        </p:spPr>
        <p:txBody>
          <a:bodyPr>
            <a:normAutofit fontScale="92500"/>
          </a:bodyPr>
          <a:lstStyle/>
          <a:p>
            <a:pPr marL="0" indent="0">
              <a:buNone/>
            </a:pPr>
            <a:r>
              <a:rPr lang="pt-BR" sz="2800" u="sng" dirty="0"/>
              <a:t>Utilizando uma </a:t>
            </a:r>
            <a:r>
              <a:rPr lang="pt-BR" sz="2800" u="sng" dirty="0" err="1"/>
              <a:t>Subquery</a:t>
            </a:r>
            <a:r>
              <a:rPr lang="pt-BR" sz="2800" u="sng" dirty="0"/>
              <a:t> em uma coluna</a:t>
            </a:r>
          </a:p>
          <a:p>
            <a:pPr marL="0" indent="0">
              <a:buNone/>
            </a:pPr>
            <a:endParaRPr lang="pt-BR" sz="1800" dirty="0">
              <a:latin typeface="Consolas" panose="020B0609020204030204" pitchFamily="49" charset="0"/>
            </a:endParaRPr>
          </a:p>
          <a:p>
            <a:pPr marL="0" indent="0">
              <a:buNone/>
            </a:pPr>
            <a:r>
              <a:rPr lang="pt-BR" sz="1800" dirty="0" err="1">
                <a:latin typeface="Consolas" panose="020B0609020204030204" pitchFamily="49" charset="0"/>
              </a:rPr>
              <a:t>Select</a:t>
            </a:r>
            <a:endParaRPr lang="pt-BR" sz="1800" dirty="0">
              <a:latin typeface="Consolas" panose="020B0609020204030204" pitchFamily="49" charset="0"/>
            </a:endParaRPr>
          </a:p>
          <a:p>
            <a:pPr marL="0" indent="0">
              <a:buNone/>
            </a:pPr>
            <a:r>
              <a:rPr lang="pt-BR" sz="1800" dirty="0">
                <a:latin typeface="Consolas" panose="020B0609020204030204" pitchFamily="49" charset="0"/>
              </a:rPr>
              <a:t> </a:t>
            </a:r>
            <a:r>
              <a:rPr lang="pt-BR" sz="1800" dirty="0" err="1">
                <a:latin typeface="Consolas" panose="020B0609020204030204" pitchFamily="49" charset="0"/>
              </a:rPr>
              <a:t>a.IdDepto</a:t>
            </a:r>
            <a:r>
              <a:rPr lang="pt-BR" sz="1800" dirty="0">
                <a:latin typeface="Consolas" panose="020B0609020204030204" pitchFamily="49" charset="0"/>
              </a:rPr>
              <a:t>, </a:t>
            </a:r>
          </a:p>
          <a:p>
            <a:pPr marL="0" indent="0">
              <a:buNone/>
            </a:pPr>
            <a:r>
              <a:rPr lang="pt-BR" sz="1800" dirty="0">
                <a:latin typeface="Consolas" panose="020B0609020204030204" pitchFamily="49" charset="0"/>
              </a:rPr>
              <a:t> </a:t>
            </a:r>
            <a:r>
              <a:rPr lang="pt-BR" sz="1800" dirty="0" err="1">
                <a:latin typeface="Consolas" panose="020B0609020204030204" pitchFamily="49" charset="0"/>
              </a:rPr>
              <a:t>a.NomeDepto</a:t>
            </a:r>
            <a:r>
              <a:rPr lang="pt-BR" sz="1800" dirty="0">
                <a:latin typeface="Consolas" panose="020B0609020204030204" pitchFamily="49" charset="0"/>
              </a:rPr>
              <a:t>,</a:t>
            </a:r>
          </a:p>
          <a:p>
            <a:pPr marL="0" indent="0">
              <a:buNone/>
            </a:pPr>
            <a:r>
              <a:rPr lang="pt-BR" sz="1800" dirty="0">
                <a:latin typeface="Consolas" panose="020B0609020204030204" pitchFamily="49" charset="0"/>
              </a:rPr>
              <a:t> (</a:t>
            </a:r>
            <a:r>
              <a:rPr lang="pt-BR" sz="1800" dirty="0" err="1">
                <a:latin typeface="Consolas" panose="020B0609020204030204" pitchFamily="49" charset="0"/>
              </a:rPr>
              <a:t>Select</a:t>
            </a:r>
            <a:r>
              <a:rPr lang="pt-BR" sz="1800" dirty="0">
                <a:latin typeface="Consolas" panose="020B0609020204030204" pitchFamily="49" charset="0"/>
              </a:rPr>
              <a:t> Min(</a:t>
            </a:r>
            <a:r>
              <a:rPr lang="pt-BR" sz="1800" dirty="0" err="1">
                <a:latin typeface="Consolas" panose="020B0609020204030204" pitchFamily="49" charset="0"/>
              </a:rPr>
              <a:t>f.NomeEmpregado</a:t>
            </a:r>
            <a:r>
              <a:rPr lang="pt-BR" sz="1800" dirty="0">
                <a:latin typeface="Consolas" panose="020B0609020204030204" pitchFamily="49" charset="0"/>
              </a:rPr>
              <a:t>) </a:t>
            </a:r>
            <a:r>
              <a:rPr lang="pt-BR" sz="1800" dirty="0" err="1">
                <a:latin typeface="Consolas" panose="020B0609020204030204" pitchFamily="49" charset="0"/>
              </a:rPr>
              <a:t>From</a:t>
            </a:r>
            <a:r>
              <a:rPr lang="pt-BR" sz="1800" dirty="0">
                <a:latin typeface="Consolas" panose="020B0609020204030204" pitchFamily="49" charset="0"/>
              </a:rPr>
              <a:t> Empregado f </a:t>
            </a:r>
            <a:r>
              <a:rPr lang="pt-BR" sz="1800" dirty="0" err="1">
                <a:latin typeface="Consolas" panose="020B0609020204030204" pitchFamily="49" charset="0"/>
              </a:rPr>
              <a:t>Where</a:t>
            </a:r>
            <a:r>
              <a:rPr lang="pt-BR" sz="1800" dirty="0">
                <a:latin typeface="Consolas" panose="020B0609020204030204" pitchFamily="49" charset="0"/>
              </a:rPr>
              <a:t>   	</a:t>
            </a:r>
            <a:r>
              <a:rPr lang="pt-BR" sz="1800" dirty="0" err="1">
                <a:latin typeface="Consolas" panose="020B0609020204030204" pitchFamily="49" charset="0"/>
              </a:rPr>
              <a:t>f.IdDepto</a:t>
            </a:r>
            <a:r>
              <a:rPr lang="pt-BR" sz="1800" dirty="0">
                <a:latin typeface="Consolas" panose="020B0609020204030204" pitchFamily="49" charset="0"/>
              </a:rPr>
              <a:t>=</a:t>
            </a:r>
            <a:r>
              <a:rPr lang="pt-BR" sz="1800" dirty="0" err="1">
                <a:latin typeface="Consolas" panose="020B0609020204030204" pitchFamily="49" charset="0"/>
              </a:rPr>
              <a:t>a.IdDepto</a:t>
            </a:r>
            <a:r>
              <a:rPr lang="pt-BR" sz="1800" dirty="0">
                <a:latin typeface="Consolas" panose="020B0609020204030204" pitchFamily="49" charset="0"/>
              </a:rPr>
              <a:t> ) as </a:t>
            </a:r>
            <a:r>
              <a:rPr lang="pt-BR" sz="1800" dirty="0" err="1">
                <a:latin typeface="Consolas" panose="020B0609020204030204" pitchFamily="49" charset="0"/>
              </a:rPr>
              <a:t>Primeiro_Funcionario</a:t>
            </a:r>
            <a:r>
              <a:rPr lang="pt-BR" sz="1800" dirty="0">
                <a:latin typeface="Consolas" panose="020B0609020204030204" pitchFamily="49" charset="0"/>
              </a:rPr>
              <a:t> </a:t>
            </a:r>
          </a:p>
          <a:p>
            <a:pPr marL="0" indent="0">
              <a:buNone/>
            </a:pPr>
            <a:r>
              <a:rPr lang="pt-BR" sz="1800" dirty="0" err="1">
                <a:latin typeface="Consolas" panose="020B0609020204030204" pitchFamily="49" charset="0"/>
              </a:rPr>
              <a:t>From</a:t>
            </a:r>
            <a:endParaRPr lang="pt-BR" sz="1800" dirty="0">
              <a:latin typeface="Consolas" panose="020B0609020204030204" pitchFamily="49" charset="0"/>
            </a:endParaRPr>
          </a:p>
          <a:p>
            <a:pPr marL="0" indent="0">
              <a:buNone/>
            </a:pPr>
            <a:r>
              <a:rPr lang="pt-BR" sz="1800" dirty="0">
                <a:latin typeface="Consolas" panose="020B0609020204030204" pitchFamily="49" charset="0"/>
              </a:rPr>
              <a:t> Departamento a</a:t>
            </a:r>
            <a:endParaRPr lang="pt-BR" dirty="0"/>
          </a:p>
          <a:p>
            <a:pPr marL="0" indent="0" algn="just">
              <a:buNone/>
            </a:pPr>
            <a:r>
              <a:rPr lang="pt-BR" sz="2800" dirty="0"/>
              <a:t>Nesta consulta utilizamos uma </a:t>
            </a:r>
            <a:r>
              <a:rPr lang="pt-BR" sz="2800" dirty="0" err="1"/>
              <a:t>Subquery</a:t>
            </a:r>
            <a:r>
              <a:rPr lang="pt-BR" sz="2800" dirty="0"/>
              <a:t> para coluna calculada "</a:t>
            </a:r>
            <a:r>
              <a:rPr lang="pt-BR" sz="2800" dirty="0" err="1"/>
              <a:t>Primeiro_Funcionario</a:t>
            </a:r>
            <a:r>
              <a:rPr lang="pt-BR" sz="2800" dirty="0"/>
              <a:t>", esta coluna mostrará o primeiro funcionário de cada departamento. Verifique para que os Departamentos que não possuem funcionários temos o valor NULL como resultado.</a:t>
            </a:r>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56</a:t>
            </a:fld>
            <a:endParaRPr lang="pt-BR"/>
          </a:p>
        </p:txBody>
      </p:sp>
    </p:spTree>
    <p:extLst>
      <p:ext uri="{BB962C8B-B14F-4D97-AF65-F5344CB8AC3E}">
        <p14:creationId xmlns:p14="http://schemas.microsoft.com/office/powerpoint/2010/main" val="1498984967"/>
      </p:ext>
    </p:extLst>
  </p:cSld>
  <p:clrMapOvr>
    <a:masterClrMapping/>
  </p:clrMapOvr>
  <p:transition spd="slow">
    <p:wipe dir="d"/>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a:t>Select</a:t>
            </a:r>
            <a:r>
              <a:rPr lang="pt-BR" dirty="0"/>
              <a:t> - </a:t>
            </a:r>
            <a:r>
              <a:rPr lang="pt-BR" dirty="0" err="1"/>
              <a:t>Subquerys</a:t>
            </a:r>
            <a:endParaRPr lang="pt-BR" dirty="0"/>
          </a:p>
        </p:txBody>
      </p:sp>
      <p:sp>
        <p:nvSpPr>
          <p:cNvPr id="3" name="Espaço Reservado para Conteúdo 2"/>
          <p:cNvSpPr>
            <a:spLocks noGrp="1"/>
          </p:cNvSpPr>
          <p:nvPr>
            <p:ph idx="1"/>
          </p:nvPr>
        </p:nvSpPr>
        <p:spPr>
          <a:xfrm>
            <a:off x="2286000" y="1596414"/>
            <a:ext cx="8077200" cy="5000939"/>
          </a:xfrm>
        </p:spPr>
        <p:txBody>
          <a:bodyPr>
            <a:normAutofit/>
          </a:bodyPr>
          <a:lstStyle/>
          <a:p>
            <a:pPr marL="0" indent="0">
              <a:buNone/>
            </a:pPr>
            <a:r>
              <a:rPr lang="pt-BR" sz="2800" u="sng" dirty="0"/>
              <a:t>Observações</a:t>
            </a:r>
          </a:p>
          <a:p>
            <a:pPr marL="0" indent="0">
              <a:buNone/>
            </a:pPr>
            <a:endParaRPr lang="pt-BR" sz="2800" dirty="0"/>
          </a:p>
          <a:p>
            <a:r>
              <a:rPr lang="pt-BR" sz="2800" dirty="0"/>
              <a:t>As </a:t>
            </a:r>
            <a:r>
              <a:rPr lang="pt-BR" sz="2800" dirty="0" err="1"/>
              <a:t>Querys</a:t>
            </a:r>
            <a:r>
              <a:rPr lang="pt-BR" sz="2800" dirty="0"/>
              <a:t> mais internas são executadas  primeiro.</a:t>
            </a:r>
          </a:p>
          <a:p>
            <a:r>
              <a:rPr lang="pt-BR" sz="2800" dirty="0"/>
              <a:t>Em seguida são executadas as </a:t>
            </a:r>
            <a:r>
              <a:rPr lang="pt-BR" sz="2800" dirty="0" err="1"/>
              <a:t>Querys</a:t>
            </a:r>
            <a:r>
              <a:rPr lang="pt-BR" sz="2800" dirty="0"/>
              <a:t> principais.</a:t>
            </a:r>
          </a:p>
          <a:p>
            <a:r>
              <a:rPr lang="pt-BR" sz="2800" dirty="0"/>
              <a:t>Também podemos verificar que as </a:t>
            </a:r>
            <a:r>
              <a:rPr lang="pt-BR" sz="2800" dirty="0" err="1"/>
              <a:t>Querys</a:t>
            </a:r>
            <a:r>
              <a:rPr lang="pt-BR" sz="2800" dirty="0"/>
              <a:t> mais internas retornam um único valor. </a:t>
            </a:r>
          </a:p>
          <a:p>
            <a:pPr lvl="1"/>
            <a:r>
              <a:rPr lang="pt-BR" sz="2400" dirty="0"/>
              <a:t>Nestes casos podemos utilizar os operadores relacionais : “ = , &lt; , &gt; , &gt;= , etc. “</a:t>
            </a:r>
          </a:p>
          <a:p>
            <a:r>
              <a:rPr lang="pt-BR" sz="2800" dirty="0"/>
              <a:t>O operador </a:t>
            </a:r>
            <a:r>
              <a:rPr lang="pt-BR" sz="2800" b="1" dirty="0"/>
              <a:t>IN</a:t>
            </a:r>
            <a:r>
              <a:rPr lang="pt-BR" sz="2800" dirty="0"/>
              <a:t> é indicado quando temos mais de um resultado para as </a:t>
            </a:r>
            <a:r>
              <a:rPr lang="pt-BR" sz="2800" dirty="0" err="1"/>
              <a:t>Querys</a:t>
            </a:r>
            <a:r>
              <a:rPr lang="pt-BR" sz="2800" dirty="0"/>
              <a:t> mais internas.</a:t>
            </a:r>
            <a:endParaRPr lang="pt-BR" sz="2400" dirty="0"/>
          </a:p>
          <a:p>
            <a:pPr marL="0" indent="0">
              <a:buNone/>
            </a:pPr>
            <a:endParaRPr lang="pt-BR" sz="2800" dirty="0"/>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57</a:t>
            </a:fld>
            <a:endParaRPr lang="pt-BR"/>
          </a:p>
        </p:txBody>
      </p:sp>
    </p:spTree>
    <p:extLst>
      <p:ext uri="{BB962C8B-B14F-4D97-AF65-F5344CB8AC3E}">
        <p14:creationId xmlns:p14="http://schemas.microsoft.com/office/powerpoint/2010/main" val="3235358916"/>
      </p:ext>
    </p:extLst>
  </p:cSld>
  <p:clrMapOvr>
    <a:masterClrMapping/>
  </p:clrMapOvr>
  <p:transition spd="slow">
    <p:wipe dir="d"/>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INNER JOIN</a:t>
            </a:r>
          </a:p>
        </p:txBody>
      </p:sp>
      <p:sp>
        <p:nvSpPr>
          <p:cNvPr id="8" name="Rectangle 2"/>
          <p:cNvSpPr>
            <a:spLocks noChangeArrowheads="1"/>
          </p:cNvSpPr>
          <p:nvPr/>
        </p:nvSpPr>
        <p:spPr bwMode="blackWhite">
          <a:xfrm>
            <a:off x="3099668" y="1578198"/>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9" name="Rectangle 22"/>
          <p:cNvSpPr>
            <a:spLocks noChangeArrowheads="1"/>
          </p:cNvSpPr>
          <p:nvPr/>
        </p:nvSpPr>
        <p:spPr bwMode="blackWhite">
          <a:xfrm>
            <a:off x="7109693" y="1579786"/>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nvGrpSpPr>
          <p:cNvPr id="10" name="Group 28"/>
          <p:cNvGrpSpPr>
            <a:grpSpLocks/>
          </p:cNvGrpSpPr>
          <p:nvPr/>
        </p:nvGrpSpPr>
        <p:grpSpPr bwMode="auto">
          <a:xfrm>
            <a:off x="4674469" y="1586137"/>
            <a:ext cx="2708275" cy="1330325"/>
            <a:chOff x="2026" y="2771"/>
            <a:chExt cx="1706" cy="838"/>
          </a:xfrm>
        </p:grpSpPr>
        <p:sp>
          <p:nvSpPr>
            <p:cNvPr id="11" name="Rectangle 26"/>
            <p:cNvSpPr>
              <a:spLocks noChangeArrowheads="1"/>
            </p:cNvSpPr>
            <p:nvPr/>
          </p:nvSpPr>
          <p:spPr bwMode="ltGray">
            <a:xfrm>
              <a:off x="2026" y="2771"/>
              <a:ext cx="165" cy="835"/>
            </a:xfrm>
            <a:prstGeom prst="rect">
              <a:avLst/>
            </a:prstGeom>
            <a:solidFill>
              <a:srgbClr val="CC33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12" name="Rectangle 27"/>
            <p:cNvSpPr>
              <a:spLocks noChangeArrowheads="1"/>
            </p:cNvSpPr>
            <p:nvPr/>
          </p:nvSpPr>
          <p:spPr bwMode="ltGray">
            <a:xfrm>
              <a:off x="3567" y="2774"/>
              <a:ext cx="165" cy="835"/>
            </a:xfrm>
            <a:prstGeom prst="rect">
              <a:avLst/>
            </a:prstGeom>
            <a:solidFill>
              <a:srgbClr val="CC33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sp>
        <p:nvSpPr>
          <p:cNvPr id="13" name="Line 31"/>
          <p:cNvSpPr>
            <a:spLocks noChangeShapeType="1"/>
          </p:cNvSpPr>
          <p:nvPr/>
        </p:nvSpPr>
        <p:spPr bwMode="auto">
          <a:xfrm>
            <a:off x="4068043" y="1565499"/>
            <a:ext cx="0" cy="1376363"/>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14" name="Line 32"/>
          <p:cNvSpPr>
            <a:spLocks noChangeShapeType="1"/>
          </p:cNvSpPr>
          <p:nvPr/>
        </p:nvSpPr>
        <p:spPr bwMode="auto">
          <a:xfrm>
            <a:off x="3372718" y="1565499"/>
            <a:ext cx="0" cy="1376363"/>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15" name="Line 33"/>
          <p:cNvSpPr>
            <a:spLocks noChangeShapeType="1"/>
          </p:cNvSpPr>
          <p:nvPr/>
        </p:nvSpPr>
        <p:spPr bwMode="auto">
          <a:xfrm>
            <a:off x="3086968" y="173694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16" name="Line 34"/>
          <p:cNvSpPr>
            <a:spLocks noChangeShapeType="1"/>
          </p:cNvSpPr>
          <p:nvPr/>
        </p:nvSpPr>
        <p:spPr bwMode="auto">
          <a:xfrm>
            <a:off x="3086968" y="188934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17" name="Line 35"/>
          <p:cNvSpPr>
            <a:spLocks noChangeShapeType="1"/>
          </p:cNvSpPr>
          <p:nvPr/>
        </p:nvSpPr>
        <p:spPr bwMode="auto">
          <a:xfrm>
            <a:off x="3086968" y="204174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18" name="Line 36"/>
          <p:cNvSpPr>
            <a:spLocks noChangeShapeType="1"/>
          </p:cNvSpPr>
          <p:nvPr/>
        </p:nvSpPr>
        <p:spPr bwMode="auto">
          <a:xfrm>
            <a:off x="3086968" y="219414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19" name="Line 37"/>
          <p:cNvSpPr>
            <a:spLocks noChangeShapeType="1"/>
          </p:cNvSpPr>
          <p:nvPr/>
        </p:nvSpPr>
        <p:spPr bwMode="auto">
          <a:xfrm>
            <a:off x="3086968" y="234654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0" name="Line 38"/>
          <p:cNvSpPr>
            <a:spLocks noChangeShapeType="1"/>
          </p:cNvSpPr>
          <p:nvPr/>
        </p:nvSpPr>
        <p:spPr bwMode="auto">
          <a:xfrm>
            <a:off x="3086968" y="249894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1" name="Line 39"/>
          <p:cNvSpPr>
            <a:spLocks noChangeShapeType="1"/>
          </p:cNvSpPr>
          <p:nvPr/>
        </p:nvSpPr>
        <p:spPr bwMode="auto">
          <a:xfrm>
            <a:off x="3086968" y="265134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2" name="Line 40"/>
          <p:cNvSpPr>
            <a:spLocks noChangeShapeType="1"/>
          </p:cNvSpPr>
          <p:nvPr/>
        </p:nvSpPr>
        <p:spPr bwMode="auto">
          <a:xfrm>
            <a:off x="3086968" y="280374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3" name="Line 41"/>
          <p:cNvSpPr>
            <a:spLocks noChangeShapeType="1"/>
          </p:cNvSpPr>
          <p:nvPr/>
        </p:nvSpPr>
        <p:spPr bwMode="auto">
          <a:xfrm>
            <a:off x="4339506" y="1565499"/>
            <a:ext cx="0" cy="1376363"/>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4" name="Line 42"/>
          <p:cNvSpPr>
            <a:spLocks noChangeShapeType="1"/>
          </p:cNvSpPr>
          <p:nvPr/>
        </p:nvSpPr>
        <p:spPr bwMode="auto">
          <a:xfrm>
            <a:off x="4664943" y="1563911"/>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5" name="Line 43"/>
          <p:cNvSpPr>
            <a:spLocks noChangeShapeType="1"/>
          </p:cNvSpPr>
          <p:nvPr/>
        </p:nvSpPr>
        <p:spPr bwMode="auto">
          <a:xfrm>
            <a:off x="7809781" y="1579786"/>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6" name="Line 44"/>
          <p:cNvSpPr>
            <a:spLocks noChangeShapeType="1"/>
          </p:cNvSpPr>
          <p:nvPr/>
        </p:nvSpPr>
        <p:spPr bwMode="auto">
          <a:xfrm>
            <a:off x="7382743" y="1567086"/>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7" name="Line 45"/>
          <p:cNvSpPr>
            <a:spLocks noChangeShapeType="1"/>
          </p:cNvSpPr>
          <p:nvPr/>
        </p:nvSpPr>
        <p:spPr bwMode="auto">
          <a:xfrm>
            <a:off x="7096993" y="1738536"/>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8" name="Line 46"/>
          <p:cNvSpPr>
            <a:spLocks noChangeShapeType="1"/>
          </p:cNvSpPr>
          <p:nvPr/>
        </p:nvSpPr>
        <p:spPr bwMode="auto">
          <a:xfrm>
            <a:off x="7096993" y="1890936"/>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9" name="Line 47"/>
          <p:cNvSpPr>
            <a:spLocks noChangeShapeType="1"/>
          </p:cNvSpPr>
          <p:nvPr/>
        </p:nvSpPr>
        <p:spPr bwMode="auto">
          <a:xfrm>
            <a:off x="7096993" y="2043336"/>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30" name="Line 48"/>
          <p:cNvSpPr>
            <a:spLocks noChangeShapeType="1"/>
          </p:cNvSpPr>
          <p:nvPr/>
        </p:nvSpPr>
        <p:spPr bwMode="auto">
          <a:xfrm>
            <a:off x="7096993" y="2195736"/>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31" name="Line 49"/>
          <p:cNvSpPr>
            <a:spLocks noChangeShapeType="1"/>
          </p:cNvSpPr>
          <p:nvPr/>
        </p:nvSpPr>
        <p:spPr bwMode="auto">
          <a:xfrm>
            <a:off x="7096993" y="2348136"/>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32" name="Line 50"/>
          <p:cNvSpPr>
            <a:spLocks noChangeShapeType="1"/>
          </p:cNvSpPr>
          <p:nvPr/>
        </p:nvSpPr>
        <p:spPr bwMode="auto">
          <a:xfrm>
            <a:off x="7096993" y="2500536"/>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33" name="Line 51"/>
          <p:cNvSpPr>
            <a:spLocks noChangeShapeType="1"/>
          </p:cNvSpPr>
          <p:nvPr/>
        </p:nvSpPr>
        <p:spPr bwMode="auto">
          <a:xfrm>
            <a:off x="7096993" y="2652936"/>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34" name="Line 52"/>
          <p:cNvSpPr>
            <a:spLocks noChangeShapeType="1"/>
          </p:cNvSpPr>
          <p:nvPr/>
        </p:nvSpPr>
        <p:spPr bwMode="auto">
          <a:xfrm>
            <a:off x="7096993" y="2805336"/>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35" name="Line 53"/>
          <p:cNvSpPr>
            <a:spLocks noChangeShapeType="1"/>
          </p:cNvSpPr>
          <p:nvPr/>
        </p:nvSpPr>
        <p:spPr bwMode="auto">
          <a:xfrm>
            <a:off x="8349531" y="1567086"/>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36" name="Line 54"/>
          <p:cNvSpPr>
            <a:spLocks noChangeShapeType="1"/>
          </p:cNvSpPr>
          <p:nvPr/>
        </p:nvSpPr>
        <p:spPr bwMode="auto">
          <a:xfrm>
            <a:off x="8674968" y="1565499"/>
            <a:ext cx="0" cy="1376363"/>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37" name="Line 55"/>
          <p:cNvSpPr>
            <a:spLocks noChangeShapeType="1"/>
          </p:cNvSpPr>
          <p:nvPr/>
        </p:nvSpPr>
        <p:spPr bwMode="auto">
          <a:xfrm>
            <a:off x="8101881" y="1562324"/>
            <a:ext cx="0" cy="1376363"/>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38" name="Rectangle 56"/>
          <p:cNvSpPr>
            <a:spLocks noChangeArrowheads="1"/>
          </p:cNvSpPr>
          <p:nvPr/>
        </p:nvSpPr>
        <p:spPr bwMode="auto">
          <a:xfrm>
            <a:off x="2999657" y="2987898"/>
            <a:ext cx="1547155" cy="523862"/>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defRPr/>
            </a:pPr>
            <a:r>
              <a:rPr lang="pt-BR" sz="2800" dirty="0">
                <a:effectLst>
                  <a:outerShdw blurRad="38100" dist="38100" dir="2700000" algn="tl">
                    <a:srgbClr val="000000"/>
                  </a:outerShdw>
                </a:effectLst>
                <a:latin typeface="Arial" charset="0"/>
              </a:rPr>
              <a:t>Tabela 1</a:t>
            </a:r>
          </a:p>
        </p:txBody>
      </p:sp>
      <p:sp>
        <p:nvSpPr>
          <p:cNvPr id="39" name="Rectangle 57"/>
          <p:cNvSpPr>
            <a:spLocks noChangeArrowheads="1"/>
          </p:cNvSpPr>
          <p:nvPr/>
        </p:nvSpPr>
        <p:spPr bwMode="auto">
          <a:xfrm>
            <a:off x="7019207" y="2983136"/>
            <a:ext cx="1547155" cy="523862"/>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defRPr/>
            </a:pPr>
            <a:r>
              <a:rPr lang="pt-BR" sz="2800" dirty="0">
                <a:effectLst>
                  <a:outerShdw blurRad="38100" dist="38100" dir="2700000" algn="tl">
                    <a:srgbClr val="000000"/>
                  </a:outerShdw>
                </a:effectLst>
                <a:latin typeface="Arial" charset="0"/>
              </a:rPr>
              <a:t>Tabela 2</a:t>
            </a:r>
          </a:p>
        </p:txBody>
      </p:sp>
      <p:sp>
        <p:nvSpPr>
          <p:cNvPr id="40" name="Rectangle 72"/>
          <p:cNvSpPr>
            <a:spLocks noChangeArrowheads="1"/>
          </p:cNvSpPr>
          <p:nvPr/>
        </p:nvSpPr>
        <p:spPr bwMode="auto">
          <a:xfrm>
            <a:off x="5511082" y="1052736"/>
            <a:ext cx="937757" cy="585418"/>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defRPr/>
            </a:pPr>
            <a:r>
              <a:rPr lang="pt-BR" sz="3200" dirty="0" err="1">
                <a:effectLst>
                  <a:outerShdw blurRad="38100" dist="38100" dir="2700000" algn="tl">
                    <a:srgbClr val="000000"/>
                  </a:outerShdw>
                </a:effectLst>
                <a:latin typeface="Arial" charset="0"/>
              </a:rPr>
              <a:t>Join</a:t>
            </a:r>
            <a:endParaRPr lang="pt-BR" sz="3200" dirty="0">
              <a:effectLst>
                <a:outerShdw blurRad="38100" dist="38100" dir="2700000" algn="tl">
                  <a:srgbClr val="000000"/>
                </a:outerShdw>
              </a:effectLst>
              <a:latin typeface="Arial" charset="0"/>
            </a:endParaRPr>
          </a:p>
        </p:txBody>
      </p:sp>
      <p:sp>
        <p:nvSpPr>
          <p:cNvPr id="41" name="Line 73"/>
          <p:cNvSpPr>
            <a:spLocks noChangeShapeType="1"/>
          </p:cNvSpPr>
          <p:nvPr/>
        </p:nvSpPr>
        <p:spPr bwMode="auto">
          <a:xfrm flipV="1">
            <a:off x="5077693" y="2267173"/>
            <a:ext cx="1962150" cy="6350"/>
          </a:xfrm>
          <a:prstGeom prst="line">
            <a:avLst/>
          </a:prstGeom>
          <a:noFill/>
          <a:ln w="50800">
            <a:solidFill>
              <a:srgbClr val="FFCC00"/>
            </a:solidFill>
            <a:round/>
            <a:headEnd type="stealth" w="med" len="lg"/>
            <a:tailEnd type="stealth" w="med" len="lg"/>
          </a:ln>
          <a:effectLst>
            <a:outerShdw dist="53882"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pt-BR"/>
          </a:p>
        </p:txBody>
      </p:sp>
      <p:sp>
        <p:nvSpPr>
          <p:cNvPr id="42" name="Rectangle 2"/>
          <p:cNvSpPr>
            <a:spLocks noChangeArrowheads="1"/>
          </p:cNvSpPr>
          <p:nvPr/>
        </p:nvSpPr>
        <p:spPr bwMode="blackWhite">
          <a:xfrm>
            <a:off x="3956788" y="4106336"/>
            <a:ext cx="2149970" cy="174431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pPr>
              <a:defRPr/>
            </a:pPr>
            <a:endParaRPr lang="pt-BR"/>
          </a:p>
        </p:txBody>
      </p:sp>
      <p:sp>
        <p:nvSpPr>
          <p:cNvPr id="43" name="Line 31"/>
          <p:cNvSpPr>
            <a:spLocks noChangeShapeType="1"/>
          </p:cNvSpPr>
          <p:nvPr/>
        </p:nvSpPr>
        <p:spPr bwMode="auto">
          <a:xfrm>
            <a:off x="5087376" y="4089881"/>
            <a:ext cx="0" cy="1783401"/>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4" name="Line 32"/>
          <p:cNvSpPr>
            <a:spLocks noChangeShapeType="1"/>
          </p:cNvSpPr>
          <p:nvPr/>
        </p:nvSpPr>
        <p:spPr bwMode="auto">
          <a:xfrm>
            <a:off x="4275577" y="4089881"/>
            <a:ext cx="0" cy="1783401"/>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5" name="Line 33"/>
          <p:cNvSpPr>
            <a:spLocks noChangeShapeType="1"/>
          </p:cNvSpPr>
          <p:nvPr/>
        </p:nvSpPr>
        <p:spPr bwMode="auto">
          <a:xfrm>
            <a:off x="3941962" y="4312034"/>
            <a:ext cx="217962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6" name="Line 34"/>
          <p:cNvSpPr>
            <a:spLocks noChangeShapeType="1"/>
          </p:cNvSpPr>
          <p:nvPr/>
        </p:nvSpPr>
        <p:spPr bwMode="auto">
          <a:xfrm>
            <a:off x="3941962" y="4509504"/>
            <a:ext cx="217962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7" name="Line 35"/>
          <p:cNvSpPr>
            <a:spLocks noChangeShapeType="1"/>
          </p:cNvSpPr>
          <p:nvPr/>
        </p:nvSpPr>
        <p:spPr bwMode="auto">
          <a:xfrm>
            <a:off x="3941962" y="4706973"/>
            <a:ext cx="217962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8" name="Line 36"/>
          <p:cNvSpPr>
            <a:spLocks noChangeShapeType="1"/>
          </p:cNvSpPr>
          <p:nvPr/>
        </p:nvSpPr>
        <p:spPr bwMode="auto">
          <a:xfrm>
            <a:off x="3941962" y="4904443"/>
            <a:ext cx="217962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9" name="Line 37"/>
          <p:cNvSpPr>
            <a:spLocks noChangeShapeType="1"/>
          </p:cNvSpPr>
          <p:nvPr/>
        </p:nvSpPr>
        <p:spPr bwMode="auto">
          <a:xfrm>
            <a:off x="3941962" y="5101913"/>
            <a:ext cx="217962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50" name="Line 38"/>
          <p:cNvSpPr>
            <a:spLocks noChangeShapeType="1"/>
          </p:cNvSpPr>
          <p:nvPr/>
        </p:nvSpPr>
        <p:spPr bwMode="auto">
          <a:xfrm>
            <a:off x="3941962" y="5299383"/>
            <a:ext cx="217962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51" name="Line 39"/>
          <p:cNvSpPr>
            <a:spLocks noChangeShapeType="1"/>
          </p:cNvSpPr>
          <p:nvPr/>
        </p:nvSpPr>
        <p:spPr bwMode="auto">
          <a:xfrm>
            <a:off x="3941962" y="5496853"/>
            <a:ext cx="217962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52" name="Line 40"/>
          <p:cNvSpPr>
            <a:spLocks noChangeShapeType="1"/>
          </p:cNvSpPr>
          <p:nvPr/>
        </p:nvSpPr>
        <p:spPr bwMode="auto">
          <a:xfrm>
            <a:off x="3941962" y="5694323"/>
            <a:ext cx="217962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53" name="Line 41"/>
          <p:cNvSpPr>
            <a:spLocks noChangeShapeType="1"/>
          </p:cNvSpPr>
          <p:nvPr/>
        </p:nvSpPr>
        <p:spPr bwMode="auto">
          <a:xfrm>
            <a:off x="5404312" y="4089881"/>
            <a:ext cx="0" cy="1783401"/>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54" name="Line 42"/>
          <p:cNvSpPr>
            <a:spLocks noChangeShapeType="1"/>
          </p:cNvSpPr>
          <p:nvPr/>
        </p:nvSpPr>
        <p:spPr bwMode="auto">
          <a:xfrm>
            <a:off x="5784263" y="4087824"/>
            <a:ext cx="0" cy="178340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55" name="Rectangle 22"/>
          <p:cNvSpPr>
            <a:spLocks noChangeArrowheads="1"/>
          </p:cNvSpPr>
          <p:nvPr/>
        </p:nvSpPr>
        <p:spPr bwMode="blackWhite">
          <a:xfrm>
            <a:off x="5780548" y="4110451"/>
            <a:ext cx="2149970" cy="174431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pPr>
              <a:defRPr/>
            </a:pPr>
            <a:endParaRPr lang="pt-BR"/>
          </a:p>
        </p:txBody>
      </p:sp>
      <p:sp>
        <p:nvSpPr>
          <p:cNvPr id="56" name="Line 43"/>
          <p:cNvSpPr>
            <a:spLocks noChangeShapeType="1"/>
          </p:cNvSpPr>
          <p:nvPr/>
        </p:nvSpPr>
        <p:spPr bwMode="auto">
          <a:xfrm>
            <a:off x="6597908" y="4110451"/>
            <a:ext cx="0" cy="178340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57" name="Line 44"/>
          <p:cNvSpPr>
            <a:spLocks noChangeShapeType="1"/>
          </p:cNvSpPr>
          <p:nvPr/>
        </p:nvSpPr>
        <p:spPr bwMode="auto">
          <a:xfrm>
            <a:off x="6099336" y="4093996"/>
            <a:ext cx="0" cy="178340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58" name="Line 45"/>
          <p:cNvSpPr>
            <a:spLocks noChangeShapeType="1"/>
          </p:cNvSpPr>
          <p:nvPr/>
        </p:nvSpPr>
        <p:spPr bwMode="auto">
          <a:xfrm>
            <a:off x="5765721" y="4316149"/>
            <a:ext cx="217962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59" name="Line 46"/>
          <p:cNvSpPr>
            <a:spLocks noChangeShapeType="1"/>
          </p:cNvSpPr>
          <p:nvPr/>
        </p:nvSpPr>
        <p:spPr bwMode="auto">
          <a:xfrm>
            <a:off x="5765721" y="4513619"/>
            <a:ext cx="217962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60" name="Line 47"/>
          <p:cNvSpPr>
            <a:spLocks noChangeShapeType="1"/>
          </p:cNvSpPr>
          <p:nvPr/>
        </p:nvSpPr>
        <p:spPr bwMode="auto">
          <a:xfrm>
            <a:off x="5765721" y="4711089"/>
            <a:ext cx="217962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61" name="Line 48"/>
          <p:cNvSpPr>
            <a:spLocks noChangeShapeType="1"/>
          </p:cNvSpPr>
          <p:nvPr/>
        </p:nvSpPr>
        <p:spPr bwMode="auto">
          <a:xfrm>
            <a:off x="5765721" y="4908559"/>
            <a:ext cx="217962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62" name="Line 49"/>
          <p:cNvSpPr>
            <a:spLocks noChangeShapeType="1"/>
          </p:cNvSpPr>
          <p:nvPr/>
        </p:nvSpPr>
        <p:spPr bwMode="auto">
          <a:xfrm>
            <a:off x="5765721" y="5106029"/>
            <a:ext cx="217962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63" name="Line 50"/>
          <p:cNvSpPr>
            <a:spLocks noChangeShapeType="1"/>
          </p:cNvSpPr>
          <p:nvPr/>
        </p:nvSpPr>
        <p:spPr bwMode="auto">
          <a:xfrm>
            <a:off x="5765721" y="5303499"/>
            <a:ext cx="217962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64" name="Line 51"/>
          <p:cNvSpPr>
            <a:spLocks noChangeShapeType="1"/>
          </p:cNvSpPr>
          <p:nvPr/>
        </p:nvSpPr>
        <p:spPr bwMode="auto">
          <a:xfrm>
            <a:off x="5765721" y="5500969"/>
            <a:ext cx="217962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65" name="Line 52"/>
          <p:cNvSpPr>
            <a:spLocks noChangeShapeType="1"/>
          </p:cNvSpPr>
          <p:nvPr/>
        </p:nvSpPr>
        <p:spPr bwMode="auto">
          <a:xfrm>
            <a:off x="5765721" y="5698439"/>
            <a:ext cx="217962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66" name="Line 53"/>
          <p:cNvSpPr>
            <a:spLocks noChangeShapeType="1"/>
          </p:cNvSpPr>
          <p:nvPr/>
        </p:nvSpPr>
        <p:spPr bwMode="auto">
          <a:xfrm>
            <a:off x="7228071" y="4093996"/>
            <a:ext cx="0" cy="178340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67" name="Line 54"/>
          <p:cNvSpPr>
            <a:spLocks noChangeShapeType="1"/>
          </p:cNvSpPr>
          <p:nvPr/>
        </p:nvSpPr>
        <p:spPr bwMode="auto">
          <a:xfrm>
            <a:off x="7608022" y="4091939"/>
            <a:ext cx="0" cy="1783401"/>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68" name="Line 55"/>
          <p:cNvSpPr>
            <a:spLocks noChangeShapeType="1"/>
          </p:cNvSpPr>
          <p:nvPr/>
        </p:nvSpPr>
        <p:spPr bwMode="auto">
          <a:xfrm>
            <a:off x="6938937" y="4087825"/>
            <a:ext cx="0" cy="1783401"/>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69" name="Rectangle 26"/>
          <p:cNvSpPr>
            <a:spLocks noChangeArrowheads="1"/>
          </p:cNvSpPr>
          <p:nvPr/>
        </p:nvSpPr>
        <p:spPr bwMode="ltGray">
          <a:xfrm>
            <a:off x="5795390" y="4101473"/>
            <a:ext cx="303947" cy="1717577"/>
          </a:xfrm>
          <a:prstGeom prst="rect">
            <a:avLst/>
          </a:prstGeom>
          <a:gradFill flip="none" rotWithShape="1">
            <a:gsLst>
              <a:gs pos="100000">
                <a:srgbClr val="7030A0"/>
              </a:gs>
              <a:gs pos="0">
                <a:schemeClr val="accent1">
                  <a:tint val="66000"/>
                  <a:satMod val="160000"/>
                  <a:alpha val="0"/>
                </a:schemeClr>
              </a:gs>
              <a:gs pos="100000">
                <a:schemeClr val="accent1">
                  <a:tint val="44500"/>
                  <a:satMod val="160000"/>
                </a:schemeClr>
              </a:gs>
              <a:gs pos="100000">
                <a:schemeClr val="accent1">
                  <a:tint val="23500"/>
                  <a:satMod val="160000"/>
                </a:schemeClr>
              </a:gs>
            </a:gsLst>
            <a:path path="shape">
              <a:fillToRect l="50000" t="50000" r="50000" b="50000"/>
            </a:path>
            <a:tileRect/>
          </a:gradFill>
          <a:ln>
            <a:noFill/>
          </a:ln>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70" name="Chave direita 69"/>
          <p:cNvSpPr/>
          <p:nvPr/>
        </p:nvSpPr>
        <p:spPr>
          <a:xfrm rot="16200000" flipH="1">
            <a:off x="5726406" y="2518786"/>
            <a:ext cx="580699" cy="2422634"/>
          </a:xfrm>
          <a:prstGeom prst="rightBrace">
            <a:avLst/>
          </a:prstGeom>
          <a:ln w="50800"/>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71" name="CaixaDeTexto 70"/>
          <p:cNvSpPr txBox="1"/>
          <p:nvPr/>
        </p:nvSpPr>
        <p:spPr>
          <a:xfrm>
            <a:off x="3653929" y="5960032"/>
            <a:ext cx="4553234" cy="523220"/>
          </a:xfrm>
          <a:prstGeom prst="rect">
            <a:avLst/>
          </a:prstGeom>
          <a:noFill/>
        </p:spPr>
        <p:txBody>
          <a:bodyPr wrap="none" rtlCol="0">
            <a:spAutoFit/>
          </a:bodyPr>
          <a:lstStyle/>
          <a:p>
            <a:pPr>
              <a:spcBef>
                <a:spcPct val="0"/>
              </a:spcBef>
              <a:defRPr/>
            </a:pPr>
            <a:r>
              <a:rPr lang="pt-BR" sz="2800" dirty="0">
                <a:effectLst>
                  <a:outerShdw blurRad="38100" dist="38100" dir="2700000" algn="tl">
                    <a:srgbClr val="000000"/>
                  </a:outerShdw>
                </a:effectLst>
                <a:latin typeface="Arial" charset="0"/>
              </a:rPr>
              <a:t>Junção Tabela 1 e Tabela 2</a:t>
            </a:r>
          </a:p>
        </p:txBody>
      </p:sp>
      <p:sp>
        <p:nvSpPr>
          <p:cNvPr id="3" name="Espaço Reservado para Número de Slide 2"/>
          <p:cNvSpPr>
            <a:spLocks noGrp="1"/>
          </p:cNvSpPr>
          <p:nvPr>
            <p:ph type="sldNum" sz="quarter" idx="12"/>
          </p:nvPr>
        </p:nvSpPr>
        <p:spPr/>
        <p:txBody>
          <a:bodyPr/>
          <a:lstStyle/>
          <a:p>
            <a:fld id="{C4F29C1D-01B1-466E-BAF1-C56448A35C33}" type="slidenum">
              <a:rPr lang="pt-BR" smtClean="0"/>
              <a:t>58</a:t>
            </a:fld>
            <a:endParaRPr lang="pt-BR"/>
          </a:p>
        </p:txBody>
      </p:sp>
    </p:spTree>
    <p:extLst>
      <p:ext uri="{BB962C8B-B14F-4D97-AF65-F5344CB8AC3E}">
        <p14:creationId xmlns:p14="http://schemas.microsoft.com/office/powerpoint/2010/main" val="221491140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par>
                          <p:cTn id="8" fill="hold">
                            <p:stCondLst>
                              <p:cond delay="500"/>
                            </p:stCondLst>
                            <p:childTnLst>
                              <p:par>
                                <p:cTn id="9" presetID="4" presetClass="entr" presetSubtype="32" fill="hold" grpId="0"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box(out)">
                                      <p:cBhvr>
                                        <p:cTn id="11" dur="500"/>
                                        <p:tgtEl>
                                          <p:spTgt spid="4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0"/>
                                        </p:tgtEl>
                                        <p:attrNameLst>
                                          <p:attrName>style.visibility</p:attrName>
                                        </p:attrNameLst>
                                      </p:cBhvr>
                                      <p:to>
                                        <p:strVal val="visible"/>
                                      </p:to>
                                    </p:set>
                                    <p:animEffect transition="in" filter="fade">
                                      <p:cBhvr>
                                        <p:cTn id="16" dur="500"/>
                                        <p:tgtEl>
                                          <p:spTgt spid="7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wipe(up)">
                                      <p:cBhvr>
                                        <p:cTn id="21" dur="500"/>
                                        <p:tgtEl>
                                          <p:spTgt spid="42"/>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43"/>
                                        </p:tgtEl>
                                        <p:attrNameLst>
                                          <p:attrName>style.visibility</p:attrName>
                                        </p:attrNameLst>
                                      </p:cBhvr>
                                      <p:to>
                                        <p:strVal val="visible"/>
                                      </p:to>
                                    </p:set>
                                    <p:animEffect transition="in" filter="wipe(up)">
                                      <p:cBhvr>
                                        <p:cTn id="24" dur="500"/>
                                        <p:tgtEl>
                                          <p:spTgt spid="43"/>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wipe(up)">
                                      <p:cBhvr>
                                        <p:cTn id="27" dur="500"/>
                                        <p:tgtEl>
                                          <p:spTgt spid="44"/>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45"/>
                                        </p:tgtEl>
                                        <p:attrNameLst>
                                          <p:attrName>style.visibility</p:attrName>
                                        </p:attrNameLst>
                                      </p:cBhvr>
                                      <p:to>
                                        <p:strVal val="visible"/>
                                      </p:to>
                                    </p:set>
                                    <p:animEffect transition="in" filter="wipe(up)">
                                      <p:cBhvr>
                                        <p:cTn id="30" dur="500"/>
                                        <p:tgtEl>
                                          <p:spTgt spid="45"/>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46"/>
                                        </p:tgtEl>
                                        <p:attrNameLst>
                                          <p:attrName>style.visibility</p:attrName>
                                        </p:attrNameLst>
                                      </p:cBhvr>
                                      <p:to>
                                        <p:strVal val="visible"/>
                                      </p:to>
                                    </p:set>
                                    <p:animEffect transition="in" filter="wipe(up)">
                                      <p:cBhvr>
                                        <p:cTn id="33" dur="500"/>
                                        <p:tgtEl>
                                          <p:spTgt spid="46"/>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47"/>
                                        </p:tgtEl>
                                        <p:attrNameLst>
                                          <p:attrName>style.visibility</p:attrName>
                                        </p:attrNameLst>
                                      </p:cBhvr>
                                      <p:to>
                                        <p:strVal val="visible"/>
                                      </p:to>
                                    </p:set>
                                    <p:animEffect transition="in" filter="wipe(up)">
                                      <p:cBhvr>
                                        <p:cTn id="36" dur="500"/>
                                        <p:tgtEl>
                                          <p:spTgt spid="47"/>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48"/>
                                        </p:tgtEl>
                                        <p:attrNameLst>
                                          <p:attrName>style.visibility</p:attrName>
                                        </p:attrNameLst>
                                      </p:cBhvr>
                                      <p:to>
                                        <p:strVal val="visible"/>
                                      </p:to>
                                    </p:set>
                                    <p:animEffect transition="in" filter="wipe(up)">
                                      <p:cBhvr>
                                        <p:cTn id="39" dur="500"/>
                                        <p:tgtEl>
                                          <p:spTgt spid="48"/>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49"/>
                                        </p:tgtEl>
                                        <p:attrNameLst>
                                          <p:attrName>style.visibility</p:attrName>
                                        </p:attrNameLst>
                                      </p:cBhvr>
                                      <p:to>
                                        <p:strVal val="visible"/>
                                      </p:to>
                                    </p:set>
                                    <p:animEffect transition="in" filter="wipe(up)">
                                      <p:cBhvr>
                                        <p:cTn id="42" dur="500"/>
                                        <p:tgtEl>
                                          <p:spTgt spid="49"/>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50"/>
                                        </p:tgtEl>
                                        <p:attrNameLst>
                                          <p:attrName>style.visibility</p:attrName>
                                        </p:attrNameLst>
                                      </p:cBhvr>
                                      <p:to>
                                        <p:strVal val="visible"/>
                                      </p:to>
                                    </p:set>
                                    <p:animEffect transition="in" filter="wipe(up)">
                                      <p:cBhvr>
                                        <p:cTn id="45" dur="500"/>
                                        <p:tgtEl>
                                          <p:spTgt spid="50"/>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51"/>
                                        </p:tgtEl>
                                        <p:attrNameLst>
                                          <p:attrName>style.visibility</p:attrName>
                                        </p:attrNameLst>
                                      </p:cBhvr>
                                      <p:to>
                                        <p:strVal val="visible"/>
                                      </p:to>
                                    </p:set>
                                    <p:animEffect transition="in" filter="wipe(up)">
                                      <p:cBhvr>
                                        <p:cTn id="48" dur="500"/>
                                        <p:tgtEl>
                                          <p:spTgt spid="51"/>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52"/>
                                        </p:tgtEl>
                                        <p:attrNameLst>
                                          <p:attrName>style.visibility</p:attrName>
                                        </p:attrNameLst>
                                      </p:cBhvr>
                                      <p:to>
                                        <p:strVal val="visible"/>
                                      </p:to>
                                    </p:set>
                                    <p:animEffect transition="in" filter="wipe(up)">
                                      <p:cBhvr>
                                        <p:cTn id="51" dur="500"/>
                                        <p:tgtEl>
                                          <p:spTgt spid="52"/>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53"/>
                                        </p:tgtEl>
                                        <p:attrNameLst>
                                          <p:attrName>style.visibility</p:attrName>
                                        </p:attrNameLst>
                                      </p:cBhvr>
                                      <p:to>
                                        <p:strVal val="visible"/>
                                      </p:to>
                                    </p:set>
                                    <p:animEffect transition="in" filter="wipe(up)">
                                      <p:cBhvr>
                                        <p:cTn id="54" dur="500"/>
                                        <p:tgtEl>
                                          <p:spTgt spid="53"/>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54"/>
                                        </p:tgtEl>
                                        <p:attrNameLst>
                                          <p:attrName>style.visibility</p:attrName>
                                        </p:attrNameLst>
                                      </p:cBhvr>
                                      <p:to>
                                        <p:strVal val="visible"/>
                                      </p:to>
                                    </p:set>
                                    <p:animEffect transition="in" filter="wipe(up)">
                                      <p:cBhvr>
                                        <p:cTn id="57" dur="500"/>
                                        <p:tgtEl>
                                          <p:spTgt spid="54"/>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55"/>
                                        </p:tgtEl>
                                        <p:attrNameLst>
                                          <p:attrName>style.visibility</p:attrName>
                                        </p:attrNameLst>
                                      </p:cBhvr>
                                      <p:to>
                                        <p:strVal val="visible"/>
                                      </p:to>
                                    </p:set>
                                    <p:animEffect transition="in" filter="wipe(up)">
                                      <p:cBhvr>
                                        <p:cTn id="60" dur="500"/>
                                        <p:tgtEl>
                                          <p:spTgt spid="55"/>
                                        </p:tgtEl>
                                      </p:cBhvr>
                                    </p:animEffect>
                                  </p:childTnLst>
                                </p:cTn>
                              </p:par>
                              <p:par>
                                <p:cTn id="61" presetID="22" presetClass="entr" presetSubtype="1" fill="hold" grpId="0" nodeType="withEffect">
                                  <p:stCondLst>
                                    <p:cond delay="0"/>
                                  </p:stCondLst>
                                  <p:childTnLst>
                                    <p:set>
                                      <p:cBhvr>
                                        <p:cTn id="62" dur="1" fill="hold">
                                          <p:stCondLst>
                                            <p:cond delay="0"/>
                                          </p:stCondLst>
                                        </p:cTn>
                                        <p:tgtEl>
                                          <p:spTgt spid="56"/>
                                        </p:tgtEl>
                                        <p:attrNameLst>
                                          <p:attrName>style.visibility</p:attrName>
                                        </p:attrNameLst>
                                      </p:cBhvr>
                                      <p:to>
                                        <p:strVal val="visible"/>
                                      </p:to>
                                    </p:set>
                                    <p:animEffect transition="in" filter="wipe(up)">
                                      <p:cBhvr>
                                        <p:cTn id="63" dur="500"/>
                                        <p:tgtEl>
                                          <p:spTgt spid="56"/>
                                        </p:tgtEl>
                                      </p:cBhvr>
                                    </p:animEffect>
                                  </p:childTnLst>
                                </p:cTn>
                              </p:par>
                              <p:par>
                                <p:cTn id="64" presetID="22" presetClass="entr" presetSubtype="1" fill="hold" grpId="0" nodeType="withEffect">
                                  <p:stCondLst>
                                    <p:cond delay="0"/>
                                  </p:stCondLst>
                                  <p:childTnLst>
                                    <p:set>
                                      <p:cBhvr>
                                        <p:cTn id="65" dur="1" fill="hold">
                                          <p:stCondLst>
                                            <p:cond delay="0"/>
                                          </p:stCondLst>
                                        </p:cTn>
                                        <p:tgtEl>
                                          <p:spTgt spid="57"/>
                                        </p:tgtEl>
                                        <p:attrNameLst>
                                          <p:attrName>style.visibility</p:attrName>
                                        </p:attrNameLst>
                                      </p:cBhvr>
                                      <p:to>
                                        <p:strVal val="visible"/>
                                      </p:to>
                                    </p:set>
                                    <p:animEffect transition="in" filter="wipe(up)">
                                      <p:cBhvr>
                                        <p:cTn id="66" dur="500"/>
                                        <p:tgtEl>
                                          <p:spTgt spid="57"/>
                                        </p:tgtEl>
                                      </p:cBhvr>
                                    </p:animEffect>
                                  </p:childTnLst>
                                </p:cTn>
                              </p:par>
                              <p:par>
                                <p:cTn id="67" presetID="22" presetClass="entr" presetSubtype="1" fill="hold" grpId="0" nodeType="withEffect">
                                  <p:stCondLst>
                                    <p:cond delay="0"/>
                                  </p:stCondLst>
                                  <p:childTnLst>
                                    <p:set>
                                      <p:cBhvr>
                                        <p:cTn id="68" dur="1" fill="hold">
                                          <p:stCondLst>
                                            <p:cond delay="0"/>
                                          </p:stCondLst>
                                        </p:cTn>
                                        <p:tgtEl>
                                          <p:spTgt spid="58"/>
                                        </p:tgtEl>
                                        <p:attrNameLst>
                                          <p:attrName>style.visibility</p:attrName>
                                        </p:attrNameLst>
                                      </p:cBhvr>
                                      <p:to>
                                        <p:strVal val="visible"/>
                                      </p:to>
                                    </p:set>
                                    <p:animEffect transition="in" filter="wipe(up)">
                                      <p:cBhvr>
                                        <p:cTn id="69" dur="500"/>
                                        <p:tgtEl>
                                          <p:spTgt spid="58"/>
                                        </p:tgtEl>
                                      </p:cBhvr>
                                    </p:animEffect>
                                  </p:childTnLst>
                                </p:cTn>
                              </p:par>
                              <p:par>
                                <p:cTn id="70" presetID="22" presetClass="entr" presetSubtype="1" fill="hold" grpId="0" nodeType="withEffect">
                                  <p:stCondLst>
                                    <p:cond delay="0"/>
                                  </p:stCondLst>
                                  <p:childTnLst>
                                    <p:set>
                                      <p:cBhvr>
                                        <p:cTn id="71" dur="1" fill="hold">
                                          <p:stCondLst>
                                            <p:cond delay="0"/>
                                          </p:stCondLst>
                                        </p:cTn>
                                        <p:tgtEl>
                                          <p:spTgt spid="59"/>
                                        </p:tgtEl>
                                        <p:attrNameLst>
                                          <p:attrName>style.visibility</p:attrName>
                                        </p:attrNameLst>
                                      </p:cBhvr>
                                      <p:to>
                                        <p:strVal val="visible"/>
                                      </p:to>
                                    </p:set>
                                    <p:animEffect transition="in" filter="wipe(up)">
                                      <p:cBhvr>
                                        <p:cTn id="72" dur="500"/>
                                        <p:tgtEl>
                                          <p:spTgt spid="59"/>
                                        </p:tgtEl>
                                      </p:cBhvr>
                                    </p:animEffect>
                                  </p:childTnLst>
                                </p:cTn>
                              </p:par>
                              <p:par>
                                <p:cTn id="73" presetID="22" presetClass="entr" presetSubtype="1" fill="hold" grpId="0" nodeType="withEffect">
                                  <p:stCondLst>
                                    <p:cond delay="0"/>
                                  </p:stCondLst>
                                  <p:childTnLst>
                                    <p:set>
                                      <p:cBhvr>
                                        <p:cTn id="74" dur="1" fill="hold">
                                          <p:stCondLst>
                                            <p:cond delay="0"/>
                                          </p:stCondLst>
                                        </p:cTn>
                                        <p:tgtEl>
                                          <p:spTgt spid="60"/>
                                        </p:tgtEl>
                                        <p:attrNameLst>
                                          <p:attrName>style.visibility</p:attrName>
                                        </p:attrNameLst>
                                      </p:cBhvr>
                                      <p:to>
                                        <p:strVal val="visible"/>
                                      </p:to>
                                    </p:set>
                                    <p:animEffect transition="in" filter="wipe(up)">
                                      <p:cBhvr>
                                        <p:cTn id="75" dur="500"/>
                                        <p:tgtEl>
                                          <p:spTgt spid="60"/>
                                        </p:tgtEl>
                                      </p:cBhvr>
                                    </p:animEffect>
                                  </p:childTnLst>
                                </p:cTn>
                              </p:par>
                              <p:par>
                                <p:cTn id="76" presetID="22" presetClass="entr" presetSubtype="1" fill="hold" grpId="0" nodeType="withEffect">
                                  <p:stCondLst>
                                    <p:cond delay="0"/>
                                  </p:stCondLst>
                                  <p:childTnLst>
                                    <p:set>
                                      <p:cBhvr>
                                        <p:cTn id="77" dur="1" fill="hold">
                                          <p:stCondLst>
                                            <p:cond delay="0"/>
                                          </p:stCondLst>
                                        </p:cTn>
                                        <p:tgtEl>
                                          <p:spTgt spid="61"/>
                                        </p:tgtEl>
                                        <p:attrNameLst>
                                          <p:attrName>style.visibility</p:attrName>
                                        </p:attrNameLst>
                                      </p:cBhvr>
                                      <p:to>
                                        <p:strVal val="visible"/>
                                      </p:to>
                                    </p:set>
                                    <p:animEffect transition="in" filter="wipe(up)">
                                      <p:cBhvr>
                                        <p:cTn id="78" dur="500"/>
                                        <p:tgtEl>
                                          <p:spTgt spid="61"/>
                                        </p:tgtEl>
                                      </p:cBhvr>
                                    </p:animEffect>
                                  </p:childTnLst>
                                </p:cTn>
                              </p:par>
                              <p:par>
                                <p:cTn id="79" presetID="22" presetClass="entr" presetSubtype="1" fill="hold" grpId="0" nodeType="withEffect">
                                  <p:stCondLst>
                                    <p:cond delay="0"/>
                                  </p:stCondLst>
                                  <p:childTnLst>
                                    <p:set>
                                      <p:cBhvr>
                                        <p:cTn id="80" dur="1" fill="hold">
                                          <p:stCondLst>
                                            <p:cond delay="0"/>
                                          </p:stCondLst>
                                        </p:cTn>
                                        <p:tgtEl>
                                          <p:spTgt spid="62"/>
                                        </p:tgtEl>
                                        <p:attrNameLst>
                                          <p:attrName>style.visibility</p:attrName>
                                        </p:attrNameLst>
                                      </p:cBhvr>
                                      <p:to>
                                        <p:strVal val="visible"/>
                                      </p:to>
                                    </p:set>
                                    <p:animEffect transition="in" filter="wipe(up)">
                                      <p:cBhvr>
                                        <p:cTn id="81" dur="500"/>
                                        <p:tgtEl>
                                          <p:spTgt spid="62"/>
                                        </p:tgtEl>
                                      </p:cBhvr>
                                    </p:animEffect>
                                  </p:childTnLst>
                                </p:cTn>
                              </p:par>
                              <p:par>
                                <p:cTn id="82" presetID="22" presetClass="entr" presetSubtype="1" fill="hold" grpId="0" nodeType="withEffect">
                                  <p:stCondLst>
                                    <p:cond delay="0"/>
                                  </p:stCondLst>
                                  <p:childTnLst>
                                    <p:set>
                                      <p:cBhvr>
                                        <p:cTn id="83" dur="1" fill="hold">
                                          <p:stCondLst>
                                            <p:cond delay="0"/>
                                          </p:stCondLst>
                                        </p:cTn>
                                        <p:tgtEl>
                                          <p:spTgt spid="63"/>
                                        </p:tgtEl>
                                        <p:attrNameLst>
                                          <p:attrName>style.visibility</p:attrName>
                                        </p:attrNameLst>
                                      </p:cBhvr>
                                      <p:to>
                                        <p:strVal val="visible"/>
                                      </p:to>
                                    </p:set>
                                    <p:animEffect transition="in" filter="wipe(up)">
                                      <p:cBhvr>
                                        <p:cTn id="84" dur="500"/>
                                        <p:tgtEl>
                                          <p:spTgt spid="63"/>
                                        </p:tgtEl>
                                      </p:cBhvr>
                                    </p:animEffect>
                                  </p:childTnLst>
                                </p:cTn>
                              </p:par>
                              <p:par>
                                <p:cTn id="85" presetID="22" presetClass="entr" presetSubtype="1" fill="hold" grpId="0" nodeType="withEffect">
                                  <p:stCondLst>
                                    <p:cond delay="0"/>
                                  </p:stCondLst>
                                  <p:childTnLst>
                                    <p:set>
                                      <p:cBhvr>
                                        <p:cTn id="86" dur="1" fill="hold">
                                          <p:stCondLst>
                                            <p:cond delay="0"/>
                                          </p:stCondLst>
                                        </p:cTn>
                                        <p:tgtEl>
                                          <p:spTgt spid="64"/>
                                        </p:tgtEl>
                                        <p:attrNameLst>
                                          <p:attrName>style.visibility</p:attrName>
                                        </p:attrNameLst>
                                      </p:cBhvr>
                                      <p:to>
                                        <p:strVal val="visible"/>
                                      </p:to>
                                    </p:set>
                                    <p:animEffect transition="in" filter="wipe(up)">
                                      <p:cBhvr>
                                        <p:cTn id="87" dur="500"/>
                                        <p:tgtEl>
                                          <p:spTgt spid="64"/>
                                        </p:tgtEl>
                                      </p:cBhvr>
                                    </p:animEffect>
                                  </p:childTnLst>
                                </p:cTn>
                              </p:par>
                              <p:par>
                                <p:cTn id="88" presetID="22" presetClass="entr" presetSubtype="1" fill="hold" grpId="0" nodeType="withEffect">
                                  <p:stCondLst>
                                    <p:cond delay="0"/>
                                  </p:stCondLst>
                                  <p:childTnLst>
                                    <p:set>
                                      <p:cBhvr>
                                        <p:cTn id="89" dur="1" fill="hold">
                                          <p:stCondLst>
                                            <p:cond delay="0"/>
                                          </p:stCondLst>
                                        </p:cTn>
                                        <p:tgtEl>
                                          <p:spTgt spid="65"/>
                                        </p:tgtEl>
                                        <p:attrNameLst>
                                          <p:attrName>style.visibility</p:attrName>
                                        </p:attrNameLst>
                                      </p:cBhvr>
                                      <p:to>
                                        <p:strVal val="visible"/>
                                      </p:to>
                                    </p:set>
                                    <p:animEffect transition="in" filter="wipe(up)">
                                      <p:cBhvr>
                                        <p:cTn id="90" dur="500"/>
                                        <p:tgtEl>
                                          <p:spTgt spid="65"/>
                                        </p:tgtEl>
                                      </p:cBhvr>
                                    </p:animEffect>
                                  </p:childTnLst>
                                </p:cTn>
                              </p:par>
                              <p:par>
                                <p:cTn id="91" presetID="22" presetClass="entr" presetSubtype="1" fill="hold" grpId="0" nodeType="withEffect">
                                  <p:stCondLst>
                                    <p:cond delay="0"/>
                                  </p:stCondLst>
                                  <p:childTnLst>
                                    <p:set>
                                      <p:cBhvr>
                                        <p:cTn id="92" dur="1" fill="hold">
                                          <p:stCondLst>
                                            <p:cond delay="0"/>
                                          </p:stCondLst>
                                        </p:cTn>
                                        <p:tgtEl>
                                          <p:spTgt spid="66"/>
                                        </p:tgtEl>
                                        <p:attrNameLst>
                                          <p:attrName>style.visibility</p:attrName>
                                        </p:attrNameLst>
                                      </p:cBhvr>
                                      <p:to>
                                        <p:strVal val="visible"/>
                                      </p:to>
                                    </p:set>
                                    <p:animEffect transition="in" filter="wipe(up)">
                                      <p:cBhvr>
                                        <p:cTn id="93" dur="500"/>
                                        <p:tgtEl>
                                          <p:spTgt spid="66"/>
                                        </p:tgtEl>
                                      </p:cBhvr>
                                    </p:animEffect>
                                  </p:childTnLst>
                                </p:cTn>
                              </p:par>
                              <p:par>
                                <p:cTn id="94" presetID="22" presetClass="entr" presetSubtype="1" fill="hold" grpId="0" nodeType="withEffect">
                                  <p:stCondLst>
                                    <p:cond delay="0"/>
                                  </p:stCondLst>
                                  <p:childTnLst>
                                    <p:set>
                                      <p:cBhvr>
                                        <p:cTn id="95" dur="1" fill="hold">
                                          <p:stCondLst>
                                            <p:cond delay="0"/>
                                          </p:stCondLst>
                                        </p:cTn>
                                        <p:tgtEl>
                                          <p:spTgt spid="67"/>
                                        </p:tgtEl>
                                        <p:attrNameLst>
                                          <p:attrName>style.visibility</p:attrName>
                                        </p:attrNameLst>
                                      </p:cBhvr>
                                      <p:to>
                                        <p:strVal val="visible"/>
                                      </p:to>
                                    </p:set>
                                    <p:animEffect transition="in" filter="wipe(up)">
                                      <p:cBhvr>
                                        <p:cTn id="96" dur="500"/>
                                        <p:tgtEl>
                                          <p:spTgt spid="67"/>
                                        </p:tgtEl>
                                      </p:cBhvr>
                                    </p:animEffect>
                                  </p:childTnLst>
                                </p:cTn>
                              </p:par>
                              <p:par>
                                <p:cTn id="97" presetID="22" presetClass="entr" presetSubtype="1" fill="hold" grpId="0" nodeType="withEffect">
                                  <p:stCondLst>
                                    <p:cond delay="0"/>
                                  </p:stCondLst>
                                  <p:childTnLst>
                                    <p:set>
                                      <p:cBhvr>
                                        <p:cTn id="98" dur="1" fill="hold">
                                          <p:stCondLst>
                                            <p:cond delay="0"/>
                                          </p:stCondLst>
                                        </p:cTn>
                                        <p:tgtEl>
                                          <p:spTgt spid="68"/>
                                        </p:tgtEl>
                                        <p:attrNameLst>
                                          <p:attrName>style.visibility</p:attrName>
                                        </p:attrNameLst>
                                      </p:cBhvr>
                                      <p:to>
                                        <p:strVal val="visible"/>
                                      </p:to>
                                    </p:set>
                                    <p:animEffect transition="in" filter="wipe(up)">
                                      <p:cBhvr>
                                        <p:cTn id="99" dur="500"/>
                                        <p:tgtEl>
                                          <p:spTgt spid="68"/>
                                        </p:tgtEl>
                                      </p:cBhvr>
                                    </p:animEffect>
                                  </p:childTnLst>
                                </p:cTn>
                              </p:par>
                              <p:par>
                                <p:cTn id="100" presetID="22" presetClass="entr" presetSubtype="1" fill="hold" grpId="0" nodeType="withEffect">
                                  <p:stCondLst>
                                    <p:cond delay="0"/>
                                  </p:stCondLst>
                                  <p:childTnLst>
                                    <p:set>
                                      <p:cBhvr>
                                        <p:cTn id="101" dur="1" fill="hold">
                                          <p:stCondLst>
                                            <p:cond delay="0"/>
                                          </p:stCondLst>
                                        </p:cTn>
                                        <p:tgtEl>
                                          <p:spTgt spid="69"/>
                                        </p:tgtEl>
                                        <p:attrNameLst>
                                          <p:attrName>style.visibility</p:attrName>
                                        </p:attrNameLst>
                                      </p:cBhvr>
                                      <p:to>
                                        <p:strVal val="visible"/>
                                      </p:to>
                                    </p:set>
                                    <p:animEffect transition="in" filter="wipe(up)">
                                      <p:cBhvr>
                                        <p:cTn id="102" dur="500"/>
                                        <p:tgtEl>
                                          <p:spTgt spid="69"/>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71"/>
                                        </p:tgtEl>
                                        <p:attrNameLst>
                                          <p:attrName>style.visibility</p:attrName>
                                        </p:attrNameLst>
                                      </p:cBhvr>
                                      <p:to>
                                        <p:strVal val="visible"/>
                                      </p:to>
                                    </p:set>
                                    <p:animEffect transition="in" filter="fade">
                                      <p:cBhvr>
                                        <p:cTn id="105"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INNER JOIN</a:t>
            </a:r>
          </a:p>
        </p:txBody>
      </p:sp>
      <p:sp>
        <p:nvSpPr>
          <p:cNvPr id="3" name="Espaço Reservado para Conteúdo 2"/>
          <p:cNvSpPr>
            <a:spLocks noGrp="1"/>
          </p:cNvSpPr>
          <p:nvPr>
            <p:ph idx="1"/>
          </p:nvPr>
        </p:nvSpPr>
        <p:spPr>
          <a:xfrm>
            <a:off x="2286000" y="1052736"/>
            <a:ext cx="4445075" cy="2905581"/>
          </a:xfrm>
        </p:spPr>
        <p:txBody>
          <a:bodyPr>
            <a:noAutofit/>
          </a:bodyPr>
          <a:lstStyle/>
          <a:p>
            <a:pPr marL="0" indent="0">
              <a:buNone/>
            </a:pPr>
            <a:r>
              <a:rPr lang="pt-BR" sz="2400" dirty="0"/>
              <a:t>A figura ao lado (</a:t>
            </a:r>
            <a:r>
              <a:rPr lang="pt-BR" sz="2400" u="sng" dirty="0">
                <a:hlinkClick r:id="rId2"/>
              </a:rPr>
              <a:t>diagrama de </a:t>
            </a:r>
            <a:r>
              <a:rPr lang="pt-BR" sz="2400" u="sng" dirty="0" err="1">
                <a:hlinkClick r:id="rId2"/>
              </a:rPr>
              <a:t>Venn</a:t>
            </a:r>
            <a:r>
              <a:rPr lang="pt-BR" sz="2400" dirty="0"/>
              <a:t>) representa a intersecção entre dois conjuntos.</a:t>
            </a:r>
          </a:p>
          <a:p>
            <a:pPr marL="0" indent="0">
              <a:buNone/>
            </a:pPr>
            <a:r>
              <a:rPr lang="pt-BR" sz="2400" b="1" dirty="0" err="1"/>
              <a:t>Inner</a:t>
            </a:r>
            <a:r>
              <a:rPr lang="pt-BR" sz="2400" b="1" dirty="0"/>
              <a:t> </a:t>
            </a:r>
            <a:r>
              <a:rPr lang="pt-BR" sz="2400" b="1" dirty="0" err="1"/>
              <a:t>Join</a:t>
            </a:r>
            <a:r>
              <a:rPr lang="pt-BR" sz="2400" dirty="0"/>
              <a:t> é a intersecção entre duas ou mais tabelas.</a:t>
            </a:r>
            <a:br>
              <a:rPr lang="pt-BR" sz="2400" dirty="0"/>
            </a:br>
            <a:br>
              <a:rPr lang="pt-BR" sz="2400" dirty="0"/>
            </a:br>
            <a:endParaRPr lang="pt-BR" sz="24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1074" y="980728"/>
            <a:ext cx="3829422" cy="27631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CaixaDeTexto 3"/>
          <p:cNvSpPr txBox="1"/>
          <p:nvPr/>
        </p:nvSpPr>
        <p:spPr>
          <a:xfrm>
            <a:off x="7774460" y="3789040"/>
            <a:ext cx="1705916" cy="338554"/>
          </a:xfrm>
          <a:prstGeom prst="rect">
            <a:avLst/>
          </a:prstGeom>
          <a:noFill/>
        </p:spPr>
        <p:txBody>
          <a:bodyPr wrap="none" rtlCol="0">
            <a:spAutoFit/>
          </a:bodyPr>
          <a:lstStyle/>
          <a:p>
            <a:r>
              <a:rPr lang="pt-BR" sz="1600" dirty="0"/>
              <a:t>Diagrama de </a:t>
            </a:r>
            <a:r>
              <a:rPr lang="pt-BR" sz="1600" dirty="0" err="1"/>
              <a:t>Venn</a:t>
            </a:r>
            <a:endParaRPr lang="pt-BR" sz="1600" dirty="0"/>
          </a:p>
        </p:txBody>
      </p:sp>
      <p:sp>
        <p:nvSpPr>
          <p:cNvPr id="5" name="CaixaDeTexto 4"/>
          <p:cNvSpPr txBox="1"/>
          <p:nvPr/>
        </p:nvSpPr>
        <p:spPr>
          <a:xfrm>
            <a:off x="2283704" y="3861048"/>
            <a:ext cx="7052656" cy="2862322"/>
          </a:xfrm>
          <a:prstGeom prst="rect">
            <a:avLst/>
          </a:prstGeom>
          <a:noFill/>
        </p:spPr>
        <p:txBody>
          <a:bodyPr wrap="square" rtlCol="0">
            <a:spAutoFit/>
          </a:bodyPr>
          <a:lstStyle/>
          <a:p>
            <a:r>
              <a:rPr lang="pt-BR" sz="2000" b="1" dirty="0"/>
              <a:t>Sintaxe </a:t>
            </a:r>
            <a:br>
              <a:rPr lang="pt-BR" sz="2000" dirty="0"/>
            </a:br>
            <a:br>
              <a:rPr lang="pt-BR" sz="2000" dirty="0"/>
            </a:br>
            <a:r>
              <a:rPr lang="pt-BR" sz="2000" b="1" dirty="0" err="1">
                <a:solidFill>
                  <a:schemeClr val="accent1"/>
                </a:solidFill>
              </a:rPr>
              <a:t>Inner</a:t>
            </a:r>
            <a:r>
              <a:rPr lang="pt-BR" sz="2000" b="1" dirty="0">
                <a:solidFill>
                  <a:schemeClr val="accent1"/>
                </a:solidFill>
              </a:rPr>
              <a:t> </a:t>
            </a:r>
            <a:r>
              <a:rPr lang="pt-BR" sz="2000" b="1" dirty="0" err="1">
                <a:solidFill>
                  <a:schemeClr val="accent1"/>
                </a:solidFill>
              </a:rPr>
              <a:t>Join</a:t>
            </a:r>
            <a:r>
              <a:rPr lang="pt-BR" sz="2000" dirty="0"/>
              <a:t> </a:t>
            </a:r>
            <a:r>
              <a:rPr lang="pt-BR" sz="2000" i="1" dirty="0"/>
              <a:t>tabela</a:t>
            </a:r>
            <a:r>
              <a:rPr lang="pt-BR" sz="2000" b="1" dirty="0"/>
              <a:t> | </a:t>
            </a:r>
            <a:r>
              <a:rPr lang="pt-BR" sz="2000" i="1" dirty="0" err="1"/>
              <a:t>view</a:t>
            </a:r>
            <a:r>
              <a:rPr lang="pt-BR" sz="2000" b="1" dirty="0"/>
              <a:t> </a:t>
            </a:r>
            <a:r>
              <a:rPr lang="pt-BR" sz="2000" b="1" dirty="0" err="1">
                <a:solidFill>
                  <a:schemeClr val="accent1"/>
                </a:solidFill>
              </a:rPr>
              <a:t>On</a:t>
            </a:r>
            <a:r>
              <a:rPr lang="pt-BR" sz="2000" b="1" dirty="0">
                <a:solidFill>
                  <a:schemeClr val="accent1"/>
                </a:solidFill>
              </a:rPr>
              <a:t> </a:t>
            </a:r>
            <a:r>
              <a:rPr lang="pt-BR" sz="2000" i="1" dirty="0"/>
              <a:t>condição </a:t>
            </a:r>
            <a:br>
              <a:rPr lang="pt-BR" sz="2000" dirty="0"/>
            </a:br>
            <a:br>
              <a:rPr lang="pt-BR" sz="2000" dirty="0"/>
            </a:br>
            <a:r>
              <a:rPr lang="pt-BR" sz="2000" i="1" dirty="0"/>
              <a:t>tabela | </a:t>
            </a:r>
            <a:r>
              <a:rPr lang="pt-BR" sz="2000" i="1" dirty="0" err="1"/>
              <a:t>view</a:t>
            </a:r>
            <a:r>
              <a:rPr lang="pt-BR" sz="2000" i="1" dirty="0"/>
              <a:t> </a:t>
            </a:r>
            <a:r>
              <a:rPr lang="pt-BR" sz="2000" dirty="0"/>
              <a:t>- tabela ou </a:t>
            </a:r>
            <a:r>
              <a:rPr lang="pt-BR" sz="2000" dirty="0" err="1"/>
              <a:t>view</a:t>
            </a:r>
            <a:r>
              <a:rPr lang="pt-BR" sz="2000" dirty="0"/>
              <a:t> que será relacionada no </a:t>
            </a:r>
            <a:r>
              <a:rPr lang="pt-BR" sz="2000" b="1" dirty="0" err="1"/>
              <a:t>Join</a:t>
            </a:r>
            <a:r>
              <a:rPr lang="pt-BR" sz="2000" dirty="0"/>
              <a:t>.</a:t>
            </a:r>
            <a:br>
              <a:rPr lang="pt-BR" sz="2000" dirty="0"/>
            </a:br>
            <a:br>
              <a:rPr lang="pt-BR" sz="2000" dirty="0"/>
            </a:br>
            <a:r>
              <a:rPr lang="pt-BR" sz="2000" b="1" dirty="0" err="1">
                <a:solidFill>
                  <a:schemeClr val="accent1"/>
                </a:solidFill>
              </a:rPr>
              <a:t>On</a:t>
            </a:r>
            <a:r>
              <a:rPr lang="pt-BR" sz="2000" b="1" dirty="0">
                <a:solidFill>
                  <a:schemeClr val="accent1"/>
                </a:solidFill>
              </a:rPr>
              <a:t> </a:t>
            </a:r>
            <a:r>
              <a:rPr lang="pt-BR" sz="2000" dirty="0"/>
              <a:t>- cláusula onde a condição será especificada.</a:t>
            </a:r>
            <a:br>
              <a:rPr lang="pt-BR" sz="2000" dirty="0"/>
            </a:br>
            <a:br>
              <a:rPr lang="pt-BR" sz="2000" dirty="0"/>
            </a:br>
            <a:r>
              <a:rPr lang="pt-BR" sz="2000" i="1" dirty="0"/>
              <a:t>condição </a:t>
            </a:r>
            <a:r>
              <a:rPr lang="pt-BR" sz="2000" dirty="0"/>
              <a:t>- condição que define o </a:t>
            </a:r>
            <a:r>
              <a:rPr lang="pt-BR" sz="2000" b="1" dirty="0" err="1"/>
              <a:t>Join</a:t>
            </a:r>
            <a:r>
              <a:rPr lang="pt-BR" sz="2000" dirty="0"/>
              <a:t>.</a:t>
            </a:r>
          </a:p>
        </p:txBody>
      </p:sp>
      <p:sp>
        <p:nvSpPr>
          <p:cNvPr id="6" name="Espaço Reservado para Número de Slide 5"/>
          <p:cNvSpPr>
            <a:spLocks noGrp="1"/>
          </p:cNvSpPr>
          <p:nvPr>
            <p:ph type="sldNum" sz="quarter" idx="12"/>
          </p:nvPr>
        </p:nvSpPr>
        <p:spPr/>
        <p:txBody>
          <a:bodyPr/>
          <a:lstStyle/>
          <a:p>
            <a:fld id="{C4F29C1D-01B1-466E-BAF1-C56448A35C33}" type="slidenum">
              <a:rPr lang="pt-BR" smtClean="0"/>
              <a:t>59</a:t>
            </a:fld>
            <a:endParaRPr lang="pt-BR"/>
          </a:p>
        </p:txBody>
      </p:sp>
    </p:spTree>
    <p:extLst>
      <p:ext uri="{BB962C8B-B14F-4D97-AF65-F5344CB8AC3E}">
        <p14:creationId xmlns:p14="http://schemas.microsoft.com/office/powerpoint/2010/main" val="78898832"/>
      </p:ext>
    </p:extLst>
  </p:cSld>
  <p:clrMapOvr>
    <a:masterClrMapping/>
  </p:clrMapOvr>
  <p:transition spd="slow">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2258888" y="1412776"/>
            <a:ext cx="8229600" cy="5040560"/>
          </a:xfrm>
        </p:spPr>
        <p:txBody>
          <a:bodyPr>
            <a:noAutofit/>
          </a:bodyPr>
          <a:lstStyle/>
          <a:p>
            <a:pPr marL="0" indent="0">
              <a:buNone/>
            </a:pPr>
            <a:r>
              <a:rPr lang="pt-BR" sz="2800" dirty="0"/>
              <a:t>Utilizado para fazer </a:t>
            </a:r>
            <a:r>
              <a:rPr lang="pt-BR" sz="2800" b="1" dirty="0"/>
              <a:t>consultas</a:t>
            </a:r>
            <a:r>
              <a:rPr lang="pt-BR" sz="2800" dirty="0"/>
              <a:t> aos dados de uma ou mais tabelas ou </a:t>
            </a:r>
            <a:r>
              <a:rPr lang="pt-BR" sz="2800" dirty="0" err="1"/>
              <a:t>views</a:t>
            </a:r>
            <a:r>
              <a:rPr lang="pt-BR" sz="2800" dirty="0"/>
              <a:t>.</a:t>
            </a:r>
          </a:p>
          <a:p>
            <a:pPr marL="0" indent="0">
              <a:buNone/>
            </a:pPr>
            <a:br>
              <a:rPr lang="pt-BR" sz="2800" dirty="0"/>
            </a:br>
            <a:r>
              <a:rPr lang="pt-BR" sz="2800" b="1" dirty="0"/>
              <a:t>Sintaxe básica:</a:t>
            </a:r>
            <a:br>
              <a:rPr lang="pt-BR" sz="2800" dirty="0"/>
            </a:br>
            <a:br>
              <a:rPr lang="pt-BR" sz="2800" dirty="0"/>
            </a:br>
            <a:r>
              <a:rPr lang="pt-BR" sz="2800" dirty="0">
                <a:solidFill>
                  <a:srgbClr val="0070C0"/>
                </a:solidFill>
              </a:rPr>
              <a:t>SELECT</a:t>
            </a:r>
            <a:br>
              <a:rPr lang="pt-BR" sz="2800" dirty="0"/>
            </a:br>
            <a:r>
              <a:rPr lang="pt-BR" sz="2800" dirty="0"/>
              <a:t>   [</a:t>
            </a:r>
            <a:r>
              <a:rPr lang="pt-BR" sz="2800" dirty="0">
                <a:solidFill>
                  <a:schemeClr val="accent1"/>
                </a:solidFill>
              </a:rPr>
              <a:t>DISTINCT</a:t>
            </a:r>
            <a:r>
              <a:rPr lang="pt-BR" sz="2800" dirty="0"/>
              <a:t>] &lt;lista de seleção&gt;  </a:t>
            </a:r>
            <a:br>
              <a:rPr lang="pt-BR" sz="2800" dirty="0"/>
            </a:br>
            <a:r>
              <a:rPr lang="pt-BR" sz="2800" dirty="0"/>
              <a:t>    [ </a:t>
            </a:r>
            <a:r>
              <a:rPr lang="pt-BR" sz="2800" dirty="0">
                <a:solidFill>
                  <a:srgbClr val="0070C0"/>
                </a:solidFill>
              </a:rPr>
              <a:t>FROM</a:t>
            </a:r>
            <a:r>
              <a:rPr lang="pt-BR" sz="2800" dirty="0"/>
              <a:t> { &lt;tabela&gt; | &lt;</a:t>
            </a:r>
            <a:r>
              <a:rPr lang="pt-BR" sz="2800" dirty="0" err="1"/>
              <a:t>view</a:t>
            </a:r>
            <a:r>
              <a:rPr lang="pt-BR" sz="2800" dirty="0"/>
              <a:t>&gt; } [ ,...n ] ]</a:t>
            </a:r>
            <a:br>
              <a:rPr lang="pt-BR" sz="2800" dirty="0"/>
            </a:br>
            <a:r>
              <a:rPr lang="pt-BR" sz="2800" dirty="0"/>
              <a:t>    [ </a:t>
            </a:r>
            <a:r>
              <a:rPr lang="pt-BR" sz="2800" dirty="0">
                <a:solidFill>
                  <a:srgbClr val="0070C0"/>
                </a:solidFill>
              </a:rPr>
              <a:t>WHERE</a:t>
            </a:r>
            <a:r>
              <a:rPr lang="pt-BR" sz="2800" dirty="0"/>
              <a:t> &lt;condição de pesquisa&gt; ]</a:t>
            </a:r>
            <a:br>
              <a:rPr lang="pt-BR" sz="2800" dirty="0"/>
            </a:br>
            <a:endParaRPr lang="pt-BR" sz="2800" dirty="0"/>
          </a:p>
        </p:txBody>
      </p:sp>
      <p:sp>
        <p:nvSpPr>
          <p:cNvPr id="4" name="Título 3"/>
          <p:cNvSpPr>
            <a:spLocks noGrp="1"/>
          </p:cNvSpPr>
          <p:nvPr>
            <p:ph type="title"/>
          </p:nvPr>
        </p:nvSpPr>
        <p:spPr/>
        <p:txBody>
          <a:bodyPr>
            <a:normAutofit/>
          </a:bodyPr>
          <a:lstStyle/>
          <a:p>
            <a:r>
              <a:rPr lang="pt-BR" sz="5400" b="1" dirty="0" err="1"/>
              <a:t>Select</a:t>
            </a:r>
            <a:endParaRPr lang="pt-BR" sz="5400" dirty="0"/>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6</a:t>
            </a:fld>
            <a:endParaRPr lang="pt-BR"/>
          </a:p>
        </p:txBody>
      </p:sp>
    </p:spTree>
    <p:extLst>
      <p:ext uri="{BB962C8B-B14F-4D97-AF65-F5344CB8AC3E}">
        <p14:creationId xmlns:p14="http://schemas.microsoft.com/office/powerpoint/2010/main" val="1952890844"/>
      </p:ext>
    </p:extLst>
  </p:cSld>
  <p:clrMapOvr>
    <a:masterClrMapping/>
  </p:clrMapOvr>
  <p:transition spd="slow">
    <p:wipe dir="d"/>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INNER JOIN</a:t>
            </a:r>
          </a:p>
        </p:txBody>
      </p:sp>
      <p:grpSp>
        <p:nvGrpSpPr>
          <p:cNvPr id="3" name="Grupo 2"/>
          <p:cNvGrpSpPr/>
          <p:nvPr/>
        </p:nvGrpSpPr>
        <p:grpSpPr>
          <a:xfrm>
            <a:off x="2330452" y="1556792"/>
            <a:ext cx="7942012" cy="3384376"/>
            <a:chOff x="806453" y="1196752"/>
            <a:chExt cx="7315200" cy="1517452"/>
          </a:xfrm>
        </p:grpSpPr>
        <p:sp>
          <p:nvSpPr>
            <p:cNvPr id="10" name="Rectangle 2"/>
            <p:cNvSpPr>
              <a:spLocks noChangeArrowheads="1"/>
            </p:cNvSpPr>
            <p:nvPr/>
          </p:nvSpPr>
          <p:spPr bwMode="blackWhite">
            <a:xfrm>
              <a:off x="831853" y="1412776"/>
              <a:ext cx="7289800" cy="128872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3200" b="1">
                <a:solidFill>
                  <a:srgbClr val="000000"/>
                </a:solidFill>
                <a:latin typeface="Courier New" pitchFamily="49" charset="0"/>
              </a:endParaRPr>
            </a:p>
            <a:p>
              <a:pPr>
                <a:lnSpc>
                  <a:spcPct val="100000"/>
                </a:lnSpc>
              </a:pPr>
              <a:endParaRPr lang="pt-BR" altLang="pt-BR" sz="3200" b="1">
                <a:solidFill>
                  <a:srgbClr val="000000"/>
                </a:solidFill>
                <a:latin typeface="Courier New" pitchFamily="49" charset="0"/>
              </a:endParaRPr>
            </a:p>
          </p:txBody>
        </p:sp>
        <p:sp>
          <p:nvSpPr>
            <p:cNvPr id="15" name="Rectangle 9"/>
            <p:cNvSpPr>
              <a:spLocks noChangeArrowheads="1"/>
            </p:cNvSpPr>
            <p:nvPr/>
          </p:nvSpPr>
          <p:spPr bwMode="blackWhite">
            <a:xfrm>
              <a:off x="806453" y="1196752"/>
              <a:ext cx="7315200" cy="1517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r>
                <a:rPr lang="pt-BR" altLang="pt-BR" sz="2000" dirty="0" err="1">
                  <a:solidFill>
                    <a:srgbClr val="000000"/>
                  </a:solidFill>
                  <a:latin typeface="Courier New" pitchFamily="49" charset="0"/>
                </a:rPr>
                <a:t>Select</a:t>
              </a:r>
              <a:r>
                <a:rPr lang="pt-BR" altLang="pt-BR" sz="2000" dirty="0">
                  <a:solidFill>
                    <a:srgbClr val="000000"/>
                  </a:solidFill>
                  <a:latin typeface="Courier New" pitchFamily="49" charset="0"/>
                </a:rPr>
                <a:t>	[DISTINCT] {*,</a:t>
              </a:r>
              <a:r>
                <a:rPr lang="pt-BR" altLang="pt-BR" sz="2000" i="1" dirty="0">
                  <a:solidFill>
                    <a:srgbClr val="000000"/>
                  </a:solidFill>
                  <a:latin typeface="Courier New" pitchFamily="49" charset="0"/>
                </a:rPr>
                <a:t>colunas </a:t>
              </a:r>
              <a:r>
                <a:rPr lang="pt-BR" altLang="pt-BR" sz="2000" dirty="0">
                  <a:solidFill>
                    <a:srgbClr val="000000"/>
                  </a:solidFill>
                  <a:latin typeface="Courier New" pitchFamily="49" charset="0"/>
                </a:rPr>
                <a:t>[</a:t>
              </a:r>
              <a:r>
                <a:rPr lang="pt-BR" altLang="pt-BR" sz="2000" i="1" dirty="0">
                  <a:solidFill>
                    <a:srgbClr val="000000"/>
                  </a:solidFill>
                  <a:latin typeface="Courier New" pitchFamily="49" charset="0"/>
                </a:rPr>
                <a:t>alias</a:t>
              </a:r>
              <a:r>
                <a:rPr lang="pt-BR" altLang="pt-BR" sz="2000" dirty="0">
                  <a:solidFill>
                    <a:srgbClr val="000000"/>
                  </a:solidFill>
                  <a:latin typeface="Courier New" pitchFamily="49" charset="0"/>
                </a:rPr>
                <a:t>],...}</a:t>
              </a:r>
            </a:p>
            <a:p>
              <a:r>
                <a:rPr lang="pt-BR" altLang="pt-BR" sz="2000" dirty="0">
                  <a:solidFill>
                    <a:srgbClr val="000000"/>
                  </a:solidFill>
                  <a:latin typeface="Courier New" pitchFamily="49" charset="0"/>
                </a:rPr>
                <a:t>FROM	</a:t>
              </a:r>
              <a:r>
                <a:rPr lang="pt-BR" altLang="pt-BR" sz="2000" i="1" dirty="0">
                  <a:solidFill>
                    <a:srgbClr val="000000"/>
                  </a:solidFill>
                  <a:latin typeface="Courier New" pitchFamily="49" charset="0"/>
                </a:rPr>
                <a:t>Tabela a</a:t>
              </a:r>
            </a:p>
            <a:p>
              <a:r>
                <a:rPr lang="pt-BR" altLang="pt-BR" sz="2000" b="1" i="1" dirty="0" err="1">
                  <a:solidFill>
                    <a:srgbClr val="000000"/>
                  </a:solidFill>
                  <a:latin typeface="Courier New" pitchFamily="49" charset="0"/>
                </a:rPr>
                <a:t>Inner</a:t>
              </a:r>
              <a:r>
                <a:rPr lang="pt-BR" altLang="pt-BR" sz="2000" b="1" i="1" dirty="0">
                  <a:solidFill>
                    <a:srgbClr val="000000"/>
                  </a:solidFill>
                  <a:latin typeface="Courier New" pitchFamily="49" charset="0"/>
                </a:rPr>
                <a:t> </a:t>
              </a:r>
              <a:r>
                <a:rPr lang="pt-BR" altLang="pt-BR" sz="2000" b="1" i="1" dirty="0" err="1">
                  <a:solidFill>
                    <a:srgbClr val="000000"/>
                  </a:solidFill>
                  <a:latin typeface="Courier New" pitchFamily="49" charset="0"/>
                </a:rPr>
                <a:t>Join</a:t>
              </a:r>
              <a:r>
                <a:rPr lang="pt-BR" altLang="pt-BR" sz="2000" b="1" i="1" dirty="0">
                  <a:solidFill>
                    <a:srgbClr val="000000"/>
                  </a:solidFill>
                  <a:latin typeface="Courier New" pitchFamily="49" charset="0"/>
                </a:rPr>
                <a:t> </a:t>
              </a:r>
              <a:r>
                <a:rPr lang="pt-BR" altLang="pt-BR" sz="2000" i="1" dirty="0">
                  <a:solidFill>
                    <a:srgbClr val="000000"/>
                  </a:solidFill>
                  <a:latin typeface="Courier New" pitchFamily="49" charset="0"/>
                </a:rPr>
                <a:t>Tabela </a:t>
              </a:r>
              <a:r>
                <a:rPr lang="pt-BR" altLang="pt-BR" sz="2000" b="1" i="1" dirty="0">
                  <a:solidFill>
                    <a:srgbClr val="000000"/>
                  </a:solidFill>
                  <a:latin typeface="Courier New" pitchFamily="49" charset="0"/>
                </a:rPr>
                <a:t>b</a:t>
              </a:r>
              <a:r>
                <a:rPr lang="pt-BR" altLang="pt-BR" sz="2000" i="1" dirty="0">
                  <a:solidFill>
                    <a:srgbClr val="000000"/>
                  </a:solidFill>
                  <a:latin typeface="Courier New" pitchFamily="49" charset="0"/>
                </a:rPr>
                <a:t> </a:t>
              </a:r>
              <a:r>
                <a:rPr lang="pt-BR" altLang="pt-BR" sz="2000" i="1" dirty="0" err="1">
                  <a:solidFill>
                    <a:srgbClr val="000000"/>
                  </a:solidFill>
                  <a:latin typeface="Courier New" pitchFamily="49" charset="0"/>
                </a:rPr>
                <a:t>On</a:t>
              </a:r>
              <a:r>
                <a:rPr lang="pt-BR" altLang="pt-BR" sz="2000" i="1" dirty="0">
                  <a:solidFill>
                    <a:srgbClr val="000000"/>
                  </a:solidFill>
                  <a:latin typeface="Courier New" pitchFamily="49" charset="0"/>
                </a:rPr>
                <a:t> (a.coluna1 = b.coluna1)</a:t>
              </a:r>
            </a:p>
          </p:txBody>
        </p:sp>
      </p:grpSp>
      <p:sp>
        <p:nvSpPr>
          <p:cNvPr id="4" name="Espaço Reservado para Número de Slide 3"/>
          <p:cNvSpPr>
            <a:spLocks noGrp="1"/>
          </p:cNvSpPr>
          <p:nvPr>
            <p:ph type="sldNum" sz="quarter" idx="12"/>
          </p:nvPr>
        </p:nvSpPr>
        <p:spPr/>
        <p:txBody>
          <a:bodyPr/>
          <a:lstStyle/>
          <a:p>
            <a:fld id="{C4F29C1D-01B1-466E-BAF1-C56448A35C33}" type="slidenum">
              <a:rPr lang="pt-BR" smtClean="0"/>
              <a:t>60</a:t>
            </a:fld>
            <a:endParaRPr lang="pt-BR"/>
          </a:p>
        </p:txBody>
      </p:sp>
    </p:spTree>
    <p:extLst>
      <p:ext uri="{BB962C8B-B14F-4D97-AF65-F5344CB8AC3E}">
        <p14:creationId xmlns:p14="http://schemas.microsoft.com/office/powerpoint/2010/main" val="1786944770"/>
      </p:ext>
    </p:extLst>
  </p:cSld>
  <p:clrMapOvr>
    <a:masterClrMapping/>
  </p:clrMapOvr>
  <p:transition spd="slow">
    <p:wipe dir="d"/>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INNER JOIN</a:t>
            </a:r>
          </a:p>
        </p:txBody>
      </p:sp>
      <p:sp>
        <p:nvSpPr>
          <p:cNvPr id="10" name="Rectangle 2"/>
          <p:cNvSpPr>
            <a:spLocks noChangeArrowheads="1"/>
          </p:cNvSpPr>
          <p:nvPr/>
        </p:nvSpPr>
        <p:spPr bwMode="blackWhite">
          <a:xfrm>
            <a:off x="2355853" y="1412776"/>
            <a:ext cx="7289800" cy="128872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1800" b="1">
              <a:solidFill>
                <a:srgbClr val="000000"/>
              </a:solidFill>
              <a:latin typeface="Courier New" pitchFamily="49" charset="0"/>
            </a:endParaRPr>
          </a:p>
          <a:p>
            <a:pPr>
              <a:lnSpc>
                <a:spcPct val="100000"/>
              </a:lnSpc>
            </a:pPr>
            <a:endParaRPr lang="pt-BR" altLang="pt-BR" sz="1800" b="1">
              <a:solidFill>
                <a:srgbClr val="000000"/>
              </a:solidFill>
              <a:latin typeface="Courier New" pitchFamily="49" charset="0"/>
            </a:endParaRPr>
          </a:p>
        </p:txBody>
      </p:sp>
      <p:sp>
        <p:nvSpPr>
          <p:cNvPr id="11" name="Rectangle 3"/>
          <p:cNvSpPr>
            <a:spLocks noChangeArrowheads="1"/>
          </p:cNvSpPr>
          <p:nvPr/>
        </p:nvSpPr>
        <p:spPr bwMode="blackWhite">
          <a:xfrm>
            <a:off x="2355853" y="2876452"/>
            <a:ext cx="7289800" cy="2020019"/>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r>
              <a:rPr lang="pt-BR" altLang="pt-BR" sz="1800" b="1" dirty="0" err="1">
                <a:solidFill>
                  <a:srgbClr val="000000"/>
                </a:solidFill>
                <a:latin typeface="Courier New" pitchFamily="49" charset="0"/>
              </a:rPr>
              <a:t>NomeEmpregado</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IdDepto</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IdDepto</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NomeDepto</a:t>
            </a:r>
            <a:endParaRPr lang="pt-BR" altLang="pt-BR" sz="1800" b="1" dirty="0">
              <a:solidFill>
                <a:srgbClr val="000000"/>
              </a:solidFill>
              <a:latin typeface="Courier New" pitchFamily="49" charset="0"/>
            </a:endParaRPr>
          </a:p>
          <a:p>
            <a:pPr>
              <a:lnSpc>
                <a:spcPct val="100000"/>
              </a:lnSpc>
            </a:pPr>
            <a:r>
              <a:rPr lang="pt-BR" altLang="pt-BR" sz="1800" b="1" dirty="0">
                <a:solidFill>
                  <a:srgbClr val="000000"/>
                </a:solidFill>
                <a:latin typeface="Courier New" pitchFamily="49" charset="0"/>
              </a:rPr>
              <a:t>------------- ------- ------- ---------------</a:t>
            </a:r>
          </a:p>
          <a:p>
            <a:pPr>
              <a:lnSpc>
                <a:spcPct val="100000"/>
              </a:lnSpc>
            </a:pPr>
            <a:r>
              <a:rPr lang="pt-BR" altLang="pt-BR" sz="1800" b="1" dirty="0">
                <a:solidFill>
                  <a:srgbClr val="000000"/>
                </a:solidFill>
                <a:latin typeface="Courier New" pitchFamily="49" charset="0"/>
              </a:rPr>
              <a:t>Santana        20          20 RIO</a:t>
            </a:r>
          </a:p>
          <a:p>
            <a:pPr>
              <a:lnSpc>
                <a:spcPct val="100000"/>
              </a:lnSpc>
            </a:pPr>
            <a:r>
              <a:rPr lang="pt-BR" altLang="pt-BR" sz="1800" b="1" dirty="0">
                <a:solidFill>
                  <a:srgbClr val="000000"/>
                </a:solidFill>
                <a:latin typeface="Courier New" pitchFamily="49" charset="0"/>
              </a:rPr>
              <a:t>ORSINI         20          20 RIO</a:t>
            </a:r>
          </a:p>
          <a:p>
            <a:pPr>
              <a:lnSpc>
                <a:spcPct val="100000"/>
              </a:lnSpc>
            </a:pPr>
            <a:r>
              <a:rPr lang="pt-BR" altLang="pt-BR" sz="1800" b="1" dirty="0">
                <a:solidFill>
                  <a:srgbClr val="000000"/>
                </a:solidFill>
                <a:latin typeface="Courier New" pitchFamily="49" charset="0"/>
              </a:rPr>
              <a:t>DANTAS         38          38 MINAS</a:t>
            </a:r>
          </a:p>
          <a:p>
            <a:pPr>
              <a:lnSpc>
                <a:spcPct val="100000"/>
              </a:lnSpc>
            </a:pPr>
            <a:r>
              <a:rPr lang="pt-BR" altLang="pt-BR" sz="1800" b="1" dirty="0">
                <a:solidFill>
                  <a:srgbClr val="000000"/>
                </a:solidFill>
                <a:latin typeface="Courier New" pitchFamily="49" charset="0"/>
              </a:rPr>
              <a:t>OBRIEN         38          38 MINAS</a:t>
            </a:r>
          </a:p>
          <a:p>
            <a:pPr>
              <a:lnSpc>
                <a:spcPct val="100000"/>
              </a:lnSpc>
            </a:pPr>
            <a:r>
              <a:rPr lang="pt-BR" altLang="pt-BR" sz="1800" b="1" dirty="0">
                <a:solidFill>
                  <a:srgbClr val="000000"/>
                </a:solidFill>
                <a:latin typeface="Courier New" pitchFamily="49" charset="0"/>
              </a:rPr>
              <a:t>SOUZA          15          15 CAMPINAS</a:t>
            </a:r>
          </a:p>
        </p:txBody>
      </p:sp>
      <p:grpSp>
        <p:nvGrpSpPr>
          <p:cNvPr id="12" name="Group 8"/>
          <p:cNvGrpSpPr>
            <a:grpSpLocks/>
          </p:cNvGrpSpPr>
          <p:nvPr/>
        </p:nvGrpSpPr>
        <p:grpSpPr bwMode="auto">
          <a:xfrm>
            <a:off x="2417385" y="2348505"/>
            <a:ext cx="5477426" cy="2547938"/>
            <a:chOff x="2071" y="1407"/>
            <a:chExt cx="1506" cy="1605"/>
          </a:xfrm>
        </p:grpSpPr>
        <p:sp>
          <p:nvSpPr>
            <p:cNvPr id="13" name="Rectangle 6"/>
            <p:cNvSpPr>
              <a:spLocks noChangeArrowheads="1"/>
            </p:cNvSpPr>
            <p:nvPr/>
          </p:nvSpPr>
          <p:spPr bwMode="ltGray">
            <a:xfrm>
              <a:off x="2071" y="1407"/>
              <a:ext cx="1506" cy="195"/>
            </a:xfrm>
            <a:prstGeom prst="rect">
              <a:avLst/>
            </a:prstGeom>
            <a:solidFill>
              <a:srgbClr val="92D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14" name="Rectangle 7"/>
            <p:cNvSpPr>
              <a:spLocks noChangeArrowheads="1"/>
            </p:cNvSpPr>
            <p:nvPr/>
          </p:nvSpPr>
          <p:spPr bwMode="ltGray">
            <a:xfrm>
              <a:off x="2604" y="1739"/>
              <a:ext cx="287" cy="1273"/>
            </a:xfrm>
            <a:prstGeom prst="rect">
              <a:avLst/>
            </a:prstGeom>
            <a:solidFill>
              <a:srgbClr val="92D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sp>
        <p:nvSpPr>
          <p:cNvPr id="15" name="Rectangle 9"/>
          <p:cNvSpPr>
            <a:spLocks noChangeArrowheads="1"/>
          </p:cNvSpPr>
          <p:nvPr/>
        </p:nvSpPr>
        <p:spPr bwMode="blackWhite">
          <a:xfrm>
            <a:off x="2330453" y="1196752"/>
            <a:ext cx="7315200" cy="1517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1800" b="1" dirty="0">
              <a:solidFill>
                <a:srgbClr val="000000"/>
              </a:solidFill>
              <a:latin typeface="Courier New" pitchFamily="49" charset="0"/>
            </a:endParaRPr>
          </a:p>
          <a:p>
            <a:pPr>
              <a:lnSpc>
                <a:spcPct val="100000"/>
              </a:lnSpc>
            </a:pPr>
            <a:r>
              <a:rPr lang="pt-BR" altLang="pt-BR" sz="1800" b="1" dirty="0" err="1">
                <a:solidFill>
                  <a:srgbClr val="000000"/>
                </a:solidFill>
                <a:latin typeface="Courier New" pitchFamily="49" charset="0"/>
              </a:rPr>
              <a:t>Select</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e.NomeEmpregado</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d.IdDepto</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e.IdDepto</a:t>
            </a:r>
            <a:r>
              <a:rPr lang="pt-BR" altLang="pt-BR" sz="1800" b="1" dirty="0">
                <a:solidFill>
                  <a:srgbClr val="000000"/>
                </a:solidFill>
                <a:latin typeface="Courier New" pitchFamily="49" charset="0"/>
              </a:rPr>
              <a:t>, </a:t>
            </a:r>
          </a:p>
          <a:p>
            <a:pPr>
              <a:lnSpc>
                <a:spcPct val="100000"/>
              </a:lnSpc>
            </a:pP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d.NomeDepto</a:t>
            </a:r>
            <a:endParaRPr lang="pt-BR" altLang="pt-BR" sz="1800" b="1" dirty="0">
              <a:solidFill>
                <a:srgbClr val="000000"/>
              </a:solidFill>
              <a:latin typeface="Courier New" pitchFamily="49" charset="0"/>
            </a:endParaRPr>
          </a:p>
          <a:p>
            <a:pPr>
              <a:lnSpc>
                <a:spcPct val="100000"/>
              </a:lnSpc>
            </a:pPr>
            <a:r>
              <a:rPr lang="pt-BR" altLang="pt-BR" sz="1800" b="1" dirty="0" err="1">
                <a:solidFill>
                  <a:srgbClr val="000000"/>
                </a:solidFill>
                <a:latin typeface="Courier New" pitchFamily="49" charset="0"/>
              </a:rPr>
              <a:t>From</a:t>
            </a:r>
            <a:r>
              <a:rPr lang="pt-BR" altLang="pt-BR" sz="1800" b="1" dirty="0">
                <a:solidFill>
                  <a:srgbClr val="000000"/>
                </a:solidFill>
                <a:latin typeface="Courier New" pitchFamily="49" charset="0"/>
              </a:rPr>
              <a:t>    Empregado e</a:t>
            </a:r>
          </a:p>
          <a:p>
            <a:pPr>
              <a:lnSpc>
                <a:spcPct val="100000"/>
              </a:lnSpc>
            </a:pPr>
            <a:r>
              <a:rPr lang="pt-BR" altLang="pt-BR" sz="1800" b="1" dirty="0" err="1">
                <a:solidFill>
                  <a:srgbClr val="000000"/>
                </a:solidFill>
                <a:latin typeface="Courier New" pitchFamily="49" charset="0"/>
              </a:rPr>
              <a:t>Inner</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Join</a:t>
            </a:r>
            <a:r>
              <a:rPr lang="pt-BR" altLang="pt-BR" sz="1800" b="1" dirty="0">
                <a:solidFill>
                  <a:srgbClr val="000000"/>
                </a:solidFill>
                <a:latin typeface="Courier New" pitchFamily="49" charset="0"/>
              </a:rPr>
              <a:t> Departamento d </a:t>
            </a:r>
            <a:r>
              <a:rPr lang="pt-BR" altLang="pt-BR" sz="1800" b="1" dirty="0" err="1">
                <a:solidFill>
                  <a:srgbClr val="000000"/>
                </a:solidFill>
                <a:latin typeface="Courier New" pitchFamily="49" charset="0"/>
              </a:rPr>
              <a:t>On</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d.IdDepto</a:t>
            </a:r>
            <a:r>
              <a:rPr lang="pt-BR" altLang="pt-BR" sz="1800" b="1" dirty="0">
                <a:solidFill>
                  <a:srgbClr val="000000"/>
                </a:solidFill>
                <a:latin typeface="Courier New" pitchFamily="49" charset="0"/>
              </a:rPr>
              <a:t> = </a:t>
            </a:r>
            <a:r>
              <a:rPr lang="pt-BR" altLang="pt-BR" sz="1800" b="1" dirty="0" err="1">
                <a:solidFill>
                  <a:srgbClr val="000000"/>
                </a:solidFill>
                <a:latin typeface="Courier New" pitchFamily="49" charset="0"/>
              </a:rPr>
              <a:t>e.IdDepto</a:t>
            </a:r>
            <a:endParaRPr lang="pt-BR" altLang="pt-BR" sz="1800" b="1" dirty="0">
              <a:solidFill>
                <a:srgbClr val="000000"/>
              </a:solidFill>
              <a:latin typeface="Courier New" pitchFamily="49" charset="0"/>
            </a:endParaRPr>
          </a:p>
        </p:txBody>
      </p:sp>
      <p:sp>
        <p:nvSpPr>
          <p:cNvPr id="16" name="Rectangle 10"/>
          <p:cNvSpPr>
            <a:spLocks noChangeArrowheads="1"/>
          </p:cNvSpPr>
          <p:nvPr/>
        </p:nvSpPr>
        <p:spPr bwMode="blackWhite">
          <a:xfrm>
            <a:off x="2330453" y="2876452"/>
            <a:ext cx="7315200" cy="2108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1800" b="1" dirty="0">
              <a:solidFill>
                <a:srgbClr val="000000"/>
              </a:solidFill>
              <a:latin typeface="Courier New" pitchFamily="49" charset="0"/>
            </a:endParaRPr>
          </a:p>
        </p:txBody>
      </p:sp>
      <p:grpSp>
        <p:nvGrpSpPr>
          <p:cNvPr id="7" name="Grupo 6"/>
          <p:cNvGrpSpPr/>
          <p:nvPr/>
        </p:nvGrpSpPr>
        <p:grpSpPr>
          <a:xfrm>
            <a:off x="3462768" y="1790348"/>
            <a:ext cx="5136588" cy="3106029"/>
            <a:chOff x="1938768" y="1790347"/>
            <a:chExt cx="5136588" cy="3106029"/>
          </a:xfrm>
        </p:grpSpPr>
        <p:sp>
          <p:nvSpPr>
            <p:cNvPr id="17" name="Rectangle 7"/>
            <p:cNvSpPr>
              <a:spLocks noChangeArrowheads="1"/>
            </p:cNvSpPr>
            <p:nvPr/>
          </p:nvSpPr>
          <p:spPr bwMode="ltGray">
            <a:xfrm>
              <a:off x="4987678" y="2875488"/>
              <a:ext cx="2087678" cy="2020888"/>
            </a:xfrm>
            <a:prstGeom prst="rect">
              <a:avLst/>
            </a:prstGeom>
            <a:solidFill>
              <a:srgbClr val="92D050">
                <a:alpha val="50000"/>
              </a:srgbClr>
            </a:solidFill>
            <a:ln>
              <a:noFill/>
            </a:ln>
            <a:effectLst/>
          </p:spPr>
          <p:txBody>
            <a:bodyPr wrap="none" anchor="ctr"/>
            <a:lstStyle/>
            <a:p>
              <a:endParaRPr lang="pt-BR"/>
            </a:p>
          </p:txBody>
        </p:sp>
        <p:sp>
          <p:nvSpPr>
            <p:cNvPr id="18" name="Rectangle 7"/>
            <p:cNvSpPr>
              <a:spLocks noChangeArrowheads="1"/>
            </p:cNvSpPr>
            <p:nvPr/>
          </p:nvSpPr>
          <p:spPr bwMode="ltGray">
            <a:xfrm>
              <a:off x="1938768" y="1790347"/>
              <a:ext cx="1625120" cy="307737"/>
            </a:xfrm>
            <a:prstGeom prst="rect">
              <a:avLst/>
            </a:prstGeom>
            <a:solidFill>
              <a:srgbClr val="92D050">
                <a:alpha val="50000"/>
              </a:srgbClr>
            </a:solidFill>
            <a:ln>
              <a:noFill/>
            </a:ln>
            <a:effectLst/>
          </p:spPr>
          <p:txBody>
            <a:bodyPr wrap="none" anchor="ctr"/>
            <a:lstStyle/>
            <a:p>
              <a:endParaRPr lang="pt-BR"/>
            </a:p>
          </p:txBody>
        </p:sp>
      </p:grpSp>
      <p:grpSp>
        <p:nvGrpSpPr>
          <p:cNvPr id="20" name="Group 8"/>
          <p:cNvGrpSpPr>
            <a:grpSpLocks/>
          </p:cNvGrpSpPr>
          <p:nvPr/>
        </p:nvGrpSpPr>
        <p:grpSpPr bwMode="auto">
          <a:xfrm>
            <a:off x="5435607" y="1528148"/>
            <a:ext cx="1668465" cy="3368680"/>
            <a:chOff x="2464" y="1780"/>
            <a:chExt cx="1051" cy="2122"/>
          </a:xfrm>
        </p:grpSpPr>
        <p:sp>
          <p:nvSpPr>
            <p:cNvPr id="21" name="Rectangle 6"/>
            <p:cNvSpPr>
              <a:spLocks noChangeArrowheads="1"/>
            </p:cNvSpPr>
            <p:nvPr/>
          </p:nvSpPr>
          <p:spPr bwMode="ltGray">
            <a:xfrm>
              <a:off x="2653" y="1780"/>
              <a:ext cx="862" cy="195"/>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22" name="Rectangle 7"/>
            <p:cNvSpPr>
              <a:spLocks noChangeArrowheads="1"/>
            </p:cNvSpPr>
            <p:nvPr/>
          </p:nvSpPr>
          <p:spPr bwMode="ltGray">
            <a:xfrm>
              <a:off x="2464" y="2629"/>
              <a:ext cx="660" cy="1273"/>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sp>
        <p:nvSpPr>
          <p:cNvPr id="23" name="Rectangle 6"/>
          <p:cNvSpPr>
            <a:spLocks noChangeArrowheads="1"/>
          </p:cNvSpPr>
          <p:nvPr/>
        </p:nvSpPr>
        <p:spPr bwMode="ltGray">
          <a:xfrm>
            <a:off x="7915143" y="2348506"/>
            <a:ext cx="1368427" cy="309563"/>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 name="Espaço Reservado para Número de Slide 2"/>
          <p:cNvSpPr>
            <a:spLocks noGrp="1"/>
          </p:cNvSpPr>
          <p:nvPr>
            <p:ph type="sldNum" sz="quarter" idx="12"/>
          </p:nvPr>
        </p:nvSpPr>
        <p:spPr/>
        <p:txBody>
          <a:bodyPr/>
          <a:lstStyle/>
          <a:p>
            <a:fld id="{C4F29C1D-01B1-466E-BAF1-C56448A35C33}" type="slidenum">
              <a:rPr lang="pt-BR" smtClean="0"/>
              <a:t>61</a:t>
            </a:fld>
            <a:endParaRPr lang="pt-BR"/>
          </a:p>
        </p:txBody>
      </p:sp>
    </p:spTree>
    <p:extLst>
      <p:ext uri="{BB962C8B-B14F-4D97-AF65-F5344CB8AC3E}">
        <p14:creationId xmlns:p14="http://schemas.microsoft.com/office/powerpoint/2010/main" val="66950466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par>
                                <p:cTn id="8" presetID="22" presetClass="entr" presetSubtype="1"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up)">
                                      <p:cBhvr>
                                        <p:cTn id="10" dur="500"/>
                                        <p:tgtEl>
                                          <p:spTgt spid="7"/>
                                        </p:tgtEl>
                                      </p:cBhvr>
                                    </p:animEffect>
                                  </p:childTnLst>
                                </p:cTn>
                              </p:par>
                              <p:par>
                                <p:cTn id="11" presetID="22" presetClass="entr" presetSubtype="1"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up)">
                                      <p:cBhvr>
                                        <p:cTn id="13" dur="500"/>
                                        <p:tgtEl>
                                          <p:spTgt spid="2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up)">
                                      <p:cBhvr>
                                        <p:cTn id="1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LEFT JOIN</a:t>
            </a:r>
          </a:p>
        </p:txBody>
      </p:sp>
      <p:sp>
        <p:nvSpPr>
          <p:cNvPr id="3" name="Espaço Reservado para Conteúdo 2"/>
          <p:cNvSpPr>
            <a:spLocks noGrp="1"/>
          </p:cNvSpPr>
          <p:nvPr>
            <p:ph idx="1"/>
          </p:nvPr>
        </p:nvSpPr>
        <p:spPr>
          <a:xfrm>
            <a:off x="2207569" y="2492897"/>
            <a:ext cx="8189491" cy="1800199"/>
          </a:xfrm>
        </p:spPr>
        <p:txBody>
          <a:bodyPr>
            <a:noAutofit/>
          </a:bodyPr>
          <a:lstStyle/>
          <a:p>
            <a:pPr marL="0" indent="0">
              <a:buNone/>
            </a:pPr>
            <a:r>
              <a:rPr lang="pt-BR" sz="2000" dirty="0"/>
              <a:t>As figuras acima representa um </a:t>
            </a:r>
            <a:r>
              <a:rPr lang="pt-BR" sz="2000" b="1" dirty="0" err="1"/>
              <a:t>Left</a:t>
            </a:r>
            <a:r>
              <a:rPr lang="pt-BR" sz="2000" b="1" dirty="0"/>
              <a:t> </a:t>
            </a:r>
            <a:r>
              <a:rPr lang="pt-BR" sz="2000" b="1" dirty="0" err="1"/>
              <a:t>Join</a:t>
            </a:r>
            <a:r>
              <a:rPr lang="pt-BR" sz="2000" dirty="0"/>
              <a:t>.</a:t>
            </a:r>
          </a:p>
          <a:p>
            <a:pPr marL="0" indent="0">
              <a:buNone/>
            </a:pPr>
            <a:r>
              <a:rPr lang="pt-BR" sz="2000" dirty="0"/>
              <a:t>Uma junção do tipo </a:t>
            </a:r>
            <a:r>
              <a:rPr lang="pt-BR" sz="2000" b="1" dirty="0" err="1"/>
              <a:t>Left</a:t>
            </a:r>
            <a:r>
              <a:rPr lang="pt-BR" sz="2000" b="1" dirty="0"/>
              <a:t> </a:t>
            </a:r>
            <a:r>
              <a:rPr lang="pt-BR" sz="2000" b="1" dirty="0" err="1"/>
              <a:t>Join</a:t>
            </a:r>
            <a:r>
              <a:rPr lang="pt-BR" sz="2000" dirty="0"/>
              <a:t> nada mais é do que o total do conjunto à esquerda, independente de existir, ou não, um item correspondente no conjunto da direita.</a:t>
            </a:r>
          </a:p>
        </p:txBody>
      </p:sp>
      <p:sp>
        <p:nvSpPr>
          <p:cNvPr id="5" name="CaixaDeTexto 4"/>
          <p:cNvSpPr txBox="1"/>
          <p:nvPr/>
        </p:nvSpPr>
        <p:spPr>
          <a:xfrm>
            <a:off x="2207568" y="3933056"/>
            <a:ext cx="7052656" cy="2862322"/>
          </a:xfrm>
          <a:prstGeom prst="rect">
            <a:avLst/>
          </a:prstGeom>
          <a:noFill/>
        </p:spPr>
        <p:txBody>
          <a:bodyPr wrap="square" rtlCol="0">
            <a:spAutoFit/>
          </a:bodyPr>
          <a:lstStyle/>
          <a:p>
            <a:r>
              <a:rPr lang="pt-BR" sz="2000" b="1" dirty="0"/>
              <a:t>Sintaxe </a:t>
            </a:r>
            <a:br>
              <a:rPr lang="pt-BR" sz="2000" dirty="0"/>
            </a:br>
            <a:br>
              <a:rPr lang="pt-BR" sz="2000" dirty="0"/>
            </a:br>
            <a:r>
              <a:rPr lang="pt-BR" sz="2000" b="1" dirty="0" err="1">
                <a:solidFill>
                  <a:schemeClr val="accent1"/>
                </a:solidFill>
              </a:rPr>
              <a:t>Left</a:t>
            </a:r>
            <a:r>
              <a:rPr lang="pt-BR" sz="2000" b="1" dirty="0">
                <a:solidFill>
                  <a:schemeClr val="accent1"/>
                </a:solidFill>
              </a:rPr>
              <a:t> </a:t>
            </a:r>
            <a:r>
              <a:rPr lang="pt-BR" sz="2000" b="1" dirty="0" err="1">
                <a:solidFill>
                  <a:schemeClr val="accent1"/>
                </a:solidFill>
              </a:rPr>
              <a:t>Join</a:t>
            </a:r>
            <a:r>
              <a:rPr lang="pt-BR" sz="2000" dirty="0"/>
              <a:t> </a:t>
            </a:r>
            <a:r>
              <a:rPr lang="pt-BR" sz="2000" i="1" dirty="0"/>
              <a:t>tabela</a:t>
            </a:r>
            <a:r>
              <a:rPr lang="pt-BR" sz="2000" b="1" dirty="0"/>
              <a:t> | </a:t>
            </a:r>
            <a:r>
              <a:rPr lang="pt-BR" sz="2000" i="1" dirty="0" err="1"/>
              <a:t>view</a:t>
            </a:r>
            <a:r>
              <a:rPr lang="pt-BR" sz="2000" b="1" dirty="0"/>
              <a:t> </a:t>
            </a:r>
            <a:r>
              <a:rPr lang="pt-BR" sz="2000" b="1" dirty="0" err="1">
                <a:solidFill>
                  <a:schemeClr val="accent1"/>
                </a:solidFill>
              </a:rPr>
              <a:t>On</a:t>
            </a:r>
            <a:r>
              <a:rPr lang="pt-BR" sz="2000" b="1" dirty="0">
                <a:solidFill>
                  <a:schemeClr val="accent1"/>
                </a:solidFill>
              </a:rPr>
              <a:t> </a:t>
            </a:r>
            <a:r>
              <a:rPr lang="pt-BR" sz="2000" i="1" dirty="0"/>
              <a:t>condição </a:t>
            </a:r>
            <a:br>
              <a:rPr lang="pt-BR" sz="2000" dirty="0"/>
            </a:br>
            <a:br>
              <a:rPr lang="pt-BR" sz="2000" dirty="0"/>
            </a:br>
            <a:r>
              <a:rPr lang="pt-BR" sz="2000" i="1" dirty="0"/>
              <a:t>tabela | </a:t>
            </a:r>
            <a:r>
              <a:rPr lang="pt-BR" sz="2000" i="1" dirty="0" err="1"/>
              <a:t>view</a:t>
            </a:r>
            <a:r>
              <a:rPr lang="pt-BR" sz="2000" i="1" dirty="0"/>
              <a:t> </a:t>
            </a:r>
            <a:r>
              <a:rPr lang="pt-BR" sz="2000" dirty="0"/>
              <a:t>- tabela ou </a:t>
            </a:r>
            <a:r>
              <a:rPr lang="pt-BR" sz="2000" dirty="0" err="1"/>
              <a:t>view</a:t>
            </a:r>
            <a:r>
              <a:rPr lang="pt-BR" sz="2000" dirty="0"/>
              <a:t> que será relacionada no </a:t>
            </a:r>
            <a:r>
              <a:rPr lang="pt-BR" sz="2000" b="1" dirty="0" err="1"/>
              <a:t>Left</a:t>
            </a:r>
            <a:r>
              <a:rPr lang="pt-BR" sz="2000" b="1" dirty="0"/>
              <a:t> </a:t>
            </a:r>
            <a:r>
              <a:rPr lang="pt-BR" sz="2000" b="1" dirty="0" err="1"/>
              <a:t>Join</a:t>
            </a:r>
            <a:r>
              <a:rPr lang="pt-BR" sz="2000" dirty="0"/>
              <a:t>.</a:t>
            </a:r>
            <a:br>
              <a:rPr lang="pt-BR" sz="2000" dirty="0"/>
            </a:br>
            <a:br>
              <a:rPr lang="pt-BR" sz="2000" dirty="0"/>
            </a:br>
            <a:r>
              <a:rPr lang="pt-BR" sz="2000" b="1" dirty="0" err="1">
                <a:solidFill>
                  <a:schemeClr val="accent1"/>
                </a:solidFill>
              </a:rPr>
              <a:t>On</a:t>
            </a:r>
            <a:r>
              <a:rPr lang="pt-BR" sz="2000" b="1" dirty="0">
                <a:solidFill>
                  <a:schemeClr val="accent1"/>
                </a:solidFill>
              </a:rPr>
              <a:t> </a:t>
            </a:r>
            <a:r>
              <a:rPr lang="pt-BR" sz="2000" dirty="0"/>
              <a:t>- cláusula onde a condição será especificada.</a:t>
            </a:r>
            <a:br>
              <a:rPr lang="pt-BR" sz="2000" dirty="0"/>
            </a:br>
            <a:br>
              <a:rPr lang="pt-BR" sz="2000" dirty="0"/>
            </a:br>
            <a:r>
              <a:rPr lang="pt-BR" sz="2000" i="1" dirty="0"/>
              <a:t>condição </a:t>
            </a:r>
            <a:r>
              <a:rPr lang="pt-BR" sz="2000" dirty="0"/>
              <a:t>- condição que define o </a:t>
            </a:r>
            <a:r>
              <a:rPr lang="pt-BR" sz="2000" b="1" dirty="0" err="1"/>
              <a:t>Join</a:t>
            </a:r>
            <a:r>
              <a:rPr lang="pt-BR" sz="2000" dirty="0"/>
              <a:t>.</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7569" y="1031380"/>
            <a:ext cx="7674049" cy="13900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Espaço Reservado para Número de Slide 3"/>
          <p:cNvSpPr>
            <a:spLocks noGrp="1"/>
          </p:cNvSpPr>
          <p:nvPr>
            <p:ph type="sldNum" sz="quarter" idx="12"/>
          </p:nvPr>
        </p:nvSpPr>
        <p:spPr/>
        <p:txBody>
          <a:bodyPr/>
          <a:lstStyle/>
          <a:p>
            <a:fld id="{C4F29C1D-01B1-466E-BAF1-C56448A35C33}" type="slidenum">
              <a:rPr lang="pt-BR" smtClean="0"/>
              <a:t>62</a:t>
            </a:fld>
            <a:endParaRPr lang="pt-BR"/>
          </a:p>
        </p:txBody>
      </p:sp>
    </p:spTree>
    <p:extLst>
      <p:ext uri="{BB962C8B-B14F-4D97-AF65-F5344CB8AC3E}">
        <p14:creationId xmlns:p14="http://schemas.microsoft.com/office/powerpoint/2010/main" val="734915255"/>
      </p:ext>
    </p:extLst>
  </p:cSld>
  <p:clrMapOvr>
    <a:masterClrMapping/>
  </p:clrMapOvr>
  <p:transition spd="slow">
    <p:wipe dir="d"/>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LEFT JOIN</a:t>
            </a:r>
          </a:p>
        </p:txBody>
      </p:sp>
      <p:grpSp>
        <p:nvGrpSpPr>
          <p:cNvPr id="3" name="Grupo 2"/>
          <p:cNvGrpSpPr/>
          <p:nvPr/>
        </p:nvGrpSpPr>
        <p:grpSpPr>
          <a:xfrm>
            <a:off x="2330452" y="1556792"/>
            <a:ext cx="7942012" cy="3384376"/>
            <a:chOff x="806453" y="1196752"/>
            <a:chExt cx="7315200" cy="1517452"/>
          </a:xfrm>
        </p:grpSpPr>
        <p:sp>
          <p:nvSpPr>
            <p:cNvPr id="10" name="Rectangle 2"/>
            <p:cNvSpPr>
              <a:spLocks noChangeArrowheads="1"/>
            </p:cNvSpPr>
            <p:nvPr/>
          </p:nvSpPr>
          <p:spPr bwMode="blackWhite">
            <a:xfrm>
              <a:off x="831853" y="1412776"/>
              <a:ext cx="7289800" cy="128872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3200" b="1">
                <a:solidFill>
                  <a:srgbClr val="000000"/>
                </a:solidFill>
                <a:latin typeface="Courier New" pitchFamily="49" charset="0"/>
              </a:endParaRPr>
            </a:p>
            <a:p>
              <a:pPr>
                <a:lnSpc>
                  <a:spcPct val="100000"/>
                </a:lnSpc>
              </a:pPr>
              <a:endParaRPr lang="pt-BR" altLang="pt-BR" sz="3200" b="1">
                <a:solidFill>
                  <a:srgbClr val="000000"/>
                </a:solidFill>
                <a:latin typeface="Courier New" pitchFamily="49" charset="0"/>
              </a:endParaRPr>
            </a:p>
          </p:txBody>
        </p:sp>
        <p:sp>
          <p:nvSpPr>
            <p:cNvPr id="15" name="Rectangle 9"/>
            <p:cNvSpPr>
              <a:spLocks noChangeArrowheads="1"/>
            </p:cNvSpPr>
            <p:nvPr/>
          </p:nvSpPr>
          <p:spPr bwMode="blackWhite">
            <a:xfrm>
              <a:off x="806453" y="1196752"/>
              <a:ext cx="7315200" cy="1517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r>
                <a:rPr lang="pt-BR" altLang="pt-BR" sz="2000" dirty="0" err="1">
                  <a:solidFill>
                    <a:srgbClr val="000000"/>
                  </a:solidFill>
                  <a:latin typeface="Courier New" pitchFamily="49" charset="0"/>
                </a:rPr>
                <a:t>Select</a:t>
              </a:r>
              <a:r>
                <a:rPr lang="pt-BR" altLang="pt-BR" sz="2000" dirty="0">
                  <a:solidFill>
                    <a:srgbClr val="000000"/>
                  </a:solidFill>
                  <a:latin typeface="Courier New" pitchFamily="49" charset="0"/>
                </a:rPr>
                <a:t>	[DISTINCT] {*,</a:t>
              </a:r>
              <a:r>
                <a:rPr lang="pt-BR" altLang="pt-BR" sz="2000" i="1" dirty="0">
                  <a:solidFill>
                    <a:srgbClr val="000000"/>
                  </a:solidFill>
                  <a:latin typeface="Courier New" pitchFamily="49" charset="0"/>
                </a:rPr>
                <a:t>colunas </a:t>
              </a:r>
              <a:r>
                <a:rPr lang="pt-BR" altLang="pt-BR" sz="2000" dirty="0">
                  <a:solidFill>
                    <a:srgbClr val="000000"/>
                  </a:solidFill>
                  <a:latin typeface="Courier New" pitchFamily="49" charset="0"/>
                </a:rPr>
                <a:t>[</a:t>
              </a:r>
              <a:r>
                <a:rPr lang="pt-BR" altLang="pt-BR" sz="2000" i="1" dirty="0">
                  <a:solidFill>
                    <a:srgbClr val="000000"/>
                  </a:solidFill>
                  <a:latin typeface="Courier New" pitchFamily="49" charset="0"/>
                </a:rPr>
                <a:t>alias</a:t>
              </a:r>
              <a:r>
                <a:rPr lang="pt-BR" altLang="pt-BR" sz="2000" dirty="0">
                  <a:solidFill>
                    <a:srgbClr val="000000"/>
                  </a:solidFill>
                  <a:latin typeface="Courier New" pitchFamily="49" charset="0"/>
                </a:rPr>
                <a:t>],...}</a:t>
              </a:r>
            </a:p>
            <a:p>
              <a:r>
                <a:rPr lang="pt-BR" altLang="pt-BR" sz="2000" dirty="0">
                  <a:solidFill>
                    <a:srgbClr val="000000"/>
                  </a:solidFill>
                  <a:latin typeface="Courier New" pitchFamily="49" charset="0"/>
                </a:rPr>
                <a:t>FROM	</a:t>
              </a:r>
              <a:r>
                <a:rPr lang="pt-BR" altLang="pt-BR" sz="2000" i="1" dirty="0">
                  <a:solidFill>
                    <a:srgbClr val="000000"/>
                  </a:solidFill>
                  <a:latin typeface="Courier New" pitchFamily="49" charset="0"/>
                </a:rPr>
                <a:t>Tabela a</a:t>
              </a:r>
            </a:p>
            <a:p>
              <a:r>
                <a:rPr lang="pt-BR" altLang="pt-BR" sz="2000" b="1" i="1" dirty="0" err="1">
                  <a:solidFill>
                    <a:srgbClr val="000000"/>
                  </a:solidFill>
                  <a:latin typeface="Courier New" pitchFamily="49" charset="0"/>
                </a:rPr>
                <a:t>Left</a:t>
              </a:r>
              <a:r>
                <a:rPr lang="pt-BR" altLang="pt-BR" sz="2000" b="1" i="1" dirty="0">
                  <a:solidFill>
                    <a:srgbClr val="000000"/>
                  </a:solidFill>
                  <a:latin typeface="Courier New" pitchFamily="49" charset="0"/>
                </a:rPr>
                <a:t> </a:t>
              </a:r>
              <a:r>
                <a:rPr lang="pt-BR" altLang="pt-BR" sz="2000" b="1" i="1" dirty="0" err="1">
                  <a:solidFill>
                    <a:srgbClr val="000000"/>
                  </a:solidFill>
                  <a:latin typeface="Courier New" pitchFamily="49" charset="0"/>
                </a:rPr>
                <a:t>Join</a:t>
              </a:r>
              <a:r>
                <a:rPr lang="pt-BR" altLang="pt-BR" sz="2000" b="1" i="1" dirty="0">
                  <a:solidFill>
                    <a:srgbClr val="000000"/>
                  </a:solidFill>
                  <a:latin typeface="Courier New" pitchFamily="49" charset="0"/>
                </a:rPr>
                <a:t> </a:t>
              </a:r>
              <a:r>
                <a:rPr lang="pt-BR" altLang="pt-BR" sz="2000" i="1" dirty="0">
                  <a:solidFill>
                    <a:srgbClr val="000000"/>
                  </a:solidFill>
                  <a:latin typeface="Courier New" pitchFamily="49" charset="0"/>
                </a:rPr>
                <a:t>Tabela b </a:t>
              </a:r>
              <a:r>
                <a:rPr lang="pt-BR" altLang="pt-BR" sz="2000" b="1" i="1" dirty="0" err="1">
                  <a:solidFill>
                    <a:srgbClr val="000000"/>
                  </a:solidFill>
                  <a:latin typeface="Courier New" pitchFamily="49" charset="0"/>
                </a:rPr>
                <a:t>On</a:t>
              </a:r>
              <a:r>
                <a:rPr lang="pt-BR" altLang="pt-BR" sz="2000" i="1" dirty="0">
                  <a:solidFill>
                    <a:srgbClr val="000000"/>
                  </a:solidFill>
                  <a:latin typeface="Courier New" pitchFamily="49" charset="0"/>
                </a:rPr>
                <a:t> (a.coluna1 = b.coluna1)</a:t>
              </a:r>
            </a:p>
          </p:txBody>
        </p:sp>
      </p:grpSp>
      <p:sp>
        <p:nvSpPr>
          <p:cNvPr id="4" name="Espaço Reservado para Número de Slide 3"/>
          <p:cNvSpPr>
            <a:spLocks noGrp="1"/>
          </p:cNvSpPr>
          <p:nvPr>
            <p:ph type="sldNum" sz="quarter" idx="12"/>
          </p:nvPr>
        </p:nvSpPr>
        <p:spPr/>
        <p:txBody>
          <a:bodyPr/>
          <a:lstStyle/>
          <a:p>
            <a:fld id="{C4F29C1D-01B1-466E-BAF1-C56448A35C33}" type="slidenum">
              <a:rPr lang="pt-BR" smtClean="0"/>
              <a:t>63</a:t>
            </a:fld>
            <a:endParaRPr lang="pt-BR"/>
          </a:p>
        </p:txBody>
      </p:sp>
    </p:spTree>
    <p:extLst>
      <p:ext uri="{BB962C8B-B14F-4D97-AF65-F5344CB8AC3E}">
        <p14:creationId xmlns:p14="http://schemas.microsoft.com/office/powerpoint/2010/main" val="2916035632"/>
      </p:ext>
    </p:extLst>
  </p:cSld>
  <p:clrMapOvr>
    <a:masterClrMapping/>
  </p:clrMapOvr>
  <p:transition spd="slow">
    <p:wipe dir="d"/>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LEFT JOIN</a:t>
            </a:r>
          </a:p>
        </p:txBody>
      </p:sp>
      <p:sp>
        <p:nvSpPr>
          <p:cNvPr id="10" name="Rectangle 2"/>
          <p:cNvSpPr>
            <a:spLocks noChangeArrowheads="1"/>
          </p:cNvSpPr>
          <p:nvPr/>
        </p:nvSpPr>
        <p:spPr bwMode="blackWhite">
          <a:xfrm>
            <a:off x="2355853" y="1412776"/>
            <a:ext cx="7289800" cy="128872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1800" b="1">
              <a:solidFill>
                <a:srgbClr val="000000"/>
              </a:solidFill>
              <a:latin typeface="Courier New" pitchFamily="49" charset="0"/>
            </a:endParaRPr>
          </a:p>
          <a:p>
            <a:pPr>
              <a:lnSpc>
                <a:spcPct val="100000"/>
              </a:lnSpc>
            </a:pPr>
            <a:endParaRPr lang="pt-BR" altLang="pt-BR" sz="1800" b="1">
              <a:solidFill>
                <a:srgbClr val="000000"/>
              </a:solidFill>
              <a:latin typeface="Courier New" pitchFamily="49" charset="0"/>
            </a:endParaRPr>
          </a:p>
        </p:txBody>
      </p:sp>
      <p:sp>
        <p:nvSpPr>
          <p:cNvPr id="11" name="Rectangle 3"/>
          <p:cNvSpPr>
            <a:spLocks noChangeArrowheads="1"/>
          </p:cNvSpPr>
          <p:nvPr/>
        </p:nvSpPr>
        <p:spPr bwMode="blackWhite">
          <a:xfrm>
            <a:off x="2355853" y="2876452"/>
            <a:ext cx="7289800" cy="2020019"/>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r>
              <a:rPr lang="pt-BR" altLang="pt-BR" sz="1800" b="1" dirty="0" err="1">
                <a:solidFill>
                  <a:srgbClr val="000000"/>
                </a:solidFill>
                <a:latin typeface="Courier New" pitchFamily="49" charset="0"/>
              </a:rPr>
              <a:t>NomeEmpregado</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IdDepto</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IdDepto</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NomeDepto</a:t>
            </a:r>
            <a:endParaRPr lang="pt-BR" altLang="pt-BR" sz="1800" b="1" dirty="0">
              <a:solidFill>
                <a:srgbClr val="000000"/>
              </a:solidFill>
              <a:latin typeface="Courier New" pitchFamily="49" charset="0"/>
            </a:endParaRPr>
          </a:p>
          <a:p>
            <a:pPr>
              <a:lnSpc>
                <a:spcPct val="100000"/>
              </a:lnSpc>
            </a:pPr>
            <a:r>
              <a:rPr lang="pt-BR" altLang="pt-BR" sz="1800" b="1" dirty="0">
                <a:solidFill>
                  <a:srgbClr val="000000"/>
                </a:solidFill>
                <a:latin typeface="Courier New" pitchFamily="49" charset="0"/>
              </a:rPr>
              <a:t>------------- ------- ------- ---------------</a:t>
            </a:r>
          </a:p>
          <a:p>
            <a:pPr>
              <a:lnSpc>
                <a:spcPct val="100000"/>
              </a:lnSpc>
            </a:pPr>
            <a:r>
              <a:rPr lang="pt-BR" altLang="pt-BR" sz="1800" b="1" dirty="0">
                <a:solidFill>
                  <a:srgbClr val="000000"/>
                </a:solidFill>
                <a:latin typeface="Courier New" pitchFamily="49" charset="0"/>
              </a:rPr>
              <a:t>NULL           10        NULL CEARA</a:t>
            </a:r>
          </a:p>
          <a:p>
            <a:pPr>
              <a:lnSpc>
                <a:spcPct val="100000"/>
              </a:lnSpc>
            </a:pPr>
            <a:r>
              <a:rPr lang="pt-BR" altLang="pt-BR" sz="1800" b="1" dirty="0">
                <a:solidFill>
                  <a:srgbClr val="000000"/>
                </a:solidFill>
                <a:latin typeface="Courier New" pitchFamily="49" charset="0"/>
              </a:rPr>
              <a:t>ORSINI         20          20 RIO</a:t>
            </a:r>
          </a:p>
          <a:p>
            <a:pPr>
              <a:lnSpc>
                <a:spcPct val="100000"/>
              </a:lnSpc>
            </a:pPr>
            <a:r>
              <a:rPr lang="pt-BR" altLang="pt-BR" sz="1800" b="1" dirty="0">
                <a:solidFill>
                  <a:srgbClr val="000000"/>
                </a:solidFill>
                <a:latin typeface="Courier New" pitchFamily="49" charset="0"/>
              </a:rPr>
              <a:t>DANTAS         38          38 MINAS</a:t>
            </a:r>
          </a:p>
          <a:p>
            <a:pPr>
              <a:lnSpc>
                <a:spcPct val="100000"/>
              </a:lnSpc>
            </a:pPr>
            <a:r>
              <a:rPr lang="pt-BR" altLang="pt-BR" sz="1800" b="1" dirty="0">
                <a:solidFill>
                  <a:srgbClr val="000000"/>
                </a:solidFill>
                <a:latin typeface="Courier New" pitchFamily="49" charset="0"/>
              </a:rPr>
              <a:t>OBRIEN         38          38 MINAS</a:t>
            </a:r>
          </a:p>
          <a:p>
            <a:pPr>
              <a:lnSpc>
                <a:spcPct val="100000"/>
              </a:lnSpc>
            </a:pPr>
            <a:r>
              <a:rPr lang="pt-BR" altLang="pt-BR" sz="1800" b="1" dirty="0">
                <a:solidFill>
                  <a:srgbClr val="000000"/>
                </a:solidFill>
                <a:latin typeface="Courier New" pitchFamily="49" charset="0"/>
              </a:rPr>
              <a:t>SOUZA          15          15 CAMPINAS</a:t>
            </a:r>
          </a:p>
        </p:txBody>
      </p:sp>
      <p:grpSp>
        <p:nvGrpSpPr>
          <p:cNvPr id="12" name="Group 8"/>
          <p:cNvGrpSpPr>
            <a:grpSpLocks/>
          </p:cNvGrpSpPr>
          <p:nvPr/>
        </p:nvGrpSpPr>
        <p:grpSpPr bwMode="auto">
          <a:xfrm>
            <a:off x="2417385" y="2348505"/>
            <a:ext cx="5477426" cy="2547938"/>
            <a:chOff x="2071" y="1407"/>
            <a:chExt cx="1506" cy="1605"/>
          </a:xfrm>
        </p:grpSpPr>
        <p:sp>
          <p:nvSpPr>
            <p:cNvPr id="13" name="Rectangle 6"/>
            <p:cNvSpPr>
              <a:spLocks noChangeArrowheads="1"/>
            </p:cNvSpPr>
            <p:nvPr/>
          </p:nvSpPr>
          <p:spPr bwMode="ltGray">
            <a:xfrm>
              <a:off x="2071" y="1407"/>
              <a:ext cx="1506" cy="195"/>
            </a:xfrm>
            <a:prstGeom prst="rect">
              <a:avLst/>
            </a:prstGeom>
            <a:solidFill>
              <a:srgbClr val="92D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14" name="Rectangle 7"/>
            <p:cNvSpPr>
              <a:spLocks noChangeArrowheads="1"/>
            </p:cNvSpPr>
            <p:nvPr/>
          </p:nvSpPr>
          <p:spPr bwMode="ltGray">
            <a:xfrm>
              <a:off x="2604" y="1739"/>
              <a:ext cx="287" cy="1273"/>
            </a:xfrm>
            <a:prstGeom prst="rect">
              <a:avLst/>
            </a:prstGeom>
            <a:solidFill>
              <a:srgbClr val="92D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sp>
        <p:nvSpPr>
          <p:cNvPr id="15" name="Rectangle 9"/>
          <p:cNvSpPr>
            <a:spLocks noChangeArrowheads="1"/>
          </p:cNvSpPr>
          <p:nvPr/>
        </p:nvSpPr>
        <p:spPr bwMode="blackWhite">
          <a:xfrm>
            <a:off x="2330453" y="1196752"/>
            <a:ext cx="7315200" cy="1517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1800" b="1" dirty="0">
              <a:solidFill>
                <a:srgbClr val="000000"/>
              </a:solidFill>
              <a:latin typeface="Courier New" pitchFamily="49" charset="0"/>
            </a:endParaRPr>
          </a:p>
          <a:p>
            <a:pPr>
              <a:lnSpc>
                <a:spcPct val="100000"/>
              </a:lnSpc>
            </a:pPr>
            <a:r>
              <a:rPr lang="pt-BR" altLang="pt-BR" sz="1800" b="1" dirty="0" err="1">
                <a:solidFill>
                  <a:srgbClr val="000000"/>
                </a:solidFill>
                <a:latin typeface="Courier New" pitchFamily="49" charset="0"/>
              </a:rPr>
              <a:t>Select</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e.NomeEmpregado</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d.IdDepto</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e.IdDepto</a:t>
            </a:r>
            <a:r>
              <a:rPr lang="pt-BR" altLang="pt-BR" sz="1800" b="1" dirty="0">
                <a:solidFill>
                  <a:srgbClr val="000000"/>
                </a:solidFill>
                <a:latin typeface="Courier New" pitchFamily="49" charset="0"/>
              </a:rPr>
              <a:t>, </a:t>
            </a:r>
          </a:p>
          <a:p>
            <a:pPr>
              <a:lnSpc>
                <a:spcPct val="100000"/>
              </a:lnSpc>
            </a:pP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d.NomeDepto</a:t>
            </a:r>
            <a:endParaRPr lang="pt-BR" altLang="pt-BR" sz="1800" b="1" dirty="0">
              <a:solidFill>
                <a:srgbClr val="000000"/>
              </a:solidFill>
              <a:latin typeface="Courier New" pitchFamily="49" charset="0"/>
            </a:endParaRPr>
          </a:p>
          <a:p>
            <a:pPr>
              <a:lnSpc>
                <a:spcPct val="100000"/>
              </a:lnSpc>
            </a:pPr>
            <a:r>
              <a:rPr lang="pt-BR" altLang="pt-BR" sz="1800" b="1" dirty="0" err="1">
                <a:solidFill>
                  <a:srgbClr val="000000"/>
                </a:solidFill>
                <a:latin typeface="Courier New" pitchFamily="49" charset="0"/>
              </a:rPr>
              <a:t>From</a:t>
            </a:r>
            <a:r>
              <a:rPr lang="pt-BR" altLang="pt-BR" sz="1800" b="1" dirty="0">
                <a:solidFill>
                  <a:srgbClr val="000000"/>
                </a:solidFill>
                <a:latin typeface="Courier New" pitchFamily="49" charset="0"/>
              </a:rPr>
              <a:t>    Departamento d</a:t>
            </a:r>
          </a:p>
          <a:p>
            <a:pPr>
              <a:lnSpc>
                <a:spcPct val="100000"/>
              </a:lnSpc>
            </a:pPr>
            <a:r>
              <a:rPr lang="pt-BR" altLang="pt-BR" sz="1800" b="1" dirty="0" err="1">
                <a:solidFill>
                  <a:srgbClr val="000000"/>
                </a:solidFill>
                <a:latin typeface="Courier New" pitchFamily="49" charset="0"/>
              </a:rPr>
              <a:t>Left</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Join</a:t>
            </a:r>
            <a:r>
              <a:rPr lang="pt-BR" altLang="pt-BR" sz="1800" b="1" dirty="0">
                <a:solidFill>
                  <a:srgbClr val="000000"/>
                </a:solidFill>
                <a:latin typeface="Courier New" pitchFamily="49" charset="0"/>
              </a:rPr>
              <a:t> Empregado e </a:t>
            </a:r>
            <a:r>
              <a:rPr lang="pt-BR" altLang="pt-BR" sz="1800" b="1" dirty="0" err="1">
                <a:solidFill>
                  <a:srgbClr val="000000"/>
                </a:solidFill>
                <a:latin typeface="Courier New" pitchFamily="49" charset="0"/>
              </a:rPr>
              <a:t>On</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e.IdDepto</a:t>
            </a:r>
            <a:r>
              <a:rPr lang="pt-BR" altLang="pt-BR" sz="1800" b="1" dirty="0">
                <a:solidFill>
                  <a:srgbClr val="000000"/>
                </a:solidFill>
                <a:latin typeface="Courier New" pitchFamily="49" charset="0"/>
              </a:rPr>
              <a:t> = </a:t>
            </a:r>
            <a:r>
              <a:rPr lang="pt-BR" altLang="pt-BR" sz="1800" b="1" dirty="0" err="1">
                <a:solidFill>
                  <a:srgbClr val="000000"/>
                </a:solidFill>
                <a:latin typeface="Courier New" pitchFamily="49" charset="0"/>
              </a:rPr>
              <a:t>d.IdDepto</a:t>
            </a:r>
            <a:endParaRPr lang="pt-BR" altLang="pt-BR" sz="1800" b="1" dirty="0">
              <a:solidFill>
                <a:srgbClr val="000000"/>
              </a:solidFill>
              <a:latin typeface="Courier New" pitchFamily="49" charset="0"/>
            </a:endParaRPr>
          </a:p>
        </p:txBody>
      </p:sp>
      <p:sp>
        <p:nvSpPr>
          <p:cNvPr id="16" name="Rectangle 10"/>
          <p:cNvSpPr>
            <a:spLocks noChangeArrowheads="1"/>
          </p:cNvSpPr>
          <p:nvPr/>
        </p:nvSpPr>
        <p:spPr bwMode="blackWhite">
          <a:xfrm>
            <a:off x="2330453" y="2876452"/>
            <a:ext cx="7315200" cy="2108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1800" b="1" dirty="0">
              <a:solidFill>
                <a:srgbClr val="000000"/>
              </a:solidFill>
              <a:latin typeface="Courier New" pitchFamily="49" charset="0"/>
            </a:endParaRPr>
          </a:p>
        </p:txBody>
      </p:sp>
      <p:grpSp>
        <p:nvGrpSpPr>
          <p:cNvPr id="7" name="Grupo 6"/>
          <p:cNvGrpSpPr/>
          <p:nvPr/>
        </p:nvGrpSpPr>
        <p:grpSpPr>
          <a:xfrm>
            <a:off x="3462768" y="1790348"/>
            <a:ext cx="5136588" cy="3106029"/>
            <a:chOff x="1938768" y="1790347"/>
            <a:chExt cx="5136588" cy="3106029"/>
          </a:xfrm>
        </p:grpSpPr>
        <p:sp>
          <p:nvSpPr>
            <p:cNvPr id="17" name="Rectangle 7"/>
            <p:cNvSpPr>
              <a:spLocks noChangeArrowheads="1"/>
            </p:cNvSpPr>
            <p:nvPr/>
          </p:nvSpPr>
          <p:spPr bwMode="ltGray">
            <a:xfrm>
              <a:off x="4987678" y="2875488"/>
              <a:ext cx="2087678" cy="2020888"/>
            </a:xfrm>
            <a:prstGeom prst="rect">
              <a:avLst/>
            </a:prstGeom>
            <a:solidFill>
              <a:srgbClr val="92D050">
                <a:alpha val="50000"/>
              </a:srgbClr>
            </a:solidFill>
            <a:ln>
              <a:noFill/>
            </a:ln>
            <a:effectLst/>
          </p:spPr>
          <p:txBody>
            <a:bodyPr wrap="none" anchor="ctr"/>
            <a:lstStyle/>
            <a:p>
              <a:endParaRPr lang="pt-BR"/>
            </a:p>
          </p:txBody>
        </p:sp>
        <p:sp>
          <p:nvSpPr>
            <p:cNvPr id="18" name="Rectangle 7"/>
            <p:cNvSpPr>
              <a:spLocks noChangeArrowheads="1"/>
            </p:cNvSpPr>
            <p:nvPr/>
          </p:nvSpPr>
          <p:spPr bwMode="ltGray">
            <a:xfrm>
              <a:off x="1938768" y="1790347"/>
              <a:ext cx="1625120" cy="307737"/>
            </a:xfrm>
            <a:prstGeom prst="rect">
              <a:avLst/>
            </a:prstGeom>
            <a:solidFill>
              <a:srgbClr val="92D050">
                <a:alpha val="50000"/>
              </a:srgbClr>
            </a:solidFill>
            <a:ln>
              <a:noFill/>
            </a:ln>
            <a:effectLst/>
          </p:spPr>
          <p:txBody>
            <a:bodyPr wrap="none" anchor="ctr"/>
            <a:lstStyle/>
            <a:p>
              <a:endParaRPr lang="pt-BR"/>
            </a:p>
          </p:txBody>
        </p:sp>
      </p:grpSp>
      <p:grpSp>
        <p:nvGrpSpPr>
          <p:cNvPr id="20" name="Group 8"/>
          <p:cNvGrpSpPr>
            <a:grpSpLocks/>
          </p:cNvGrpSpPr>
          <p:nvPr/>
        </p:nvGrpSpPr>
        <p:grpSpPr bwMode="auto">
          <a:xfrm>
            <a:off x="5435607" y="1528148"/>
            <a:ext cx="1668465" cy="3368680"/>
            <a:chOff x="2464" y="1780"/>
            <a:chExt cx="1051" cy="2122"/>
          </a:xfrm>
        </p:grpSpPr>
        <p:sp>
          <p:nvSpPr>
            <p:cNvPr id="21" name="Rectangle 6"/>
            <p:cNvSpPr>
              <a:spLocks noChangeArrowheads="1"/>
            </p:cNvSpPr>
            <p:nvPr/>
          </p:nvSpPr>
          <p:spPr bwMode="ltGray">
            <a:xfrm>
              <a:off x="2653" y="1780"/>
              <a:ext cx="862" cy="195"/>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22" name="Rectangle 7"/>
            <p:cNvSpPr>
              <a:spLocks noChangeArrowheads="1"/>
            </p:cNvSpPr>
            <p:nvPr/>
          </p:nvSpPr>
          <p:spPr bwMode="ltGray">
            <a:xfrm>
              <a:off x="2464" y="2629"/>
              <a:ext cx="660" cy="1273"/>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sp>
        <p:nvSpPr>
          <p:cNvPr id="23" name="Rectangle 6"/>
          <p:cNvSpPr>
            <a:spLocks noChangeArrowheads="1"/>
          </p:cNvSpPr>
          <p:nvPr/>
        </p:nvSpPr>
        <p:spPr bwMode="ltGray">
          <a:xfrm>
            <a:off x="7915143" y="2348506"/>
            <a:ext cx="1368427" cy="309563"/>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 name="Espaço Reservado para Número de Slide 2"/>
          <p:cNvSpPr>
            <a:spLocks noGrp="1"/>
          </p:cNvSpPr>
          <p:nvPr>
            <p:ph type="sldNum" sz="quarter" idx="12"/>
          </p:nvPr>
        </p:nvSpPr>
        <p:spPr/>
        <p:txBody>
          <a:bodyPr/>
          <a:lstStyle/>
          <a:p>
            <a:fld id="{C4F29C1D-01B1-466E-BAF1-C56448A35C33}" type="slidenum">
              <a:rPr lang="pt-BR" smtClean="0"/>
              <a:t>64</a:t>
            </a:fld>
            <a:endParaRPr lang="pt-BR"/>
          </a:p>
        </p:txBody>
      </p:sp>
    </p:spTree>
    <p:extLst>
      <p:ext uri="{BB962C8B-B14F-4D97-AF65-F5344CB8AC3E}">
        <p14:creationId xmlns:p14="http://schemas.microsoft.com/office/powerpoint/2010/main" val="1626487"/>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par>
                                <p:cTn id="8" presetID="22" presetClass="entr" presetSubtype="1"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up)">
                                      <p:cBhvr>
                                        <p:cTn id="10" dur="500"/>
                                        <p:tgtEl>
                                          <p:spTgt spid="7"/>
                                        </p:tgtEl>
                                      </p:cBhvr>
                                    </p:animEffect>
                                  </p:childTnLst>
                                </p:cTn>
                              </p:par>
                              <p:par>
                                <p:cTn id="11" presetID="22" presetClass="entr" presetSubtype="1"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up)">
                                      <p:cBhvr>
                                        <p:cTn id="13" dur="500"/>
                                        <p:tgtEl>
                                          <p:spTgt spid="2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up)">
                                      <p:cBhvr>
                                        <p:cTn id="1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RIGHT JOIN</a:t>
            </a:r>
          </a:p>
        </p:txBody>
      </p:sp>
      <p:sp>
        <p:nvSpPr>
          <p:cNvPr id="3" name="Espaço Reservado para Conteúdo 2"/>
          <p:cNvSpPr>
            <a:spLocks noGrp="1"/>
          </p:cNvSpPr>
          <p:nvPr>
            <p:ph idx="1"/>
          </p:nvPr>
        </p:nvSpPr>
        <p:spPr>
          <a:xfrm>
            <a:off x="2207569" y="2492897"/>
            <a:ext cx="8189491" cy="1800199"/>
          </a:xfrm>
        </p:spPr>
        <p:txBody>
          <a:bodyPr>
            <a:noAutofit/>
          </a:bodyPr>
          <a:lstStyle/>
          <a:p>
            <a:pPr marL="0" indent="0">
              <a:buNone/>
            </a:pPr>
            <a:r>
              <a:rPr lang="pt-BR" sz="2000" dirty="0"/>
              <a:t>As figuras acima representa um </a:t>
            </a:r>
            <a:r>
              <a:rPr lang="pt-BR" sz="2000" b="1" dirty="0" err="1"/>
              <a:t>Right</a:t>
            </a:r>
            <a:r>
              <a:rPr lang="pt-BR" sz="2000" b="1" dirty="0"/>
              <a:t> </a:t>
            </a:r>
            <a:r>
              <a:rPr lang="pt-BR" sz="2000" b="1" dirty="0" err="1"/>
              <a:t>Join</a:t>
            </a:r>
            <a:r>
              <a:rPr lang="pt-BR" sz="2000" dirty="0"/>
              <a:t>.</a:t>
            </a:r>
          </a:p>
          <a:p>
            <a:pPr marL="0" indent="0">
              <a:buNone/>
            </a:pPr>
            <a:r>
              <a:rPr lang="pt-BR" sz="2000" dirty="0"/>
              <a:t>Uma junção do tipo </a:t>
            </a:r>
            <a:r>
              <a:rPr lang="pt-BR" sz="2000" b="1" dirty="0" err="1"/>
              <a:t>Right</a:t>
            </a:r>
            <a:r>
              <a:rPr lang="pt-BR" sz="2000" b="1" dirty="0"/>
              <a:t> </a:t>
            </a:r>
            <a:r>
              <a:rPr lang="pt-BR" sz="2000" b="1" dirty="0" err="1"/>
              <a:t>Join</a:t>
            </a:r>
            <a:r>
              <a:rPr lang="pt-BR" sz="2000" dirty="0"/>
              <a:t> nada mais é do que o total do conjunto à direita, independente de existir, ou não, um item correspondente no conjunto da </a:t>
            </a:r>
            <a:r>
              <a:rPr lang="pt-BR" sz="2000" dirty="0" err="1"/>
              <a:t>esquera</a:t>
            </a:r>
            <a:r>
              <a:rPr lang="pt-BR" sz="2000" dirty="0"/>
              <a:t>.</a:t>
            </a:r>
          </a:p>
        </p:txBody>
      </p:sp>
      <p:sp>
        <p:nvSpPr>
          <p:cNvPr id="5" name="CaixaDeTexto 4"/>
          <p:cNvSpPr txBox="1"/>
          <p:nvPr/>
        </p:nvSpPr>
        <p:spPr>
          <a:xfrm>
            <a:off x="2207568" y="3933056"/>
            <a:ext cx="7052656" cy="2862322"/>
          </a:xfrm>
          <a:prstGeom prst="rect">
            <a:avLst/>
          </a:prstGeom>
          <a:noFill/>
        </p:spPr>
        <p:txBody>
          <a:bodyPr wrap="square" rtlCol="0">
            <a:spAutoFit/>
          </a:bodyPr>
          <a:lstStyle/>
          <a:p>
            <a:r>
              <a:rPr lang="pt-BR" sz="2000" b="1" dirty="0"/>
              <a:t>Sintaxe </a:t>
            </a:r>
            <a:br>
              <a:rPr lang="pt-BR" sz="2000" dirty="0"/>
            </a:br>
            <a:br>
              <a:rPr lang="pt-BR" sz="2000" dirty="0"/>
            </a:br>
            <a:r>
              <a:rPr lang="pt-BR" sz="2000" b="1" dirty="0" err="1">
                <a:solidFill>
                  <a:schemeClr val="accent1"/>
                </a:solidFill>
              </a:rPr>
              <a:t>Right</a:t>
            </a:r>
            <a:r>
              <a:rPr lang="pt-BR" sz="2000" b="1" dirty="0">
                <a:solidFill>
                  <a:schemeClr val="accent1"/>
                </a:solidFill>
              </a:rPr>
              <a:t> </a:t>
            </a:r>
            <a:r>
              <a:rPr lang="pt-BR" sz="2000" b="1" dirty="0" err="1">
                <a:solidFill>
                  <a:schemeClr val="accent1"/>
                </a:solidFill>
              </a:rPr>
              <a:t>Join</a:t>
            </a:r>
            <a:r>
              <a:rPr lang="pt-BR" sz="2000" dirty="0"/>
              <a:t> </a:t>
            </a:r>
            <a:r>
              <a:rPr lang="pt-BR" sz="2000" i="1" dirty="0"/>
              <a:t>tabela</a:t>
            </a:r>
            <a:r>
              <a:rPr lang="pt-BR" sz="2000" b="1" dirty="0"/>
              <a:t> | </a:t>
            </a:r>
            <a:r>
              <a:rPr lang="pt-BR" sz="2000" i="1" dirty="0" err="1"/>
              <a:t>view</a:t>
            </a:r>
            <a:r>
              <a:rPr lang="pt-BR" sz="2000" b="1" dirty="0"/>
              <a:t> </a:t>
            </a:r>
            <a:r>
              <a:rPr lang="pt-BR" sz="2000" b="1" dirty="0" err="1">
                <a:solidFill>
                  <a:schemeClr val="accent1"/>
                </a:solidFill>
              </a:rPr>
              <a:t>On</a:t>
            </a:r>
            <a:r>
              <a:rPr lang="pt-BR" sz="2000" b="1" dirty="0">
                <a:solidFill>
                  <a:schemeClr val="accent1"/>
                </a:solidFill>
              </a:rPr>
              <a:t> </a:t>
            </a:r>
            <a:r>
              <a:rPr lang="pt-BR" sz="2000" i="1" dirty="0"/>
              <a:t>condição </a:t>
            </a:r>
            <a:br>
              <a:rPr lang="pt-BR" sz="2000" dirty="0"/>
            </a:br>
            <a:br>
              <a:rPr lang="pt-BR" sz="2000" dirty="0"/>
            </a:br>
            <a:r>
              <a:rPr lang="pt-BR" sz="2000" i="1" dirty="0"/>
              <a:t>tabela | </a:t>
            </a:r>
            <a:r>
              <a:rPr lang="pt-BR" sz="2000" i="1" dirty="0" err="1"/>
              <a:t>view</a:t>
            </a:r>
            <a:r>
              <a:rPr lang="pt-BR" sz="2000" i="1" dirty="0"/>
              <a:t> </a:t>
            </a:r>
            <a:r>
              <a:rPr lang="pt-BR" sz="2000" dirty="0"/>
              <a:t>- tabela ou </a:t>
            </a:r>
            <a:r>
              <a:rPr lang="pt-BR" sz="2000" dirty="0" err="1"/>
              <a:t>view</a:t>
            </a:r>
            <a:r>
              <a:rPr lang="pt-BR" sz="2000" dirty="0"/>
              <a:t> que será relacionada no </a:t>
            </a:r>
            <a:r>
              <a:rPr lang="pt-BR" sz="2000" b="1" dirty="0" err="1"/>
              <a:t>Right</a:t>
            </a:r>
            <a:r>
              <a:rPr lang="pt-BR" sz="2000" b="1" dirty="0"/>
              <a:t> </a:t>
            </a:r>
            <a:r>
              <a:rPr lang="pt-BR" sz="2000" b="1" dirty="0" err="1"/>
              <a:t>Join</a:t>
            </a:r>
            <a:r>
              <a:rPr lang="pt-BR" sz="2000" dirty="0"/>
              <a:t>.</a:t>
            </a:r>
            <a:br>
              <a:rPr lang="pt-BR" sz="2000" dirty="0"/>
            </a:br>
            <a:br>
              <a:rPr lang="pt-BR" sz="2000" dirty="0"/>
            </a:br>
            <a:r>
              <a:rPr lang="pt-BR" sz="2000" b="1" dirty="0" err="1">
                <a:solidFill>
                  <a:schemeClr val="accent1"/>
                </a:solidFill>
              </a:rPr>
              <a:t>On</a:t>
            </a:r>
            <a:r>
              <a:rPr lang="pt-BR" sz="2000" b="1" dirty="0">
                <a:solidFill>
                  <a:schemeClr val="accent1"/>
                </a:solidFill>
              </a:rPr>
              <a:t> </a:t>
            </a:r>
            <a:r>
              <a:rPr lang="pt-BR" sz="2000" dirty="0"/>
              <a:t>- cláusula onde a condição será especificada.</a:t>
            </a:r>
            <a:br>
              <a:rPr lang="pt-BR" sz="2000" dirty="0"/>
            </a:br>
            <a:br>
              <a:rPr lang="pt-BR" sz="2000" dirty="0"/>
            </a:br>
            <a:r>
              <a:rPr lang="pt-BR" sz="2000" i="1" dirty="0"/>
              <a:t>condição </a:t>
            </a:r>
            <a:r>
              <a:rPr lang="pt-BR" sz="2000" dirty="0"/>
              <a:t>- condição que define o </a:t>
            </a:r>
            <a:r>
              <a:rPr lang="pt-BR" sz="2000" b="1" dirty="0" err="1"/>
              <a:t>Join</a:t>
            </a:r>
            <a:r>
              <a:rPr lang="pt-BR" sz="2000" dirty="0"/>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9576" y="1037482"/>
            <a:ext cx="7723020" cy="13834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Espaço Reservado para Número de Slide 3"/>
          <p:cNvSpPr>
            <a:spLocks noGrp="1"/>
          </p:cNvSpPr>
          <p:nvPr>
            <p:ph type="sldNum" sz="quarter" idx="12"/>
          </p:nvPr>
        </p:nvSpPr>
        <p:spPr/>
        <p:txBody>
          <a:bodyPr/>
          <a:lstStyle/>
          <a:p>
            <a:fld id="{C4F29C1D-01B1-466E-BAF1-C56448A35C33}" type="slidenum">
              <a:rPr lang="pt-BR" smtClean="0"/>
              <a:t>65</a:t>
            </a:fld>
            <a:endParaRPr lang="pt-BR"/>
          </a:p>
        </p:txBody>
      </p:sp>
    </p:spTree>
    <p:extLst>
      <p:ext uri="{BB962C8B-B14F-4D97-AF65-F5344CB8AC3E}">
        <p14:creationId xmlns:p14="http://schemas.microsoft.com/office/powerpoint/2010/main" val="3481582701"/>
      </p:ext>
    </p:extLst>
  </p:cSld>
  <p:clrMapOvr>
    <a:masterClrMapping/>
  </p:clrMapOvr>
  <p:transition spd="slow">
    <p:wipe dir="d"/>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RIGHT JOIN</a:t>
            </a:r>
          </a:p>
        </p:txBody>
      </p:sp>
      <p:grpSp>
        <p:nvGrpSpPr>
          <p:cNvPr id="3" name="Grupo 2"/>
          <p:cNvGrpSpPr/>
          <p:nvPr/>
        </p:nvGrpSpPr>
        <p:grpSpPr>
          <a:xfrm>
            <a:off x="2330452" y="1556792"/>
            <a:ext cx="7942012" cy="3384376"/>
            <a:chOff x="806453" y="1196752"/>
            <a:chExt cx="7315200" cy="1517452"/>
          </a:xfrm>
        </p:grpSpPr>
        <p:sp>
          <p:nvSpPr>
            <p:cNvPr id="10" name="Rectangle 2"/>
            <p:cNvSpPr>
              <a:spLocks noChangeArrowheads="1"/>
            </p:cNvSpPr>
            <p:nvPr/>
          </p:nvSpPr>
          <p:spPr bwMode="blackWhite">
            <a:xfrm>
              <a:off x="831853" y="1412776"/>
              <a:ext cx="7289800" cy="128872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3200" b="1">
                <a:solidFill>
                  <a:srgbClr val="000000"/>
                </a:solidFill>
                <a:latin typeface="Courier New" pitchFamily="49" charset="0"/>
              </a:endParaRPr>
            </a:p>
            <a:p>
              <a:pPr>
                <a:lnSpc>
                  <a:spcPct val="100000"/>
                </a:lnSpc>
              </a:pPr>
              <a:endParaRPr lang="pt-BR" altLang="pt-BR" sz="3200" b="1">
                <a:solidFill>
                  <a:srgbClr val="000000"/>
                </a:solidFill>
                <a:latin typeface="Courier New" pitchFamily="49" charset="0"/>
              </a:endParaRPr>
            </a:p>
          </p:txBody>
        </p:sp>
        <p:sp>
          <p:nvSpPr>
            <p:cNvPr id="15" name="Rectangle 9"/>
            <p:cNvSpPr>
              <a:spLocks noChangeArrowheads="1"/>
            </p:cNvSpPr>
            <p:nvPr/>
          </p:nvSpPr>
          <p:spPr bwMode="blackWhite">
            <a:xfrm>
              <a:off x="806453" y="1196752"/>
              <a:ext cx="7315200" cy="1517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r>
                <a:rPr lang="pt-BR" altLang="pt-BR" sz="2000" dirty="0" err="1">
                  <a:solidFill>
                    <a:srgbClr val="000000"/>
                  </a:solidFill>
                  <a:latin typeface="Courier New" pitchFamily="49" charset="0"/>
                </a:rPr>
                <a:t>Select</a:t>
              </a:r>
              <a:r>
                <a:rPr lang="pt-BR" altLang="pt-BR" sz="2000" dirty="0">
                  <a:solidFill>
                    <a:srgbClr val="000000"/>
                  </a:solidFill>
                  <a:latin typeface="Courier New" pitchFamily="49" charset="0"/>
                </a:rPr>
                <a:t>	[DISTINCT] {*,</a:t>
              </a:r>
              <a:r>
                <a:rPr lang="pt-BR" altLang="pt-BR" sz="2000" i="1" dirty="0">
                  <a:solidFill>
                    <a:srgbClr val="000000"/>
                  </a:solidFill>
                  <a:latin typeface="Courier New" pitchFamily="49" charset="0"/>
                </a:rPr>
                <a:t>colunas </a:t>
              </a:r>
              <a:r>
                <a:rPr lang="pt-BR" altLang="pt-BR" sz="2000" dirty="0">
                  <a:solidFill>
                    <a:srgbClr val="000000"/>
                  </a:solidFill>
                  <a:latin typeface="Courier New" pitchFamily="49" charset="0"/>
                </a:rPr>
                <a:t>[</a:t>
              </a:r>
              <a:r>
                <a:rPr lang="pt-BR" altLang="pt-BR" sz="2000" i="1" dirty="0">
                  <a:solidFill>
                    <a:srgbClr val="000000"/>
                  </a:solidFill>
                  <a:latin typeface="Courier New" pitchFamily="49" charset="0"/>
                </a:rPr>
                <a:t>alias</a:t>
              </a:r>
              <a:r>
                <a:rPr lang="pt-BR" altLang="pt-BR" sz="2000" dirty="0">
                  <a:solidFill>
                    <a:srgbClr val="000000"/>
                  </a:solidFill>
                  <a:latin typeface="Courier New" pitchFamily="49" charset="0"/>
                </a:rPr>
                <a:t>],...}</a:t>
              </a:r>
            </a:p>
            <a:p>
              <a:r>
                <a:rPr lang="pt-BR" altLang="pt-BR" sz="2000" dirty="0">
                  <a:solidFill>
                    <a:srgbClr val="000000"/>
                  </a:solidFill>
                  <a:latin typeface="Courier New" pitchFamily="49" charset="0"/>
                </a:rPr>
                <a:t>FROM	</a:t>
              </a:r>
              <a:r>
                <a:rPr lang="pt-BR" altLang="pt-BR" sz="2000" i="1" dirty="0">
                  <a:solidFill>
                    <a:srgbClr val="000000"/>
                  </a:solidFill>
                  <a:latin typeface="Courier New" pitchFamily="49" charset="0"/>
                </a:rPr>
                <a:t>Tabela a</a:t>
              </a:r>
            </a:p>
            <a:p>
              <a:r>
                <a:rPr lang="pt-BR" altLang="pt-BR" sz="2000" b="1" i="1" dirty="0" err="1">
                  <a:solidFill>
                    <a:srgbClr val="000000"/>
                  </a:solidFill>
                  <a:latin typeface="Courier New" pitchFamily="49" charset="0"/>
                </a:rPr>
                <a:t>Right</a:t>
              </a:r>
              <a:r>
                <a:rPr lang="pt-BR" altLang="pt-BR" sz="2000" b="1" i="1" dirty="0">
                  <a:solidFill>
                    <a:srgbClr val="000000"/>
                  </a:solidFill>
                  <a:latin typeface="Courier New" pitchFamily="49" charset="0"/>
                </a:rPr>
                <a:t> </a:t>
              </a:r>
              <a:r>
                <a:rPr lang="pt-BR" altLang="pt-BR" sz="2000" b="1" i="1" dirty="0" err="1">
                  <a:solidFill>
                    <a:srgbClr val="000000"/>
                  </a:solidFill>
                  <a:latin typeface="Courier New" pitchFamily="49" charset="0"/>
                </a:rPr>
                <a:t>Join</a:t>
              </a:r>
              <a:r>
                <a:rPr lang="pt-BR" altLang="pt-BR" sz="2000" b="1" i="1" dirty="0">
                  <a:solidFill>
                    <a:srgbClr val="000000"/>
                  </a:solidFill>
                  <a:latin typeface="Courier New" pitchFamily="49" charset="0"/>
                </a:rPr>
                <a:t> </a:t>
              </a:r>
              <a:r>
                <a:rPr lang="pt-BR" altLang="pt-BR" sz="2000" i="1" dirty="0">
                  <a:solidFill>
                    <a:srgbClr val="000000"/>
                  </a:solidFill>
                  <a:latin typeface="Courier New" pitchFamily="49" charset="0"/>
                </a:rPr>
                <a:t>Tabela b </a:t>
              </a:r>
              <a:r>
                <a:rPr lang="pt-BR" altLang="pt-BR" sz="2000" b="1" i="1" dirty="0" err="1">
                  <a:solidFill>
                    <a:srgbClr val="000000"/>
                  </a:solidFill>
                  <a:latin typeface="Courier New" pitchFamily="49" charset="0"/>
                </a:rPr>
                <a:t>On</a:t>
              </a:r>
              <a:r>
                <a:rPr lang="pt-BR" altLang="pt-BR" sz="2000" i="1" dirty="0">
                  <a:solidFill>
                    <a:srgbClr val="000000"/>
                  </a:solidFill>
                  <a:latin typeface="Courier New" pitchFamily="49" charset="0"/>
                </a:rPr>
                <a:t> (a.coluna1 = b.coluna1)</a:t>
              </a:r>
            </a:p>
          </p:txBody>
        </p:sp>
      </p:grpSp>
      <p:sp>
        <p:nvSpPr>
          <p:cNvPr id="4" name="Espaço Reservado para Número de Slide 3"/>
          <p:cNvSpPr>
            <a:spLocks noGrp="1"/>
          </p:cNvSpPr>
          <p:nvPr>
            <p:ph type="sldNum" sz="quarter" idx="12"/>
          </p:nvPr>
        </p:nvSpPr>
        <p:spPr/>
        <p:txBody>
          <a:bodyPr/>
          <a:lstStyle/>
          <a:p>
            <a:fld id="{C4F29C1D-01B1-466E-BAF1-C56448A35C33}" type="slidenum">
              <a:rPr lang="pt-BR" smtClean="0"/>
              <a:t>66</a:t>
            </a:fld>
            <a:endParaRPr lang="pt-BR"/>
          </a:p>
        </p:txBody>
      </p:sp>
    </p:spTree>
    <p:extLst>
      <p:ext uri="{BB962C8B-B14F-4D97-AF65-F5344CB8AC3E}">
        <p14:creationId xmlns:p14="http://schemas.microsoft.com/office/powerpoint/2010/main" val="2643259283"/>
      </p:ext>
    </p:extLst>
  </p:cSld>
  <p:clrMapOvr>
    <a:masterClrMapping/>
  </p:clrMapOvr>
  <p:transition spd="slow">
    <p:wipe dir="d"/>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RIGHT JOIN</a:t>
            </a:r>
          </a:p>
        </p:txBody>
      </p:sp>
      <p:sp>
        <p:nvSpPr>
          <p:cNvPr id="10" name="Rectangle 2"/>
          <p:cNvSpPr>
            <a:spLocks noChangeArrowheads="1"/>
          </p:cNvSpPr>
          <p:nvPr/>
        </p:nvSpPr>
        <p:spPr bwMode="blackWhite">
          <a:xfrm>
            <a:off x="2355853" y="1412776"/>
            <a:ext cx="7289800" cy="128872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1800" b="1">
              <a:solidFill>
                <a:srgbClr val="000000"/>
              </a:solidFill>
              <a:latin typeface="Courier New" pitchFamily="49" charset="0"/>
            </a:endParaRPr>
          </a:p>
          <a:p>
            <a:pPr>
              <a:lnSpc>
                <a:spcPct val="100000"/>
              </a:lnSpc>
            </a:pPr>
            <a:endParaRPr lang="pt-BR" altLang="pt-BR" sz="1800" b="1">
              <a:solidFill>
                <a:srgbClr val="000000"/>
              </a:solidFill>
              <a:latin typeface="Courier New" pitchFamily="49" charset="0"/>
            </a:endParaRPr>
          </a:p>
        </p:txBody>
      </p:sp>
      <p:sp>
        <p:nvSpPr>
          <p:cNvPr id="11" name="Rectangle 3"/>
          <p:cNvSpPr>
            <a:spLocks noChangeArrowheads="1"/>
          </p:cNvSpPr>
          <p:nvPr/>
        </p:nvSpPr>
        <p:spPr bwMode="blackWhite">
          <a:xfrm>
            <a:off x="2355853" y="2876452"/>
            <a:ext cx="7289800" cy="2020019"/>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r>
              <a:rPr lang="pt-BR" altLang="pt-BR" sz="1800" b="1" dirty="0" err="1">
                <a:solidFill>
                  <a:srgbClr val="000000"/>
                </a:solidFill>
                <a:latin typeface="Courier New" pitchFamily="49" charset="0"/>
              </a:rPr>
              <a:t>NomeEmpregado</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IdDepto</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IdDepto</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NomeDepto</a:t>
            </a:r>
            <a:endParaRPr lang="pt-BR" altLang="pt-BR" sz="1800" b="1" dirty="0">
              <a:solidFill>
                <a:srgbClr val="000000"/>
              </a:solidFill>
              <a:latin typeface="Courier New" pitchFamily="49" charset="0"/>
            </a:endParaRPr>
          </a:p>
          <a:p>
            <a:pPr>
              <a:lnSpc>
                <a:spcPct val="100000"/>
              </a:lnSpc>
            </a:pPr>
            <a:r>
              <a:rPr lang="pt-BR" altLang="pt-BR" sz="1800" b="1" dirty="0">
                <a:solidFill>
                  <a:srgbClr val="000000"/>
                </a:solidFill>
                <a:latin typeface="Courier New" pitchFamily="49" charset="0"/>
              </a:rPr>
              <a:t>------------- ------- ------- ---------------</a:t>
            </a:r>
          </a:p>
          <a:p>
            <a:pPr>
              <a:lnSpc>
                <a:spcPct val="100000"/>
              </a:lnSpc>
            </a:pPr>
            <a:r>
              <a:rPr lang="pt-BR" altLang="pt-BR" sz="1800" b="1" dirty="0">
                <a:solidFill>
                  <a:srgbClr val="000000"/>
                </a:solidFill>
                <a:latin typeface="Courier New" pitchFamily="49" charset="0"/>
              </a:rPr>
              <a:t>NULL           10        NULL CEARA</a:t>
            </a:r>
          </a:p>
          <a:p>
            <a:pPr>
              <a:lnSpc>
                <a:spcPct val="100000"/>
              </a:lnSpc>
            </a:pPr>
            <a:r>
              <a:rPr lang="pt-BR" altLang="pt-BR" sz="1800" b="1" dirty="0">
                <a:solidFill>
                  <a:srgbClr val="000000"/>
                </a:solidFill>
                <a:latin typeface="Courier New" pitchFamily="49" charset="0"/>
              </a:rPr>
              <a:t>ORSINI         20          20 RIO</a:t>
            </a:r>
          </a:p>
          <a:p>
            <a:pPr>
              <a:lnSpc>
                <a:spcPct val="100000"/>
              </a:lnSpc>
            </a:pPr>
            <a:r>
              <a:rPr lang="pt-BR" altLang="pt-BR" sz="1800" b="1" dirty="0">
                <a:solidFill>
                  <a:srgbClr val="000000"/>
                </a:solidFill>
                <a:latin typeface="Courier New" pitchFamily="49" charset="0"/>
              </a:rPr>
              <a:t>DANTAS         38          38 MINAS</a:t>
            </a:r>
          </a:p>
          <a:p>
            <a:pPr>
              <a:lnSpc>
                <a:spcPct val="100000"/>
              </a:lnSpc>
            </a:pPr>
            <a:r>
              <a:rPr lang="pt-BR" altLang="pt-BR" sz="1800" b="1" dirty="0">
                <a:solidFill>
                  <a:srgbClr val="000000"/>
                </a:solidFill>
                <a:latin typeface="Courier New" pitchFamily="49" charset="0"/>
              </a:rPr>
              <a:t>OBRIEN         38          38 MINAS</a:t>
            </a:r>
          </a:p>
          <a:p>
            <a:pPr>
              <a:lnSpc>
                <a:spcPct val="100000"/>
              </a:lnSpc>
            </a:pPr>
            <a:r>
              <a:rPr lang="pt-BR" altLang="pt-BR" sz="1800" b="1" dirty="0">
                <a:solidFill>
                  <a:srgbClr val="000000"/>
                </a:solidFill>
                <a:latin typeface="Courier New" pitchFamily="49" charset="0"/>
              </a:rPr>
              <a:t>SOUZA          15          15 CAMPINAS</a:t>
            </a:r>
          </a:p>
        </p:txBody>
      </p:sp>
      <p:grpSp>
        <p:nvGrpSpPr>
          <p:cNvPr id="12" name="Group 8"/>
          <p:cNvGrpSpPr>
            <a:grpSpLocks/>
          </p:cNvGrpSpPr>
          <p:nvPr/>
        </p:nvGrpSpPr>
        <p:grpSpPr bwMode="auto">
          <a:xfrm>
            <a:off x="2417385" y="2348505"/>
            <a:ext cx="5477426" cy="2547938"/>
            <a:chOff x="2071" y="1407"/>
            <a:chExt cx="1506" cy="1605"/>
          </a:xfrm>
        </p:grpSpPr>
        <p:sp>
          <p:nvSpPr>
            <p:cNvPr id="13" name="Rectangle 6"/>
            <p:cNvSpPr>
              <a:spLocks noChangeArrowheads="1"/>
            </p:cNvSpPr>
            <p:nvPr/>
          </p:nvSpPr>
          <p:spPr bwMode="ltGray">
            <a:xfrm>
              <a:off x="2071" y="1407"/>
              <a:ext cx="1506" cy="195"/>
            </a:xfrm>
            <a:prstGeom prst="rect">
              <a:avLst/>
            </a:prstGeom>
            <a:solidFill>
              <a:srgbClr val="92D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14" name="Rectangle 7"/>
            <p:cNvSpPr>
              <a:spLocks noChangeArrowheads="1"/>
            </p:cNvSpPr>
            <p:nvPr/>
          </p:nvSpPr>
          <p:spPr bwMode="ltGray">
            <a:xfrm>
              <a:off x="2604" y="1739"/>
              <a:ext cx="287" cy="1273"/>
            </a:xfrm>
            <a:prstGeom prst="rect">
              <a:avLst/>
            </a:prstGeom>
            <a:solidFill>
              <a:srgbClr val="92D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sp>
        <p:nvSpPr>
          <p:cNvPr id="15" name="Rectangle 9"/>
          <p:cNvSpPr>
            <a:spLocks noChangeArrowheads="1"/>
          </p:cNvSpPr>
          <p:nvPr/>
        </p:nvSpPr>
        <p:spPr bwMode="blackWhite">
          <a:xfrm>
            <a:off x="2330453" y="1196752"/>
            <a:ext cx="7315200" cy="1517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1800" b="1" dirty="0">
              <a:solidFill>
                <a:srgbClr val="000000"/>
              </a:solidFill>
              <a:latin typeface="Courier New" pitchFamily="49" charset="0"/>
            </a:endParaRPr>
          </a:p>
          <a:p>
            <a:pPr>
              <a:lnSpc>
                <a:spcPct val="100000"/>
              </a:lnSpc>
            </a:pPr>
            <a:r>
              <a:rPr lang="pt-BR" altLang="pt-BR" sz="1800" b="1" dirty="0" err="1">
                <a:solidFill>
                  <a:srgbClr val="000000"/>
                </a:solidFill>
                <a:latin typeface="Courier New" pitchFamily="49" charset="0"/>
              </a:rPr>
              <a:t>Select</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e.NomeEmpregado</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d.IdDepto</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e.IdDepto</a:t>
            </a:r>
            <a:r>
              <a:rPr lang="pt-BR" altLang="pt-BR" sz="1800" b="1" dirty="0">
                <a:solidFill>
                  <a:srgbClr val="000000"/>
                </a:solidFill>
                <a:latin typeface="Courier New" pitchFamily="49" charset="0"/>
              </a:rPr>
              <a:t>, </a:t>
            </a:r>
          </a:p>
          <a:p>
            <a:pPr>
              <a:lnSpc>
                <a:spcPct val="100000"/>
              </a:lnSpc>
            </a:pP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d.NomeDepto</a:t>
            </a:r>
            <a:endParaRPr lang="pt-BR" altLang="pt-BR" sz="1800" b="1" dirty="0">
              <a:solidFill>
                <a:srgbClr val="000000"/>
              </a:solidFill>
              <a:latin typeface="Courier New" pitchFamily="49" charset="0"/>
            </a:endParaRPr>
          </a:p>
          <a:p>
            <a:pPr>
              <a:lnSpc>
                <a:spcPct val="100000"/>
              </a:lnSpc>
            </a:pPr>
            <a:r>
              <a:rPr lang="pt-BR" altLang="pt-BR" sz="1800" b="1" dirty="0" err="1">
                <a:solidFill>
                  <a:srgbClr val="000000"/>
                </a:solidFill>
                <a:latin typeface="Courier New" pitchFamily="49" charset="0"/>
              </a:rPr>
              <a:t>From</a:t>
            </a:r>
            <a:r>
              <a:rPr lang="pt-BR" altLang="pt-BR" sz="1800" b="1" dirty="0">
                <a:solidFill>
                  <a:srgbClr val="000000"/>
                </a:solidFill>
                <a:latin typeface="Courier New" pitchFamily="49" charset="0"/>
              </a:rPr>
              <a:t>    Empregado e</a:t>
            </a:r>
          </a:p>
          <a:p>
            <a:pPr>
              <a:lnSpc>
                <a:spcPct val="100000"/>
              </a:lnSpc>
            </a:pPr>
            <a:r>
              <a:rPr lang="pt-BR" altLang="pt-BR" sz="1800" b="1" dirty="0" err="1">
                <a:solidFill>
                  <a:srgbClr val="000000"/>
                </a:solidFill>
                <a:latin typeface="Courier New" pitchFamily="49" charset="0"/>
              </a:rPr>
              <a:t>Right</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Join</a:t>
            </a:r>
            <a:r>
              <a:rPr lang="pt-BR" altLang="pt-BR" sz="1800" b="1" dirty="0">
                <a:solidFill>
                  <a:srgbClr val="000000"/>
                </a:solidFill>
                <a:latin typeface="Courier New" pitchFamily="49" charset="0"/>
              </a:rPr>
              <a:t> Departamento d </a:t>
            </a:r>
            <a:r>
              <a:rPr lang="pt-BR" altLang="pt-BR" sz="1800" b="1" dirty="0" err="1">
                <a:solidFill>
                  <a:srgbClr val="000000"/>
                </a:solidFill>
                <a:latin typeface="Courier New" pitchFamily="49" charset="0"/>
              </a:rPr>
              <a:t>On</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e.IdDepto</a:t>
            </a:r>
            <a:r>
              <a:rPr lang="pt-BR" altLang="pt-BR" sz="1800" b="1" dirty="0">
                <a:solidFill>
                  <a:srgbClr val="000000"/>
                </a:solidFill>
                <a:latin typeface="Courier New" pitchFamily="49" charset="0"/>
              </a:rPr>
              <a:t> = </a:t>
            </a:r>
            <a:r>
              <a:rPr lang="pt-BR" altLang="pt-BR" sz="1800" b="1" dirty="0" err="1">
                <a:solidFill>
                  <a:srgbClr val="000000"/>
                </a:solidFill>
                <a:latin typeface="Courier New" pitchFamily="49" charset="0"/>
              </a:rPr>
              <a:t>d.IdDepto</a:t>
            </a:r>
            <a:endParaRPr lang="pt-BR" altLang="pt-BR" sz="1800" b="1" dirty="0">
              <a:solidFill>
                <a:srgbClr val="000000"/>
              </a:solidFill>
              <a:latin typeface="Courier New" pitchFamily="49" charset="0"/>
            </a:endParaRPr>
          </a:p>
        </p:txBody>
      </p:sp>
      <p:sp>
        <p:nvSpPr>
          <p:cNvPr id="16" name="Rectangle 10"/>
          <p:cNvSpPr>
            <a:spLocks noChangeArrowheads="1"/>
          </p:cNvSpPr>
          <p:nvPr/>
        </p:nvSpPr>
        <p:spPr bwMode="blackWhite">
          <a:xfrm>
            <a:off x="2330453" y="2876452"/>
            <a:ext cx="7315200" cy="2108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1800" b="1" dirty="0">
              <a:solidFill>
                <a:srgbClr val="000000"/>
              </a:solidFill>
              <a:latin typeface="Courier New" pitchFamily="49" charset="0"/>
            </a:endParaRPr>
          </a:p>
        </p:txBody>
      </p:sp>
      <p:grpSp>
        <p:nvGrpSpPr>
          <p:cNvPr id="7" name="Grupo 6"/>
          <p:cNvGrpSpPr/>
          <p:nvPr/>
        </p:nvGrpSpPr>
        <p:grpSpPr>
          <a:xfrm>
            <a:off x="3462768" y="1790348"/>
            <a:ext cx="5136588" cy="3106029"/>
            <a:chOff x="1938768" y="1790347"/>
            <a:chExt cx="5136588" cy="3106029"/>
          </a:xfrm>
        </p:grpSpPr>
        <p:sp>
          <p:nvSpPr>
            <p:cNvPr id="17" name="Rectangle 7"/>
            <p:cNvSpPr>
              <a:spLocks noChangeArrowheads="1"/>
            </p:cNvSpPr>
            <p:nvPr/>
          </p:nvSpPr>
          <p:spPr bwMode="ltGray">
            <a:xfrm>
              <a:off x="4987678" y="2875488"/>
              <a:ext cx="2087678" cy="2020888"/>
            </a:xfrm>
            <a:prstGeom prst="rect">
              <a:avLst/>
            </a:prstGeom>
            <a:solidFill>
              <a:srgbClr val="92D050">
                <a:alpha val="50000"/>
              </a:srgbClr>
            </a:solidFill>
            <a:ln>
              <a:noFill/>
            </a:ln>
            <a:effectLst/>
          </p:spPr>
          <p:txBody>
            <a:bodyPr wrap="none" anchor="ctr"/>
            <a:lstStyle/>
            <a:p>
              <a:endParaRPr lang="pt-BR"/>
            </a:p>
          </p:txBody>
        </p:sp>
        <p:sp>
          <p:nvSpPr>
            <p:cNvPr id="18" name="Rectangle 7"/>
            <p:cNvSpPr>
              <a:spLocks noChangeArrowheads="1"/>
            </p:cNvSpPr>
            <p:nvPr/>
          </p:nvSpPr>
          <p:spPr bwMode="ltGray">
            <a:xfrm>
              <a:off x="1938768" y="1790347"/>
              <a:ext cx="1625120" cy="307737"/>
            </a:xfrm>
            <a:prstGeom prst="rect">
              <a:avLst/>
            </a:prstGeom>
            <a:solidFill>
              <a:srgbClr val="92D050">
                <a:alpha val="50000"/>
              </a:srgbClr>
            </a:solidFill>
            <a:ln>
              <a:noFill/>
            </a:ln>
            <a:effectLst/>
          </p:spPr>
          <p:txBody>
            <a:bodyPr wrap="none" anchor="ctr"/>
            <a:lstStyle/>
            <a:p>
              <a:endParaRPr lang="pt-BR"/>
            </a:p>
          </p:txBody>
        </p:sp>
      </p:grpSp>
      <p:grpSp>
        <p:nvGrpSpPr>
          <p:cNvPr id="20" name="Group 8"/>
          <p:cNvGrpSpPr>
            <a:grpSpLocks/>
          </p:cNvGrpSpPr>
          <p:nvPr/>
        </p:nvGrpSpPr>
        <p:grpSpPr bwMode="auto">
          <a:xfrm>
            <a:off x="5435607" y="1528148"/>
            <a:ext cx="1668465" cy="3368680"/>
            <a:chOff x="2464" y="1780"/>
            <a:chExt cx="1051" cy="2122"/>
          </a:xfrm>
        </p:grpSpPr>
        <p:sp>
          <p:nvSpPr>
            <p:cNvPr id="21" name="Rectangle 6"/>
            <p:cNvSpPr>
              <a:spLocks noChangeArrowheads="1"/>
            </p:cNvSpPr>
            <p:nvPr/>
          </p:nvSpPr>
          <p:spPr bwMode="ltGray">
            <a:xfrm>
              <a:off x="2653" y="1780"/>
              <a:ext cx="862" cy="195"/>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22" name="Rectangle 7"/>
            <p:cNvSpPr>
              <a:spLocks noChangeArrowheads="1"/>
            </p:cNvSpPr>
            <p:nvPr/>
          </p:nvSpPr>
          <p:spPr bwMode="ltGray">
            <a:xfrm>
              <a:off x="2464" y="2629"/>
              <a:ext cx="660" cy="1273"/>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sp>
        <p:nvSpPr>
          <p:cNvPr id="23" name="Rectangle 6"/>
          <p:cNvSpPr>
            <a:spLocks noChangeArrowheads="1"/>
          </p:cNvSpPr>
          <p:nvPr/>
        </p:nvSpPr>
        <p:spPr bwMode="ltGray">
          <a:xfrm>
            <a:off x="7915143" y="2348506"/>
            <a:ext cx="1368427" cy="309563"/>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 name="Espaço Reservado para Número de Slide 2"/>
          <p:cNvSpPr>
            <a:spLocks noGrp="1"/>
          </p:cNvSpPr>
          <p:nvPr>
            <p:ph type="sldNum" sz="quarter" idx="12"/>
          </p:nvPr>
        </p:nvSpPr>
        <p:spPr/>
        <p:txBody>
          <a:bodyPr/>
          <a:lstStyle/>
          <a:p>
            <a:fld id="{C4F29C1D-01B1-466E-BAF1-C56448A35C33}" type="slidenum">
              <a:rPr lang="pt-BR" smtClean="0"/>
              <a:t>67</a:t>
            </a:fld>
            <a:endParaRPr lang="pt-BR"/>
          </a:p>
        </p:txBody>
      </p:sp>
    </p:spTree>
    <p:extLst>
      <p:ext uri="{BB962C8B-B14F-4D97-AF65-F5344CB8AC3E}">
        <p14:creationId xmlns:p14="http://schemas.microsoft.com/office/powerpoint/2010/main" val="5045796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par>
                                <p:cTn id="8" presetID="22" presetClass="entr" presetSubtype="1"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up)">
                                      <p:cBhvr>
                                        <p:cTn id="10" dur="500"/>
                                        <p:tgtEl>
                                          <p:spTgt spid="7"/>
                                        </p:tgtEl>
                                      </p:cBhvr>
                                    </p:animEffect>
                                  </p:childTnLst>
                                </p:cTn>
                              </p:par>
                              <p:par>
                                <p:cTn id="11" presetID="22" presetClass="entr" presetSubtype="1"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up)">
                                      <p:cBhvr>
                                        <p:cTn id="13" dur="500"/>
                                        <p:tgtEl>
                                          <p:spTgt spid="2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up)">
                                      <p:cBhvr>
                                        <p:cTn id="1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3342D-96F4-4B3B-9007-307F1CD253A9}"/>
              </a:ext>
            </a:extLst>
          </p:cNvPr>
          <p:cNvSpPr>
            <a:spLocks noGrp="1"/>
          </p:cNvSpPr>
          <p:nvPr>
            <p:ph type="title"/>
          </p:nvPr>
        </p:nvSpPr>
        <p:spPr/>
        <p:txBody>
          <a:bodyPr/>
          <a:lstStyle/>
          <a:p>
            <a:r>
              <a:rPr lang="pt-BR" dirty="0"/>
              <a:t>Exercícios</a:t>
            </a:r>
          </a:p>
        </p:txBody>
      </p:sp>
      <p:sp>
        <p:nvSpPr>
          <p:cNvPr id="3" name="Content Placeholder 2">
            <a:extLst>
              <a:ext uri="{FF2B5EF4-FFF2-40B4-BE49-F238E27FC236}">
                <a16:creationId xmlns:a16="http://schemas.microsoft.com/office/drawing/2014/main" id="{CF5547F3-394A-43CC-8008-BA7BF5BF7D22}"/>
              </a:ext>
            </a:extLst>
          </p:cNvPr>
          <p:cNvSpPr>
            <a:spLocks noGrp="1"/>
          </p:cNvSpPr>
          <p:nvPr>
            <p:ph idx="1"/>
          </p:nvPr>
        </p:nvSpPr>
        <p:spPr/>
        <p:txBody>
          <a:bodyPr/>
          <a:lstStyle/>
          <a:p>
            <a:pPr marL="0" indent="0">
              <a:buNone/>
            </a:pPr>
            <a:r>
              <a:rPr lang="pt-BR" dirty="0">
                <a:hlinkClick r:id="rId2"/>
              </a:rPr>
              <a:t>The JOIN </a:t>
            </a:r>
            <a:r>
              <a:rPr lang="pt-BR" dirty="0" err="1">
                <a:hlinkClick r:id="rId2"/>
              </a:rPr>
              <a:t>operation</a:t>
            </a:r>
            <a:r>
              <a:rPr lang="pt-BR" dirty="0">
                <a:hlinkClick r:id="rId2"/>
              </a:rPr>
              <a:t> – SQLZOO</a:t>
            </a:r>
            <a:endParaRPr lang="pt-BR" dirty="0"/>
          </a:p>
          <a:p>
            <a:pPr marL="0" indent="0">
              <a:buNone/>
            </a:pPr>
            <a:endParaRPr lang="pt-BR" dirty="0"/>
          </a:p>
          <a:p>
            <a:pPr marL="0" indent="0">
              <a:buNone/>
            </a:pPr>
            <a:r>
              <a:rPr lang="en-US" dirty="0">
                <a:hlinkClick r:id="rId3"/>
              </a:rPr>
              <a:t>SQL Teaching - The easiest tutorial to learn SQL - Joins</a:t>
            </a:r>
            <a:endParaRPr lang="pt-BR" dirty="0"/>
          </a:p>
          <a:p>
            <a:pPr marL="0" indent="0">
              <a:buNone/>
            </a:pPr>
            <a:endParaRPr lang="pt-BR" dirty="0"/>
          </a:p>
          <a:p>
            <a:pPr marL="0" indent="0">
              <a:buNone/>
            </a:pPr>
            <a:endParaRPr lang="pt-BR" dirty="0"/>
          </a:p>
          <a:p>
            <a:pPr marL="0" indent="0">
              <a:buNone/>
            </a:pPr>
            <a:endParaRPr lang="pt-BR" dirty="0"/>
          </a:p>
        </p:txBody>
      </p:sp>
      <p:sp>
        <p:nvSpPr>
          <p:cNvPr id="4" name="Slide Number Placeholder 3">
            <a:extLst>
              <a:ext uri="{FF2B5EF4-FFF2-40B4-BE49-F238E27FC236}">
                <a16:creationId xmlns:a16="http://schemas.microsoft.com/office/drawing/2014/main" id="{D18B74AD-2F14-46F0-BAF5-DD4DB3CAC400}"/>
              </a:ext>
            </a:extLst>
          </p:cNvPr>
          <p:cNvSpPr>
            <a:spLocks noGrp="1"/>
          </p:cNvSpPr>
          <p:nvPr>
            <p:ph type="sldNum" sz="quarter" idx="12"/>
          </p:nvPr>
        </p:nvSpPr>
        <p:spPr/>
        <p:txBody>
          <a:bodyPr/>
          <a:lstStyle/>
          <a:p>
            <a:fld id="{C4F29C1D-01B1-466E-BAF1-C56448A35C33}" type="slidenum">
              <a:rPr lang="pt-BR" smtClean="0"/>
              <a:t>68</a:t>
            </a:fld>
            <a:endParaRPr lang="pt-BR"/>
          </a:p>
        </p:txBody>
      </p:sp>
    </p:spTree>
    <p:extLst>
      <p:ext uri="{BB962C8B-B14F-4D97-AF65-F5344CB8AC3E}">
        <p14:creationId xmlns:p14="http://schemas.microsoft.com/office/powerpoint/2010/main" val="2669846185"/>
      </p:ext>
    </p:extLst>
  </p:cSld>
  <p:clrMapOvr>
    <a:masterClrMapping/>
  </p:clrMapOvr>
  <p:transition spd="slow">
    <p:wipe dir="d"/>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3342D-96F4-4B3B-9007-307F1CD253A9}"/>
              </a:ext>
            </a:extLst>
          </p:cNvPr>
          <p:cNvSpPr>
            <a:spLocks noGrp="1"/>
          </p:cNvSpPr>
          <p:nvPr>
            <p:ph type="title"/>
          </p:nvPr>
        </p:nvSpPr>
        <p:spPr/>
        <p:txBody>
          <a:bodyPr/>
          <a:lstStyle/>
          <a:p>
            <a:r>
              <a:rPr lang="pt-BR" dirty="0"/>
              <a:t>Links de sites para praticar SQL</a:t>
            </a:r>
          </a:p>
        </p:txBody>
      </p:sp>
      <p:sp>
        <p:nvSpPr>
          <p:cNvPr id="3" name="Content Placeholder 2">
            <a:extLst>
              <a:ext uri="{FF2B5EF4-FFF2-40B4-BE49-F238E27FC236}">
                <a16:creationId xmlns:a16="http://schemas.microsoft.com/office/drawing/2014/main" id="{CF5547F3-394A-43CC-8008-BA7BF5BF7D22}"/>
              </a:ext>
            </a:extLst>
          </p:cNvPr>
          <p:cNvSpPr>
            <a:spLocks noGrp="1"/>
          </p:cNvSpPr>
          <p:nvPr>
            <p:ph idx="1"/>
          </p:nvPr>
        </p:nvSpPr>
        <p:spPr/>
        <p:txBody>
          <a:bodyPr/>
          <a:lstStyle/>
          <a:p>
            <a:pPr marL="0" indent="0">
              <a:buNone/>
            </a:pPr>
            <a:r>
              <a:rPr lang="pt-BR" dirty="0">
                <a:hlinkClick r:id="rId2"/>
              </a:rPr>
              <a:t>https://www.databasestar.com/sql-practice/</a:t>
            </a:r>
            <a:endParaRPr lang="pt-BR" dirty="0"/>
          </a:p>
          <a:p>
            <a:pPr marL="0" indent="0">
              <a:buNone/>
            </a:pPr>
            <a:r>
              <a:rPr lang="pt-BR" dirty="0">
                <a:hlinkClick r:id="rId2"/>
              </a:rPr>
              <a:t>https://www.databasestar.com/sql-practice/</a:t>
            </a:r>
            <a:endParaRPr lang="pt-BR" dirty="0"/>
          </a:p>
          <a:p>
            <a:pPr marL="0" indent="0">
              <a:buNone/>
            </a:pPr>
            <a:r>
              <a:rPr lang="pt-BR" dirty="0">
                <a:hlinkClick r:id="rId3"/>
              </a:rPr>
              <a:t>https://sqlzoo.net/wiki/SQL_Tutorial</a:t>
            </a:r>
            <a:endParaRPr lang="pt-BR" dirty="0"/>
          </a:p>
          <a:p>
            <a:pPr marL="0" indent="0">
              <a:buNone/>
            </a:pPr>
            <a:r>
              <a:rPr lang="pt-BR" dirty="0">
                <a:hlinkClick r:id="rId4"/>
              </a:rPr>
              <a:t>https://www.sqlteaching.com/</a:t>
            </a:r>
            <a:endParaRPr lang="pt-BR" dirty="0"/>
          </a:p>
          <a:p>
            <a:pPr marL="0" indent="0">
              <a:buNone/>
            </a:pPr>
            <a:endParaRPr lang="pt-BR" dirty="0"/>
          </a:p>
          <a:p>
            <a:pPr marL="0" indent="0">
              <a:buNone/>
            </a:pPr>
            <a:endParaRPr lang="pt-BR" dirty="0"/>
          </a:p>
          <a:p>
            <a:pPr marL="0" indent="0">
              <a:buNone/>
            </a:pPr>
            <a:endParaRPr lang="pt-BR" dirty="0"/>
          </a:p>
        </p:txBody>
      </p:sp>
      <p:sp>
        <p:nvSpPr>
          <p:cNvPr id="4" name="Slide Number Placeholder 3">
            <a:extLst>
              <a:ext uri="{FF2B5EF4-FFF2-40B4-BE49-F238E27FC236}">
                <a16:creationId xmlns:a16="http://schemas.microsoft.com/office/drawing/2014/main" id="{D18B74AD-2F14-46F0-BAF5-DD4DB3CAC400}"/>
              </a:ext>
            </a:extLst>
          </p:cNvPr>
          <p:cNvSpPr>
            <a:spLocks noGrp="1"/>
          </p:cNvSpPr>
          <p:nvPr>
            <p:ph type="sldNum" sz="quarter" idx="12"/>
          </p:nvPr>
        </p:nvSpPr>
        <p:spPr/>
        <p:txBody>
          <a:bodyPr/>
          <a:lstStyle/>
          <a:p>
            <a:fld id="{C4F29C1D-01B1-466E-BAF1-C56448A35C33}" type="slidenum">
              <a:rPr lang="pt-BR" smtClean="0"/>
              <a:t>69</a:t>
            </a:fld>
            <a:endParaRPr lang="pt-BR"/>
          </a:p>
        </p:txBody>
      </p:sp>
    </p:spTree>
    <p:extLst>
      <p:ext uri="{BB962C8B-B14F-4D97-AF65-F5344CB8AC3E}">
        <p14:creationId xmlns:p14="http://schemas.microsoft.com/office/powerpoint/2010/main" val="2662660709"/>
      </p:ext>
    </p:extLst>
  </p:cSld>
  <p:clrMapOvr>
    <a:masterClrMapping/>
  </p:clrMapOvr>
  <p:transition spd="slow">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188640"/>
            <a:ext cx="8077200" cy="1143000"/>
          </a:xfrm>
        </p:spPr>
        <p:txBody>
          <a:bodyPr>
            <a:normAutofit/>
          </a:bodyPr>
          <a:lstStyle/>
          <a:p>
            <a:r>
              <a:rPr lang="pt-BR" sz="5400" b="1" dirty="0" err="1"/>
              <a:t>Select</a:t>
            </a:r>
            <a:endParaRPr lang="pt-BR" sz="6000" dirty="0"/>
          </a:p>
        </p:txBody>
      </p:sp>
      <p:sp>
        <p:nvSpPr>
          <p:cNvPr id="3" name="Espaço Reservado para Conteúdo 2"/>
          <p:cNvSpPr>
            <a:spLocks noGrp="1"/>
          </p:cNvSpPr>
          <p:nvPr>
            <p:ph idx="1"/>
          </p:nvPr>
        </p:nvSpPr>
        <p:spPr>
          <a:xfrm>
            <a:off x="2186880" y="1340768"/>
            <a:ext cx="8229600" cy="5040560"/>
          </a:xfrm>
        </p:spPr>
        <p:txBody>
          <a:bodyPr>
            <a:noAutofit/>
          </a:bodyPr>
          <a:lstStyle/>
          <a:p>
            <a:pPr marL="0" indent="0">
              <a:buNone/>
            </a:pPr>
            <a:r>
              <a:rPr lang="pt-BR" sz="2800" b="1" dirty="0"/>
              <a:t>&lt;lista de seleção&gt;  - </a:t>
            </a:r>
            <a:r>
              <a:rPr lang="pt-BR" sz="2800" dirty="0"/>
              <a:t>Define as colunas a serem listada para o resultado. A lista deve ser separada por vírgulas e pode conter funções e colunas calculadas.</a:t>
            </a:r>
            <a:br>
              <a:rPr lang="pt-BR" sz="2800" dirty="0"/>
            </a:br>
            <a:br>
              <a:rPr lang="pt-BR" sz="2800" dirty="0"/>
            </a:br>
            <a:r>
              <a:rPr lang="pt-BR" sz="2800" b="1" dirty="0"/>
              <a:t>*</a:t>
            </a:r>
            <a:r>
              <a:rPr lang="pt-BR" sz="2800" dirty="0"/>
              <a:t> - Define que todas as colunas das tabelas ou </a:t>
            </a:r>
            <a:r>
              <a:rPr lang="pt-BR" sz="2800" dirty="0" err="1"/>
              <a:t>views</a:t>
            </a:r>
            <a:r>
              <a:rPr lang="pt-BR" sz="2800" dirty="0"/>
              <a:t> serão exibidas.</a:t>
            </a:r>
            <a:br>
              <a:rPr lang="pt-BR" sz="2800" dirty="0"/>
            </a:br>
            <a:br>
              <a:rPr lang="pt-BR" sz="2800" dirty="0"/>
            </a:br>
            <a:r>
              <a:rPr lang="pt-BR" sz="2800" b="1" dirty="0"/>
              <a:t>&lt;tabela&gt; | &lt;</a:t>
            </a:r>
            <a:r>
              <a:rPr lang="pt-BR" sz="2800" b="1" dirty="0" err="1"/>
              <a:t>view</a:t>
            </a:r>
            <a:r>
              <a:rPr lang="pt-BR" sz="2800" b="1" dirty="0"/>
              <a:t>&gt; - </a:t>
            </a:r>
            <a:r>
              <a:rPr lang="pt-BR" sz="2800" dirty="0"/>
              <a:t>Tabela(s) ou </a:t>
            </a:r>
            <a:r>
              <a:rPr lang="pt-BR" sz="2800" dirty="0" err="1"/>
              <a:t>view</a:t>
            </a:r>
            <a:r>
              <a:rPr lang="pt-BR" sz="2800" dirty="0"/>
              <a:t>(s) utilizada(s) na consulta.</a:t>
            </a:r>
            <a:br>
              <a:rPr lang="pt-BR" sz="2800" dirty="0"/>
            </a:br>
            <a:br>
              <a:rPr lang="pt-BR" sz="2800" dirty="0"/>
            </a:br>
            <a:r>
              <a:rPr lang="pt-BR" sz="2800" b="1" dirty="0"/>
              <a:t>&lt;condição de pesquisa&gt; - </a:t>
            </a:r>
            <a:r>
              <a:rPr lang="pt-BR" sz="2800" dirty="0"/>
              <a:t>Define a condição de pesquisa da consulta.</a:t>
            </a:r>
            <a:br>
              <a:rPr lang="pt-BR" sz="2800" dirty="0"/>
            </a:br>
            <a:endParaRPr lang="pt-BR" sz="2800" dirty="0"/>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7</a:t>
            </a:fld>
            <a:endParaRPr lang="pt-BR"/>
          </a:p>
        </p:txBody>
      </p:sp>
    </p:spTree>
    <p:extLst>
      <p:ext uri="{BB962C8B-B14F-4D97-AF65-F5344CB8AC3E}">
        <p14:creationId xmlns:p14="http://schemas.microsoft.com/office/powerpoint/2010/main" val="321908680"/>
      </p:ext>
    </p:extLst>
  </p:cSld>
  <p:clrMapOvr>
    <a:masterClrMapping/>
  </p:clrMapOvr>
  <p:transition spd="slow">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blackWhite">
          <a:xfrm>
            <a:off x="2428875" y="3893580"/>
            <a:ext cx="7315200" cy="176530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p:txBody>
      </p:sp>
      <p:sp>
        <p:nvSpPr>
          <p:cNvPr id="7171" name="Rectangle 3"/>
          <p:cNvSpPr>
            <a:spLocks noChangeArrowheads="1"/>
          </p:cNvSpPr>
          <p:nvPr/>
        </p:nvSpPr>
        <p:spPr bwMode="blackWhite">
          <a:xfrm>
            <a:off x="2424113" y="2775981"/>
            <a:ext cx="7319962" cy="8223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 pos="1658938" algn="l"/>
              </a:tabLst>
              <a:defRPr sz="2800" b="1">
                <a:solidFill>
                  <a:schemeClr val="bg2"/>
                </a:solidFill>
                <a:latin typeface="Arial Narrow" pitchFamily="34" charset="0"/>
              </a:defRPr>
            </a:lvl1pPr>
            <a:lvl2pPr marL="742950" indent="-285750">
              <a:tabLst>
                <a:tab pos="1200150" algn="l"/>
                <a:tab pos="1658938" algn="l"/>
              </a:tabLst>
              <a:defRPr sz="2800" b="1">
                <a:solidFill>
                  <a:schemeClr val="bg2"/>
                </a:solidFill>
                <a:latin typeface="Arial Narrow" pitchFamily="34" charset="0"/>
              </a:defRPr>
            </a:lvl2pPr>
            <a:lvl3pPr marL="1143000" indent="-228600">
              <a:tabLst>
                <a:tab pos="1200150" algn="l"/>
                <a:tab pos="1658938" algn="l"/>
              </a:tabLst>
              <a:defRPr sz="2800" b="1">
                <a:solidFill>
                  <a:schemeClr val="bg2"/>
                </a:solidFill>
                <a:latin typeface="Arial Narrow" pitchFamily="34" charset="0"/>
              </a:defRPr>
            </a:lvl3pPr>
            <a:lvl4pPr marL="1600200" indent="-228600">
              <a:tabLst>
                <a:tab pos="1200150" algn="l"/>
                <a:tab pos="1658938" algn="l"/>
              </a:tabLst>
              <a:defRPr sz="2800" b="1">
                <a:solidFill>
                  <a:schemeClr val="bg2"/>
                </a:solidFill>
                <a:latin typeface="Arial Narrow" pitchFamily="34" charset="0"/>
              </a:defRPr>
            </a:lvl4pPr>
            <a:lvl5pPr marL="2057400" indent="-228600">
              <a:tabLst>
                <a:tab pos="1200150" algn="l"/>
                <a:tab pos="1658938"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9pPr>
          </a:lstStyle>
          <a:p>
            <a:pPr algn="l">
              <a:lnSpc>
                <a:spcPct val="100000"/>
              </a:lnSpc>
              <a:spcBef>
                <a:spcPct val="0"/>
              </a:spcBef>
            </a:pPr>
            <a:r>
              <a:rPr lang="pt-BR" altLang="pt-BR" sz="1800">
                <a:solidFill>
                  <a:srgbClr val="000000"/>
                </a:solidFill>
                <a:latin typeface="Courier New" pitchFamily="49" charset="0"/>
              </a:rPr>
              <a:t> </a:t>
            </a:r>
          </a:p>
        </p:txBody>
      </p:sp>
      <p:grpSp>
        <p:nvGrpSpPr>
          <p:cNvPr id="2" name="Group 6"/>
          <p:cNvGrpSpPr>
            <a:grpSpLocks/>
          </p:cNvGrpSpPr>
          <p:nvPr/>
        </p:nvGrpSpPr>
        <p:grpSpPr bwMode="auto">
          <a:xfrm>
            <a:off x="2449513" y="2829955"/>
            <a:ext cx="5314950" cy="2781300"/>
            <a:chOff x="600" y="1188"/>
            <a:chExt cx="3348" cy="1752"/>
          </a:xfrm>
        </p:grpSpPr>
        <p:sp>
          <p:nvSpPr>
            <p:cNvPr id="7176" name="Rectangle 4"/>
            <p:cNvSpPr>
              <a:spLocks noChangeArrowheads="1"/>
            </p:cNvSpPr>
            <p:nvPr/>
          </p:nvSpPr>
          <p:spPr bwMode="ltGray">
            <a:xfrm>
              <a:off x="1620" y="1188"/>
              <a:ext cx="177" cy="225"/>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7177" name="Rectangle 5"/>
            <p:cNvSpPr>
              <a:spLocks noChangeArrowheads="1"/>
            </p:cNvSpPr>
            <p:nvPr/>
          </p:nvSpPr>
          <p:spPr bwMode="ltGray">
            <a:xfrm>
              <a:off x="600" y="1884"/>
              <a:ext cx="3348" cy="1056"/>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sp>
        <p:nvSpPr>
          <p:cNvPr id="7173" name="Rectangle 7"/>
          <p:cNvSpPr>
            <a:spLocks noGrp="1" noChangeArrowheads="1"/>
          </p:cNvSpPr>
          <p:nvPr>
            <p:ph type="title"/>
          </p:nvPr>
        </p:nvSpPr>
        <p:spPr/>
        <p:txBody>
          <a:bodyPr>
            <a:normAutofit/>
          </a:bodyPr>
          <a:lstStyle/>
          <a:p>
            <a:r>
              <a:rPr lang="pt-BR" sz="5400" b="1" dirty="0" err="1"/>
              <a:t>Select</a:t>
            </a:r>
            <a:endParaRPr lang="pt-BR" altLang="pt-BR" sz="5400" dirty="0"/>
          </a:p>
        </p:txBody>
      </p:sp>
      <p:sp>
        <p:nvSpPr>
          <p:cNvPr id="7174" name="Rectangle 8"/>
          <p:cNvSpPr>
            <a:spLocks noChangeArrowheads="1"/>
          </p:cNvSpPr>
          <p:nvPr/>
        </p:nvSpPr>
        <p:spPr bwMode="blackWhite">
          <a:xfrm>
            <a:off x="2436813" y="3906280"/>
            <a:ext cx="7307262" cy="1754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00000"/>
              </a:lnSpc>
              <a:spcBef>
                <a:spcPct val="0"/>
              </a:spcBef>
            </a:pPr>
            <a:r>
              <a:rPr lang="pt-BR" altLang="pt-BR" sz="1800" dirty="0">
                <a:solidFill>
                  <a:srgbClr val="000000"/>
                </a:solidFill>
                <a:latin typeface="Courier New" pitchFamily="49" charset="0"/>
              </a:rPr>
              <a:t>  </a:t>
            </a:r>
            <a:r>
              <a:rPr lang="pt-BR" altLang="pt-BR" sz="1800" dirty="0" err="1">
                <a:solidFill>
                  <a:srgbClr val="000000"/>
                </a:solidFill>
                <a:latin typeface="Courier New" pitchFamily="49" charset="0"/>
              </a:rPr>
              <a:t>IdDepto</a:t>
            </a:r>
            <a:r>
              <a:rPr lang="pt-BR" altLang="pt-BR" sz="1800" dirty="0">
                <a:solidFill>
                  <a:srgbClr val="000000"/>
                </a:solidFill>
                <a:latin typeface="Courier New" pitchFamily="49" charset="0"/>
              </a:rPr>
              <a:t> </a:t>
            </a:r>
            <a:r>
              <a:rPr lang="pt-BR" altLang="pt-BR" sz="1800" dirty="0" err="1">
                <a:solidFill>
                  <a:srgbClr val="000000"/>
                </a:solidFill>
                <a:latin typeface="Courier New" pitchFamily="49" charset="0"/>
              </a:rPr>
              <a:t>NomeDepto</a:t>
            </a:r>
            <a:r>
              <a:rPr lang="pt-BR" altLang="pt-BR" sz="1800" dirty="0">
                <a:solidFill>
                  <a:srgbClr val="000000"/>
                </a:solidFill>
                <a:latin typeface="Courier New" pitchFamily="49" charset="0"/>
              </a:rPr>
              <a:t>      ...</a:t>
            </a:r>
          </a:p>
          <a:p>
            <a:pPr algn="l">
              <a:lnSpc>
                <a:spcPct val="100000"/>
              </a:lnSpc>
              <a:spcBef>
                <a:spcPct val="0"/>
              </a:spcBef>
            </a:pPr>
            <a:r>
              <a:rPr lang="pt-BR" altLang="pt-BR" sz="1800" dirty="0">
                <a:solidFill>
                  <a:srgbClr val="000000"/>
                </a:solidFill>
                <a:latin typeface="Courier New" pitchFamily="49" charset="0"/>
              </a:rPr>
              <a:t>--------- -------------- -------------</a:t>
            </a:r>
          </a:p>
          <a:p>
            <a:pPr algn="l">
              <a:lnSpc>
                <a:spcPct val="100000"/>
              </a:lnSpc>
              <a:spcBef>
                <a:spcPct val="0"/>
              </a:spcBef>
            </a:pPr>
            <a:r>
              <a:rPr lang="pt-BR" altLang="pt-BR" sz="1800" dirty="0">
                <a:solidFill>
                  <a:srgbClr val="000000"/>
                </a:solidFill>
                <a:latin typeface="Courier New" pitchFamily="49" charset="0"/>
              </a:rPr>
              <a:t>       10 MATRIZ         ...</a:t>
            </a:r>
          </a:p>
          <a:p>
            <a:pPr algn="l">
              <a:lnSpc>
                <a:spcPct val="100000"/>
              </a:lnSpc>
              <a:spcBef>
                <a:spcPct val="0"/>
              </a:spcBef>
            </a:pPr>
            <a:r>
              <a:rPr lang="pt-BR" altLang="pt-BR" sz="1800" dirty="0">
                <a:solidFill>
                  <a:srgbClr val="000000"/>
                </a:solidFill>
                <a:latin typeface="Courier New" pitchFamily="49" charset="0"/>
              </a:rPr>
              <a:t>       20 CAMPINAS       ...</a:t>
            </a:r>
          </a:p>
          <a:p>
            <a:pPr algn="l">
              <a:lnSpc>
                <a:spcPct val="100000"/>
              </a:lnSpc>
              <a:spcBef>
                <a:spcPct val="0"/>
              </a:spcBef>
            </a:pPr>
            <a:r>
              <a:rPr lang="pt-BR" altLang="pt-BR" sz="1800" dirty="0">
                <a:solidFill>
                  <a:srgbClr val="000000"/>
                </a:solidFill>
                <a:latin typeface="Courier New" pitchFamily="49" charset="0"/>
              </a:rPr>
              <a:t>       30 RIO            ...</a:t>
            </a:r>
          </a:p>
          <a:p>
            <a:pPr algn="l">
              <a:lnSpc>
                <a:spcPct val="100000"/>
              </a:lnSpc>
              <a:spcBef>
                <a:spcPct val="0"/>
              </a:spcBef>
            </a:pPr>
            <a:r>
              <a:rPr lang="pt-BR" altLang="pt-BR" sz="1800" dirty="0">
                <a:solidFill>
                  <a:srgbClr val="000000"/>
                </a:solidFill>
                <a:latin typeface="Courier New" pitchFamily="49" charset="0"/>
              </a:rPr>
              <a:t>       ...</a:t>
            </a:r>
          </a:p>
        </p:txBody>
      </p:sp>
      <p:sp>
        <p:nvSpPr>
          <p:cNvPr id="7175" name="Rectangle 9"/>
          <p:cNvSpPr>
            <a:spLocks noChangeArrowheads="1"/>
          </p:cNvSpPr>
          <p:nvPr/>
        </p:nvSpPr>
        <p:spPr bwMode="blackWhite">
          <a:xfrm>
            <a:off x="2449514" y="2766456"/>
            <a:ext cx="727868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tabLst>
                <a:tab pos="1200150" algn="l"/>
                <a:tab pos="1658938" algn="l"/>
              </a:tabLst>
              <a:defRPr sz="2800" b="1">
                <a:solidFill>
                  <a:schemeClr val="bg2"/>
                </a:solidFill>
                <a:latin typeface="Arial Narrow" pitchFamily="34" charset="0"/>
              </a:defRPr>
            </a:lvl1pPr>
            <a:lvl2pPr marL="742950" indent="-285750">
              <a:tabLst>
                <a:tab pos="1200150" algn="l"/>
                <a:tab pos="1658938" algn="l"/>
              </a:tabLst>
              <a:defRPr sz="2800" b="1">
                <a:solidFill>
                  <a:schemeClr val="bg2"/>
                </a:solidFill>
                <a:latin typeface="Arial Narrow" pitchFamily="34" charset="0"/>
              </a:defRPr>
            </a:lvl2pPr>
            <a:lvl3pPr marL="1143000" indent="-228600">
              <a:tabLst>
                <a:tab pos="1200150" algn="l"/>
                <a:tab pos="1658938" algn="l"/>
              </a:tabLst>
              <a:defRPr sz="2800" b="1">
                <a:solidFill>
                  <a:schemeClr val="bg2"/>
                </a:solidFill>
                <a:latin typeface="Arial Narrow" pitchFamily="34" charset="0"/>
              </a:defRPr>
            </a:lvl3pPr>
            <a:lvl4pPr marL="1600200" indent="-228600">
              <a:tabLst>
                <a:tab pos="1200150" algn="l"/>
                <a:tab pos="1658938" algn="l"/>
              </a:tabLst>
              <a:defRPr sz="2800" b="1">
                <a:solidFill>
                  <a:schemeClr val="bg2"/>
                </a:solidFill>
                <a:latin typeface="Arial Narrow" pitchFamily="34" charset="0"/>
              </a:defRPr>
            </a:lvl4pPr>
            <a:lvl5pPr marL="2057400" indent="-228600">
              <a:tabLst>
                <a:tab pos="1200150" algn="l"/>
                <a:tab pos="1658938"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9pPr>
          </a:lstStyle>
          <a:p>
            <a:pPr algn="l">
              <a:lnSpc>
                <a:spcPct val="100000"/>
              </a:lnSpc>
              <a:spcBef>
                <a:spcPct val="0"/>
              </a:spcBef>
            </a:pPr>
            <a:r>
              <a:rPr lang="pt-BR" altLang="pt-BR" sz="1800" dirty="0" err="1">
                <a:solidFill>
                  <a:srgbClr val="000000"/>
                </a:solidFill>
                <a:latin typeface="Courier New" pitchFamily="49" charset="0"/>
              </a:rPr>
              <a:t>Select</a:t>
            </a:r>
            <a:r>
              <a:rPr lang="pt-BR" altLang="pt-BR" sz="1800" dirty="0">
                <a:solidFill>
                  <a:srgbClr val="000000"/>
                </a:solidFill>
                <a:latin typeface="Courier New" pitchFamily="49" charset="0"/>
              </a:rPr>
              <a:t>      *</a:t>
            </a:r>
          </a:p>
          <a:p>
            <a:pPr algn="l">
              <a:lnSpc>
                <a:spcPct val="100000"/>
              </a:lnSpc>
              <a:spcBef>
                <a:spcPct val="0"/>
              </a:spcBef>
            </a:pPr>
            <a:r>
              <a:rPr lang="pt-BR" altLang="pt-BR" sz="1800" dirty="0" err="1">
                <a:solidFill>
                  <a:srgbClr val="000000"/>
                </a:solidFill>
                <a:latin typeface="Courier New" pitchFamily="49" charset="0"/>
              </a:rPr>
              <a:t>From</a:t>
            </a:r>
            <a:r>
              <a:rPr lang="pt-BR" altLang="pt-BR" sz="1800" dirty="0">
                <a:solidFill>
                  <a:srgbClr val="000000"/>
                </a:solidFill>
                <a:latin typeface="Courier New" pitchFamily="49" charset="0"/>
              </a:rPr>
              <a:t> 	Departamento</a:t>
            </a:r>
          </a:p>
        </p:txBody>
      </p:sp>
      <p:sp>
        <p:nvSpPr>
          <p:cNvPr id="3" name="CaixaDeTexto 2"/>
          <p:cNvSpPr txBox="1"/>
          <p:nvPr/>
        </p:nvSpPr>
        <p:spPr>
          <a:xfrm>
            <a:off x="2351584" y="1844825"/>
            <a:ext cx="8296310" cy="954107"/>
          </a:xfrm>
          <a:prstGeom prst="rect">
            <a:avLst/>
          </a:prstGeom>
          <a:noFill/>
        </p:spPr>
        <p:txBody>
          <a:bodyPr wrap="none" rtlCol="0">
            <a:spAutoFit/>
          </a:bodyPr>
          <a:lstStyle/>
          <a:p>
            <a:r>
              <a:rPr lang="pt-BR" sz="2800" dirty="0"/>
              <a:t>Selecionando todos os campos e linhas de uma tabela</a:t>
            </a:r>
          </a:p>
          <a:p>
            <a:endParaRPr lang="pt-BR" sz="2800" dirty="0"/>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8</a:t>
            </a:fld>
            <a:endParaRPr lang="pt-BR"/>
          </a:p>
        </p:txBody>
      </p:sp>
    </p:spTree>
    <p:extLst>
      <p:ext uri="{BB962C8B-B14F-4D97-AF65-F5344CB8AC3E}">
        <p14:creationId xmlns:p14="http://schemas.microsoft.com/office/powerpoint/2010/main" val="142473099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blackWhite">
          <a:xfrm>
            <a:off x="2459038" y="3516263"/>
            <a:ext cx="7315200" cy="176530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p:txBody>
      </p:sp>
      <p:sp>
        <p:nvSpPr>
          <p:cNvPr id="8195" name="Rectangle 3"/>
          <p:cNvSpPr>
            <a:spLocks noChangeArrowheads="1"/>
          </p:cNvSpPr>
          <p:nvPr/>
        </p:nvSpPr>
        <p:spPr bwMode="blackWhite">
          <a:xfrm>
            <a:off x="2451100" y="2460576"/>
            <a:ext cx="7289800" cy="8223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 pos="1658938" algn="l"/>
              </a:tabLst>
              <a:defRPr sz="2800" b="1">
                <a:solidFill>
                  <a:schemeClr val="bg2"/>
                </a:solidFill>
                <a:latin typeface="Arial Narrow" pitchFamily="34" charset="0"/>
              </a:defRPr>
            </a:lvl1pPr>
            <a:lvl2pPr marL="742950" indent="-285750">
              <a:tabLst>
                <a:tab pos="1200150" algn="l"/>
                <a:tab pos="1658938" algn="l"/>
              </a:tabLst>
              <a:defRPr sz="2800" b="1">
                <a:solidFill>
                  <a:schemeClr val="bg2"/>
                </a:solidFill>
                <a:latin typeface="Arial Narrow" pitchFamily="34" charset="0"/>
              </a:defRPr>
            </a:lvl2pPr>
            <a:lvl3pPr marL="1143000" indent="-228600">
              <a:tabLst>
                <a:tab pos="1200150" algn="l"/>
                <a:tab pos="1658938" algn="l"/>
              </a:tabLst>
              <a:defRPr sz="2800" b="1">
                <a:solidFill>
                  <a:schemeClr val="bg2"/>
                </a:solidFill>
                <a:latin typeface="Arial Narrow" pitchFamily="34" charset="0"/>
              </a:defRPr>
            </a:lvl3pPr>
            <a:lvl4pPr marL="1600200" indent="-228600">
              <a:tabLst>
                <a:tab pos="1200150" algn="l"/>
                <a:tab pos="1658938" algn="l"/>
              </a:tabLst>
              <a:defRPr sz="2800" b="1">
                <a:solidFill>
                  <a:schemeClr val="bg2"/>
                </a:solidFill>
                <a:latin typeface="Arial Narrow" pitchFamily="34" charset="0"/>
              </a:defRPr>
            </a:lvl4pPr>
            <a:lvl5pPr marL="2057400" indent="-228600">
              <a:tabLst>
                <a:tab pos="1200150" algn="l"/>
                <a:tab pos="1658938"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9pPr>
          </a:lstStyle>
          <a:p>
            <a:pPr algn="l">
              <a:lnSpc>
                <a:spcPct val="100000"/>
              </a:lnSpc>
              <a:spcBef>
                <a:spcPct val="0"/>
              </a:spcBef>
            </a:pPr>
            <a:r>
              <a:rPr lang="pt-BR" altLang="pt-BR" sz="1800">
                <a:solidFill>
                  <a:srgbClr val="000000"/>
                </a:solidFill>
                <a:latin typeface="Courier New" pitchFamily="49" charset="0"/>
              </a:rPr>
              <a:t> </a:t>
            </a:r>
          </a:p>
        </p:txBody>
      </p:sp>
      <p:grpSp>
        <p:nvGrpSpPr>
          <p:cNvPr id="2" name="Group 6"/>
          <p:cNvGrpSpPr>
            <a:grpSpLocks/>
          </p:cNvGrpSpPr>
          <p:nvPr/>
        </p:nvGrpSpPr>
        <p:grpSpPr bwMode="auto">
          <a:xfrm>
            <a:off x="2538413" y="2492897"/>
            <a:ext cx="3558163" cy="2727325"/>
            <a:chOff x="639" y="1186"/>
            <a:chExt cx="1742" cy="1718"/>
          </a:xfrm>
        </p:grpSpPr>
        <p:sp>
          <p:nvSpPr>
            <p:cNvPr id="8200" name="Rectangle 4"/>
            <p:cNvSpPr>
              <a:spLocks noChangeArrowheads="1"/>
            </p:cNvSpPr>
            <p:nvPr/>
          </p:nvSpPr>
          <p:spPr bwMode="ltGray">
            <a:xfrm>
              <a:off x="1076" y="1186"/>
              <a:ext cx="1305" cy="227"/>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8201" name="Rectangle 5"/>
            <p:cNvSpPr>
              <a:spLocks noChangeArrowheads="1"/>
            </p:cNvSpPr>
            <p:nvPr/>
          </p:nvSpPr>
          <p:spPr bwMode="ltGray">
            <a:xfrm>
              <a:off x="639" y="1846"/>
              <a:ext cx="1742" cy="1058"/>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sp>
        <p:nvSpPr>
          <p:cNvPr id="8198" name="Rectangle 8"/>
          <p:cNvSpPr>
            <a:spLocks noChangeArrowheads="1"/>
          </p:cNvSpPr>
          <p:nvPr/>
        </p:nvSpPr>
        <p:spPr bwMode="blackWhite">
          <a:xfrm>
            <a:off x="2452688" y="3528963"/>
            <a:ext cx="72898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00000"/>
              </a:lnSpc>
              <a:spcBef>
                <a:spcPct val="0"/>
              </a:spcBef>
            </a:pPr>
            <a:r>
              <a:rPr lang="pt-BR" altLang="pt-BR" sz="1800" dirty="0" err="1">
                <a:solidFill>
                  <a:srgbClr val="000000"/>
                </a:solidFill>
                <a:latin typeface="Courier New" pitchFamily="49" charset="0"/>
              </a:rPr>
              <a:t>IdDepto</a:t>
            </a:r>
            <a:r>
              <a:rPr lang="pt-BR" altLang="pt-BR" sz="1800" dirty="0">
                <a:solidFill>
                  <a:srgbClr val="000000"/>
                </a:solidFill>
                <a:latin typeface="Courier New" pitchFamily="49" charset="0"/>
              </a:rPr>
              <a:t>   </a:t>
            </a:r>
            <a:r>
              <a:rPr lang="pt-BR" altLang="pt-BR" sz="1800" dirty="0" err="1">
                <a:solidFill>
                  <a:srgbClr val="000000"/>
                </a:solidFill>
                <a:latin typeface="Courier New" pitchFamily="49" charset="0"/>
              </a:rPr>
              <a:t>NomeDepto</a:t>
            </a:r>
            <a:endParaRPr lang="pt-BR" altLang="pt-BR" sz="1800" dirty="0">
              <a:solidFill>
                <a:srgbClr val="000000"/>
              </a:solidFill>
              <a:latin typeface="Courier New" pitchFamily="49" charset="0"/>
            </a:endParaRPr>
          </a:p>
          <a:p>
            <a:pPr algn="l">
              <a:lnSpc>
                <a:spcPct val="100000"/>
              </a:lnSpc>
              <a:spcBef>
                <a:spcPct val="0"/>
              </a:spcBef>
            </a:pPr>
            <a:r>
              <a:rPr lang="pt-BR" altLang="pt-BR" sz="1800" dirty="0">
                <a:solidFill>
                  <a:srgbClr val="000000"/>
                </a:solidFill>
                <a:latin typeface="Courier New" pitchFamily="49" charset="0"/>
              </a:rPr>
              <a:t>--------- -------------</a:t>
            </a:r>
          </a:p>
          <a:p>
            <a:pPr algn="l">
              <a:lnSpc>
                <a:spcPct val="100000"/>
              </a:lnSpc>
              <a:spcBef>
                <a:spcPct val="0"/>
              </a:spcBef>
            </a:pPr>
            <a:r>
              <a:rPr lang="pt-BR" altLang="pt-BR" sz="1800" dirty="0">
                <a:solidFill>
                  <a:srgbClr val="000000"/>
                </a:solidFill>
                <a:latin typeface="Courier New" pitchFamily="49" charset="0"/>
              </a:rPr>
              <a:t>       10 Matriz</a:t>
            </a:r>
          </a:p>
          <a:p>
            <a:pPr algn="l">
              <a:lnSpc>
                <a:spcPct val="100000"/>
              </a:lnSpc>
              <a:spcBef>
                <a:spcPct val="0"/>
              </a:spcBef>
            </a:pPr>
            <a:r>
              <a:rPr lang="pt-BR" altLang="pt-BR" sz="1800" dirty="0">
                <a:solidFill>
                  <a:srgbClr val="000000"/>
                </a:solidFill>
                <a:latin typeface="Courier New" pitchFamily="49" charset="0"/>
              </a:rPr>
              <a:t>       20 Campinas</a:t>
            </a:r>
          </a:p>
          <a:p>
            <a:pPr algn="l">
              <a:lnSpc>
                <a:spcPct val="100000"/>
              </a:lnSpc>
              <a:spcBef>
                <a:spcPct val="0"/>
              </a:spcBef>
            </a:pPr>
            <a:r>
              <a:rPr lang="pt-BR" altLang="pt-BR" sz="1800" dirty="0">
                <a:solidFill>
                  <a:srgbClr val="000000"/>
                </a:solidFill>
                <a:latin typeface="Courier New" pitchFamily="49" charset="0"/>
              </a:rPr>
              <a:t>       30 Rio</a:t>
            </a:r>
          </a:p>
          <a:p>
            <a:pPr algn="l">
              <a:lnSpc>
                <a:spcPct val="100000"/>
              </a:lnSpc>
              <a:spcBef>
                <a:spcPct val="0"/>
              </a:spcBef>
            </a:pPr>
            <a:r>
              <a:rPr lang="pt-BR" altLang="pt-BR" sz="1800" dirty="0">
                <a:solidFill>
                  <a:srgbClr val="000000"/>
                </a:solidFill>
                <a:latin typeface="Courier New" pitchFamily="49" charset="0"/>
              </a:rPr>
              <a:t>      ... ...</a:t>
            </a:r>
          </a:p>
        </p:txBody>
      </p:sp>
      <p:sp>
        <p:nvSpPr>
          <p:cNvPr id="8199" name="Rectangle 9"/>
          <p:cNvSpPr>
            <a:spLocks noChangeArrowheads="1"/>
          </p:cNvSpPr>
          <p:nvPr/>
        </p:nvSpPr>
        <p:spPr bwMode="blackWhite">
          <a:xfrm>
            <a:off x="2438400" y="2420889"/>
            <a:ext cx="731520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tabLst>
                <a:tab pos="1200150" algn="l"/>
                <a:tab pos="1658938" algn="l"/>
              </a:tabLst>
              <a:defRPr sz="2800" b="1">
                <a:solidFill>
                  <a:schemeClr val="bg2"/>
                </a:solidFill>
                <a:latin typeface="Arial Narrow" pitchFamily="34" charset="0"/>
              </a:defRPr>
            </a:lvl1pPr>
            <a:lvl2pPr marL="742950" indent="-285750">
              <a:tabLst>
                <a:tab pos="1200150" algn="l"/>
                <a:tab pos="1658938" algn="l"/>
              </a:tabLst>
              <a:defRPr sz="2800" b="1">
                <a:solidFill>
                  <a:schemeClr val="bg2"/>
                </a:solidFill>
                <a:latin typeface="Arial Narrow" pitchFamily="34" charset="0"/>
              </a:defRPr>
            </a:lvl2pPr>
            <a:lvl3pPr marL="1143000" indent="-228600">
              <a:tabLst>
                <a:tab pos="1200150" algn="l"/>
                <a:tab pos="1658938" algn="l"/>
              </a:tabLst>
              <a:defRPr sz="2800" b="1">
                <a:solidFill>
                  <a:schemeClr val="bg2"/>
                </a:solidFill>
                <a:latin typeface="Arial Narrow" pitchFamily="34" charset="0"/>
              </a:defRPr>
            </a:lvl3pPr>
            <a:lvl4pPr marL="1600200" indent="-228600">
              <a:tabLst>
                <a:tab pos="1200150" algn="l"/>
                <a:tab pos="1658938" algn="l"/>
              </a:tabLst>
              <a:defRPr sz="2800" b="1">
                <a:solidFill>
                  <a:schemeClr val="bg2"/>
                </a:solidFill>
                <a:latin typeface="Arial Narrow" pitchFamily="34" charset="0"/>
              </a:defRPr>
            </a:lvl4pPr>
            <a:lvl5pPr marL="2057400" indent="-228600">
              <a:tabLst>
                <a:tab pos="1200150" algn="l"/>
                <a:tab pos="1658938"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9pPr>
          </a:lstStyle>
          <a:p>
            <a:pPr algn="l">
              <a:lnSpc>
                <a:spcPct val="100000"/>
              </a:lnSpc>
              <a:spcBef>
                <a:spcPct val="0"/>
              </a:spcBef>
            </a:pPr>
            <a:r>
              <a:rPr lang="pt-BR" altLang="pt-BR" sz="1800" dirty="0" err="1">
                <a:solidFill>
                  <a:srgbClr val="000000"/>
                </a:solidFill>
                <a:latin typeface="Courier New" pitchFamily="49" charset="0"/>
              </a:rPr>
              <a:t>Select</a:t>
            </a:r>
            <a:r>
              <a:rPr lang="pt-BR" altLang="pt-BR" sz="1800" dirty="0">
                <a:solidFill>
                  <a:srgbClr val="000000"/>
                </a:solidFill>
                <a:latin typeface="Courier New" pitchFamily="49" charset="0"/>
              </a:rPr>
              <a:t> </a:t>
            </a:r>
            <a:r>
              <a:rPr lang="pt-BR" altLang="pt-BR" sz="1800" dirty="0" err="1">
                <a:solidFill>
                  <a:srgbClr val="000000"/>
                </a:solidFill>
                <a:latin typeface="Courier New" pitchFamily="49" charset="0"/>
              </a:rPr>
              <a:t>idDepto</a:t>
            </a:r>
            <a:r>
              <a:rPr lang="pt-BR" altLang="pt-BR" sz="1800" dirty="0">
                <a:solidFill>
                  <a:srgbClr val="000000"/>
                </a:solidFill>
                <a:latin typeface="Courier New" pitchFamily="49" charset="0"/>
              </a:rPr>
              <a:t>, </a:t>
            </a:r>
            <a:r>
              <a:rPr lang="pt-BR" altLang="pt-BR" sz="1800" dirty="0" err="1">
                <a:solidFill>
                  <a:srgbClr val="000000"/>
                </a:solidFill>
                <a:latin typeface="Courier New" pitchFamily="49" charset="0"/>
              </a:rPr>
              <a:t>NomeDepto</a:t>
            </a:r>
            <a:endParaRPr lang="pt-BR" altLang="pt-BR" sz="1800" dirty="0">
              <a:solidFill>
                <a:srgbClr val="000000"/>
              </a:solidFill>
              <a:latin typeface="Courier New" pitchFamily="49" charset="0"/>
            </a:endParaRPr>
          </a:p>
          <a:p>
            <a:pPr algn="l">
              <a:lnSpc>
                <a:spcPct val="100000"/>
              </a:lnSpc>
              <a:spcBef>
                <a:spcPct val="0"/>
              </a:spcBef>
            </a:pPr>
            <a:r>
              <a:rPr lang="pt-BR" altLang="pt-BR" sz="1800" dirty="0" err="1">
                <a:solidFill>
                  <a:srgbClr val="000000"/>
                </a:solidFill>
                <a:latin typeface="Courier New" pitchFamily="49" charset="0"/>
              </a:rPr>
              <a:t>From</a:t>
            </a:r>
            <a:r>
              <a:rPr lang="pt-BR" altLang="pt-BR" sz="1800" dirty="0">
                <a:solidFill>
                  <a:srgbClr val="000000"/>
                </a:solidFill>
                <a:latin typeface="Courier New" pitchFamily="49" charset="0"/>
              </a:rPr>
              <a:t>   Departamento</a:t>
            </a:r>
          </a:p>
        </p:txBody>
      </p:sp>
      <p:sp>
        <p:nvSpPr>
          <p:cNvPr id="10" name="Rectangle 7"/>
          <p:cNvSpPr txBox="1">
            <a:spLocks noChangeArrowheads="1"/>
          </p:cNvSpPr>
          <p:nvPr/>
        </p:nvSpPr>
        <p:spPr>
          <a:xfrm>
            <a:off x="2286000" y="188640"/>
            <a:ext cx="8077200" cy="11430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pt-BR" sz="4400" kern="1200">
                <a:solidFill>
                  <a:schemeClr val="tx1"/>
                </a:solidFill>
                <a:latin typeface="+mj-lt"/>
                <a:ea typeface="+mj-ea"/>
                <a:cs typeface="+mj-cs"/>
              </a:defRPr>
            </a:lvl1pPr>
          </a:lstStyle>
          <a:p>
            <a:r>
              <a:rPr lang="pt-BR" sz="5400" b="1" dirty="0" err="1"/>
              <a:t>Select</a:t>
            </a:r>
            <a:endParaRPr lang="pt-BR" altLang="pt-BR" sz="5400" dirty="0"/>
          </a:p>
        </p:txBody>
      </p:sp>
      <p:sp>
        <p:nvSpPr>
          <p:cNvPr id="12" name="CaixaDeTexto 11"/>
          <p:cNvSpPr txBox="1"/>
          <p:nvPr/>
        </p:nvSpPr>
        <p:spPr>
          <a:xfrm>
            <a:off x="2351585" y="1628801"/>
            <a:ext cx="4986173" cy="954107"/>
          </a:xfrm>
          <a:prstGeom prst="rect">
            <a:avLst/>
          </a:prstGeom>
          <a:noFill/>
        </p:spPr>
        <p:txBody>
          <a:bodyPr wrap="none" rtlCol="0">
            <a:spAutoFit/>
          </a:bodyPr>
          <a:lstStyle/>
          <a:p>
            <a:r>
              <a:rPr lang="pt-BR" sz="2800" dirty="0"/>
              <a:t>Selecionando colunas específicas</a:t>
            </a:r>
          </a:p>
          <a:p>
            <a:endParaRPr lang="pt-BR" sz="2800" dirty="0"/>
          </a:p>
        </p:txBody>
      </p:sp>
      <p:sp>
        <p:nvSpPr>
          <p:cNvPr id="3" name="Espaço Reservado para Número de Slide 2"/>
          <p:cNvSpPr>
            <a:spLocks noGrp="1"/>
          </p:cNvSpPr>
          <p:nvPr>
            <p:ph type="sldNum" sz="quarter" idx="12"/>
          </p:nvPr>
        </p:nvSpPr>
        <p:spPr/>
        <p:txBody>
          <a:bodyPr/>
          <a:lstStyle/>
          <a:p>
            <a:fld id="{C4F29C1D-01B1-466E-BAF1-C56448A35C33}" type="slidenum">
              <a:rPr lang="pt-BR" smtClean="0"/>
              <a:t>9</a:t>
            </a:fld>
            <a:endParaRPr lang="pt-BR"/>
          </a:p>
        </p:txBody>
      </p:sp>
    </p:spTree>
    <p:extLst>
      <p:ext uri="{BB962C8B-B14F-4D97-AF65-F5344CB8AC3E}">
        <p14:creationId xmlns:p14="http://schemas.microsoft.com/office/powerpoint/2010/main" val="390075456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heme/theme1.xml><?xml version="1.0" encoding="utf-8"?>
<a:theme xmlns:a="http://schemas.openxmlformats.org/drawingml/2006/main" name="Treinamento">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9776F25D26F2C74DBC42927A2E4AD7EA" ma:contentTypeVersion="0" ma:contentTypeDescription="Crie um novo documento." ma:contentTypeScope="" ma:versionID="c67ceb261867dcacc9c4b52817ec6845">
  <xsd:schema xmlns:xsd="http://www.w3.org/2001/XMLSchema" xmlns:xs="http://www.w3.org/2001/XMLSchema" xmlns:p="http://schemas.microsoft.com/office/2006/metadata/properties" targetNamespace="http://schemas.microsoft.com/office/2006/metadata/properties" ma:root="true" ma:fieldsID="8d2d35cd79d80d3b38601b74d693a05d">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3455BCF-438D-49FE-882B-5C7AD3DC623B}"/>
</file>

<file path=customXml/itemProps2.xml><?xml version="1.0" encoding="utf-8"?>
<ds:datastoreItem xmlns:ds="http://schemas.openxmlformats.org/officeDocument/2006/customXml" ds:itemID="{35B41C10-80F4-4000-9396-908839F1DE14}"/>
</file>

<file path=customXml/itemProps3.xml><?xml version="1.0" encoding="utf-8"?>
<ds:datastoreItem xmlns:ds="http://schemas.openxmlformats.org/officeDocument/2006/customXml" ds:itemID="{287AEF5F-D56E-492E-84DF-DE5FCF59C632}"/>
</file>

<file path=docProps/app.xml><?xml version="1.0" encoding="utf-8"?>
<Properties xmlns="http://schemas.openxmlformats.org/officeDocument/2006/extended-properties" xmlns:vt="http://schemas.openxmlformats.org/officeDocument/2006/docPropsVTypes">
  <Template>BD_00</Template>
  <TotalTime>1218</TotalTime>
  <Words>3672</Words>
  <Application>Microsoft Office PowerPoint</Application>
  <PresentationFormat>Widescreen</PresentationFormat>
  <Paragraphs>808</Paragraphs>
  <Slides>69</Slides>
  <Notes>6</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69</vt:i4>
      </vt:variant>
    </vt:vector>
  </HeadingPairs>
  <TitlesOfParts>
    <vt:vector size="77" baseType="lpstr">
      <vt:lpstr>Arial</vt:lpstr>
      <vt:lpstr>Arial Narrow</vt:lpstr>
      <vt:lpstr>Calibri</vt:lpstr>
      <vt:lpstr>Consolas</vt:lpstr>
      <vt:lpstr>Courier New</vt:lpstr>
      <vt:lpstr>Georgia</vt:lpstr>
      <vt:lpstr>Times New Roman</vt:lpstr>
      <vt:lpstr>Treinamento</vt:lpstr>
      <vt:lpstr>Laboratório de Banco de Dados</vt:lpstr>
      <vt:lpstr>Agenda</vt:lpstr>
      <vt:lpstr>Linguagem SQL</vt:lpstr>
      <vt:lpstr>Linguagem SQL</vt:lpstr>
      <vt:lpstr>O que o comando SELECT do SQL permite fazer ?</vt:lpstr>
      <vt:lpstr>Select</vt:lpstr>
      <vt:lpstr>Select</vt:lpstr>
      <vt:lpstr>Select</vt:lpstr>
      <vt:lpstr>PowerPoint Presentation</vt:lpstr>
      <vt:lpstr>Operadores Matemáticos</vt:lpstr>
      <vt:lpstr>PowerPoint Presentation</vt:lpstr>
      <vt:lpstr>PowerPoint Presentation</vt:lpstr>
      <vt:lpstr>PowerPoint Presentation</vt:lpstr>
      <vt:lpstr>PowerPoint Presentation</vt:lpstr>
      <vt:lpstr>Valor Null</vt:lpstr>
      <vt:lpstr>Valores Null  em Expressões Aritméticas</vt:lpstr>
      <vt:lpstr>Função IsNull</vt:lpstr>
      <vt:lpstr>Definindo um Álias de Colunas</vt:lpstr>
      <vt:lpstr>Usando Alias de colunas</vt:lpstr>
      <vt:lpstr>Concatenação de Strings</vt:lpstr>
      <vt:lpstr>Usando o Operador de Concatenação</vt:lpstr>
      <vt:lpstr>Strings de Caracteres Literais</vt:lpstr>
      <vt:lpstr>Usando Strings de Caracteres Literais</vt:lpstr>
      <vt:lpstr>Registros Duplicados</vt:lpstr>
      <vt:lpstr>Eliminando Registros Duplicados</vt:lpstr>
      <vt:lpstr>Visualizando a Estrutura da Tabela</vt:lpstr>
      <vt:lpstr>Limitando Registros numa Seleção</vt:lpstr>
      <vt:lpstr>Usando a Clausula WHERE</vt:lpstr>
      <vt:lpstr>Operadores Relacionais</vt:lpstr>
      <vt:lpstr>Operadores Relacionais</vt:lpstr>
      <vt:lpstr>Operadores Lógicos</vt:lpstr>
      <vt:lpstr>Operadores Relacionais e Lógicos</vt:lpstr>
      <vt:lpstr>Operadores Relacionais e Lógicos</vt:lpstr>
      <vt:lpstr>Operadores Relacionais e Lógicos</vt:lpstr>
      <vt:lpstr>Operadores Relacionais e Lógicos</vt:lpstr>
      <vt:lpstr>Operador LIKE</vt:lpstr>
      <vt:lpstr>Operador LIKE</vt:lpstr>
      <vt:lpstr>Operador  BETWEEN</vt:lpstr>
      <vt:lpstr>Operador BETWEEN</vt:lpstr>
      <vt:lpstr>Operador IN</vt:lpstr>
      <vt:lpstr>Operador IN</vt:lpstr>
      <vt:lpstr>Operador IN</vt:lpstr>
      <vt:lpstr>Uso do Operador IS NULL</vt:lpstr>
      <vt:lpstr>ORDER BY</vt:lpstr>
      <vt:lpstr>ORDER BY</vt:lpstr>
      <vt:lpstr>ORDER BY</vt:lpstr>
      <vt:lpstr>ORDER BY</vt:lpstr>
      <vt:lpstr>GROUP BY</vt:lpstr>
      <vt:lpstr>GROUP BY</vt:lpstr>
      <vt:lpstr>GROUP BY</vt:lpstr>
      <vt:lpstr>HAVING</vt:lpstr>
      <vt:lpstr>HAVING</vt:lpstr>
      <vt:lpstr>Select - Subquerys</vt:lpstr>
      <vt:lpstr>Select - Subquerys</vt:lpstr>
      <vt:lpstr>Select - Subquerys</vt:lpstr>
      <vt:lpstr>Select - Subquerys</vt:lpstr>
      <vt:lpstr>Select - Subquerys</vt:lpstr>
      <vt:lpstr>INNER JOIN</vt:lpstr>
      <vt:lpstr>INNER JOIN</vt:lpstr>
      <vt:lpstr>INNER JOIN</vt:lpstr>
      <vt:lpstr>INNER JOIN</vt:lpstr>
      <vt:lpstr>LEFT JOIN</vt:lpstr>
      <vt:lpstr>LEFT JOIN</vt:lpstr>
      <vt:lpstr>LEFT JOIN</vt:lpstr>
      <vt:lpstr>RIGHT JOIN</vt:lpstr>
      <vt:lpstr>RIGHT JOIN</vt:lpstr>
      <vt:lpstr>RIGHT JOIN</vt:lpstr>
      <vt:lpstr>Exercícios</vt:lpstr>
      <vt:lpstr>Links de sites para praticar SQL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Alecio</dc:creator>
  <cp:lastModifiedBy>ALECIO APARECIDO PRETO DE GODOI</cp:lastModifiedBy>
  <cp:revision>235</cp:revision>
  <dcterms:created xsi:type="dcterms:W3CDTF">2014-02-14T22:23:39Z</dcterms:created>
  <dcterms:modified xsi:type="dcterms:W3CDTF">2021-02-17T22:43:54Z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0x0101009776F25D26F2C74DBC42927A2E4AD7EA</vt:lpwstr>
  </property>
</Properties>
</file>