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DM Sans Bold" charset="1" panose="00000000000000000000"/>
      <p:regular r:id="rId25"/>
    </p:embeddedFont>
    <p:embeddedFont>
      <p:font typeface="DM Sans" charset="1" panose="00000000000000000000"/>
      <p:regular r:id="rId26"/>
    </p:embeddedFont>
    <p:embeddedFont>
      <p:font typeface="Helvetica World" charset="1" panose="020B050004000002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6.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slide6.xml" Type="http://schemas.openxmlformats.org/officeDocument/2006/relationship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slide6.xml" Type="http://schemas.openxmlformats.org/officeDocument/2006/relationship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grpSp>
        <p:nvGrpSpPr>
          <p:cNvPr name="Group 2" id="2"/>
          <p:cNvGrpSpPr/>
          <p:nvPr/>
        </p:nvGrpSpPr>
        <p:grpSpPr>
          <a:xfrm rot="0">
            <a:off x="0" y="7612069"/>
            <a:ext cx="18288000" cy="2674931"/>
            <a:chOff x="0" y="0"/>
            <a:chExt cx="4816593" cy="704508"/>
          </a:xfrm>
        </p:grpSpPr>
        <p:sp>
          <p:nvSpPr>
            <p:cNvPr name="Freeform 3" id="3"/>
            <p:cNvSpPr/>
            <p:nvPr/>
          </p:nvSpPr>
          <p:spPr>
            <a:xfrm flipH="false" flipV="false" rot="0">
              <a:off x="0" y="0"/>
              <a:ext cx="4816592" cy="704508"/>
            </a:xfrm>
            <a:custGeom>
              <a:avLst/>
              <a:gdLst/>
              <a:ahLst/>
              <a:cxnLst/>
              <a:rect r="r" b="b" t="t" l="l"/>
              <a:pathLst>
                <a:path h="704508" w="4816592">
                  <a:moveTo>
                    <a:pt x="0" y="0"/>
                  </a:moveTo>
                  <a:lnTo>
                    <a:pt x="4816592" y="0"/>
                  </a:lnTo>
                  <a:lnTo>
                    <a:pt x="4816592" y="704508"/>
                  </a:lnTo>
                  <a:lnTo>
                    <a:pt x="0" y="704508"/>
                  </a:lnTo>
                  <a:close/>
                </a:path>
              </a:pathLst>
            </a:custGeom>
            <a:solidFill>
              <a:srgbClr val="FFFFFF"/>
            </a:solidFill>
          </p:spPr>
        </p:sp>
        <p:sp>
          <p:nvSpPr>
            <p:cNvPr name="TextBox 4" id="4"/>
            <p:cNvSpPr txBox="true"/>
            <p:nvPr/>
          </p:nvSpPr>
          <p:spPr>
            <a:xfrm>
              <a:off x="0" y="-38100"/>
              <a:ext cx="4816593" cy="7426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557806" y="831895"/>
            <a:ext cx="5503176" cy="8623210"/>
          </a:xfrm>
          <a:custGeom>
            <a:avLst/>
            <a:gdLst/>
            <a:ahLst/>
            <a:cxnLst/>
            <a:rect r="r" b="b" t="t" l="l"/>
            <a:pathLst>
              <a:path h="8623210" w="5503176">
                <a:moveTo>
                  <a:pt x="0" y="0"/>
                </a:moveTo>
                <a:lnTo>
                  <a:pt x="5503176" y="0"/>
                </a:lnTo>
                <a:lnTo>
                  <a:pt x="5503176" y="8623210"/>
                </a:lnTo>
                <a:lnTo>
                  <a:pt x="0" y="8623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071898" y="1376843"/>
            <a:ext cx="8487032" cy="5094913"/>
            <a:chOff x="0" y="0"/>
            <a:chExt cx="11316042" cy="6793218"/>
          </a:xfrm>
        </p:grpSpPr>
        <p:sp>
          <p:nvSpPr>
            <p:cNvPr name="TextBox 7" id="7"/>
            <p:cNvSpPr txBox="true"/>
            <p:nvPr/>
          </p:nvSpPr>
          <p:spPr>
            <a:xfrm rot="0">
              <a:off x="0" y="1154418"/>
              <a:ext cx="11316042" cy="5638800"/>
            </a:xfrm>
            <a:prstGeom prst="rect">
              <a:avLst/>
            </a:prstGeom>
          </p:spPr>
          <p:txBody>
            <a:bodyPr anchor="t" rtlCol="false" tIns="0" lIns="0" bIns="0" rIns="0">
              <a:spAutoFit/>
            </a:bodyPr>
            <a:lstStyle/>
            <a:p>
              <a:pPr algn="l">
                <a:lnSpc>
                  <a:spcPts val="8399"/>
                </a:lnSpc>
              </a:pPr>
              <a:r>
                <a:rPr lang="en-US" sz="6999" b="true">
                  <a:solidFill>
                    <a:srgbClr val="FFFFFF"/>
                  </a:solidFill>
                  <a:latin typeface="DM Sans Bold"/>
                  <a:ea typeface="DM Sans Bold"/>
                  <a:cs typeface="DM Sans Bold"/>
                  <a:sym typeface="DM Sans Bold"/>
                </a:rPr>
                <a:t>Banking: Phân tích tình trạng và xu hướng vay nợ của cộng đồng</a:t>
              </a:r>
            </a:p>
          </p:txBody>
        </p:sp>
        <p:sp>
          <p:nvSpPr>
            <p:cNvPr name="TextBox 8" id="8"/>
            <p:cNvSpPr txBox="true"/>
            <p:nvPr/>
          </p:nvSpPr>
          <p:spPr>
            <a:xfrm rot="0">
              <a:off x="0" y="-47625"/>
              <a:ext cx="11316042" cy="525145"/>
            </a:xfrm>
            <a:prstGeom prst="rect">
              <a:avLst/>
            </a:prstGeom>
          </p:spPr>
          <p:txBody>
            <a:bodyPr anchor="t" rtlCol="false" tIns="0" lIns="0" bIns="0" rIns="0">
              <a:spAutoFit/>
            </a:bodyPr>
            <a:lstStyle/>
            <a:p>
              <a:pPr algn="l">
                <a:lnSpc>
                  <a:spcPts val="3359"/>
                </a:lnSpc>
              </a:pPr>
            </a:p>
          </p:txBody>
        </p:sp>
      </p:grpSp>
      <p:sp>
        <p:nvSpPr>
          <p:cNvPr name="TextBox 9" id="9"/>
          <p:cNvSpPr txBox="true"/>
          <p:nvPr/>
        </p:nvSpPr>
        <p:spPr>
          <a:xfrm rot="0">
            <a:off x="8216206" y="8686749"/>
            <a:ext cx="8487032" cy="455295"/>
          </a:xfrm>
          <a:prstGeom prst="rect">
            <a:avLst/>
          </a:prstGeom>
        </p:spPr>
        <p:txBody>
          <a:bodyPr anchor="t" rtlCol="false" tIns="0" lIns="0" bIns="0" rIns="0">
            <a:spAutoFit/>
          </a:bodyPr>
          <a:lstStyle/>
          <a:p>
            <a:pPr algn="l">
              <a:lnSpc>
                <a:spcPts val="3779"/>
              </a:lnSpc>
            </a:pPr>
            <a:r>
              <a:rPr lang="en-US" sz="2699" u="sng">
                <a:solidFill>
                  <a:srgbClr val="5034C4"/>
                </a:solidFill>
                <a:latin typeface="DM Sans"/>
                <a:ea typeface="DM Sans"/>
                <a:cs typeface="DM Sans"/>
                <a:sym typeface="DM Sans"/>
              </a:rPr>
              <a:t>Bài cuối khóa có đính kèm code trong folder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505265" cy="5896080"/>
          </a:xfrm>
          <a:custGeom>
            <a:avLst/>
            <a:gdLst/>
            <a:ahLst/>
            <a:cxnLst/>
            <a:rect r="r" b="b" t="t" l="l"/>
            <a:pathLst>
              <a:path h="5896080" w="10505265">
                <a:moveTo>
                  <a:pt x="0" y="0"/>
                </a:moveTo>
                <a:lnTo>
                  <a:pt x="10505265" y="0"/>
                </a:lnTo>
                <a:lnTo>
                  <a:pt x="10505265" y="5896080"/>
                </a:lnTo>
                <a:lnTo>
                  <a:pt x="0" y="5896080"/>
                </a:lnTo>
                <a:lnTo>
                  <a:pt x="0" y="0"/>
                </a:lnTo>
                <a:close/>
              </a:path>
            </a:pathLst>
          </a:custGeom>
          <a:blipFill>
            <a:blip r:embed="rId2"/>
            <a:stretch>
              <a:fillRect l="0" t="0" r="0" b="0"/>
            </a:stretch>
          </a:blipFill>
        </p:spPr>
      </p:sp>
      <p:grpSp>
        <p:nvGrpSpPr>
          <p:cNvPr name="Group 6" id="6"/>
          <p:cNvGrpSpPr/>
          <p:nvPr/>
        </p:nvGrpSpPr>
        <p:grpSpPr>
          <a:xfrm rot="0">
            <a:off x="12008232" y="781314"/>
            <a:ext cx="6279768" cy="2278917"/>
            <a:chOff x="0" y="0"/>
            <a:chExt cx="8373024" cy="3038556"/>
          </a:xfrm>
        </p:grpSpPr>
        <p:sp>
          <p:nvSpPr>
            <p:cNvPr name="TextBox 7" id="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CHỈ SỐ TỔNG QUAN</a:t>
              </a:r>
            </a:p>
          </p:txBody>
        </p:sp>
        <p:sp>
          <p:nvSpPr>
            <p:cNvPr name="TextBox 8" id="8"/>
            <p:cNvSpPr txBox="true"/>
            <p:nvPr/>
          </p:nvSpPr>
          <p:spPr>
            <a:xfrm rot="0">
              <a:off x="0" y="842303"/>
              <a:ext cx="8373024" cy="2196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Tỷ lệ khách hàng thanh toán trễ ở mức thấp (14%), nhưng vẫn tồn tại 11.07% nợ xấu đáng chú ý.</a:t>
              </a:r>
            </a:p>
            <a:p>
              <a:pPr algn="l" marL="410211" indent="-205106" lvl="1">
                <a:lnSpc>
                  <a:spcPts val="2660"/>
                </a:lnSpc>
                <a:buFont typeface="Arial"/>
                <a:buChar char="•"/>
              </a:pPr>
              <a:r>
                <a:rPr lang="en-US" sz="1900">
                  <a:solidFill>
                    <a:srgbClr val="5034C4"/>
                  </a:solidFill>
                  <a:latin typeface="DM Sans"/>
                  <a:ea typeface="DM Sans"/>
                  <a:cs typeface="DM Sans"/>
                  <a:sym typeface="DM Sans"/>
                </a:rPr>
                <a:t>Tổng nợ còn lại khá lớn (9.63 tỷ), cần tập trung vào việc thu hồi các khoản vay chưa thanh toán.</a:t>
              </a:r>
            </a:p>
            <a:p>
              <a:pPr algn="l">
                <a:lnSpc>
                  <a:spcPts val="2660"/>
                </a:lnSpc>
              </a:pPr>
            </a:p>
          </p:txBody>
        </p:sp>
      </p:grpSp>
      <p:grpSp>
        <p:nvGrpSpPr>
          <p:cNvPr name="Group 9" id="9"/>
          <p:cNvGrpSpPr/>
          <p:nvPr/>
        </p:nvGrpSpPr>
        <p:grpSpPr>
          <a:xfrm rot="0">
            <a:off x="12008232" y="3586083"/>
            <a:ext cx="6279768" cy="1945542"/>
            <a:chOff x="0" y="0"/>
            <a:chExt cx="8373024" cy="2594056"/>
          </a:xfrm>
        </p:grpSpPr>
        <p:sp>
          <p:nvSpPr>
            <p:cNvPr name="TextBox 10" id="10"/>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PHÂN TÍCH TÌNH TRẠNG VAY</a:t>
              </a:r>
            </a:p>
          </p:txBody>
        </p:sp>
        <p:sp>
          <p:nvSpPr>
            <p:cNvPr name="TextBox 11" id="11"/>
            <p:cNvSpPr txBox="true"/>
            <p:nvPr/>
          </p:nvSpPr>
          <p:spPr>
            <a:xfrm rot="0">
              <a:off x="0" y="842303"/>
              <a:ext cx="8373024" cy="17517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Phần lớn các khoản vay (66.5%) đã được tất toán.</a:t>
              </a:r>
            </a:p>
            <a:p>
              <a:pPr algn="l" marL="410211" indent="-205106" lvl="1">
                <a:lnSpc>
                  <a:spcPts val="2660"/>
                </a:lnSpc>
                <a:buFont typeface="Arial"/>
                <a:buChar char="•"/>
              </a:pPr>
              <a:r>
                <a:rPr lang="en-US" sz="1900">
                  <a:solidFill>
                    <a:srgbClr val="5034C4"/>
                  </a:solidFill>
                  <a:latin typeface="DM Sans"/>
                  <a:ea typeface="DM Sans"/>
                  <a:cs typeface="DM Sans"/>
                  <a:sym typeface="DM Sans"/>
                </a:rPr>
                <a:t>Tuy nhiên, tỷ lệ nợ xấu chiếm 8.7%, cần theo dõi và xử lý để tránh rủi ro lan rộng.</a:t>
              </a:r>
            </a:p>
            <a:p>
              <a:pPr algn="l">
                <a:lnSpc>
                  <a:spcPts val="2660"/>
                </a:lnSpc>
              </a:pPr>
            </a:p>
          </p:txBody>
        </p:sp>
      </p:grpSp>
      <p:grpSp>
        <p:nvGrpSpPr>
          <p:cNvPr name="Group 12" id="12"/>
          <p:cNvGrpSpPr/>
          <p:nvPr/>
        </p:nvGrpSpPr>
        <p:grpSpPr>
          <a:xfrm rot="0">
            <a:off x="9144000" y="7177740"/>
            <a:ext cx="7714897" cy="1278792"/>
            <a:chOff x="0" y="0"/>
            <a:chExt cx="10286529" cy="1705056"/>
          </a:xfrm>
        </p:grpSpPr>
        <p:sp>
          <p:nvSpPr>
            <p:cNvPr name="TextBox 13" id="13"/>
            <p:cNvSpPr txBox="true"/>
            <p:nvPr/>
          </p:nvSpPr>
          <p:spPr>
            <a:xfrm rot="0">
              <a:off x="0" y="-47625"/>
              <a:ext cx="10286529"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TỔNG SỐ TIỀN NỢ THEO TRẠNG THÁI</a:t>
              </a:r>
            </a:p>
          </p:txBody>
        </p:sp>
        <p:sp>
          <p:nvSpPr>
            <p:cNvPr name="TextBox 14" id="14"/>
            <p:cNvSpPr txBox="true"/>
            <p:nvPr/>
          </p:nvSpPr>
          <p:spPr>
            <a:xfrm rot="0">
              <a:off x="0" y="842303"/>
              <a:ext cx="10286529" cy="8627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Đa phần các khoản vay đang hoạt động vẫn chưa tất toán, trong khi nợ xấu chiếm một phần nhỏ nhưng rủi ro đáng kể.</a:t>
              </a:r>
            </a:p>
          </p:txBody>
        </p:sp>
      </p:grpSp>
      <p:sp>
        <p:nvSpPr>
          <p:cNvPr name="TextBox 15" id="15"/>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Phân tích trạng thái và khoản vay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505265" cy="5896080"/>
          </a:xfrm>
          <a:custGeom>
            <a:avLst/>
            <a:gdLst/>
            <a:ahLst/>
            <a:cxnLst/>
            <a:rect r="r" b="b" t="t" l="l"/>
            <a:pathLst>
              <a:path h="5896080" w="10505265">
                <a:moveTo>
                  <a:pt x="0" y="0"/>
                </a:moveTo>
                <a:lnTo>
                  <a:pt x="10505265" y="0"/>
                </a:lnTo>
                <a:lnTo>
                  <a:pt x="10505265" y="5896080"/>
                </a:lnTo>
                <a:lnTo>
                  <a:pt x="0" y="5896080"/>
                </a:lnTo>
                <a:lnTo>
                  <a:pt x="0" y="0"/>
                </a:lnTo>
                <a:close/>
              </a:path>
            </a:pathLst>
          </a:custGeom>
          <a:blipFill>
            <a:blip r:embed="rId2"/>
            <a:stretch>
              <a:fillRect l="0" t="0" r="0" b="0"/>
            </a:stretch>
          </a:blipFill>
        </p:spPr>
      </p:sp>
      <p:grpSp>
        <p:nvGrpSpPr>
          <p:cNvPr name="Group 6" id="6"/>
          <p:cNvGrpSpPr/>
          <p:nvPr/>
        </p:nvGrpSpPr>
        <p:grpSpPr>
          <a:xfrm rot="0">
            <a:off x="12008232" y="781314"/>
            <a:ext cx="6279768" cy="1278792"/>
            <a:chOff x="0" y="0"/>
            <a:chExt cx="8373024" cy="1705056"/>
          </a:xfrm>
        </p:grpSpPr>
        <p:sp>
          <p:nvSpPr>
            <p:cNvPr name="TextBox 7" id="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SỐ LƯỢNG KHÁCH HÀNG CÓ NỢ XẤU</a:t>
              </a:r>
            </a:p>
          </p:txBody>
        </p:sp>
        <p:sp>
          <p:nvSpPr>
            <p:cNvPr name="TextBox 8" id="8"/>
            <p:cNvSpPr txBox="true"/>
            <p:nvPr/>
          </p:nvSpPr>
          <p:spPr>
            <a:xfrm rot="0">
              <a:off x="0" y="842303"/>
              <a:ext cx="8373024" cy="8627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Tỷ lệ khách hàng có nợ xấu tương đối thấp, điều này phản ánh công tác quản lý khoản vay đang ở mức tốt.</a:t>
              </a:r>
            </a:p>
          </p:txBody>
        </p:sp>
      </p:grpSp>
      <p:grpSp>
        <p:nvGrpSpPr>
          <p:cNvPr name="Group 9" id="9"/>
          <p:cNvGrpSpPr/>
          <p:nvPr/>
        </p:nvGrpSpPr>
        <p:grpSpPr>
          <a:xfrm rot="0">
            <a:off x="12008232" y="3586083"/>
            <a:ext cx="6279768" cy="2717067"/>
            <a:chOff x="0" y="0"/>
            <a:chExt cx="8373024" cy="3622756"/>
          </a:xfrm>
        </p:grpSpPr>
        <p:sp>
          <p:nvSpPr>
            <p:cNvPr name="TextBox 10" id="10"/>
            <p:cNvSpPr txBox="true"/>
            <p:nvPr/>
          </p:nvSpPr>
          <p:spPr>
            <a:xfrm rot="0">
              <a:off x="0" y="-47625"/>
              <a:ext cx="8373024"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TỶ LỆ KHÁCH HÀNG CÓ NỢ XẤU VÀ THANH TOÁN</a:t>
              </a:r>
            </a:p>
          </p:txBody>
        </p:sp>
        <p:sp>
          <p:nvSpPr>
            <p:cNvPr name="TextBox 11" id="11"/>
            <p:cNvSpPr txBox="true"/>
            <p:nvPr/>
          </p:nvSpPr>
          <p:spPr>
            <a:xfrm rot="0">
              <a:off x="0" y="1426503"/>
              <a:ext cx="8373024" cy="2196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Số lượng khách hàng có nợ xấu và thanh toán trễ tăng lên khi số lượng khoản vay cao.</a:t>
              </a:r>
            </a:p>
            <a:p>
              <a:pPr algn="l" marL="410211" indent="-205106" lvl="1">
                <a:lnSpc>
                  <a:spcPts val="2660"/>
                </a:lnSpc>
                <a:buFont typeface="Arial"/>
                <a:buChar char="•"/>
              </a:pPr>
              <a:r>
                <a:rPr lang="en-US" sz="1900">
                  <a:solidFill>
                    <a:srgbClr val="5034C4"/>
                  </a:solidFill>
                  <a:latin typeface="DM Sans"/>
                  <a:ea typeface="DM Sans"/>
                  <a:cs typeface="DM Sans"/>
                  <a:sym typeface="DM Sans"/>
                </a:rPr>
                <a:t>Điều này cho thấy rủi ro nợ xấu tăng khi khách hàng vay nhiều khoản cùng lúc.</a:t>
              </a:r>
            </a:p>
            <a:p>
              <a:pPr algn="l">
                <a:lnSpc>
                  <a:spcPts val="2660"/>
                </a:lnSpc>
              </a:pPr>
            </a:p>
          </p:txBody>
        </p:sp>
      </p:grpSp>
      <p:grpSp>
        <p:nvGrpSpPr>
          <p:cNvPr name="Group 12" id="12"/>
          <p:cNvGrpSpPr/>
          <p:nvPr/>
        </p:nvGrpSpPr>
        <p:grpSpPr>
          <a:xfrm rot="0">
            <a:off x="9144000" y="7177740"/>
            <a:ext cx="7714897" cy="3279042"/>
            <a:chOff x="0" y="0"/>
            <a:chExt cx="10286529" cy="4372056"/>
          </a:xfrm>
        </p:grpSpPr>
        <p:sp>
          <p:nvSpPr>
            <p:cNvPr name="TextBox 13" id="13"/>
            <p:cNvSpPr txBox="true"/>
            <p:nvPr/>
          </p:nvSpPr>
          <p:spPr>
            <a:xfrm rot="0">
              <a:off x="0" y="-47625"/>
              <a:ext cx="10286529"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TỔNG KẾT </a:t>
              </a:r>
            </a:p>
          </p:txBody>
        </p:sp>
        <p:sp>
          <p:nvSpPr>
            <p:cNvPr name="TextBox 14" id="14"/>
            <p:cNvSpPr txBox="true"/>
            <p:nvPr/>
          </p:nvSpPr>
          <p:spPr>
            <a:xfrm rot="0">
              <a:off x="0" y="842303"/>
              <a:ext cx="10286529" cy="35297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Tỷ lệ nợ xấu (11.07%) và khách hàng thanh toán trễ (14%) vẫn còn cần được quản lý chặt chẽ.</a:t>
              </a:r>
            </a:p>
            <a:p>
              <a:pPr algn="l" marL="410211" indent="-205106" lvl="1">
                <a:lnSpc>
                  <a:spcPts val="2660"/>
                </a:lnSpc>
                <a:buFont typeface="Arial"/>
                <a:buChar char="•"/>
              </a:pPr>
              <a:r>
                <a:rPr lang="en-US" sz="1900">
                  <a:solidFill>
                    <a:srgbClr val="5034C4"/>
                  </a:solidFill>
                  <a:latin typeface="DM Sans"/>
                  <a:ea typeface="DM Sans"/>
                  <a:cs typeface="DM Sans"/>
                  <a:sym typeface="DM Sans"/>
                </a:rPr>
                <a:t>Phần lớn nợ còn lại nằm ở trạng thái Đang vay.</a:t>
              </a:r>
            </a:p>
            <a:p>
              <a:pPr algn="l" marL="410211" indent="-205106" lvl="1">
                <a:lnSpc>
                  <a:spcPts val="2660"/>
                </a:lnSpc>
                <a:buFont typeface="Arial"/>
                <a:buChar char="•"/>
              </a:pPr>
              <a:r>
                <a:rPr lang="en-US" sz="1900">
                  <a:solidFill>
                    <a:srgbClr val="5034C4"/>
                  </a:solidFill>
                  <a:latin typeface="DM Sans"/>
                  <a:ea typeface="DM Sans"/>
                  <a:cs typeface="DM Sans"/>
                  <a:sym typeface="DM Sans"/>
                </a:rPr>
                <a:t>Rủi ro nợ xấu tăng cao khi số lượng khoản vay của khách hàng gia tăng.</a:t>
              </a:r>
            </a:p>
            <a:p>
              <a:pPr algn="l" marL="410211" indent="-205106" lvl="1">
                <a:lnSpc>
                  <a:spcPts val="2660"/>
                </a:lnSpc>
                <a:buFont typeface="Arial"/>
                <a:buChar char="•"/>
              </a:pPr>
              <a:r>
                <a:rPr lang="en-US" sz="1900">
                  <a:solidFill>
                    <a:srgbClr val="5034C4"/>
                  </a:solidFill>
                  <a:latin typeface="DM Sans"/>
                  <a:ea typeface="DM Sans"/>
                  <a:cs typeface="DM Sans"/>
                  <a:sym typeface="DM Sans"/>
                </a:rPr>
                <a:t>Tổng nợ còn lại là 9.63bn, cần ưu tiên thu hồi và quản lý các khoản vay chưa thanh toán.</a:t>
              </a:r>
            </a:p>
            <a:p>
              <a:pPr algn="l">
                <a:lnSpc>
                  <a:spcPts val="2660"/>
                </a:lnSpc>
              </a:pPr>
            </a:p>
          </p:txBody>
        </p:sp>
      </p:grpSp>
      <p:sp>
        <p:nvSpPr>
          <p:cNvPr name="TextBox 15" id="15"/>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Phân tích trạng thái và khoản vay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505265" cy="5882948"/>
          </a:xfrm>
          <a:custGeom>
            <a:avLst/>
            <a:gdLst/>
            <a:ahLst/>
            <a:cxnLst/>
            <a:rect r="r" b="b" t="t" l="l"/>
            <a:pathLst>
              <a:path h="5882948" w="10505265">
                <a:moveTo>
                  <a:pt x="0" y="0"/>
                </a:moveTo>
                <a:lnTo>
                  <a:pt x="10505265" y="0"/>
                </a:lnTo>
                <a:lnTo>
                  <a:pt x="10505265" y="5882949"/>
                </a:lnTo>
                <a:lnTo>
                  <a:pt x="0" y="5882949"/>
                </a:lnTo>
                <a:lnTo>
                  <a:pt x="0" y="0"/>
                </a:lnTo>
                <a:close/>
              </a:path>
            </a:pathLst>
          </a:custGeom>
          <a:blipFill>
            <a:blip r:embed="rId2"/>
            <a:stretch>
              <a:fillRect l="0" t="0" r="0" b="0"/>
            </a:stretch>
          </a:blipFill>
        </p:spPr>
      </p:sp>
      <p:grpSp>
        <p:nvGrpSpPr>
          <p:cNvPr name="Group 6" id="6"/>
          <p:cNvGrpSpPr/>
          <p:nvPr/>
        </p:nvGrpSpPr>
        <p:grpSpPr>
          <a:xfrm rot="0">
            <a:off x="12008232" y="781314"/>
            <a:ext cx="6279768" cy="4279167"/>
            <a:chOff x="0" y="0"/>
            <a:chExt cx="8373024" cy="5705556"/>
          </a:xfrm>
        </p:grpSpPr>
        <p:sp>
          <p:nvSpPr>
            <p:cNvPr name="TextBox 7" id="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CHỈ SỐ TỔNG QUAN</a:t>
              </a:r>
            </a:p>
          </p:txBody>
        </p:sp>
        <p:sp>
          <p:nvSpPr>
            <p:cNvPr name="TextBox 8" id="8"/>
            <p:cNvSpPr txBox="true"/>
            <p:nvPr/>
          </p:nvSpPr>
          <p:spPr>
            <a:xfrm rot="0">
              <a:off x="0" y="842303"/>
              <a:ext cx="8373024" cy="4863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Độ tuổi trung bình: 37.36 tuổi, nghĩa là phần lớn khách hàng vay nằm trong độ tuổi trung niên.</a:t>
              </a:r>
            </a:p>
            <a:p>
              <a:pPr algn="l" marL="410211" indent="-205106" lvl="1">
                <a:lnSpc>
                  <a:spcPts val="2660"/>
                </a:lnSpc>
                <a:buFont typeface="Arial"/>
                <a:buChar char="•"/>
              </a:pPr>
              <a:r>
                <a:rPr lang="en-US" sz="1900">
                  <a:solidFill>
                    <a:srgbClr val="5034C4"/>
                  </a:solidFill>
                  <a:latin typeface="DM Sans"/>
                  <a:ea typeface="DM Sans"/>
                  <a:cs typeface="DM Sans"/>
                  <a:sym typeface="DM Sans"/>
                </a:rPr>
                <a:t>Khách hàng với điểm tín dụng thấp: Có 385 khách hàng, đây là nhóm có nguy cơ rủi ro cao.</a:t>
              </a:r>
            </a:p>
            <a:p>
              <a:pPr algn="l" marL="410211" indent="-205106" lvl="1">
                <a:lnSpc>
                  <a:spcPts val="2660"/>
                </a:lnSpc>
                <a:buFont typeface="Arial"/>
                <a:buChar char="•"/>
              </a:pPr>
              <a:r>
                <a:rPr lang="en-US" sz="1900">
                  <a:solidFill>
                    <a:srgbClr val="5034C4"/>
                  </a:solidFill>
                  <a:latin typeface="DM Sans"/>
                  <a:ea typeface="DM Sans"/>
                  <a:cs typeface="DM Sans"/>
                  <a:sym typeface="DM Sans"/>
                </a:rPr>
                <a:t>Điểm tín dụng trung bình: 589.55 điểm, cho thấy chất lượng tín dụng tổng thể của tập khách hàng ở mức trung bình.</a:t>
              </a:r>
            </a:p>
            <a:p>
              <a:pPr algn="l" marL="410211" indent="-205106" lvl="1">
                <a:lnSpc>
                  <a:spcPts val="2660"/>
                </a:lnSpc>
                <a:buFont typeface="Arial"/>
                <a:buChar char="•"/>
              </a:pPr>
              <a:r>
                <a:rPr lang="en-US" sz="1900">
                  <a:solidFill>
                    <a:srgbClr val="5034C4"/>
                  </a:solidFill>
                  <a:latin typeface="DM Sans"/>
                  <a:ea typeface="DM Sans"/>
                  <a:cs typeface="DM Sans"/>
                  <a:sym typeface="DM Sans"/>
                </a:rPr>
                <a:t>Khách hàng 25-35 tuổi: Có khoảng 1K khách hàng, đây là nhóm khách hàng tiềm năng và có nhu cầu vay cao.</a:t>
              </a:r>
            </a:p>
            <a:p>
              <a:pPr algn="l">
                <a:lnSpc>
                  <a:spcPts val="2660"/>
                </a:lnSpc>
              </a:pPr>
            </a:p>
          </p:txBody>
        </p:sp>
      </p:grpSp>
      <p:grpSp>
        <p:nvGrpSpPr>
          <p:cNvPr name="Group 9" id="9"/>
          <p:cNvGrpSpPr/>
          <p:nvPr/>
        </p:nvGrpSpPr>
        <p:grpSpPr>
          <a:xfrm rot="0">
            <a:off x="12008232" y="5353193"/>
            <a:ext cx="6279768" cy="3717192"/>
            <a:chOff x="0" y="0"/>
            <a:chExt cx="8373024" cy="4956256"/>
          </a:xfrm>
        </p:grpSpPr>
        <p:sp>
          <p:nvSpPr>
            <p:cNvPr name="TextBox 10" id="10"/>
            <p:cNvSpPr txBox="true"/>
            <p:nvPr/>
          </p:nvSpPr>
          <p:spPr>
            <a:xfrm rot="0">
              <a:off x="0" y="-47625"/>
              <a:ext cx="8373024"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PHÂN TÍCH THEO CÔNG VIỆC VÀ KHOẢN VAY</a:t>
              </a:r>
            </a:p>
          </p:txBody>
        </p:sp>
        <p:sp>
          <p:nvSpPr>
            <p:cNvPr name="TextBox 11" id="11"/>
            <p:cNvSpPr txBox="true"/>
            <p:nvPr/>
          </p:nvSpPr>
          <p:spPr>
            <a:xfrm rot="0">
              <a:off x="0" y="1426503"/>
              <a:ext cx="8373024" cy="35297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Nhóm "Người tìm việc" có trung bình khoản vay cao nhất, tiếp theo là "Kinh doanh" và "Hành chính".</a:t>
              </a:r>
            </a:p>
            <a:p>
              <a:pPr algn="l" marL="410211" indent="-205106" lvl="1">
                <a:lnSpc>
                  <a:spcPts val="2660"/>
                </a:lnSpc>
                <a:buFont typeface="Arial"/>
                <a:buChar char="•"/>
              </a:pPr>
              <a:r>
                <a:rPr lang="en-US" sz="1900">
                  <a:solidFill>
                    <a:srgbClr val="5034C4"/>
                  </a:solidFill>
                  <a:latin typeface="DM Sans"/>
                  <a:ea typeface="DM Sans"/>
                  <a:cs typeface="DM Sans"/>
                  <a:sym typeface="DM Sans"/>
                </a:rPr>
                <a:t>Có thể thấy nhóm "Kinh doanh" và "Người tìm việc" cần nguồn vốn cao để duy trì hoặc khởi đầu công việc.</a:t>
              </a:r>
            </a:p>
            <a:p>
              <a:pPr algn="l" marL="410211" indent="-205106" lvl="1">
                <a:lnSpc>
                  <a:spcPts val="2660"/>
                </a:lnSpc>
                <a:buFont typeface="Arial"/>
                <a:buChar char="•"/>
              </a:pPr>
              <a:r>
                <a:rPr lang="en-US" sz="1900">
                  <a:solidFill>
                    <a:srgbClr val="5034C4"/>
                  </a:solidFill>
                  <a:latin typeface="DM Sans"/>
                  <a:ea typeface="DM Sans"/>
                  <a:cs typeface="DM Sans"/>
                  <a:sym typeface="DM Sans"/>
                </a:rPr>
                <a:t>Sinh viên và các ngành nghề lao động phổ thông có khoản vay trung bình thấp</a:t>
              </a:r>
            </a:p>
            <a:p>
              <a:pPr algn="l">
                <a:lnSpc>
                  <a:spcPts val="2660"/>
                </a:lnSpc>
              </a:pPr>
            </a:p>
          </p:txBody>
        </p:sp>
      </p:grpSp>
      <p:sp>
        <p:nvSpPr>
          <p:cNvPr name="TextBox 12" id="12"/>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Khách hàng và các yếu tố nhân khẩu học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505265" cy="5882948"/>
          </a:xfrm>
          <a:custGeom>
            <a:avLst/>
            <a:gdLst/>
            <a:ahLst/>
            <a:cxnLst/>
            <a:rect r="r" b="b" t="t" l="l"/>
            <a:pathLst>
              <a:path h="5882948" w="10505265">
                <a:moveTo>
                  <a:pt x="0" y="0"/>
                </a:moveTo>
                <a:lnTo>
                  <a:pt x="10505265" y="0"/>
                </a:lnTo>
                <a:lnTo>
                  <a:pt x="10505265" y="5882949"/>
                </a:lnTo>
                <a:lnTo>
                  <a:pt x="0" y="5882949"/>
                </a:lnTo>
                <a:lnTo>
                  <a:pt x="0" y="0"/>
                </a:lnTo>
                <a:close/>
              </a:path>
            </a:pathLst>
          </a:custGeom>
          <a:blipFill>
            <a:blip r:embed="rId2"/>
            <a:stretch>
              <a:fillRect l="0" t="0" r="0" b="0"/>
            </a:stretch>
          </a:blipFill>
        </p:spPr>
      </p:sp>
      <p:grpSp>
        <p:nvGrpSpPr>
          <p:cNvPr name="Group 6" id="6"/>
          <p:cNvGrpSpPr/>
          <p:nvPr/>
        </p:nvGrpSpPr>
        <p:grpSpPr>
          <a:xfrm rot="0">
            <a:off x="12008232" y="781314"/>
            <a:ext cx="6279768" cy="2612292"/>
            <a:chOff x="0" y="0"/>
            <a:chExt cx="8373024" cy="3483056"/>
          </a:xfrm>
        </p:grpSpPr>
        <p:sp>
          <p:nvSpPr>
            <p:cNvPr name="TextBox 7" id="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KHOẢN VAY THEO ĐỘ TUỔI</a:t>
              </a:r>
            </a:p>
          </p:txBody>
        </p:sp>
        <p:sp>
          <p:nvSpPr>
            <p:cNvPr name="TextBox 8" id="8"/>
            <p:cNvSpPr txBox="true"/>
            <p:nvPr/>
          </p:nvSpPr>
          <p:spPr>
            <a:xfrm rot="0">
              <a:off x="0" y="842303"/>
              <a:ext cx="8373024" cy="26407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Khoản vay trung bình tăng mạnh ở độ tuổi 30-50, trong đó đỉnh cao nhất gần 50 tuổi.</a:t>
              </a:r>
            </a:p>
            <a:p>
              <a:pPr algn="l" marL="410211" indent="-205106" lvl="1">
                <a:lnSpc>
                  <a:spcPts val="2660"/>
                </a:lnSpc>
                <a:buFont typeface="Arial"/>
                <a:buChar char="•"/>
              </a:pPr>
              <a:r>
                <a:rPr lang="en-US" sz="1900">
                  <a:solidFill>
                    <a:srgbClr val="5034C4"/>
                  </a:solidFill>
                  <a:latin typeface="DM Sans"/>
                  <a:ea typeface="DM Sans"/>
                  <a:cs typeface="DM Sans"/>
                  <a:sym typeface="DM Sans"/>
                </a:rPr>
                <a:t>Đây có thể là độ tuổi khách hàng cần vốn cho các khoản đầu tư lớn như kinh doanh, nhà cửa.</a:t>
              </a:r>
            </a:p>
            <a:p>
              <a:pPr algn="l" marL="410211" indent="-205106" lvl="1">
                <a:lnSpc>
                  <a:spcPts val="2660"/>
                </a:lnSpc>
                <a:buFont typeface="Arial"/>
                <a:buChar char="•"/>
              </a:pPr>
              <a:r>
                <a:rPr lang="en-US" sz="1900">
                  <a:solidFill>
                    <a:srgbClr val="5034C4"/>
                  </a:solidFill>
                  <a:latin typeface="DM Sans"/>
                  <a:ea typeface="DM Sans"/>
                  <a:cs typeface="DM Sans"/>
                  <a:sym typeface="DM Sans"/>
                </a:rPr>
                <a:t>Sau 50 tuổi, khoản vay có xu hướng giảm dần.</a:t>
              </a:r>
            </a:p>
            <a:p>
              <a:pPr algn="l">
                <a:lnSpc>
                  <a:spcPts val="2660"/>
                </a:lnSpc>
              </a:pPr>
            </a:p>
          </p:txBody>
        </p:sp>
      </p:grpSp>
      <p:grpSp>
        <p:nvGrpSpPr>
          <p:cNvPr name="Group 9" id="9"/>
          <p:cNvGrpSpPr/>
          <p:nvPr/>
        </p:nvGrpSpPr>
        <p:grpSpPr>
          <a:xfrm rot="0">
            <a:off x="12008232" y="3586083"/>
            <a:ext cx="6279768" cy="1612167"/>
            <a:chOff x="0" y="0"/>
            <a:chExt cx="8373024" cy="2149556"/>
          </a:xfrm>
        </p:grpSpPr>
        <p:sp>
          <p:nvSpPr>
            <p:cNvPr name="TextBox 10" id="10"/>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PHÂN TÍCH THEO GIỚI TÍNH</a:t>
              </a:r>
            </a:p>
          </p:txBody>
        </p:sp>
        <p:sp>
          <p:nvSpPr>
            <p:cNvPr name="TextBox 11" id="11"/>
            <p:cNvSpPr txBox="true"/>
            <p:nvPr/>
          </p:nvSpPr>
          <p:spPr>
            <a:xfrm rot="0">
              <a:off x="0" y="842303"/>
              <a:ext cx="8373024" cy="13072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Nam giới có khoản vay trung bình cao hơn so với nữ giới, phản ánh có thể do nhu cầu đầu tư hoặc kinh doanh của nam giới nhiều hơn.</a:t>
              </a:r>
            </a:p>
          </p:txBody>
        </p:sp>
      </p:grpSp>
      <p:grpSp>
        <p:nvGrpSpPr>
          <p:cNvPr name="Group 12" id="12"/>
          <p:cNvGrpSpPr/>
          <p:nvPr/>
        </p:nvGrpSpPr>
        <p:grpSpPr>
          <a:xfrm rot="0">
            <a:off x="8339996" y="7146991"/>
            <a:ext cx="7714897" cy="3279042"/>
            <a:chOff x="0" y="0"/>
            <a:chExt cx="10286529" cy="4372056"/>
          </a:xfrm>
        </p:grpSpPr>
        <p:sp>
          <p:nvSpPr>
            <p:cNvPr name="TextBox 13" id="13"/>
            <p:cNvSpPr txBox="true"/>
            <p:nvPr/>
          </p:nvSpPr>
          <p:spPr>
            <a:xfrm rot="0">
              <a:off x="0" y="-47625"/>
              <a:ext cx="10286529"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KẾT LUẬN CHÍNH</a:t>
              </a:r>
            </a:p>
          </p:txBody>
        </p:sp>
        <p:sp>
          <p:nvSpPr>
            <p:cNvPr name="TextBox 14" id="14"/>
            <p:cNvSpPr txBox="true"/>
            <p:nvPr/>
          </p:nvSpPr>
          <p:spPr>
            <a:xfrm rot="0">
              <a:off x="0" y="842303"/>
              <a:ext cx="10286529" cy="35297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Nhóm tuổi 30-50 là đối tượng vay lớn nhất.</a:t>
              </a:r>
            </a:p>
            <a:p>
              <a:pPr algn="l" marL="410211" indent="-205106" lvl="1">
                <a:lnSpc>
                  <a:spcPts val="2660"/>
                </a:lnSpc>
                <a:buFont typeface="Arial"/>
                <a:buChar char="•"/>
              </a:pPr>
              <a:r>
                <a:rPr lang="en-US" sz="1900">
                  <a:solidFill>
                    <a:srgbClr val="5034C4"/>
                  </a:solidFill>
                  <a:latin typeface="DM Sans"/>
                  <a:ea typeface="DM Sans"/>
                  <a:cs typeface="DM Sans"/>
                  <a:sym typeface="DM Sans"/>
                </a:rPr>
                <a:t>Nhóm ngành nghề "Kinh doanh" và "Người tìm việc" có khoản vay trung bình cao nhất.</a:t>
              </a:r>
            </a:p>
            <a:p>
              <a:pPr algn="l" marL="410211" indent="-205106" lvl="1">
                <a:lnSpc>
                  <a:spcPts val="2660"/>
                </a:lnSpc>
                <a:buFont typeface="Arial"/>
                <a:buChar char="•"/>
              </a:pPr>
              <a:r>
                <a:rPr lang="en-US" sz="1900">
                  <a:solidFill>
                    <a:srgbClr val="5034C4"/>
                  </a:solidFill>
                  <a:latin typeface="DM Sans"/>
                  <a:ea typeface="DM Sans"/>
                  <a:cs typeface="DM Sans"/>
                  <a:sym typeface="DM Sans"/>
                </a:rPr>
                <a:t>Nam giới có xu hướng vay cao hơn nữ giới.</a:t>
              </a:r>
            </a:p>
            <a:p>
              <a:pPr algn="l" marL="410211" indent="-205106" lvl="1">
                <a:lnSpc>
                  <a:spcPts val="2660"/>
                </a:lnSpc>
                <a:buFont typeface="Arial"/>
                <a:buChar char="•"/>
              </a:pPr>
              <a:r>
                <a:rPr lang="en-US" sz="1900">
                  <a:solidFill>
                    <a:srgbClr val="5034C4"/>
                  </a:solidFill>
                  <a:latin typeface="DM Sans"/>
                  <a:ea typeface="DM Sans"/>
                  <a:cs typeface="DM Sans"/>
                  <a:sym typeface="DM Sans"/>
                </a:rPr>
                <a:t>Rủi ro tín dụng cần tập trung vào nhóm 385 khách hàng có điểm tín dụng thấp.</a:t>
              </a:r>
            </a:p>
            <a:p>
              <a:pPr algn="l" marL="410211" indent="-205106" lvl="1">
                <a:lnSpc>
                  <a:spcPts val="2660"/>
                </a:lnSpc>
                <a:buFont typeface="Arial"/>
                <a:buChar char="•"/>
              </a:pPr>
              <a:r>
                <a:rPr lang="en-US" sz="1900">
                  <a:solidFill>
                    <a:srgbClr val="5034C4"/>
                  </a:solidFill>
                  <a:latin typeface="DM Sans"/>
                  <a:ea typeface="DM Sans"/>
                  <a:cs typeface="DM Sans"/>
                  <a:sym typeface="DM Sans"/>
                </a:rPr>
                <a:t>Mức lương cao không hoàn toàn tỷ lệ thuận với tổng khoản vay.</a:t>
              </a:r>
            </a:p>
            <a:p>
              <a:pPr algn="l">
                <a:lnSpc>
                  <a:spcPts val="2660"/>
                </a:lnSpc>
              </a:pPr>
            </a:p>
          </p:txBody>
        </p:sp>
      </p:grpSp>
      <p:sp>
        <p:nvSpPr>
          <p:cNvPr name="TextBox 15" id="15"/>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Khách hàng và các yếu tố nhân khẩu học</a:t>
            </a:r>
          </a:p>
        </p:txBody>
      </p:sp>
      <p:grpSp>
        <p:nvGrpSpPr>
          <p:cNvPr name="Group 16" id="16"/>
          <p:cNvGrpSpPr/>
          <p:nvPr/>
        </p:nvGrpSpPr>
        <p:grpSpPr>
          <a:xfrm rot="0">
            <a:off x="12008232" y="5592814"/>
            <a:ext cx="6279768" cy="2278917"/>
            <a:chOff x="0" y="0"/>
            <a:chExt cx="8373024" cy="3038556"/>
          </a:xfrm>
        </p:grpSpPr>
        <p:sp>
          <p:nvSpPr>
            <p:cNvPr name="TextBox 17" id="1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MỨC LƯƠNG VÀ KHOẢN VAY</a:t>
              </a:r>
            </a:p>
          </p:txBody>
        </p:sp>
        <p:sp>
          <p:nvSpPr>
            <p:cNvPr name="TextBox 18" id="18"/>
            <p:cNvSpPr txBox="true"/>
            <p:nvPr/>
          </p:nvSpPr>
          <p:spPr>
            <a:xfrm rot="0">
              <a:off x="0" y="842303"/>
              <a:ext cx="8373024" cy="2196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Mặc dù có xu hướng tăng lãi suất khoản vay khi mức lương tăng, nhưng dữ liệu cho thấy không phải tất cả khách hàng có thu nhập cao đều vay lớn.</a:t>
              </a:r>
            </a:p>
            <a:p>
              <a:pPr algn="l" marL="410211" indent="-205106" lvl="1">
                <a:lnSpc>
                  <a:spcPts val="2660"/>
                </a:lnSpc>
                <a:buFont typeface="Arial"/>
                <a:buChar char="•"/>
              </a:pPr>
              <a:r>
                <a:rPr lang="en-US" sz="1900">
                  <a:solidFill>
                    <a:srgbClr val="5034C4"/>
                  </a:solidFill>
                  <a:latin typeface="DM Sans"/>
                  <a:ea typeface="DM Sans"/>
                  <a:cs typeface="DM Sans"/>
                  <a:sym typeface="DM Sans"/>
                </a:rPr>
                <a:t>Phân tán dữ liệu tập trung ở mức lương dưới 20M.</a:t>
              </a:r>
            </a:p>
            <a:p>
              <a:pPr algn="l">
                <a:lnSpc>
                  <a:spcPts val="2660"/>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458575" cy="5882948"/>
          </a:xfrm>
          <a:custGeom>
            <a:avLst/>
            <a:gdLst/>
            <a:ahLst/>
            <a:cxnLst/>
            <a:rect r="r" b="b" t="t" l="l"/>
            <a:pathLst>
              <a:path h="5882948" w="10458575">
                <a:moveTo>
                  <a:pt x="0" y="0"/>
                </a:moveTo>
                <a:lnTo>
                  <a:pt x="10458575" y="0"/>
                </a:lnTo>
                <a:lnTo>
                  <a:pt x="10458575" y="5882949"/>
                </a:lnTo>
                <a:lnTo>
                  <a:pt x="0" y="5882949"/>
                </a:lnTo>
                <a:lnTo>
                  <a:pt x="0" y="0"/>
                </a:lnTo>
                <a:close/>
              </a:path>
            </a:pathLst>
          </a:custGeom>
          <a:blipFill>
            <a:blip r:embed="rId2"/>
            <a:stretch>
              <a:fillRect l="0" t="0" r="0" b="0"/>
            </a:stretch>
          </a:blipFill>
        </p:spPr>
      </p:sp>
      <p:grpSp>
        <p:nvGrpSpPr>
          <p:cNvPr name="Group 6" id="6"/>
          <p:cNvGrpSpPr/>
          <p:nvPr/>
        </p:nvGrpSpPr>
        <p:grpSpPr>
          <a:xfrm rot="0">
            <a:off x="12008232" y="781314"/>
            <a:ext cx="6279768" cy="5717442"/>
            <a:chOff x="0" y="0"/>
            <a:chExt cx="8373024" cy="7623256"/>
          </a:xfrm>
        </p:grpSpPr>
        <p:sp>
          <p:nvSpPr>
            <p:cNvPr name="TextBox 7" id="7"/>
            <p:cNvSpPr txBox="true"/>
            <p:nvPr/>
          </p:nvSpPr>
          <p:spPr>
            <a:xfrm rot="0">
              <a:off x="0" y="-47625"/>
              <a:ext cx="8373024"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TÌNH TRẠNG QUÁ HẠN VÀ XU HƯỚNG THỜI GIAN</a:t>
              </a:r>
            </a:p>
          </p:txBody>
        </p:sp>
        <p:sp>
          <p:nvSpPr>
            <p:cNvPr name="TextBox 8" id="8"/>
            <p:cNvSpPr txBox="true"/>
            <p:nvPr/>
          </p:nvSpPr>
          <p:spPr>
            <a:xfrm rot="0">
              <a:off x="0" y="1426503"/>
              <a:ext cx="8373024" cy="61967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Phần trăm khách hàng quá hạn theo quý: Tỷ lệ khách hàng quá hạn biến động mạnh theo từng quý từ năm 2016 đến 2018, đặc biệt tăng nhẹ trong giai đoạn cuối 2017 - 2018. Điều này có thể liên quan đến chu kỳ kinh tế hoặc rủi ro tín dụng gia tăng.</a:t>
              </a:r>
            </a:p>
            <a:p>
              <a:pPr algn="l" marL="410211" indent="-205106" lvl="1">
                <a:lnSpc>
                  <a:spcPts val="2660"/>
                </a:lnSpc>
                <a:buFont typeface="Arial"/>
                <a:buChar char="•"/>
              </a:pPr>
              <a:r>
                <a:rPr lang="en-US" sz="1900">
                  <a:solidFill>
                    <a:srgbClr val="5034C4"/>
                  </a:solidFill>
                  <a:latin typeface="DM Sans"/>
                  <a:ea typeface="DM Sans"/>
                  <a:cs typeface="DM Sans"/>
                  <a:sym typeface="DM Sans"/>
                </a:rPr>
                <a:t>Thời gian quá hạn trung bình theo phương thức giải ngân:</a:t>
              </a:r>
            </a:p>
            <a:p>
              <a:pPr algn="l" marL="410211" indent="-205106" lvl="1">
                <a:lnSpc>
                  <a:spcPts val="2660"/>
                </a:lnSpc>
                <a:buFont typeface="Arial"/>
                <a:buChar char="•"/>
              </a:pPr>
              <a:r>
                <a:rPr lang="en-US" sz="1900">
                  <a:solidFill>
                    <a:srgbClr val="5034C4"/>
                  </a:solidFill>
                  <a:latin typeface="DM Sans"/>
                  <a:ea typeface="DM Sans"/>
                  <a:cs typeface="DM Sans"/>
                  <a:sym typeface="DM Sans"/>
                </a:rPr>
                <a:t>"Vay theo sổ tiết kiệm" và "Cầm cố tài sản" có thời gian quá hạn trung bình dài nhất, do khách hàng chủ quan với khoản vay có tài sản thế chấp.</a:t>
              </a:r>
            </a:p>
            <a:p>
              <a:pPr algn="l" marL="410211" indent="-205106" lvl="1">
                <a:lnSpc>
                  <a:spcPts val="2660"/>
                </a:lnSpc>
                <a:buFont typeface="Arial"/>
                <a:buChar char="•"/>
              </a:pPr>
              <a:r>
                <a:rPr lang="en-US" sz="1900">
                  <a:solidFill>
                    <a:srgbClr val="5034C4"/>
                  </a:solidFill>
                  <a:latin typeface="DM Sans"/>
                  <a:ea typeface="DM Sans"/>
                  <a:cs typeface="DM Sans"/>
                  <a:sym typeface="DM Sans"/>
                </a:rPr>
                <a:t>"Cho vay trực tuyến" và "Vay trả góp qua lương" có thời gian quá hạn trung bình thấp nhất, nhờ quy trình xét duyệt nghiêm ngặt và quản lý hiệu quả.</a:t>
              </a:r>
            </a:p>
            <a:p>
              <a:pPr algn="l">
                <a:lnSpc>
                  <a:spcPts val="2660"/>
                </a:lnSpc>
              </a:pPr>
            </a:p>
          </p:txBody>
        </p:sp>
      </p:grpSp>
      <p:grpSp>
        <p:nvGrpSpPr>
          <p:cNvPr name="Group 9" id="9"/>
          <p:cNvGrpSpPr/>
          <p:nvPr/>
        </p:nvGrpSpPr>
        <p:grpSpPr>
          <a:xfrm rot="0">
            <a:off x="9144000" y="7177740"/>
            <a:ext cx="7714897" cy="2717067"/>
            <a:chOff x="0" y="0"/>
            <a:chExt cx="10286529" cy="3622756"/>
          </a:xfrm>
        </p:grpSpPr>
        <p:sp>
          <p:nvSpPr>
            <p:cNvPr name="TextBox 10" id="10"/>
            <p:cNvSpPr txBox="true"/>
            <p:nvPr/>
          </p:nvSpPr>
          <p:spPr>
            <a:xfrm rot="0">
              <a:off x="0" y="-47625"/>
              <a:ext cx="10286529"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TÁC ĐỘNG CỦA MỨC LƯƠNG VÀ ĐIỂM TÍN DỤNG ĐẾN QUÁ HẠN</a:t>
              </a:r>
            </a:p>
          </p:txBody>
        </p:sp>
        <p:sp>
          <p:nvSpPr>
            <p:cNvPr name="TextBox 11" id="11"/>
            <p:cNvSpPr txBox="true"/>
            <p:nvPr/>
          </p:nvSpPr>
          <p:spPr>
            <a:xfrm rot="0">
              <a:off x="0" y="1426503"/>
              <a:ext cx="10286529" cy="21962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Nhóm khách hàng cần chú ý:</a:t>
              </a:r>
            </a:p>
            <a:p>
              <a:pPr algn="l" marL="410211" indent="-205106" lvl="1">
                <a:lnSpc>
                  <a:spcPts val="2660"/>
                </a:lnSpc>
                <a:buFont typeface="Arial"/>
                <a:buChar char="•"/>
              </a:pPr>
              <a:r>
                <a:rPr lang="en-US" sz="1900">
                  <a:solidFill>
                    <a:srgbClr val="5034C4"/>
                  </a:solidFill>
                  <a:latin typeface="DM Sans"/>
                  <a:ea typeface="DM Sans"/>
                  <a:cs typeface="DM Sans"/>
                  <a:sym typeface="DM Sans"/>
                </a:rPr>
                <a:t>Khách hàng thuộc nhóm điểm tín dụng thấp ("Poor" và "Fair") có tỷ lệ quá hạn và rủi ro nợ xấu cao hơn, cần được quản lý chặt chẽ hơn.</a:t>
              </a:r>
            </a:p>
            <a:p>
              <a:pPr algn="l">
                <a:lnSpc>
                  <a:spcPts val="2660"/>
                </a:lnSpc>
              </a:pPr>
            </a:p>
          </p:txBody>
        </p:sp>
      </p:grpSp>
      <p:sp>
        <p:nvSpPr>
          <p:cNvPr name="TextBox 12" id="12"/>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Điểm tín dụng và các yếu tố liên quan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412298" cy="5882948"/>
          </a:xfrm>
          <a:custGeom>
            <a:avLst/>
            <a:gdLst/>
            <a:ahLst/>
            <a:cxnLst/>
            <a:rect r="r" b="b" t="t" l="l"/>
            <a:pathLst>
              <a:path h="5882948" w="10412298">
                <a:moveTo>
                  <a:pt x="0" y="0"/>
                </a:moveTo>
                <a:lnTo>
                  <a:pt x="10412298" y="0"/>
                </a:lnTo>
                <a:lnTo>
                  <a:pt x="10412298" y="5882949"/>
                </a:lnTo>
                <a:lnTo>
                  <a:pt x="0" y="5882949"/>
                </a:lnTo>
                <a:lnTo>
                  <a:pt x="0" y="0"/>
                </a:lnTo>
                <a:close/>
              </a:path>
            </a:pathLst>
          </a:custGeom>
          <a:blipFill>
            <a:blip r:embed="rId2"/>
            <a:stretch>
              <a:fillRect l="0" t="0" r="0" b="0"/>
            </a:stretch>
          </a:blipFill>
        </p:spPr>
      </p:sp>
      <p:grpSp>
        <p:nvGrpSpPr>
          <p:cNvPr name="Group 6" id="6"/>
          <p:cNvGrpSpPr/>
          <p:nvPr/>
        </p:nvGrpSpPr>
        <p:grpSpPr>
          <a:xfrm rot="0">
            <a:off x="12008232" y="781314"/>
            <a:ext cx="6279768" cy="2945667"/>
            <a:chOff x="0" y="0"/>
            <a:chExt cx="8373024" cy="3927556"/>
          </a:xfrm>
        </p:grpSpPr>
        <p:sp>
          <p:nvSpPr>
            <p:cNvPr name="TextBox 7" id="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PHÂN TÍCH PHƯƠNG THỨC GIẢI NGÂN</a:t>
              </a:r>
            </a:p>
          </p:txBody>
        </p:sp>
        <p:sp>
          <p:nvSpPr>
            <p:cNvPr name="TextBox 8" id="8"/>
            <p:cNvSpPr txBox="true"/>
            <p:nvPr/>
          </p:nvSpPr>
          <p:spPr>
            <a:xfrm rot="0">
              <a:off x="0" y="842303"/>
              <a:ext cx="8373024" cy="3085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Các phương thức thế chấp như "Vay theo sổ tiết kiệm" và "Cầm cố tài sản" thường có thời gian quá hạn trung bình cao nhất.</a:t>
              </a:r>
            </a:p>
            <a:p>
              <a:pPr algn="l" marL="410211" indent="-205106" lvl="1">
                <a:lnSpc>
                  <a:spcPts val="2660"/>
                </a:lnSpc>
                <a:buFont typeface="Arial"/>
                <a:buChar char="•"/>
              </a:pPr>
              <a:r>
                <a:rPr lang="en-US" sz="1900">
                  <a:solidFill>
                    <a:srgbClr val="5034C4"/>
                  </a:solidFill>
                  <a:latin typeface="DM Sans"/>
                  <a:ea typeface="DM Sans"/>
                  <a:cs typeface="DM Sans"/>
                  <a:sym typeface="DM Sans"/>
                </a:rPr>
                <a:t>Phương thức "Cho vay trực tuyến" và "Vay tín chấp" cho thấy tính hiệu quả cao hơn với thời gian quá hạn thấp, nhờ quản lý chặt chẽ.</a:t>
              </a:r>
            </a:p>
            <a:p>
              <a:pPr algn="l">
                <a:lnSpc>
                  <a:spcPts val="2660"/>
                </a:lnSpc>
              </a:pPr>
            </a:p>
          </p:txBody>
        </p:sp>
      </p:grpSp>
      <p:grpSp>
        <p:nvGrpSpPr>
          <p:cNvPr name="Group 9" id="9"/>
          <p:cNvGrpSpPr/>
          <p:nvPr/>
        </p:nvGrpSpPr>
        <p:grpSpPr>
          <a:xfrm rot="0">
            <a:off x="12008232" y="3979527"/>
            <a:ext cx="6279768" cy="2945667"/>
            <a:chOff x="0" y="0"/>
            <a:chExt cx="8373024" cy="3927556"/>
          </a:xfrm>
        </p:grpSpPr>
        <p:sp>
          <p:nvSpPr>
            <p:cNvPr name="TextBox 10" id="10"/>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TÓM TẮT RỦI RO NỢ XẤU</a:t>
              </a:r>
            </a:p>
          </p:txBody>
        </p:sp>
        <p:sp>
          <p:nvSpPr>
            <p:cNvPr name="TextBox 11" id="11"/>
            <p:cNvSpPr txBox="true"/>
            <p:nvPr/>
          </p:nvSpPr>
          <p:spPr>
            <a:xfrm rot="0">
              <a:off x="0" y="842303"/>
              <a:ext cx="8373024" cy="3085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Tỷ lệ nợ xấu cao tới 31.35% là dấu hiệu đáng báo động, đặc biệt tập trung ở nhóm điểm tín dụng thấp (&lt;500).</a:t>
              </a:r>
            </a:p>
            <a:p>
              <a:pPr algn="l" marL="410211" indent="-205106" lvl="1">
                <a:lnSpc>
                  <a:spcPts val="2660"/>
                </a:lnSpc>
                <a:buFont typeface="Arial"/>
                <a:buChar char="•"/>
              </a:pPr>
              <a:r>
                <a:rPr lang="en-US" sz="1900">
                  <a:solidFill>
                    <a:srgbClr val="5034C4"/>
                  </a:solidFill>
                  <a:latin typeface="DM Sans"/>
                  <a:ea typeface="DM Sans"/>
                  <a:cs typeface="DM Sans"/>
                  <a:sym typeface="DM Sans"/>
                </a:rPr>
                <a:t>Cần cải thiện quy trình xét duyệt và tăng cường hỗ trợ khách hàng có thu nhập thấp hoặc trung bình để giảm thiểu rủi ro.</a:t>
              </a:r>
            </a:p>
            <a:p>
              <a:pPr algn="l">
                <a:lnSpc>
                  <a:spcPts val="2660"/>
                </a:lnSpc>
              </a:pPr>
            </a:p>
          </p:txBody>
        </p:sp>
      </p:grpSp>
      <p:grpSp>
        <p:nvGrpSpPr>
          <p:cNvPr name="Group 12" id="12"/>
          <p:cNvGrpSpPr/>
          <p:nvPr/>
        </p:nvGrpSpPr>
        <p:grpSpPr>
          <a:xfrm rot="0">
            <a:off x="8875999" y="6925194"/>
            <a:ext cx="7714897" cy="3612417"/>
            <a:chOff x="0" y="0"/>
            <a:chExt cx="10286529" cy="4816556"/>
          </a:xfrm>
        </p:grpSpPr>
        <p:sp>
          <p:nvSpPr>
            <p:cNvPr name="TextBox 13" id="13"/>
            <p:cNvSpPr txBox="true"/>
            <p:nvPr/>
          </p:nvSpPr>
          <p:spPr>
            <a:xfrm rot="0">
              <a:off x="0" y="-47625"/>
              <a:ext cx="10286529"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KẾT LUẬN CHÍNH</a:t>
              </a:r>
            </a:p>
          </p:txBody>
        </p:sp>
        <p:sp>
          <p:nvSpPr>
            <p:cNvPr name="TextBox 14" id="14"/>
            <p:cNvSpPr txBox="true"/>
            <p:nvPr/>
          </p:nvSpPr>
          <p:spPr>
            <a:xfrm rot="0">
              <a:off x="0" y="842303"/>
              <a:ext cx="10286529" cy="3974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Điểm tín dụng thấp (&lt;500) và mức lương thấp (&lt;20 triệu VNĐ) là yếu tố chính dẫn đến thời gian quá hạn kéo dài, nguy cơ nợ xấu.</a:t>
              </a:r>
            </a:p>
            <a:p>
              <a:pPr algn="l" marL="410211" indent="-205106" lvl="1">
                <a:lnSpc>
                  <a:spcPts val="2660"/>
                </a:lnSpc>
                <a:buFont typeface="Arial"/>
                <a:buChar char="•"/>
              </a:pPr>
              <a:r>
                <a:rPr lang="en-US" sz="1900">
                  <a:solidFill>
                    <a:srgbClr val="5034C4"/>
                  </a:solidFill>
                  <a:latin typeface="DM Sans"/>
                  <a:ea typeface="DM Sans"/>
                  <a:cs typeface="DM Sans"/>
                  <a:sym typeface="DM Sans"/>
                </a:rPr>
                <a:t>Phương thức thế chấp như "Vay theo sổ tiết kiệm" cần được giám sát chặt chẽ hơn, trong khi các phương thức vay tín chấp có hiệu quả quản lý tốt hơn.</a:t>
              </a:r>
            </a:p>
            <a:p>
              <a:pPr algn="l" marL="410211" indent="-205106" lvl="1">
                <a:lnSpc>
                  <a:spcPts val="2660"/>
                </a:lnSpc>
                <a:buFont typeface="Arial"/>
                <a:buChar char="•"/>
              </a:pPr>
              <a:r>
                <a:rPr lang="en-US" sz="1900">
                  <a:solidFill>
                    <a:srgbClr val="5034C4"/>
                  </a:solidFill>
                  <a:latin typeface="DM Sans"/>
                  <a:ea typeface="DM Sans"/>
                  <a:cs typeface="DM Sans"/>
                  <a:sym typeface="DM Sans"/>
                </a:rPr>
                <a:t>Rủi ro nợ xấu gia tăng cuối năm 2017 - 2018 cần được xem xét kỹ lưỡng để đưa ra các biện pháp giảm thiểu hiệu quả, đặc biệt với nhóm khách hàng có điểm tín dụng "Poor" và "Fair".</a:t>
              </a:r>
            </a:p>
            <a:p>
              <a:pPr algn="l">
                <a:lnSpc>
                  <a:spcPts val="2660"/>
                </a:lnSpc>
              </a:pPr>
            </a:p>
          </p:txBody>
        </p:sp>
      </p:grpSp>
      <p:sp>
        <p:nvSpPr>
          <p:cNvPr name="TextBox 15" id="15"/>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Điểm tín dụng và các yếu tố liên quan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412298" cy="5843902"/>
          </a:xfrm>
          <a:custGeom>
            <a:avLst/>
            <a:gdLst/>
            <a:ahLst/>
            <a:cxnLst/>
            <a:rect r="r" b="b" t="t" l="l"/>
            <a:pathLst>
              <a:path h="5843902" w="10412298">
                <a:moveTo>
                  <a:pt x="0" y="0"/>
                </a:moveTo>
                <a:lnTo>
                  <a:pt x="10412298" y="0"/>
                </a:lnTo>
                <a:lnTo>
                  <a:pt x="10412298" y="5843902"/>
                </a:lnTo>
                <a:lnTo>
                  <a:pt x="0" y="5843902"/>
                </a:lnTo>
                <a:lnTo>
                  <a:pt x="0" y="0"/>
                </a:lnTo>
                <a:close/>
              </a:path>
            </a:pathLst>
          </a:custGeom>
          <a:blipFill>
            <a:blip r:embed="rId2"/>
            <a:stretch>
              <a:fillRect l="0" t="0" r="0" b="0"/>
            </a:stretch>
          </a:blipFill>
        </p:spPr>
      </p:sp>
      <p:grpSp>
        <p:nvGrpSpPr>
          <p:cNvPr name="Group 6" id="6"/>
          <p:cNvGrpSpPr/>
          <p:nvPr/>
        </p:nvGrpSpPr>
        <p:grpSpPr>
          <a:xfrm rot="0">
            <a:off x="12008232" y="781314"/>
            <a:ext cx="6279768" cy="2278917"/>
            <a:chOff x="0" y="0"/>
            <a:chExt cx="8373024" cy="3038556"/>
          </a:xfrm>
        </p:grpSpPr>
        <p:sp>
          <p:nvSpPr>
            <p:cNvPr name="TextBox 7" id="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KHẢ NĂNG NỢ XẤU VÀ NỢ QUÁ HẠN</a:t>
              </a:r>
            </a:p>
          </p:txBody>
        </p:sp>
        <p:sp>
          <p:nvSpPr>
            <p:cNvPr name="TextBox 8" id="8"/>
            <p:cNvSpPr txBox="true"/>
            <p:nvPr/>
          </p:nvSpPr>
          <p:spPr>
            <a:xfrm rot="0">
              <a:off x="0" y="842303"/>
              <a:ext cx="8373024" cy="21962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262 khách hàng có khả năng nợ xấu và 2K khách hàng có nợ quá hạn dự đoán.</a:t>
              </a:r>
            </a:p>
            <a:p>
              <a:pPr algn="l" marL="410211" indent="-205106" lvl="1">
                <a:lnSpc>
                  <a:spcPts val="2660"/>
                </a:lnSpc>
                <a:buFont typeface="Arial"/>
                <a:buChar char="•"/>
              </a:pPr>
              <a:r>
                <a:rPr lang="en-US" sz="1900">
                  <a:solidFill>
                    <a:srgbClr val="5034C4"/>
                  </a:solidFill>
                  <a:latin typeface="DM Sans"/>
                  <a:ea typeface="DM Sans"/>
                  <a:cs typeface="DM Sans"/>
                  <a:sym typeface="DM Sans"/>
                </a:rPr>
                <a:t>Điều này cảnh báo rằng rủi ro tín dụng còn khá cao trong danh mục khách hàng hiện tại.</a:t>
              </a:r>
            </a:p>
            <a:p>
              <a:pPr algn="l">
                <a:lnSpc>
                  <a:spcPts val="2660"/>
                </a:lnSpc>
              </a:pPr>
            </a:p>
          </p:txBody>
        </p:sp>
      </p:grpSp>
      <p:grpSp>
        <p:nvGrpSpPr>
          <p:cNvPr name="Group 9" id="9"/>
          <p:cNvGrpSpPr/>
          <p:nvPr/>
        </p:nvGrpSpPr>
        <p:grpSpPr>
          <a:xfrm rot="0">
            <a:off x="12008232" y="2951529"/>
            <a:ext cx="6279768" cy="4383942"/>
            <a:chOff x="0" y="0"/>
            <a:chExt cx="8373024" cy="5845256"/>
          </a:xfrm>
        </p:grpSpPr>
        <p:sp>
          <p:nvSpPr>
            <p:cNvPr name="TextBox 10" id="10"/>
            <p:cNvSpPr txBox="true"/>
            <p:nvPr/>
          </p:nvSpPr>
          <p:spPr>
            <a:xfrm rot="0">
              <a:off x="0" y="-47625"/>
              <a:ext cx="8373024"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MỐI QUAN HỆ GIỮA SẢN PHẨM TÍN DỤNG VÀ PHƯƠNG THỨC THANH TOÁN</a:t>
              </a:r>
            </a:p>
          </p:txBody>
        </p:sp>
        <p:sp>
          <p:nvSpPr>
            <p:cNvPr name="TextBox 11" id="11"/>
            <p:cNvSpPr txBox="true"/>
            <p:nvPr/>
          </p:nvSpPr>
          <p:spPr>
            <a:xfrm rot="0">
              <a:off x="0" y="1426503"/>
              <a:ext cx="8373024" cy="44187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Các sản phẩm như Cầm cố điện thoại, Cầm cố xe máy, và Vay theo sim có tỷ lệ phương thức thanh toán là lãi ngày hoặc trả góp chiếm phần lớn.</a:t>
              </a:r>
            </a:p>
            <a:p>
              <a:pPr algn="l" marL="410211" indent="-205106" lvl="1">
                <a:lnSpc>
                  <a:spcPts val="2660"/>
                </a:lnSpc>
                <a:buFont typeface="Arial"/>
                <a:buChar char="•"/>
              </a:pPr>
              <a:r>
                <a:rPr lang="en-US" sz="1900">
                  <a:solidFill>
                    <a:srgbClr val="5034C4"/>
                  </a:solidFill>
                  <a:latin typeface="DM Sans"/>
                  <a:ea typeface="DM Sans"/>
                  <a:cs typeface="DM Sans"/>
                  <a:sym typeface="DM Sans"/>
                </a:rPr>
                <a:t>"Lãi ngày" và "Trả góp" phổ biến hơn đối với các sản phẩm vay nhỏ lẻ, có thể dẫn đến áp lực tài chính ngắn hạn cho khách hàng có khả năng tài chính thấp.</a:t>
              </a:r>
            </a:p>
            <a:p>
              <a:pPr algn="l" marL="410211" indent="-205106" lvl="1">
                <a:lnSpc>
                  <a:spcPts val="2660"/>
                </a:lnSpc>
                <a:buFont typeface="Arial"/>
                <a:buChar char="•"/>
              </a:pPr>
              <a:r>
                <a:rPr lang="en-US" sz="1900">
                  <a:solidFill>
                    <a:srgbClr val="5034C4"/>
                  </a:solidFill>
                  <a:latin typeface="DM Sans"/>
                  <a:ea typeface="DM Sans"/>
                  <a:cs typeface="DM Sans"/>
                  <a:sym typeface="DM Sans"/>
                </a:rPr>
                <a:t>Sản phẩm như Ô tô ngân hàng có hình thức trả góp và lãi dài hạn, thường ít gặp tình trạng nợ xấu hơn.</a:t>
              </a:r>
            </a:p>
            <a:p>
              <a:pPr algn="l">
                <a:lnSpc>
                  <a:spcPts val="2660"/>
                </a:lnSpc>
              </a:pPr>
            </a:p>
          </p:txBody>
        </p:sp>
      </p:grpSp>
      <p:grpSp>
        <p:nvGrpSpPr>
          <p:cNvPr name="Group 12" id="12"/>
          <p:cNvGrpSpPr/>
          <p:nvPr/>
        </p:nvGrpSpPr>
        <p:grpSpPr>
          <a:xfrm rot="0">
            <a:off x="8669844" y="7335471"/>
            <a:ext cx="7714897" cy="1716942"/>
            <a:chOff x="0" y="0"/>
            <a:chExt cx="10286529" cy="2289256"/>
          </a:xfrm>
        </p:grpSpPr>
        <p:sp>
          <p:nvSpPr>
            <p:cNvPr name="TextBox 13" id="13"/>
            <p:cNvSpPr txBox="true"/>
            <p:nvPr/>
          </p:nvSpPr>
          <p:spPr>
            <a:xfrm rot="0">
              <a:off x="0" y="-47625"/>
              <a:ext cx="10286529"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THỜI GIAN HOÀN THÀNH KHOẢN VAY VÀ TỔNG SỐ KHOẢN VAY</a:t>
              </a:r>
            </a:p>
          </p:txBody>
        </p:sp>
        <p:sp>
          <p:nvSpPr>
            <p:cNvPr name="TextBox 14" id="14"/>
            <p:cNvSpPr txBox="true"/>
            <p:nvPr/>
          </p:nvSpPr>
          <p:spPr>
            <a:xfrm rot="0">
              <a:off x="0" y="1426503"/>
              <a:ext cx="10286529" cy="8627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Vay ngắn hạn có thể gây rủi ro thanh khoản, đặc biệt với nhóm khách hàng thu nhập thấp.</a:t>
              </a:r>
            </a:p>
          </p:txBody>
        </p:sp>
      </p:grpSp>
      <p:sp>
        <p:nvSpPr>
          <p:cNvPr name="TextBox 15" id="15"/>
          <p:cNvSpPr txBox="true"/>
          <p:nvPr/>
        </p:nvSpPr>
        <p:spPr>
          <a:xfrm rot="0">
            <a:off x="1706486" y="6799475"/>
            <a:ext cx="5559426" cy="164782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Nghề nghiệp, thu nhập, sản phẩm tín dụng và thời gian vay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412298" cy="5843902"/>
          </a:xfrm>
          <a:custGeom>
            <a:avLst/>
            <a:gdLst/>
            <a:ahLst/>
            <a:cxnLst/>
            <a:rect r="r" b="b" t="t" l="l"/>
            <a:pathLst>
              <a:path h="5843902" w="10412298">
                <a:moveTo>
                  <a:pt x="0" y="0"/>
                </a:moveTo>
                <a:lnTo>
                  <a:pt x="10412298" y="0"/>
                </a:lnTo>
                <a:lnTo>
                  <a:pt x="10412298" y="5843902"/>
                </a:lnTo>
                <a:lnTo>
                  <a:pt x="0" y="5843902"/>
                </a:lnTo>
                <a:lnTo>
                  <a:pt x="0" y="0"/>
                </a:lnTo>
                <a:close/>
              </a:path>
            </a:pathLst>
          </a:custGeom>
          <a:blipFill>
            <a:blip r:embed="rId2"/>
            <a:stretch>
              <a:fillRect l="0" t="0" r="0" b="0"/>
            </a:stretch>
          </a:blipFill>
        </p:spPr>
      </p:sp>
      <p:grpSp>
        <p:nvGrpSpPr>
          <p:cNvPr name="Group 6" id="6"/>
          <p:cNvGrpSpPr/>
          <p:nvPr/>
        </p:nvGrpSpPr>
        <p:grpSpPr>
          <a:xfrm rot="0">
            <a:off x="12008232" y="781314"/>
            <a:ext cx="6279768" cy="4717317"/>
            <a:chOff x="0" y="0"/>
            <a:chExt cx="8373024" cy="6289756"/>
          </a:xfrm>
        </p:grpSpPr>
        <p:sp>
          <p:nvSpPr>
            <p:cNvPr name="TextBox 7" id="7"/>
            <p:cNvSpPr txBox="true"/>
            <p:nvPr/>
          </p:nvSpPr>
          <p:spPr>
            <a:xfrm rot="0">
              <a:off x="0" y="-47625"/>
              <a:ext cx="8373024"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THU NHẬP TRUNG BÌNH VÀ CÁC NGÀNH NGHỀ</a:t>
              </a:r>
            </a:p>
          </p:txBody>
        </p:sp>
        <p:sp>
          <p:nvSpPr>
            <p:cNvPr name="TextBox 8" id="8"/>
            <p:cNvSpPr txBox="true"/>
            <p:nvPr/>
          </p:nvSpPr>
          <p:spPr>
            <a:xfrm rot="0">
              <a:off x="0" y="1426503"/>
              <a:ext cx="8373024" cy="4863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Thu nhập trung bình dự đoán là 9.48 triệu đồng - khá thấp, điều này phản ánh khả năng trả nợ của khách hàng gặp thách thức, đặc biệt với nhóm vay ngắn hạn.</a:t>
              </a:r>
            </a:p>
            <a:p>
              <a:pPr algn="l" marL="410211" indent="-205106" lvl="1">
                <a:lnSpc>
                  <a:spcPts val="2660"/>
                </a:lnSpc>
                <a:buFont typeface="Arial"/>
                <a:buChar char="•"/>
              </a:pPr>
              <a:r>
                <a:rPr lang="en-US" sz="1900">
                  <a:solidFill>
                    <a:srgbClr val="5034C4"/>
                  </a:solidFill>
                  <a:latin typeface="DM Sans"/>
                  <a:ea typeface="DM Sans"/>
                  <a:cs typeface="DM Sans"/>
                  <a:sym typeface="DM Sans"/>
                </a:rPr>
                <a:t>Mức lương trung bình theo ngành nghề:</a:t>
              </a:r>
            </a:p>
            <a:p>
              <a:pPr algn="l" marL="410211" indent="-205106" lvl="1">
                <a:lnSpc>
                  <a:spcPts val="2660"/>
                </a:lnSpc>
                <a:buFont typeface="Arial"/>
                <a:buChar char="•"/>
              </a:pPr>
              <a:r>
                <a:rPr lang="en-US" sz="1900">
                  <a:solidFill>
                    <a:srgbClr val="5034C4"/>
                  </a:solidFill>
                  <a:latin typeface="DM Sans"/>
                  <a:ea typeface="DM Sans"/>
                  <a:cs typeface="DM Sans"/>
                  <a:sym typeface="DM Sans"/>
                </a:rPr>
                <a:t>Các ngành có thu nhập cao như IT, Y Tế, Tài chính - Kế toán và Kỹ sư xây dựng.</a:t>
              </a:r>
            </a:p>
            <a:p>
              <a:pPr algn="l" marL="410211" indent="-205106" lvl="1">
                <a:lnSpc>
                  <a:spcPts val="2660"/>
                </a:lnSpc>
                <a:buFont typeface="Arial"/>
                <a:buChar char="•"/>
              </a:pPr>
              <a:r>
                <a:rPr lang="en-US" sz="1900">
                  <a:solidFill>
                    <a:srgbClr val="5034C4"/>
                  </a:solidFill>
                  <a:latin typeface="DM Sans"/>
                  <a:ea typeface="DM Sans"/>
                  <a:cs typeface="DM Sans"/>
                  <a:sym typeface="DM Sans"/>
                </a:rPr>
                <a:t>Nhóm ngành "Công nhân", "Bán hàng", và "Sinh viên" có thu nhập thấp dưới 10 triệu đồng, dễ rơi vào rủi ro nợ xấu và quá hạn.</a:t>
              </a:r>
            </a:p>
            <a:p>
              <a:pPr algn="l">
                <a:lnSpc>
                  <a:spcPts val="2660"/>
                </a:lnSpc>
              </a:pPr>
            </a:p>
          </p:txBody>
        </p:sp>
      </p:grpSp>
      <p:grpSp>
        <p:nvGrpSpPr>
          <p:cNvPr name="Group 9" id="9"/>
          <p:cNvGrpSpPr/>
          <p:nvPr/>
        </p:nvGrpSpPr>
        <p:grpSpPr>
          <a:xfrm rot="0">
            <a:off x="11884539" y="5645883"/>
            <a:ext cx="6279768" cy="3612417"/>
            <a:chOff x="0" y="0"/>
            <a:chExt cx="8373024" cy="4816556"/>
          </a:xfrm>
        </p:grpSpPr>
        <p:sp>
          <p:nvSpPr>
            <p:cNvPr name="TextBox 10" id="10"/>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PHÂN BỔ SẢN PHẨM VAY PHỔ BIẾN</a:t>
              </a:r>
            </a:p>
          </p:txBody>
        </p:sp>
        <p:sp>
          <p:nvSpPr>
            <p:cNvPr name="TextBox 11" id="11"/>
            <p:cNvSpPr txBox="true"/>
            <p:nvPr/>
          </p:nvSpPr>
          <p:spPr>
            <a:xfrm rot="0">
              <a:off x="0" y="842303"/>
              <a:ext cx="8373024" cy="3974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Các sản phẩm tín dụng nhỏ lẻ và tiêu dùng như cầm cố điện thoại, cầm cố xe máy, và vay theo sim được sử dụng nhiều nhất.</a:t>
              </a:r>
            </a:p>
            <a:p>
              <a:pPr algn="l" marL="410211" indent="-205106" lvl="1">
                <a:lnSpc>
                  <a:spcPts val="2660"/>
                </a:lnSpc>
                <a:buFont typeface="Arial"/>
                <a:buChar char="•"/>
              </a:pPr>
              <a:r>
                <a:rPr lang="en-US" sz="1900">
                  <a:solidFill>
                    <a:srgbClr val="5034C4"/>
                  </a:solidFill>
                  <a:latin typeface="DM Sans"/>
                  <a:ea typeface="DM Sans"/>
                  <a:cs typeface="DM Sans"/>
                  <a:sym typeface="DM Sans"/>
                </a:rPr>
                <a:t>Các sản phẩm này phục vụ nhóm thu nhập thấp nhưng lại có tỷ lệ nợ xấu cao.</a:t>
              </a:r>
            </a:p>
            <a:p>
              <a:pPr algn="l" marL="410211" indent="-205106" lvl="1">
                <a:lnSpc>
                  <a:spcPts val="2660"/>
                </a:lnSpc>
                <a:buFont typeface="Arial"/>
                <a:buChar char="•"/>
              </a:pPr>
              <a:r>
                <a:rPr lang="en-US" sz="1900">
                  <a:solidFill>
                    <a:srgbClr val="5034C4"/>
                  </a:solidFill>
                  <a:latin typeface="DM Sans"/>
                  <a:ea typeface="DM Sans"/>
                  <a:cs typeface="DM Sans"/>
                  <a:sym typeface="DM Sans"/>
                </a:rPr>
                <a:t>Sản phẩm vay có tài sản đảm bảo lớn như đăng ký ô tô hay ô tô ngân hàng có ít khách hàng nhưng tỷ lệ thanh toán tốt hơn.</a:t>
              </a:r>
            </a:p>
            <a:p>
              <a:pPr algn="l">
                <a:lnSpc>
                  <a:spcPts val="2660"/>
                </a:lnSpc>
              </a:pPr>
            </a:p>
          </p:txBody>
        </p:sp>
      </p:grpSp>
      <p:sp>
        <p:nvSpPr>
          <p:cNvPr name="TextBox 12" id="12"/>
          <p:cNvSpPr txBox="true"/>
          <p:nvPr/>
        </p:nvSpPr>
        <p:spPr>
          <a:xfrm rot="0">
            <a:off x="1706486" y="6799475"/>
            <a:ext cx="5559426" cy="164782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Nghề nghiệp, thu nhập, sản phẩm tín dụng và thời gian vay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412298" cy="5843902"/>
          </a:xfrm>
          <a:custGeom>
            <a:avLst/>
            <a:gdLst/>
            <a:ahLst/>
            <a:cxnLst/>
            <a:rect r="r" b="b" t="t" l="l"/>
            <a:pathLst>
              <a:path h="5843902" w="10412298">
                <a:moveTo>
                  <a:pt x="0" y="0"/>
                </a:moveTo>
                <a:lnTo>
                  <a:pt x="10412298" y="0"/>
                </a:lnTo>
                <a:lnTo>
                  <a:pt x="10412298" y="5843902"/>
                </a:lnTo>
                <a:lnTo>
                  <a:pt x="0" y="5843902"/>
                </a:lnTo>
                <a:lnTo>
                  <a:pt x="0" y="0"/>
                </a:lnTo>
                <a:close/>
              </a:path>
            </a:pathLst>
          </a:custGeom>
          <a:blipFill>
            <a:blip r:embed="rId2"/>
            <a:stretch>
              <a:fillRect l="0" t="0" r="0" b="0"/>
            </a:stretch>
          </a:blipFill>
        </p:spPr>
      </p:sp>
      <p:grpSp>
        <p:nvGrpSpPr>
          <p:cNvPr name="Group 6" id="6"/>
          <p:cNvGrpSpPr/>
          <p:nvPr/>
        </p:nvGrpSpPr>
        <p:grpSpPr>
          <a:xfrm rot="0">
            <a:off x="11927091" y="781314"/>
            <a:ext cx="6360909" cy="4900197"/>
            <a:chOff x="0" y="0"/>
            <a:chExt cx="8481212" cy="6533596"/>
          </a:xfrm>
        </p:grpSpPr>
        <p:sp>
          <p:nvSpPr>
            <p:cNvPr name="TextBox 7" id="7"/>
            <p:cNvSpPr txBox="true"/>
            <p:nvPr/>
          </p:nvSpPr>
          <p:spPr>
            <a:xfrm rot="0">
              <a:off x="0" y="-47625"/>
              <a:ext cx="8481212"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TỔNG KẾT</a:t>
              </a:r>
            </a:p>
          </p:txBody>
        </p:sp>
        <p:sp>
          <p:nvSpPr>
            <p:cNvPr name="TextBox 8" id="8"/>
            <p:cNvSpPr txBox="true"/>
            <p:nvPr/>
          </p:nvSpPr>
          <p:spPr>
            <a:xfrm rot="0">
              <a:off x="0" y="832778"/>
              <a:ext cx="8481212" cy="5700818"/>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5034C4"/>
                  </a:solidFill>
                  <a:latin typeface="DM Sans"/>
                  <a:ea typeface="DM Sans"/>
                  <a:cs typeface="DM Sans"/>
                  <a:sym typeface="DM Sans"/>
                </a:rPr>
                <a:t>Nợ xấu và </a:t>
              </a:r>
              <a:r>
                <a:rPr lang="en-US" sz="2199">
                  <a:solidFill>
                    <a:srgbClr val="5034C4"/>
                  </a:solidFill>
                  <a:latin typeface="DM Sans"/>
                  <a:ea typeface="DM Sans"/>
                  <a:cs typeface="DM Sans"/>
                  <a:sym typeface="DM Sans"/>
                </a:rPr>
                <a:t>nợ quá hạn tập trung vào nhóm vay nhỏ lẻ, thời gian ngắn và thu nhập thấp.</a:t>
              </a:r>
            </a:p>
            <a:p>
              <a:pPr algn="l" marL="474979" indent="-237490" lvl="1">
                <a:lnSpc>
                  <a:spcPts val="3079"/>
                </a:lnSpc>
                <a:buFont typeface="Arial"/>
                <a:buChar char="•"/>
              </a:pPr>
              <a:r>
                <a:rPr lang="en-US" sz="2199">
                  <a:solidFill>
                    <a:srgbClr val="5034C4"/>
                  </a:solidFill>
                  <a:latin typeface="DM Sans"/>
                  <a:ea typeface="DM Sans"/>
                  <a:cs typeface="DM Sans"/>
                  <a:sym typeface="DM Sans"/>
                </a:rPr>
                <a:t>Phương thức lãi ngày phổ biến ở các khoản vay nhỏ lẻ gây áp lực thanh toán ngắn hạn.</a:t>
              </a:r>
            </a:p>
            <a:p>
              <a:pPr algn="l" marL="474979" indent="-237490" lvl="1">
                <a:lnSpc>
                  <a:spcPts val="3079"/>
                </a:lnSpc>
                <a:buFont typeface="Arial"/>
                <a:buChar char="•"/>
              </a:pPr>
              <a:r>
                <a:rPr lang="en-US" sz="2199">
                  <a:solidFill>
                    <a:srgbClr val="5034C4"/>
                  </a:solidFill>
                  <a:latin typeface="DM Sans"/>
                  <a:ea typeface="DM Sans"/>
                  <a:cs typeface="DM Sans"/>
                  <a:sym typeface="DM Sans"/>
                </a:rPr>
                <a:t>Ngành nghề có thu nhập thấp như công nhân, bán hàng và sinh viên chiếm tỷ lệ lớn khách hàng có nguy cơ nợ xấu.</a:t>
              </a:r>
            </a:p>
            <a:p>
              <a:pPr algn="l" marL="474980" indent="-237490" lvl="1">
                <a:lnSpc>
                  <a:spcPts val="3079"/>
                </a:lnSpc>
                <a:buFont typeface="Arial"/>
                <a:buChar char="•"/>
              </a:pPr>
              <a:r>
                <a:rPr lang="en-US" sz="2200">
                  <a:solidFill>
                    <a:srgbClr val="5034C4"/>
                  </a:solidFill>
                  <a:latin typeface="DM Sans"/>
                  <a:ea typeface="DM Sans"/>
                  <a:cs typeface="DM Sans"/>
                  <a:sym typeface="DM Sans"/>
                </a:rPr>
                <a:t>Sản phẩm vay tiêu dùng ngắn hạn cần được quản lý chặt chẽ hơn để hạn chế rủi ro tín dụng.</a:t>
              </a:r>
            </a:p>
            <a:p>
              <a:pPr algn="l">
                <a:lnSpc>
                  <a:spcPts val="3079"/>
                </a:lnSpc>
              </a:pPr>
            </a:p>
          </p:txBody>
        </p:sp>
      </p:grpSp>
      <p:sp>
        <p:nvSpPr>
          <p:cNvPr name="TextBox 9" id="9"/>
          <p:cNvSpPr txBox="true"/>
          <p:nvPr/>
        </p:nvSpPr>
        <p:spPr>
          <a:xfrm rot="0">
            <a:off x="1706486" y="6799475"/>
            <a:ext cx="5559426" cy="164782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Nghề nghiệp, thu nhập, sản phẩm tín dụng và thời gian vay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grpSp>
        <p:nvGrpSpPr>
          <p:cNvPr name="Group 2" id="2"/>
          <p:cNvGrpSpPr/>
          <p:nvPr/>
        </p:nvGrpSpPr>
        <p:grpSpPr>
          <a:xfrm rot="7250774">
            <a:off x="1351821" y="-2872629"/>
            <a:ext cx="11166320" cy="21899658"/>
            <a:chOff x="0" y="0"/>
            <a:chExt cx="2940924" cy="5767811"/>
          </a:xfrm>
        </p:grpSpPr>
        <p:sp>
          <p:nvSpPr>
            <p:cNvPr name="Freeform 3" id="3"/>
            <p:cNvSpPr/>
            <p:nvPr/>
          </p:nvSpPr>
          <p:spPr>
            <a:xfrm flipH="false" flipV="false" rot="0">
              <a:off x="0" y="0"/>
              <a:ext cx="2940924" cy="5767811"/>
            </a:xfrm>
            <a:custGeom>
              <a:avLst/>
              <a:gdLst/>
              <a:ahLst/>
              <a:cxnLst/>
              <a:rect r="r" b="b" t="t" l="l"/>
              <a:pathLst>
                <a:path h="5767811" w="2940924">
                  <a:moveTo>
                    <a:pt x="0" y="0"/>
                  </a:moveTo>
                  <a:lnTo>
                    <a:pt x="2940924" y="0"/>
                  </a:lnTo>
                  <a:lnTo>
                    <a:pt x="2940924" y="5767811"/>
                  </a:lnTo>
                  <a:lnTo>
                    <a:pt x="0" y="5767811"/>
                  </a:lnTo>
                  <a:close/>
                </a:path>
              </a:pathLst>
            </a:custGeom>
            <a:solidFill>
              <a:srgbClr val="C3EBEF"/>
            </a:solidFill>
          </p:spPr>
        </p:sp>
        <p:sp>
          <p:nvSpPr>
            <p:cNvPr name="TextBox 4" id="4"/>
            <p:cNvSpPr txBox="true"/>
            <p:nvPr/>
          </p:nvSpPr>
          <p:spPr>
            <a:xfrm>
              <a:off x="0" y="-38100"/>
              <a:ext cx="2940924" cy="5805911"/>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028700" y="8086725"/>
            <a:ext cx="14957322" cy="1171575"/>
          </a:xfrm>
          <a:prstGeom prst="rect">
            <a:avLst/>
          </a:prstGeom>
        </p:spPr>
        <p:txBody>
          <a:bodyPr anchor="t" rtlCol="false" tIns="0" lIns="0" bIns="0" rIns="0">
            <a:spAutoFit/>
          </a:bodyPr>
          <a:lstStyle/>
          <a:p>
            <a:pPr algn="l">
              <a:lnSpc>
                <a:spcPts val="9360"/>
              </a:lnSpc>
            </a:pPr>
            <a:r>
              <a:rPr lang="en-US" sz="7800">
                <a:solidFill>
                  <a:srgbClr val="5034C4"/>
                </a:solidFill>
                <a:latin typeface="DM Sans"/>
                <a:ea typeface="DM Sans"/>
                <a:cs typeface="DM Sans"/>
                <a:sym typeface="DM Sans"/>
              </a:rPr>
              <a:t>Thank you for watching</a:t>
            </a:r>
          </a:p>
        </p:txBody>
      </p:sp>
      <p:sp>
        <p:nvSpPr>
          <p:cNvPr name="Freeform 6" id="6"/>
          <p:cNvSpPr/>
          <p:nvPr/>
        </p:nvSpPr>
        <p:spPr>
          <a:xfrm flipH="false" flipV="false" rot="0">
            <a:off x="10277293" y="-175829"/>
            <a:ext cx="8358946" cy="5319329"/>
          </a:xfrm>
          <a:custGeom>
            <a:avLst/>
            <a:gdLst/>
            <a:ahLst/>
            <a:cxnLst/>
            <a:rect r="r" b="b" t="t" l="l"/>
            <a:pathLst>
              <a:path h="5319329" w="8358946">
                <a:moveTo>
                  <a:pt x="0" y="0"/>
                </a:moveTo>
                <a:lnTo>
                  <a:pt x="8358946" y="0"/>
                </a:lnTo>
                <a:lnTo>
                  <a:pt x="8358946" y="5319329"/>
                </a:lnTo>
                <a:lnTo>
                  <a:pt x="0" y="5319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971550"/>
            <a:ext cx="3504450" cy="497840"/>
          </a:xfrm>
          <a:prstGeom prst="rect">
            <a:avLst/>
          </a:prstGeom>
        </p:spPr>
        <p:txBody>
          <a:bodyPr anchor="t" rtlCol="false" tIns="0" lIns="0" bIns="0" rIns="0">
            <a:spAutoFit/>
          </a:bodyPr>
          <a:lstStyle/>
          <a:p>
            <a:pPr algn="l">
              <a:lnSpc>
                <a:spcPts val="4060"/>
              </a:lnSpc>
            </a:pPr>
            <a:r>
              <a:rPr lang="en-US" b="true" sz="2900">
                <a:solidFill>
                  <a:srgbClr val="5034C4"/>
                </a:solidFill>
                <a:latin typeface="DM Sans Bold"/>
                <a:ea typeface="DM Sans Bold"/>
                <a:cs typeface="DM Sans Bold"/>
                <a:sym typeface="DM Sans Bold"/>
              </a:rPr>
              <a:t>VŨ MẠNH QUÂN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3EB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1391524" y="613021"/>
          <a:ext cx="11021648" cy="9432036"/>
        </p:xfrm>
        <a:graphic>
          <a:graphicData uri="http://schemas.openxmlformats.org/drawingml/2006/table">
            <a:tbl>
              <a:tblPr/>
              <a:tblGrid>
                <a:gridCol w="1713131"/>
                <a:gridCol w="9308517"/>
              </a:tblGrid>
              <a:tr h="1050036">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STT</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SoTienDKVayBanDau</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09</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TienGiaiNgan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10</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SoTienConLai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hlinkClick r:id="rId2" action="ppaction://hlinksldjump"/>
                        </a:rPr>
                        <a:t>application_date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TS_CREDIT_SCORE_V2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Số điện thoại khách hàng</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FromDate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ID</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866829" y="613021"/>
            <a:ext cx="6194541" cy="3067050"/>
          </a:xfrm>
          <a:prstGeom prst="rect">
            <a:avLst/>
          </a:prstGeom>
        </p:spPr>
        <p:txBody>
          <a:bodyPr anchor="t" rtlCol="false" tIns="0" lIns="0" bIns="0" rIns="0">
            <a:spAutoFit/>
          </a:bodyPr>
          <a:lstStyle/>
          <a:p>
            <a:pPr algn="l">
              <a:lnSpc>
                <a:spcPts val="12120"/>
              </a:lnSpc>
            </a:pPr>
            <a:r>
              <a:rPr lang="en-US" sz="10100">
                <a:solidFill>
                  <a:srgbClr val="5034C4"/>
                </a:solidFill>
                <a:latin typeface="Helvetica World"/>
                <a:ea typeface="Helvetica World"/>
                <a:cs typeface="Helvetica World"/>
                <a:sym typeface="Helvetica World"/>
              </a:rPr>
              <a:t>Giới thiệu Data</a:t>
            </a:r>
          </a:p>
        </p:txBody>
      </p:sp>
      <p:sp>
        <p:nvSpPr>
          <p:cNvPr name="TextBox 4" id="4"/>
          <p:cNvSpPr txBox="true"/>
          <p:nvPr/>
        </p:nvSpPr>
        <p:spPr>
          <a:xfrm rot="0">
            <a:off x="4268384" y="2752666"/>
            <a:ext cx="6194541" cy="481330"/>
          </a:xfrm>
          <a:prstGeom prst="rect">
            <a:avLst/>
          </a:prstGeom>
        </p:spPr>
        <p:txBody>
          <a:bodyPr anchor="t" rtlCol="false" tIns="0" lIns="0" bIns="0" rIns="0">
            <a:spAutoFit/>
          </a:bodyPr>
          <a:lstStyle/>
          <a:p>
            <a:pPr algn="l">
              <a:lnSpc>
                <a:spcPts val="3919"/>
              </a:lnSpc>
            </a:pPr>
            <a:r>
              <a:rPr lang="en-US" sz="2799">
                <a:solidFill>
                  <a:srgbClr val="5034C4"/>
                </a:solidFill>
                <a:latin typeface="DM Sans"/>
                <a:ea typeface="DM Sans"/>
                <a:cs typeface="DM Sans"/>
                <a:sym typeface="DM Sans"/>
              </a:rPr>
              <a:t>Các thuộc tính trong Data ban đầu</a:t>
            </a:r>
          </a:p>
        </p:txBody>
      </p:sp>
      <p:graphicFrame>
        <p:nvGraphicFramePr>
          <p:cNvPr name="Table 5" id="5"/>
          <p:cNvGraphicFramePr>
            <a:graphicFrameLocks noGrp="true"/>
          </p:cNvGraphicFramePr>
          <p:nvPr/>
        </p:nvGraphicFramePr>
        <p:xfrm>
          <a:off x="5659208" y="3680071"/>
          <a:ext cx="5732317" cy="9432036"/>
        </p:xfrm>
        <a:graphic>
          <a:graphicData uri="http://schemas.openxmlformats.org/drawingml/2006/table">
            <a:tbl>
              <a:tblPr/>
              <a:tblGrid>
                <a:gridCol w="1713131"/>
                <a:gridCol w="4019186"/>
              </a:tblGrid>
              <a:tr h="1050036">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Address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CheckTime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Brieft</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NumberOfLoans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06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HasBadDebt</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HasLatePayment</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3EB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427482"/>
          <a:ext cx="9144000" cy="9432036"/>
        </p:xfrm>
        <a:graphic>
          <a:graphicData uri="http://schemas.openxmlformats.org/drawingml/2006/table">
            <a:tbl>
              <a:tblPr/>
              <a:tblGrid>
                <a:gridCol w="1713131"/>
                <a:gridCol w="7430869"/>
              </a:tblGrid>
              <a:tr h="1050036">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LoanID</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Số tiền đăng ký vay ban đầu</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TienGiaiNgan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19</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Tiền giải ngân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20</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hlinkClick r:id="rId2" action="ppaction://hlinksldjump"/>
                        </a:rPr>
                        <a:t>Tiền gốc còn lại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ToDate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Trạng thái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FullName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CardNumber</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9144000" y="427482"/>
          <a:ext cx="9144000" cy="9432036"/>
        </p:xfrm>
        <a:graphic>
          <a:graphicData uri="http://schemas.openxmlformats.org/drawingml/2006/table">
            <a:tbl>
              <a:tblPr/>
              <a:tblGrid>
                <a:gridCol w="1713131"/>
                <a:gridCol w="7430869"/>
              </a:tblGrid>
              <a:tr h="1050036">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Gender</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Birthday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CityName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DistrictName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29</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hlinkClick r:id="rId2" action="ppaction://hlinksldjump"/>
                        </a:rPr>
                        <a:t>WardName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30</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Hình thức cư trú</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Thời gian đã sống</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Street</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CityNameHouseHold</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3EB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427482"/>
          <a:ext cx="9144000" cy="9432036"/>
        </p:xfrm>
        <a:graphic>
          <a:graphicData uri="http://schemas.openxmlformats.org/drawingml/2006/table">
            <a:tbl>
              <a:tblPr/>
              <a:tblGrid>
                <a:gridCol w="1713131"/>
                <a:gridCol w="7430869"/>
              </a:tblGrid>
              <a:tr h="1050036">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DistrictNameHouseHold</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WardNameHouseHold</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JobName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NameCompany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AddressCompany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39</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CityCompany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40</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Trạng thái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DistrictNameCompany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Salary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9144000" y="427482"/>
          <a:ext cx="9144000" cy="9432036"/>
        </p:xfrm>
        <a:graphic>
          <a:graphicData uri="http://schemas.openxmlformats.org/drawingml/2006/table">
            <a:tbl>
              <a:tblPr/>
              <a:tblGrid>
                <a:gridCol w="1713131"/>
                <a:gridCol w="7430869"/>
              </a:tblGrid>
              <a:tr h="1050036">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ReceiveYourIncomeSalary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DescriptionPositionJob</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RelativeFamilyName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034C4"/>
                          </a:solidFill>
                          <a:latin typeface="DM Sans"/>
                          <a:ea typeface="DM Sans"/>
                          <a:cs typeface="DM Sans"/>
                          <a:sym typeface="DM Sans"/>
                        </a:rPr>
                        <a:t>FullNameFamily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hlinkClick r:id="rId2" action="ppaction://hlinksldjump"/>
                        </a:rPr>
                        <a:t>ProductCreditName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Hình thức cư trú</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49</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InterestPaymentType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50</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LongestOverdue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047750">
                <a:tc>
                  <a:txBody>
                    <a:bodyPr anchor="t" rtlCol="false"/>
                    <a:lstStyle/>
                    <a:p>
                      <a:pPr algn="r">
                        <a:lnSpc>
                          <a:spcPts val="4900"/>
                        </a:lnSpc>
                        <a:defRPr/>
                      </a:pPr>
                      <a:r>
                        <a:rPr lang="en-US" sz="3500" b="true">
                          <a:solidFill>
                            <a:srgbClr val="7AC7CF"/>
                          </a:solidFill>
                          <a:latin typeface="DM Sans Bold"/>
                          <a:ea typeface="DM Sans Bold"/>
                          <a:cs typeface="DM Sans Bold"/>
                          <a:sym typeface="DM Sans Bold"/>
                        </a:rPr>
                        <a:t>51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u="sng">
                          <a:solidFill>
                            <a:srgbClr val="5034C4"/>
                          </a:solidFill>
                          <a:latin typeface="DM Sans"/>
                          <a:ea typeface="DM Sans"/>
                          <a:cs typeface="DM Sans"/>
                          <a:sym typeface="DM Sans"/>
                        </a:rPr>
                        <a:t>CreditInfo</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p:cSld>
    <p:bg>
      <p:bgPr>
        <a:solidFill>
          <a:srgbClr val="C3EBEF"/>
        </a:solidFill>
      </p:bgPr>
    </p:bg>
    <p:spTree>
      <p:nvGrpSpPr>
        <p:cNvPr id="1" name=""/>
        <p:cNvGrpSpPr/>
        <p:nvPr/>
      </p:nvGrpSpPr>
      <p:grpSpPr>
        <a:xfrm>
          <a:off x="0" y="0"/>
          <a:ext cx="0" cy="0"/>
          <a:chOff x="0" y="0"/>
          <a:chExt cx="0" cy="0"/>
        </a:xfrm>
      </p:grpSpPr>
      <p:sp>
        <p:nvSpPr>
          <p:cNvPr name="TextBox 2" id="2"/>
          <p:cNvSpPr txBox="true"/>
          <p:nvPr/>
        </p:nvSpPr>
        <p:spPr>
          <a:xfrm rot="0">
            <a:off x="1345027" y="1360839"/>
            <a:ext cx="15597945" cy="971550"/>
          </a:xfrm>
          <a:prstGeom prst="rect">
            <a:avLst/>
          </a:prstGeom>
        </p:spPr>
        <p:txBody>
          <a:bodyPr anchor="t" rtlCol="false" tIns="0" lIns="0" bIns="0" rIns="0">
            <a:spAutoFit/>
          </a:bodyPr>
          <a:lstStyle/>
          <a:p>
            <a:pPr algn="l">
              <a:lnSpc>
                <a:spcPts val="7680"/>
              </a:lnSpc>
            </a:pPr>
            <a:r>
              <a:rPr lang="en-US" sz="6400" b="true">
                <a:solidFill>
                  <a:srgbClr val="5034C4"/>
                </a:solidFill>
                <a:latin typeface="DM Sans Bold"/>
                <a:ea typeface="DM Sans Bold"/>
                <a:cs typeface="DM Sans Bold"/>
                <a:sym typeface="DM Sans Bold"/>
              </a:rPr>
              <a:t>Các bước làm sạch datas</a:t>
            </a:r>
          </a:p>
        </p:txBody>
      </p:sp>
      <p:grpSp>
        <p:nvGrpSpPr>
          <p:cNvPr name="Group 3" id="3"/>
          <p:cNvGrpSpPr/>
          <p:nvPr/>
        </p:nvGrpSpPr>
        <p:grpSpPr>
          <a:xfrm rot="0">
            <a:off x="1345027" y="3475415"/>
            <a:ext cx="4743236" cy="2255214"/>
            <a:chOff x="0" y="0"/>
            <a:chExt cx="6324315" cy="3006952"/>
          </a:xfrm>
        </p:grpSpPr>
        <p:sp>
          <p:nvSpPr>
            <p:cNvPr name="TextBox 4" id="4"/>
            <p:cNvSpPr txBox="true"/>
            <p:nvPr/>
          </p:nvSpPr>
          <p:spPr>
            <a:xfrm rot="0">
              <a:off x="0" y="-57150"/>
              <a:ext cx="6324315" cy="616279"/>
            </a:xfrm>
            <a:prstGeom prst="rect">
              <a:avLst/>
            </a:prstGeom>
          </p:spPr>
          <p:txBody>
            <a:bodyPr anchor="t" rtlCol="false" tIns="0" lIns="0" bIns="0" rIns="0">
              <a:spAutoFit/>
            </a:bodyPr>
            <a:lstStyle/>
            <a:p>
              <a:pPr algn="l">
                <a:lnSpc>
                  <a:spcPts val="3919"/>
                </a:lnSpc>
              </a:pPr>
              <a:r>
                <a:rPr lang="en-US" b="true" sz="2799">
                  <a:solidFill>
                    <a:srgbClr val="7AC7CF"/>
                  </a:solidFill>
                  <a:latin typeface="DM Sans Bold"/>
                  <a:ea typeface="DM Sans Bold"/>
                  <a:cs typeface="DM Sans Bold"/>
                  <a:sym typeface="DM Sans Bold"/>
                </a:rPr>
                <a:t>STEP 1</a:t>
              </a:r>
            </a:p>
          </p:txBody>
        </p:sp>
        <p:sp>
          <p:nvSpPr>
            <p:cNvPr name="TextBox 5" id="5"/>
            <p:cNvSpPr txBox="true"/>
            <p:nvPr/>
          </p:nvSpPr>
          <p:spPr>
            <a:xfrm rot="0">
              <a:off x="0" y="2087260"/>
              <a:ext cx="6324315" cy="919692"/>
            </a:xfrm>
            <a:prstGeom prst="rect">
              <a:avLst/>
            </a:prstGeom>
          </p:spPr>
          <p:txBody>
            <a:bodyPr anchor="t" rtlCol="false" tIns="0" lIns="0" bIns="0" rIns="0">
              <a:spAutoFit/>
            </a:bodyPr>
            <a:lstStyle/>
            <a:p>
              <a:pPr algn="l">
                <a:lnSpc>
                  <a:spcPts val="2800"/>
                </a:lnSpc>
              </a:pPr>
              <a:r>
                <a:rPr lang="en-US" sz="2000">
                  <a:solidFill>
                    <a:srgbClr val="5034C4"/>
                  </a:solidFill>
                  <a:latin typeface="DM Sans"/>
                  <a:ea typeface="DM Sans"/>
                  <a:cs typeface="DM Sans"/>
                  <a:sym typeface="DM Sans"/>
                </a:rPr>
                <a:t>Set realistic, doable expectations on workload, deadlines, and performance.</a:t>
              </a:r>
            </a:p>
          </p:txBody>
        </p:sp>
        <p:sp>
          <p:nvSpPr>
            <p:cNvPr name="TextBox 6" id="6"/>
            <p:cNvSpPr txBox="true"/>
            <p:nvPr/>
          </p:nvSpPr>
          <p:spPr>
            <a:xfrm rot="0">
              <a:off x="0" y="646533"/>
              <a:ext cx="6324315" cy="1093161"/>
            </a:xfrm>
            <a:prstGeom prst="rect">
              <a:avLst/>
            </a:prstGeom>
          </p:spPr>
          <p:txBody>
            <a:bodyPr anchor="t" rtlCol="false" tIns="0" lIns="0" bIns="0" rIns="0">
              <a:spAutoFit/>
            </a:bodyPr>
            <a:lstStyle/>
            <a:p>
              <a:pPr algn="l">
                <a:lnSpc>
                  <a:spcPts val="3359"/>
                </a:lnSpc>
              </a:pPr>
              <a:r>
                <a:rPr lang="en-US" sz="2400" u="sng">
                  <a:solidFill>
                    <a:srgbClr val="5034C4"/>
                  </a:solidFill>
                  <a:latin typeface="DM Sans"/>
                  <a:ea typeface="DM Sans"/>
                  <a:cs typeface="DM Sans"/>
                  <a:sym typeface="DM Sans"/>
                </a:rPr>
                <a:t>Xử lý Các trường liên quan đến địa chỉ</a:t>
              </a:r>
            </a:p>
          </p:txBody>
        </p:sp>
      </p:grpSp>
      <p:grpSp>
        <p:nvGrpSpPr>
          <p:cNvPr name="Group 7" id="7"/>
          <p:cNvGrpSpPr/>
          <p:nvPr/>
        </p:nvGrpSpPr>
        <p:grpSpPr>
          <a:xfrm rot="0">
            <a:off x="6772382" y="3475415"/>
            <a:ext cx="4743236" cy="2607517"/>
            <a:chOff x="0" y="0"/>
            <a:chExt cx="6324315" cy="3476689"/>
          </a:xfrm>
        </p:grpSpPr>
        <p:sp>
          <p:nvSpPr>
            <p:cNvPr name="TextBox 8" id="8"/>
            <p:cNvSpPr txBox="true"/>
            <p:nvPr/>
          </p:nvSpPr>
          <p:spPr>
            <a:xfrm rot="0">
              <a:off x="0" y="-57150"/>
              <a:ext cx="6324315" cy="616279"/>
            </a:xfrm>
            <a:prstGeom prst="rect">
              <a:avLst/>
            </a:prstGeom>
          </p:spPr>
          <p:txBody>
            <a:bodyPr anchor="t" rtlCol="false" tIns="0" lIns="0" bIns="0" rIns="0">
              <a:spAutoFit/>
            </a:bodyPr>
            <a:lstStyle/>
            <a:p>
              <a:pPr algn="l">
                <a:lnSpc>
                  <a:spcPts val="3919"/>
                </a:lnSpc>
              </a:pPr>
              <a:r>
                <a:rPr lang="en-US" b="true" sz="2799">
                  <a:solidFill>
                    <a:srgbClr val="7AC7CF"/>
                  </a:solidFill>
                  <a:latin typeface="DM Sans Bold"/>
                  <a:ea typeface="DM Sans Bold"/>
                  <a:cs typeface="DM Sans Bold"/>
                  <a:sym typeface="DM Sans Bold"/>
                </a:rPr>
                <a:t>STEP 2</a:t>
              </a:r>
            </a:p>
          </p:txBody>
        </p:sp>
        <p:sp>
          <p:nvSpPr>
            <p:cNvPr name="TextBox 9" id="9"/>
            <p:cNvSpPr txBox="true"/>
            <p:nvPr/>
          </p:nvSpPr>
          <p:spPr>
            <a:xfrm rot="0">
              <a:off x="0" y="2087260"/>
              <a:ext cx="6324315" cy="1389429"/>
            </a:xfrm>
            <a:prstGeom prst="rect">
              <a:avLst/>
            </a:prstGeom>
          </p:spPr>
          <p:txBody>
            <a:bodyPr anchor="t" rtlCol="false" tIns="0" lIns="0" bIns="0" rIns="0">
              <a:spAutoFit/>
            </a:bodyPr>
            <a:lstStyle/>
            <a:p>
              <a:pPr algn="l">
                <a:lnSpc>
                  <a:spcPts val="2800"/>
                </a:lnSpc>
              </a:pPr>
              <a:r>
                <a:rPr lang="en-US" sz="2000">
                  <a:solidFill>
                    <a:srgbClr val="5034C4"/>
                  </a:solidFill>
                  <a:latin typeface="DM Sans"/>
                  <a:ea typeface="DM Sans"/>
                  <a:cs typeface="DM Sans"/>
                  <a:sym typeface="DM Sans"/>
                </a:rPr>
                <a:t>Hire doers. You need a team that consistently pays attention </a:t>
              </a:r>
            </a:p>
            <a:p>
              <a:pPr algn="l">
                <a:lnSpc>
                  <a:spcPts val="2800"/>
                </a:lnSpc>
              </a:pPr>
              <a:r>
                <a:rPr lang="en-US" sz="2000">
                  <a:solidFill>
                    <a:srgbClr val="5034C4"/>
                  </a:solidFill>
                  <a:latin typeface="DM Sans"/>
                  <a:ea typeface="DM Sans"/>
                  <a:cs typeface="DM Sans"/>
                  <a:sym typeface="DM Sans"/>
                </a:rPr>
                <a:t>and springs to action.</a:t>
              </a:r>
            </a:p>
          </p:txBody>
        </p:sp>
        <p:sp>
          <p:nvSpPr>
            <p:cNvPr name="TextBox 10" id="10"/>
            <p:cNvSpPr txBox="true"/>
            <p:nvPr/>
          </p:nvSpPr>
          <p:spPr>
            <a:xfrm rot="0">
              <a:off x="0" y="646533"/>
              <a:ext cx="6324315" cy="1093161"/>
            </a:xfrm>
            <a:prstGeom prst="rect">
              <a:avLst/>
            </a:prstGeom>
          </p:spPr>
          <p:txBody>
            <a:bodyPr anchor="t" rtlCol="false" tIns="0" lIns="0" bIns="0" rIns="0">
              <a:spAutoFit/>
            </a:bodyPr>
            <a:lstStyle/>
            <a:p>
              <a:pPr algn="l">
                <a:lnSpc>
                  <a:spcPts val="3359"/>
                </a:lnSpc>
              </a:pPr>
              <a:r>
                <a:rPr lang="en-US" sz="2400" u="sng">
                  <a:solidFill>
                    <a:srgbClr val="5034C4"/>
                  </a:solidFill>
                  <a:latin typeface="DM Sans"/>
                  <a:ea typeface="DM Sans"/>
                  <a:cs typeface="DM Sans"/>
                  <a:sym typeface="DM Sans"/>
                </a:rPr>
                <a:t>Xử lý các trường liên quan đến tiền</a:t>
              </a:r>
            </a:p>
          </p:txBody>
        </p:sp>
      </p:grpSp>
      <p:grpSp>
        <p:nvGrpSpPr>
          <p:cNvPr name="Group 11" id="11"/>
          <p:cNvGrpSpPr/>
          <p:nvPr/>
        </p:nvGrpSpPr>
        <p:grpSpPr>
          <a:xfrm rot="0">
            <a:off x="12199737" y="3475415"/>
            <a:ext cx="4743236" cy="2184961"/>
            <a:chOff x="0" y="0"/>
            <a:chExt cx="6324315" cy="2913281"/>
          </a:xfrm>
        </p:grpSpPr>
        <p:sp>
          <p:nvSpPr>
            <p:cNvPr name="TextBox 12" id="12"/>
            <p:cNvSpPr txBox="true"/>
            <p:nvPr/>
          </p:nvSpPr>
          <p:spPr>
            <a:xfrm rot="0">
              <a:off x="0" y="-57150"/>
              <a:ext cx="6324315" cy="616279"/>
            </a:xfrm>
            <a:prstGeom prst="rect">
              <a:avLst/>
            </a:prstGeom>
          </p:spPr>
          <p:txBody>
            <a:bodyPr anchor="t" rtlCol="false" tIns="0" lIns="0" bIns="0" rIns="0">
              <a:spAutoFit/>
            </a:bodyPr>
            <a:lstStyle/>
            <a:p>
              <a:pPr algn="l">
                <a:lnSpc>
                  <a:spcPts val="3919"/>
                </a:lnSpc>
              </a:pPr>
              <a:r>
                <a:rPr lang="en-US" b="true" sz="2799">
                  <a:solidFill>
                    <a:srgbClr val="7AC7CF"/>
                  </a:solidFill>
                  <a:latin typeface="DM Sans Bold"/>
                  <a:ea typeface="DM Sans Bold"/>
                  <a:cs typeface="DM Sans Bold"/>
                  <a:sym typeface="DM Sans Bold"/>
                </a:rPr>
                <a:t>STEP 3</a:t>
              </a:r>
            </a:p>
          </p:txBody>
        </p:sp>
        <p:sp>
          <p:nvSpPr>
            <p:cNvPr name="TextBox 13" id="13"/>
            <p:cNvSpPr txBox="true"/>
            <p:nvPr/>
          </p:nvSpPr>
          <p:spPr>
            <a:xfrm rot="0">
              <a:off x="0" y="1523852"/>
              <a:ext cx="6324315" cy="1389429"/>
            </a:xfrm>
            <a:prstGeom prst="rect">
              <a:avLst/>
            </a:prstGeom>
          </p:spPr>
          <p:txBody>
            <a:bodyPr anchor="t" rtlCol="false" tIns="0" lIns="0" bIns="0" rIns="0">
              <a:spAutoFit/>
            </a:bodyPr>
            <a:lstStyle/>
            <a:p>
              <a:pPr algn="l">
                <a:lnSpc>
                  <a:spcPts val="2800"/>
                </a:lnSpc>
              </a:pPr>
              <a:r>
                <a:rPr lang="en-US" sz="2000">
                  <a:solidFill>
                    <a:srgbClr val="5034C4"/>
                  </a:solidFill>
                  <a:latin typeface="DM Sans"/>
                  <a:ea typeface="DM Sans"/>
                  <a:cs typeface="DM Sans"/>
                  <a:sym typeface="DM Sans"/>
                </a:rPr>
                <a:t>You need the best technology to help you streamline operations minus the need for multiple devices.</a:t>
              </a:r>
            </a:p>
          </p:txBody>
        </p:sp>
        <p:sp>
          <p:nvSpPr>
            <p:cNvPr name="TextBox 14" id="14"/>
            <p:cNvSpPr txBox="true"/>
            <p:nvPr/>
          </p:nvSpPr>
          <p:spPr>
            <a:xfrm rot="0">
              <a:off x="0" y="646533"/>
              <a:ext cx="6324315" cy="529753"/>
            </a:xfrm>
            <a:prstGeom prst="rect">
              <a:avLst/>
            </a:prstGeom>
          </p:spPr>
          <p:txBody>
            <a:bodyPr anchor="t" rtlCol="false" tIns="0" lIns="0" bIns="0" rIns="0">
              <a:spAutoFit/>
            </a:bodyPr>
            <a:lstStyle/>
            <a:p>
              <a:pPr algn="l">
                <a:lnSpc>
                  <a:spcPts val="3359"/>
                </a:lnSpc>
              </a:pPr>
              <a:r>
                <a:rPr lang="en-US" sz="2400" u="sng">
                  <a:solidFill>
                    <a:srgbClr val="5034C4"/>
                  </a:solidFill>
                  <a:latin typeface="DM Sans"/>
                  <a:ea typeface="DM Sans"/>
                  <a:cs typeface="DM Sans"/>
                  <a:sym typeface="DM Sans"/>
                </a:rPr>
                <a:t>Xử lý các giá trị rỗng rải rác</a:t>
              </a:r>
            </a:p>
          </p:txBody>
        </p:sp>
      </p:grpSp>
      <p:grpSp>
        <p:nvGrpSpPr>
          <p:cNvPr name="Group 15" id="15"/>
          <p:cNvGrpSpPr/>
          <p:nvPr/>
        </p:nvGrpSpPr>
        <p:grpSpPr>
          <a:xfrm rot="0">
            <a:off x="1345027" y="6628922"/>
            <a:ext cx="4743236" cy="3030073"/>
            <a:chOff x="0" y="0"/>
            <a:chExt cx="6324315" cy="4040098"/>
          </a:xfrm>
        </p:grpSpPr>
        <p:sp>
          <p:nvSpPr>
            <p:cNvPr name="TextBox 16" id="16"/>
            <p:cNvSpPr txBox="true"/>
            <p:nvPr/>
          </p:nvSpPr>
          <p:spPr>
            <a:xfrm rot="0">
              <a:off x="0" y="-57150"/>
              <a:ext cx="6324315" cy="616279"/>
            </a:xfrm>
            <a:prstGeom prst="rect">
              <a:avLst/>
            </a:prstGeom>
          </p:spPr>
          <p:txBody>
            <a:bodyPr anchor="t" rtlCol="false" tIns="0" lIns="0" bIns="0" rIns="0">
              <a:spAutoFit/>
            </a:bodyPr>
            <a:lstStyle/>
            <a:p>
              <a:pPr algn="l">
                <a:lnSpc>
                  <a:spcPts val="3919"/>
                </a:lnSpc>
              </a:pPr>
              <a:r>
                <a:rPr lang="en-US" b="true" sz="2799">
                  <a:solidFill>
                    <a:srgbClr val="7AC7CF"/>
                  </a:solidFill>
                  <a:latin typeface="DM Sans Bold"/>
                  <a:ea typeface="DM Sans Bold"/>
                  <a:cs typeface="DM Sans Bold"/>
                  <a:sym typeface="DM Sans Bold"/>
                </a:rPr>
                <a:t>STEP 4</a:t>
              </a:r>
            </a:p>
          </p:txBody>
        </p:sp>
        <p:sp>
          <p:nvSpPr>
            <p:cNvPr name="TextBox 17" id="17"/>
            <p:cNvSpPr txBox="true"/>
            <p:nvPr/>
          </p:nvSpPr>
          <p:spPr>
            <a:xfrm rot="0">
              <a:off x="0" y="2650668"/>
              <a:ext cx="6324315" cy="1389429"/>
            </a:xfrm>
            <a:prstGeom prst="rect">
              <a:avLst/>
            </a:prstGeom>
          </p:spPr>
          <p:txBody>
            <a:bodyPr anchor="t" rtlCol="false" tIns="0" lIns="0" bIns="0" rIns="0">
              <a:spAutoFit/>
            </a:bodyPr>
            <a:lstStyle/>
            <a:p>
              <a:pPr algn="l">
                <a:lnSpc>
                  <a:spcPts val="2800"/>
                </a:lnSpc>
              </a:pPr>
              <a:r>
                <a:rPr lang="en-US" sz="2000">
                  <a:solidFill>
                    <a:srgbClr val="5034C4"/>
                  </a:solidFill>
                  <a:latin typeface="DM Sans"/>
                  <a:ea typeface="DM Sans"/>
                  <a:cs typeface="DM Sans"/>
                  <a:sym typeface="DM Sans"/>
                </a:rPr>
                <a:t>Simple initiatives like checking in with your team and organizing virtual coffee break sessions are a great examples.</a:t>
              </a:r>
            </a:p>
          </p:txBody>
        </p:sp>
        <p:sp>
          <p:nvSpPr>
            <p:cNvPr name="TextBox 18" id="18"/>
            <p:cNvSpPr txBox="true"/>
            <p:nvPr/>
          </p:nvSpPr>
          <p:spPr>
            <a:xfrm rot="0">
              <a:off x="0" y="646533"/>
              <a:ext cx="6324315" cy="1656569"/>
            </a:xfrm>
            <a:prstGeom prst="rect">
              <a:avLst/>
            </a:prstGeom>
          </p:spPr>
          <p:txBody>
            <a:bodyPr anchor="t" rtlCol="false" tIns="0" lIns="0" bIns="0" rIns="0">
              <a:spAutoFit/>
            </a:bodyPr>
            <a:lstStyle/>
            <a:p>
              <a:pPr algn="l">
                <a:lnSpc>
                  <a:spcPts val="3359"/>
                </a:lnSpc>
              </a:pPr>
              <a:r>
                <a:rPr lang="en-US" sz="2400" u="sng">
                  <a:solidFill>
                    <a:srgbClr val="5034C4"/>
                  </a:solidFill>
                  <a:latin typeface="DM Sans"/>
                  <a:ea typeface="DM Sans"/>
                  <a:cs typeface="DM Sans"/>
                  <a:sym typeface="DM Sans"/>
                </a:rPr>
                <a:t>Xử lý trường Gender, PhoneNumber, Datetime, Thời gian đã sống</a:t>
              </a:r>
            </a:p>
          </p:txBody>
        </p:sp>
      </p:grpSp>
      <p:grpSp>
        <p:nvGrpSpPr>
          <p:cNvPr name="Group 19" id="19"/>
          <p:cNvGrpSpPr/>
          <p:nvPr/>
        </p:nvGrpSpPr>
        <p:grpSpPr>
          <a:xfrm rot="0">
            <a:off x="6772382" y="6628922"/>
            <a:ext cx="4743236" cy="2184961"/>
            <a:chOff x="0" y="0"/>
            <a:chExt cx="6324315" cy="2913281"/>
          </a:xfrm>
        </p:grpSpPr>
        <p:sp>
          <p:nvSpPr>
            <p:cNvPr name="TextBox 20" id="20"/>
            <p:cNvSpPr txBox="true"/>
            <p:nvPr/>
          </p:nvSpPr>
          <p:spPr>
            <a:xfrm rot="0">
              <a:off x="0" y="-57150"/>
              <a:ext cx="6324315" cy="616279"/>
            </a:xfrm>
            <a:prstGeom prst="rect">
              <a:avLst/>
            </a:prstGeom>
          </p:spPr>
          <p:txBody>
            <a:bodyPr anchor="t" rtlCol="false" tIns="0" lIns="0" bIns="0" rIns="0">
              <a:spAutoFit/>
            </a:bodyPr>
            <a:lstStyle/>
            <a:p>
              <a:pPr algn="l">
                <a:lnSpc>
                  <a:spcPts val="3919"/>
                </a:lnSpc>
              </a:pPr>
              <a:r>
                <a:rPr lang="en-US" b="true" sz="2799">
                  <a:solidFill>
                    <a:srgbClr val="7AC7CF"/>
                  </a:solidFill>
                  <a:latin typeface="DM Sans Bold"/>
                  <a:ea typeface="DM Sans Bold"/>
                  <a:cs typeface="DM Sans Bold"/>
                  <a:sym typeface="DM Sans Bold"/>
                </a:rPr>
                <a:t>STEP 5</a:t>
              </a:r>
            </a:p>
          </p:txBody>
        </p:sp>
        <p:sp>
          <p:nvSpPr>
            <p:cNvPr name="TextBox 21" id="21"/>
            <p:cNvSpPr txBox="true"/>
            <p:nvPr/>
          </p:nvSpPr>
          <p:spPr>
            <a:xfrm rot="0">
              <a:off x="0" y="1523852"/>
              <a:ext cx="6324315" cy="1389429"/>
            </a:xfrm>
            <a:prstGeom prst="rect">
              <a:avLst/>
            </a:prstGeom>
          </p:spPr>
          <p:txBody>
            <a:bodyPr anchor="t" rtlCol="false" tIns="0" lIns="0" bIns="0" rIns="0">
              <a:spAutoFit/>
            </a:bodyPr>
            <a:lstStyle/>
            <a:p>
              <a:pPr algn="l">
                <a:lnSpc>
                  <a:spcPts val="2800"/>
                </a:lnSpc>
              </a:pPr>
              <a:r>
                <a:rPr lang="en-US" sz="2000">
                  <a:solidFill>
                    <a:srgbClr val="5034C4"/>
                  </a:solidFill>
                  <a:latin typeface="DM Sans"/>
                  <a:ea typeface="DM Sans"/>
                  <a:cs typeface="DM Sans"/>
                  <a:sym typeface="DM Sans"/>
                </a:rPr>
                <a:t>There are a lot of great channels that make video conferences, chatting, and emailing easy and fun.</a:t>
              </a:r>
            </a:p>
          </p:txBody>
        </p:sp>
        <p:sp>
          <p:nvSpPr>
            <p:cNvPr name="TextBox 22" id="22"/>
            <p:cNvSpPr txBox="true"/>
            <p:nvPr/>
          </p:nvSpPr>
          <p:spPr>
            <a:xfrm rot="0">
              <a:off x="0" y="646533"/>
              <a:ext cx="6324315" cy="529753"/>
            </a:xfrm>
            <a:prstGeom prst="rect">
              <a:avLst/>
            </a:prstGeom>
          </p:spPr>
          <p:txBody>
            <a:bodyPr anchor="t" rtlCol="false" tIns="0" lIns="0" bIns="0" rIns="0">
              <a:spAutoFit/>
            </a:bodyPr>
            <a:lstStyle/>
            <a:p>
              <a:pPr algn="l">
                <a:lnSpc>
                  <a:spcPts val="3359"/>
                </a:lnSpc>
              </a:pPr>
              <a:r>
                <a:rPr lang="en-US" sz="2400">
                  <a:solidFill>
                    <a:srgbClr val="5034C4"/>
                  </a:solidFill>
                  <a:latin typeface="DM Sans"/>
                  <a:ea typeface="DM Sans"/>
                  <a:cs typeface="DM Sans"/>
                  <a:sym typeface="DM Sans"/>
                </a:rPr>
                <a:t>Định dạng lại dữ liệu</a:t>
              </a:r>
            </a:p>
          </p:txBody>
        </p:sp>
      </p:grpSp>
      <p:grpSp>
        <p:nvGrpSpPr>
          <p:cNvPr name="Group 23" id="23"/>
          <p:cNvGrpSpPr/>
          <p:nvPr/>
        </p:nvGrpSpPr>
        <p:grpSpPr>
          <a:xfrm rot="0">
            <a:off x="12201418" y="6628922"/>
            <a:ext cx="4743236" cy="2607517"/>
            <a:chOff x="0" y="0"/>
            <a:chExt cx="6324315" cy="3476690"/>
          </a:xfrm>
        </p:grpSpPr>
        <p:sp>
          <p:nvSpPr>
            <p:cNvPr name="TextBox 24" id="24"/>
            <p:cNvSpPr txBox="true"/>
            <p:nvPr/>
          </p:nvSpPr>
          <p:spPr>
            <a:xfrm rot="0">
              <a:off x="0" y="-57150"/>
              <a:ext cx="6324315" cy="616279"/>
            </a:xfrm>
            <a:prstGeom prst="rect">
              <a:avLst/>
            </a:prstGeom>
          </p:spPr>
          <p:txBody>
            <a:bodyPr anchor="t" rtlCol="false" tIns="0" lIns="0" bIns="0" rIns="0">
              <a:spAutoFit/>
            </a:bodyPr>
            <a:lstStyle/>
            <a:p>
              <a:pPr algn="l">
                <a:lnSpc>
                  <a:spcPts val="3919"/>
                </a:lnSpc>
              </a:pPr>
              <a:r>
                <a:rPr lang="en-US" b="true" sz="2799">
                  <a:solidFill>
                    <a:srgbClr val="7AC7CF"/>
                  </a:solidFill>
                  <a:latin typeface="DM Sans Bold"/>
                  <a:ea typeface="DM Sans Bold"/>
                  <a:cs typeface="DM Sans Bold"/>
                  <a:sym typeface="DM Sans Bold"/>
                </a:rPr>
                <a:t>STEP 6</a:t>
              </a:r>
            </a:p>
          </p:txBody>
        </p:sp>
        <p:sp>
          <p:nvSpPr>
            <p:cNvPr name="TextBox 25" id="25"/>
            <p:cNvSpPr txBox="true"/>
            <p:nvPr/>
          </p:nvSpPr>
          <p:spPr>
            <a:xfrm rot="0">
              <a:off x="0" y="2087260"/>
              <a:ext cx="6324315" cy="1389429"/>
            </a:xfrm>
            <a:prstGeom prst="rect">
              <a:avLst/>
            </a:prstGeom>
          </p:spPr>
          <p:txBody>
            <a:bodyPr anchor="t" rtlCol="false" tIns="0" lIns="0" bIns="0" rIns="0">
              <a:spAutoFit/>
            </a:bodyPr>
            <a:lstStyle/>
            <a:p>
              <a:pPr algn="l">
                <a:lnSpc>
                  <a:spcPts val="2800"/>
                </a:lnSpc>
              </a:pPr>
              <a:r>
                <a:rPr lang="en-US" sz="2000">
                  <a:solidFill>
                    <a:srgbClr val="5034C4"/>
                  </a:solidFill>
                  <a:latin typeface="DM Sans"/>
                  <a:ea typeface="DM Sans"/>
                  <a:cs typeface="DM Sans"/>
                  <a:sym typeface="DM Sans"/>
                </a:rPr>
                <a:t>There are a lot of great channels that make video conferences, chatting, and emailing easy and fun.</a:t>
              </a:r>
            </a:p>
          </p:txBody>
        </p:sp>
        <p:sp>
          <p:nvSpPr>
            <p:cNvPr name="TextBox 26" id="26"/>
            <p:cNvSpPr txBox="true"/>
            <p:nvPr/>
          </p:nvSpPr>
          <p:spPr>
            <a:xfrm rot="0">
              <a:off x="0" y="646533"/>
              <a:ext cx="6324315" cy="1093161"/>
            </a:xfrm>
            <a:prstGeom prst="rect">
              <a:avLst/>
            </a:prstGeom>
          </p:spPr>
          <p:txBody>
            <a:bodyPr anchor="t" rtlCol="false" tIns="0" lIns="0" bIns="0" rIns="0">
              <a:spAutoFit/>
            </a:bodyPr>
            <a:lstStyle/>
            <a:p>
              <a:pPr algn="l">
                <a:lnSpc>
                  <a:spcPts val="3359"/>
                </a:lnSpc>
              </a:pPr>
              <a:r>
                <a:rPr lang="en-US" sz="2400" u="sng">
                  <a:solidFill>
                    <a:srgbClr val="5034C4"/>
                  </a:solidFill>
                  <a:latin typeface="DM Sans"/>
                  <a:ea typeface="DM Sans"/>
                  <a:cs typeface="DM Sans"/>
                  <a:sym typeface="DM Sans"/>
                </a:rPr>
                <a:t>Tạo thêm các cột cần thiết và trích xuất qua SQL Server </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3757983">
            <a:off x="5310914" y="-2439917"/>
            <a:ext cx="11166320" cy="21899658"/>
            <a:chOff x="0" y="0"/>
            <a:chExt cx="2940924" cy="5767811"/>
          </a:xfrm>
        </p:grpSpPr>
        <p:sp>
          <p:nvSpPr>
            <p:cNvPr name="Freeform 3" id="3"/>
            <p:cNvSpPr/>
            <p:nvPr/>
          </p:nvSpPr>
          <p:spPr>
            <a:xfrm flipH="false" flipV="false" rot="0">
              <a:off x="0" y="0"/>
              <a:ext cx="2940924" cy="5767811"/>
            </a:xfrm>
            <a:custGeom>
              <a:avLst/>
              <a:gdLst/>
              <a:ahLst/>
              <a:cxnLst/>
              <a:rect r="r" b="b" t="t" l="l"/>
              <a:pathLst>
                <a:path h="5767811" w="2940924">
                  <a:moveTo>
                    <a:pt x="0" y="0"/>
                  </a:moveTo>
                  <a:lnTo>
                    <a:pt x="2940924" y="0"/>
                  </a:lnTo>
                  <a:lnTo>
                    <a:pt x="2940924" y="5767811"/>
                  </a:lnTo>
                  <a:lnTo>
                    <a:pt x="0" y="5767811"/>
                  </a:lnTo>
                  <a:close/>
                </a:path>
              </a:pathLst>
            </a:custGeom>
            <a:solidFill>
              <a:srgbClr val="5034C4"/>
            </a:solidFill>
          </p:spPr>
        </p:sp>
        <p:sp>
          <p:nvSpPr>
            <p:cNvPr name="TextBox 4" id="4"/>
            <p:cNvSpPr txBox="true"/>
            <p:nvPr/>
          </p:nvSpPr>
          <p:spPr>
            <a:xfrm>
              <a:off x="0" y="-38100"/>
              <a:ext cx="2940924" cy="5805911"/>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1203650"/>
            <a:ext cx="6313310" cy="6626566"/>
          </a:xfrm>
          <a:custGeom>
            <a:avLst/>
            <a:gdLst/>
            <a:ahLst/>
            <a:cxnLst/>
            <a:rect r="r" b="b" t="t" l="l"/>
            <a:pathLst>
              <a:path h="6626566" w="6313310">
                <a:moveTo>
                  <a:pt x="0" y="0"/>
                </a:moveTo>
                <a:lnTo>
                  <a:pt x="6313310" y="0"/>
                </a:lnTo>
                <a:lnTo>
                  <a:pt x="6313310" y="6626566"/>
                </a:lnTo>
                <a:lnTo>
                  <a:pt x="0" y="6626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850844" y="5309512"/>
            <a:ext cx="7621597" cy="3200400"/>
          </a:xfrm>
          <a:prstGeom prst="rect">
            <a:avLst/>
          </a:prstGeom>
        </p:spPr>
        <p:txBody>
          <a:bodyPr anchor="t" rtlCol="false" tIns="0" lIns="0" bIns="0" rIns="0">
            <a:spAutoFit/>
          </a:bodyPr>
          <a:lstStyle/>
          <a:p>
            <a:pPr algn="l">
              <a:lnSpc>
                <a:spcPts val="12606"/>
              </a:lnSpc>
            </a:pPr>
            <a:r>
              <a:rPr lang="en-US" sz="10505" b="true">
                <a:solidFill>
                  <a:srgbClr val="FFFFFF"/>
                </a:solidFill>
                <a:latin typeface="DM Sans Bold"/>
                <a:ea typeface="DM Sans Bold"/>
                <a:cs typeface="DM Sans Bold"/>
                <a:sym typeface="DM Sans Bold"/>
              </a:rPr>
              <a:t>Insight of the project</a:t>
            </a:r>
          </a:p>
        </p:txBody>
      </p:sp>
      <p:sp>
        <p:nvSpPr>
          <p:cNvPr name="Freeform 7" id="7"/>
          <p:cNvSpPr/>
          <p:nvPr/>
        </p:nvSpPr>
        <p:spPr>
          <a:xfrm flipH="false" flipV="false" rot="0">
            <a:off x="8269954" y="1646458"/>
            <a:ext cx="2608193" cy="2209851"/>
          </a:xfrm>
          <a:custGeom>
            <a:avLst/>
            <a:gdLst/>
            <a:ahLst/>
            <a:cxnLst/>
            <a:rect r="r" b="b" t="t" l="l"/>
            <a:pathLst>
              <a:path h="2209851" w="2608193">
                <a:moveTo>
                  <a:pt x="0" y="0"/>
                </a:moveTo>
                <a:lnTo>
                  <a:pt x="2608193" y="0"/>
                </a:lnTo>
                <a:lnTo>
                  <a:pt x="2608193" y="2209851"/>
                </a:lnTo>
                <a:lnTo>
                  <a:pt x="0" y="22098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1431900" y="568361"/>
            <a:ext cx="1239902" cy="1532463"/>
          </a:xfrm>
          <a:custGeom>
            <a:avLst/>
            <a:gdLst/>
            <a:ahLst/>
            <a:cxnLst/>
            <a:rect r="r" b="b" t="t" l="l"/>
            <a:pathLst>
              <a:path h="1532463" w="1239902">
                <a:moveTo>
                  <a:pt x="0" y="0"/>
                </a:moveTo>
                <a:lnTo>
                  <a:pt x="1239902" y="0"/>
                </a:lnTo>
                <a:lnTo>
                  <a:pt x="1239902" y="1532463"/>
                </a:lnTo>
                <a:lnTo>
                  <a:pt x="0" y="15324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091045" y="568361"/>
            <a:ext cx="4336510" cy="6343300"/>
          </a:xfrm>
          <a:custGeom>
            <a:avLst/>
            <a:gdLst/>
            <a:ahLst/>
            <a:cxnLst/>
            <a:rect r="r" b="b" t="t" l="l"/>
            <a:pathLst>
              <a:path h="6343300" w="4336510">
                <a:moveTo>
                  <a:pt x="0" y="0"/>
                </a:moveTo>
                <a:lnTo>
                  <a:pt x="4336510" y="0"/>
                </a:lnTo>
                <a:lnTo>
                  <a:pt x="4336510" y="6343300"/>
                </a:lnTo>
                <a:lnTo>
                  <a:pt x="0" y="6343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854496"/>
            <a:ext cx="4940981" cy="5403804"/>
            <a:chOff x="0" y="0"/>
            <a:chExt cx="1301328" cy="1423224"/>
          </a:xfrm>
        </p:grpSpPr>
        <p:sp>
          <p:nvSpPr>
            <p:cNvPr name="Freeform 3" id="3"/>
            <p:cNvSpPr/>
            <p:nvPr/>
          </p:nvSpPr>
          <p:spPr>
            <a:xfrm flipH="false" flipV="false" rot="0">
              <a:off x="0" y="0"/>
              <a:ext cx="1301328" cy="1423224"/>
            </a:xfrm>
            <a:custGeom>
              <a:avLst/>
              <a:gdLst/>
              <a:ahLst/>
              <a:cxnLst/>
              <a:rect r="r" b="b" t="t" l="l"/>
              <a:pathLst>
                <a:path h="1423224" w="1301328">
                  <a:moveTo>
                    <a:pt x="70510" y="0"/>
                  </a:moveTo>
                  <a:lnTo>
                    <a:pt x="1230819" y="0"/>
                  </a:lnTo>
                  <a:cubicBezTo>
                    <a:pt x="1249519" y="0"/>
                    <a:pt x="1267453" y="7429"/>
                    <a:pt x="1280676" y="20652"/>
                  </a:cubicBezTo>
                  <a:cubicBezTo>
                    <a:pt x="1293900" y="33875"/>
                    <a:pt x="1301328" y="51809"/>
                    <a:pt x="1301328" y="70510"/>
                  </a:cubicBezTo>
                  <a:lnTo>
                    <a:pt x="1301328" y="1352715"/>
                  </a:lnTo>
                  <a:cubicBezTo>
                    <a:pt x="1301328" y="1371415"/>
                    <a:pt x="1293900" y="1389349"/>
                    <a:pt x="1280676" y="1402573"/>
                  </a:cubicBezTo>
                  <a:cubicBezTo>
                    <a:pt x="1267453" y="1415796"/>
                    <a:pt x="1249519" y="1423224"/>
                    <a:pt x="1230819" y="1423224"/>
                  </a:cubicBezTo>
                  <a:lnTo>
                    <a:pt x="70510" y="1423224"/>
                  </a:lnTo>
                  <a:cubicBezTo>
                    <a:pt x="51809" y="1423224"/>
                    <a:pt x="33875" y="1415796"/>
                    <a:pt x="20652" y="1402573"/>
                  </a:cubicBezTo>
                  <a:cubicBezTo>
                    <a:pt x="7429" y="1389349"/>
                    <a:pt x="0" y="1371415"/>
                    <a:pt x="0" y="1352715"/>
                  </a:cubicBezTo>
                  <a:lnTo>
                    <a:pt x="0" y="70510"/>
                  </a:lnTo>
                  <a:cubicBezTo>
                    <a:pt x="0" y="51809"/>
                    <a:pt x="7429" y="33875"/>
                    <a:pt x="20652" y="20652"/>
                  </a:cubicBezTo>
                  <a:cubicBezTo>
                    <a:pt x="33875" y="7429"/>
                    <a:pt x="51809" y="0"/>
                    <a:pt x="70510" y="0"/>
                  </a:cubicBezTo>
                  <a:close/>
                </a:path>
              </a:pathLst>
            </a:custGeom>
            <a:solidFill>
              <a:srgbClr val="5034C4">
                <a:alpha val="4706"/>
              </a:srgbClr>
            </a:solidFill>
          </p:spPr>
        </p:sp>
        <p:sp>
          <p:nvSpPr>
            <p:cNvPr name="TextBox 4" id="4"/>
            <p:cNvSpPr txBox="true"/>
            <p:nvPr/>
          </p:nvSpPr>
          <p:spPr>
            <a:xfrm>
              <a:off x="0" y="-38100"/>
              <a:ext cx="1301328" cy="1461324"/>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6699379" y="3854496"/>
            <a:ext cx="4940981" cy="5403804"/>
            <a:chOff x="0" y="0"/>
            <a:chExt cx="1301328" cy="1423224"/>
          </a:xfrm>
        </p:grpSpPr>
        <p:sp>
          <p:nvSpPr>
            <p:cNvPr name="Freeform 6" id="6"/>
            <p:cNvSpPr/>
            <p:nvPr/>
          </p:nvSpPr>
          <p:spPr>
            <a:xfrm flipH="false" flipV="false" rot="0">
              <a:off x="0" y="0"/>
              <a:ext cx="1301328" cy="1423224"/>
            </a:xfrm>
            <a:custGeom>
              <a:avLst/>
              <a:gdLst/>
              <a:ahLst/>
              <a:cxnLst/>
              <a:rect r="r" b="b" t="t" l="l"/>
              <a:pathLst>
                <a:path h="1423224" w="1301328">
                  <a:moveTo>
                    <a:pt x="70510" y="0"/>
                  </a:moveTo>
                  <a:lnTo>
                    <a:pt x="1230819" y="0"/>
                  </a:lnTo>
                  <a:cubicBezTo>
                    <a:pt x="1249519" y="0"/>
                    <a:pt x="1267453" y="7429"/>
                    <a:pt x="1280676" y="20652"/>
                  </a:cubicBezTo>
                  <a:cubicBezTo>
                    <a:pt x="1293900" y="33875"/>
                    <a:pt x="1301328" y="51809"/>
                    <a:pt x="1301328" y="70510"/>
                  </a:cubicBezTo>
                  <a:lnTo>
                    <a:pt x="1301328" y="1352715"/>
                  </a:lnTo>
                  <a:cubicBezTo>
                    <a:pt x="1301328" y="1371415"/>
                    <a:pt x="1293900" y="1389349"/>
                    <a:pt x="1280676" y="1402573"/>
                  </a:cubicBezTo>
                  <a:cubicBezTo>
                    <a:pt x="1267453" y="1415796"/>
                    <a:pt x="1249519" y="1423224"/>
                    <a:pt x="1230819" y="1423224"/>
                  </a:cubicBezTo>
                  <a:lnTo>
                    <a:pt x="70510" y="1423224"/>
                  </a:lnTo>
                  <a:cubicBezTo>
                    <a:pt x="51809" y="1423224"/>
                    <a:pt x="33875" y="1415796"/>
                    <a:pt x="20652" y="1402573"/>
                  </a:cubicBezTo>
                  <a:cubicBezTo>
                    <a:pt x="7429" y="1389349"/>
                    <a:pt x="0" y="1371415"/>
                    <a:pt x="0" y="1352715"/>
                  </a:cubicBezTo>
                  <a:lnTo>
                    <a:pt x="0" y="70510"/>
                  </a:lnTo>
                  <a:cubicBezTo>
                    <a:pt x="0" y="51809"/>
                    <a:pt x="7429" y="33875"/>
                    <a:pt x="20652" y="20652"/>
                  </a:cubicBezTo>
                  <a:cubicBezTo>
                    <a:pt x="33875" y="7429"/>
                    <a:pt x="51809" y="0"/>
                    <a:pt x="70510" y="0"/>
                  </a:cubicBezTo>
                  <a:close/>
                </a:path>
              </a:pathLst>
            </a:custGeom>
            <a:solidFill>
              <a:srgbClr val="5034C4">
                <a:alpha val="4706"/>
              </a:srgbClr>
            </a:solidFill>
          </p:spPr>
        </p:sp>
        <p:sp>
          <p:nvSpPr>
            <p:cNvPr name="TextBox 7" id="7"/>
            <p:cNvSpPr txBox="true"/>
            <p:nvPr/>
          </p:nvSpPr>
          <p:spPr>
            <a:xfrm>
              <a:off x="0" y="-38100"/>
              <a:ext cx="1301328" cy="1461324"/>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7276504" y="5143500"/>
            <a:ext cx="3734992" cy="3395004"/>
            <a:chOff x="0" y="0"/>
            <a:chExt cx="4979989" cy="4526671"/>
          </a:xfrm>
        </p:grpSpPr>
        <p:sp>
          <p:nvSpPr>
            <p:cNvPr name="TextBox 9" id="9"/>
            <p:cNvSpPr txBox="true"/>
            <p:nvPr/>
          </p:nvSpPr>
          <p:spPr>
            <a:xfrm rot="0">
              <a:off x="0" y="-47625"/>
              <a:ext cx="4979989" cy="547158"/>
            </a:xfrm>
            <a:prstGeom prst="rect">
              <a:avLst/>
            </a:prstGeom>
          </p:spPr>
          <p:txBody>
            <a:bodyPr anchor="t" rtlCol="false" tIns="0" lIns="0" bIns="0" rIns="0">
              <a:spAutoFit/>
            </a:bodyPr>
            <a:lstStyle/>
            <a:p>
              <a:pPr algn="l">
                <a:lnSpc>
                  <a:spcPts val="3499"/>
                </a:lnSpc>
              </a:pPr>
              <a:r>
                <a:rPr lang="en-US" b="true" sz="2499">
                  <a:solidFill>
                    <a:srgbClr val="5034C4"/>
                  </a:solidFill>
                  <a:latin typeface="DM Sans Bold"/>
                  <a:ea typeface="DM Sans Bold"/>
                  <a:cs typeface="DM Sans Bold"/>
                  <a:sym typeface="DM Sans Bold"/>
                </a:rPr>
                <a:t>EFFECTIVE MARKETING</a:t>
              </a:r>
            </a:p>
          </p:txBody>
        </p:sp>
        <p:sp>
          <p:nvSpPr>
            <p:cNvPr name="TextBox 10" id="10"/>
            <p:cNvSpPr txBox="true"/>
            <p:nvPr/>
          </p:nvSpPr>
          <p:spPr>
            <a:xfrm rot="0">
              <a:off x="0" y="908653"/>
              <a:ext cx="4979989" cy="3618018"/>
            </a:xfrm>
            <a:prstGeom prst="rect">
              <a:avLst/>
            </a:prstGeom>
          </p:spPr>
          <p:txBody>
            <a:bodyPr anchor="t" rtlCol="false" tIns="0" lIns="0" bIns="0" rIns="0">
              <a:spAutoFit/>
            </a:bodyPr>
            <a:lstStyle/>
            <a:p>
              <a:pPr algn="l">
                <a:lnSpc>
                  <a:spcPts val="3079"/>
                </a:lnSpc>
              </a:pPr>
              <a:r>
                <a:rPr lang="en-US" sz="2200">
                  <a:solidFill>
                    <a:srgbClr val="5034C4"/>
                  </a:solidFill>
                  <a:latin typeface="DM Sans"/>
                  <a:ea typeface="DM Sans"/>
                  <a:cs typeface="DM Sans"/>
                  <a:sym typeface="DM Sans"/>
                </a:rPr>
                <a:t>In place of costly advertising in traditional media, digital marketing allows businesses to maximize their efforts and reach a wider audience minus the delay and staggering costs.</a:t>
              </a:r>
            </a:p>
          </p:txBody>
        </p:sp>
      </p:grpSp>
      <p:sp>
        <p:nvSpPr>
          <p:cNvPr name="Freeform 11" id="11"/>
          <p:cNvSpPr/>
          <p:nvPr/>
        </p:nvSpPr>
        <p:spPr>
          <a:xfrm flipH="false" flipV="false" rot="0">
            <a:off x="7276504" y="4190176"/>
            <a:ext cx="509030" cy="509030"/>
          </a:xfrm>
          <a:custGeom>
            <a:avLst/>
            <a:gdLst/>
            <a:ahLst/>
            <a:cxnLst/>
            <a:rect r="r" b="b" t="t" l="l"/>
            <a:pathLst>
              <a:path h="509030" w="509030">
                <a:moveTo>
                  <a:pt x="0" y="0"/>
                </a:moveTo>
                <a:lnTo>
                  <a:pt x="509030" y="0"/>
                </a:lnTo>
                <a:lnTo>
                  <a:pt x="509030" y="509030"/>
                </a:lnTo>
                <a:lnTo>
                  <a:pt x="0" y="509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2370058" y="3854496"/>
            <a:ext cx="4940981" cy="5403804"/>
            <a:chOff x="0" y="0"/>
            <a:chExt cx="1301328" cy="1423224"/>
          </a:xfrm>
        </p:grpSpPr>
        <p:sp>
          <p:nvSpPr>
            <p:cNvPr name="Freeform 13" id="13"/>
            <p:cNvSpPr/>
            <p:nvPr/>
          </p:nvSpPr>
          <p:spPr>
            <a:xfrm flipH="false" flipV="false" rot="0">
              <a:off x="0" y="0"/>
              <a:ext cx="1301328" cy="1423224"/>
            </a:xfrm>
            <a:custGeom>
              <a:avLst/>
              <a:gdLst/>
              <a:ahLst/>
              <a:cxnLst/>
              <a:rect r="r" b="b" t="t" l="l"/>
              <a:pathLst>
                <a:path h="1423224" w="1301328">
                  <a:moveTo>
                    <a:pt x="70510" y="0"/>
                  </a:moveTo>
                  <a:lnTo>
                    <a:pt x="1230819" y="0"/>
                  </a:lnTo>
                  <a:cubicBezTo>
                    <a:pt x="1249519" y="0"/>
                    <a:pt x="1267453" y="7429"/>
                    <a:pt x="1280676" y="20652"/>
                  </a:cubicBezTo>
                  <a:cubicBezTo>
                    <a:pt x="1293900" y="33875"/>
                    <a:pt x="1301328" y="51809"/>
                    <a:pt x="1301328" y="70510"/>
                  </a:cubicBezTo>
                  <a:lnTo>
                    <a:pt x="1301328" y="1352715"/>
                  </a:lnTo>
                  <a:cubicBezTo>
                    <a:pt x="1301328" y="1371415"/>
                    <a:pt x="1293900" y="1389349"/>
                    <a:pt x="1280676" y="1402573"/>
                  </a:cubicBezTo>
                  <a:cubicBezTo>
                    <a:pt x="1267453" y="1415796"/>
                    <a:pt x="1249519" y="1423224"/>
                    <a:pt x="1230819" y="1423224"/>
                  </a:cubicBezTo>
                  <a:lnTo>
                    <a:pt x="70510" y="1423224"/>
                  </a:lnTo>
                  <a:cubicBezTo>
                    <a:pt x="51809" y="1423224"/>
                    <a:pt x="33875" y="1415796"/>
                    <a:pt x="20652" y="1402573"/>
                  </a:cubicBezTo>
                  <a:cubicBezTo>
                    <a:pt x="7429" y="1389349"/>
                    <a:pt x="0" y="1371415"/>
                    <a:pt x="0" y="1352715"/>
                  </a:cubicBezTo>
                  <a:lnTo>
                    <a:pt x="0" y="70510"/>
                  </a:lnTo>
                  <a:cubicBezTo>
                    <a:pt x="0" y="51809"/>
                    <a:pt x="7429" y="33875"/>
                    <a:pt x="20652" y="20652"/>
                  </a:cubicBezTo>
                  <a:cubicBezTo>
                    <a:pt x="33875" y="7429"/>
                    <a:pt x="51809" y="0"/>
                    <a:pt x="70510" y="0"/>
                  </a:cubicBezTo>
                  <a:close/>
                </a:path>
              </a:pathLst>
            </a:custGeom>
            <a:solidFill>
              <a:srgbClr val="5034C4">
                <a:alpha val="4706"/>
              </a:srgbClr>
            </a:solidFill>
          </p:spPr>
        </p:sp>
        <p:sp>
          <p:nvSpPr>
            <p:cNvPr name="TextBox 14" id="14"/>
            <p:cNvSpPr txBox="true"/>
            <p:nvPr/>
          </p:nvSpPr>
          <p:spPr>
            <a:xfrm>
              <a:off x="0" y="-38100"/>
              <a:ext cx="1301328" cy="1461324"/>
            </a:xfrm>
            <a:prstGeom prst="rect">
              <a:avLst/>
            </a:prstGeom>
          </p:spPr>
          <p:txBody>
            <a:bodyPr anchor="ctr" rtlCol="false" tIns="50800" lIns="50800" bIns="50800" rIns="50800"/>
            <a:lstStyle/>
            <a:p>
              <a:pPr algn="ctr">
                <a:lnSpc>
                  <a:spcPts val="2100"/>
                </a:lnSpc>
              </a:pPr>
            </a:p>
          </p:txBody>
        </p:sp>
      </p:grpSp>
      <p:grpSp>
        <p:nvGrpSpPr>
          <p:cNvPr name="Group 15" id="15"/>
          <p:cNvGrpSpPr/>
          <p:nvPr/>
        </p:nvGrpSpPr>
        <p:grpSpPr>
          <a:xfrm rot="0">
            <a:off x="12973053" y="5143500"/>
            <a:ext cx="3734992" cy="2659039"/>
            <a:chOff x="0" y="0"/>
            <a:chExt cx="4979989" cy="3545385"/>
          </a:xfrm>
        </p:grpSpPr>
        <p:sp>
          <p:nvSpPr>
            <p:cNvPr name="TextBox 16" id="16"/>
            <p:cNvSpPr txBox="true"/>
            <p:nvPr/>
          </p:nvSpPr>
          <p:spPr>
            <a:xfrm rot="0">
              <a:off x="0" y="-47625"/>
              <a:ext cx="4979989" cy="547158"/>
            </a:xfrm>
            <a:prstGeom prst="rect">
              <a:avLst/>
            </a:prstGeom>
          </p:spPr>
          <p:txBody>
            <a:bodyPr anchor="t" rtlCol="false" tIns="0" lIns="0" bIns="0" rIns="0">
              <a:spAutoFit/>
            </a:bodyPr>
            <a:lstStyle/>
            <a:p>
              <a:pPr algn="l">
                <a:lnSpc>
                  <a:spcPts val="3499"/>
                </a:lnSpc>
              </a:pPr>
              <a:r>
                <a:rPr lang="en-US" b="true" sz="2499">
                  <a:solidFill>
                    <a:srgbClr val="5034C4"/>
                  </a:solidFill>
                  <a:latin typeface="DM Sans Bold"/>
                  <a:ea typeface="DM Sans Bold"/>
                  <a:cs typeface="DM Sans Bold"/>
                  <a:sym typeface="DM Sans Bold"/>
                </a:rPr>
                <a:t>HIGHER EFFICIENCY</a:t>
              </a:r>
            </a:p>
          </p:txBody>
        </p:sp>
        <p:sp>
          <p:nvSpPr>
            <p:cNvPr name="TextBox 17" id="17"/>
            <p:cNvSpPr txBox="true"/>
            <p:nvPr/>
          </p:nvSpPr>
          <p:spPr>
            <a:xfrm rot="0">
              <a:off x="0" y="908653"/>
              <a:ext cx="4979989" cy="2636732"/>
            </a:xfrm>
            <a:prstGeom prst="rect">
              <a:avLst/>
            </a:prstGeom>
          </p:spPr>
          <p:txBody>
            <a:bodyPr anchor="t" rtlCol="false" tIns="0" lIns="0" bIns="0" rIns="0">
              <a:spAutoFit/>
            </a:bodyPr>
            <a:lstStyle/>
            <a:p>
              <a:pPr algn="l">
                <a:lnSpc>
                  <a:spcPts val="3219"/>
                </a:lnSpc>
              </a:pPr>
              <a:r>
                <a:rPr lang="en-US" sz="2300">
                  <a:solidFill>
                    <a:srgbClr val="5034C4"/>
                  </a:solidFill>
                  <a:latin typeface="DM Sans"/>
                  <a:ea typeface="DM Sans"/>
                  <a:cs typeface="DM Sans"/>
                  <a:sym typeface="DM Sans"/>
                </a:rPr>
                <a:t>A more automated approach to business operations means added functions done with higher efficiency and accuracy.</a:t>
              </a:r>
            </a:p>
          </p:txBody>
        </p:sp>
      </p:grpSp>
      <p:sp>
        <p:nvSpPr>
          <p:cNvPr name="Freeform 18" id="18"/>
          <p:cNvSpPr/>
          <p:nvPr/>
        </p:nvSpPr>
        <p:spPr>
          <a:xfrm flipH="false" flipV="false" rot="0">
            <a:off x="12973053" y="4190176"/>
            <a:ext cx="407224" cy="509030"/>
          </a:xfrm>
          <a:custGeom>
            <a:avLst/>
            <a:gdLst/>
            <a:ahLst/>
            <a:cxnLst/>
            <a:rect r="r" b="b" t="t" l="l"/>
            <a:pathLst>
              <a:path h="509030" w="407224">
                <a:moveTo>
                  <a:pt x="0" y="0"/>
                </a:moveTo>
                <a:lnTo>
                  <a:pt x="407224" y="0"/>
                </a:lnTo>
                <a:lnTo>
                  <a:pt x="407224" y="509030"/>
                </a:lnTo>
                <a:lnTo>
                  <a:pt x="0" y="509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1611490" y="5143500"/>
            <a:ext cx="3734992" cy="3052104"/>
            <a:chOff x="0" y="0"/>
            <a:chExt cx="4979989" cy="4069471"/>
          </a:xfrm>
        </p:grpSpPr>
        <p:sp>
          <p:nvSpPr>
            <p:cNvPr name="TextBox 20" id="20"/>
            <p:cNvSpPr txBox="true"/>
            <p:nvPr/>
          </p:nvSpPr>
          <p:spPr>
            <a:xfrm rot="0">
              <a:off x="0" y="-47625"/>
              <a:ext cx="4979989" cy="1131358"/>
            </a:xfrm>
            <a:prstGeom prst="rect">
              <a:avLst/>
            </a:prstGeom>
          </p:spPr>
          <p:txBody>
            <a:bodyPr anchor="t" rtlCol="false" tIns="0" lIns="0" bIns="0" rIns="0">
              <a:spAutoFit/>
            </a:bodyPr>
            <a:lstStyle/>
            <a:p>
              <a:pPr algn="l">
                <a:lnSpc>
                  <a:spcPts val="3499"/>
                </a:lnSpc>
              </a:pPr>
              <a:r>
                <a:rPr lang="en-US" b="true" sz="2499">
                  <a:solidFill>
                    <a:srgbClr val="5034C4"/>
                  </a:solidFill>
                  <a:latin typeface="DM Sans Bold"/>
                  <a:ea typeface="DM Sans Bold"/>
                  <a:cs typeface="DM Sans Bold"/>
                  <a:sym typeface="DM Sans Bold"/>
                </a:rPr>
                <a:t>BETTER FUNCTIONALITY AT A LESSER COST</a:t>
              </a:r>
            </a:p>
          </p:txBody>
        </p:sp>
        <p:sp>
          <p:nvSpPr>
            <p:cNvPr name="TextBox 21" id="21"/>
            <p:cNvSpPr txBox="true"/>
            <p:nvPr/>
          </p:nvSpPr>
          <p:spPr>
            <a:xfrm rot="0">
              <a:off x="0" y="1492853"/>
              <a:ext cx="4979989" cy="2576618"/>
            </a:xfrm>
            <a:prstGeom prst="rect">
              <a:avLst/>
            </a:prstGeom>
          </p:spPr>
          <p:txBody>
            <a:bodyPr anchor="t" rtlCol="false" tIns="0" lIns="0" bIns="0" rIns="0">
              <a:spAutoFit/>
            </a:bodyPr>
            <a:lstStyle/>
            <a:p>
              <a:pPr algn="l">
                <a:lnSpc>
                  <a:spcPts val="3079"/>
                </a:lnSpc>
              </a:pPr>
              <a:r>
                <a:rPr lang="en-US" sz="2200">
                  <a:solidFill>
                    <a:srgbClr val="5034C4"/>
                  </a:solidFill>
                  <a:latin typeface="DM Sans"/>
                  <a:ea typeface="DM Sans"/>
                  <a:cs typeface="DM Sans"/>
                  <a:sym typeface="DM Sans"/>
                </a:rPr>
                <a:t>Technology's ability to increase productivity and efficiency goes a long way in improving budgeting and cutting down costs.</a:t>
              </a:r>
            </a:p>
          </p:txBody>
        </p:sp>
      </p:grpSp>
      <p:sp>
        <p:nvSpPr>
          <p:cNvPr name="Freeform 22" id="22"/>
          <p:cNvSpPr/>
          <p:nvPr/>
        </p:nvSpPr>
        <p:spPr>
          <a:xfrm flipH="false" flipV="false" rot="0">
            <a:off x="1611490" y="4190176"/>
            <a:ext cx="537363" cy="509030"/>
          </a:xfrm>
          <a:custGeom>
            <a:avLst/>
            <a:gdLst/>
            <a:ahLst/>
            <a:cxnLst/>
            <a:rect r="r" b="b" t="t" l="l"/>
            <a:pathLst>
              <a:path h="509030" w="537363">
                <a:moveTo>
                  <a:pt x="0" y="0"/>
                </a:moveTo>
                <a:lnTo>
                  <a:pt x="537364" y="0"/>
                </a:lnTo>
                <a:lnTo>
                  <a:pt x="537364" y="509030"/>
                </a:lnTo>
                <a:lnTo>
                  <a:pt x="0" y="509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1028700" y="1028700"/>
            <a:ext cx="13653657" cy="1799787"/>
            <a:chOff x="0" y="0"/>
            <a:chExt cx="18204876" cy="2399717"/>
          </a:xfrm>
        </p:grpSpPr>
        <p:sp>
          <p:nvSpPr>
            <p:cNvPr name="TextBox 24" id="24"/>
            <p:cNvSpPr txBox="true"/>
            <p:nvPr/>
          </p:nvSpPr>
          <p:spPr>
            <a:xfrm rot="0">
              <a:off x="0" y="0"/>
              <a:ext cx="18204876" cy="1409700"/>
            </a:xfrm>
            <a:prstGeom prst="rect">
              <a:avLst/>
            </a:prstGeom>
          </p:spPr>
          <p:txBody>
            <a:bodyPr anchor="t" rtlCol="false" tIns="0" lIns="0" bIns="0" rIns="0">
              <a:spAutoFit/>
            </a:bodyPr>
            <a:lstStyle/>
            <a:p>
              <a:pPr algn="l">
                <a:lnSpc>
                  <a:spcPts val="8399"/>
                </a:lnSpc>
              </a:pPr>
              <a:r>
                <a:rPr lang="en-US" sz="6999" b="true">
                  <a:solidFill>
                    <a:srgbClr val="5034C4"/>
                  </a:solidFill>
                  <a:latin typeface="DM Sans Bold"/>
                  <a:ea typeface="DM Sans Bold"/>
                  <a:cs typeface="DM Sans Bold"/>
                  <a:sym typeface="DM Sans Bold"/>
                </a:rPr>
                <a:t>Benefits on Company Growth</a:t>
              </a:r>
            </a:p>
          </p:txBody>
        </p:sp>
        <p:sp>
          <p:nvSpPr>
            <p:cNvPr name="TextBox 25" id="25"/>
            <p:cNvSpPr txBox="true"/>
            <p:nvPr/>
          </p:nvSpPr>
          <p:spPr>
            <a:xfrm rot="0">
              <a:off x="0" y="1742492"/>
              <a:ext cx="18204876" cy="657225"/>
            </a:xfrm>
            <a:prstGeom prst="rect">
              <a:avLst/>
            </a:prstGeom>
          </p:spPr>
          <p:txBody>
            <a:bodyPr anchor="t" rtlCol="false" tIns="0" lIns="0" bIns="0" rIns="0">
              <a:spAutoFit/>
            </a:bodyPr>
            <a:lstStyle/>
            <a:p>
              <a:pPr algn="l">
                <a:lnSpc>
                  <a:spcPts val="3839"/>
                </a:lnSpc>
              </a:pPr>
              <a:r>
                <a:rPr lang="en-US" sz="3199">
                  <a:solidFill>
                    <a:srgbClr val="5034C4"/>
                  </a:solidFill>
                  <a:latin typeface="DM Sans"/>
                  <a:ea typeface="DM Sans"/>
                  <a:cs typeface="DM Sans"/>
                  <a:sym typeface="DM Sans"/>
                </a:rPr>
                <a:t>Technology is a strong driving force to a company's growth.</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505265" cy="5882948"/>
          </a:xfrm>
          <a:custGeom>
            <a:avLst/>
            <a:gdLst/>
            <a:ahLst/>
            <a:cxnLst/>
            <a:rect r="r" b="b" t="t" l="l"/>
            <a:pathLst>
              <a:path h="5882948" w="10505265">
                <a:moveTo>
                  <a:pt x="0" y="0"/>
                </a:moveTo>
                <a:lnTo>
                  <a:pt x="10505265" y="0"/>
                </a:lnTo>
                <a:lnTo>
                  <a:pt x="10505265" y="5882949"/>
                </a:lnTo>
                <a:lnTo>
                  <a:pt x="0" y="5882949"/>
                </a:lnTo>
                <a:lnTo>
                  <a:pt x="0" y="0"/>
                </a:lnTo>
                <a:close/>
              </a:path>
            </a:pathLst>
          </a:custGeom>
          <a:blipFill>
            <a:blip r:embed="rId2"/>
            <a:stretch>
              <a:fillRect l="0" t="0" r="0" b="0"/>
            </a:stretch>
          </a:blipFill>
        </p:spPr>
      </p:sp>
      <p:grpSp>
        <p:nvGrpSpPr>
          <p:cNvPr name="Group 6" id="6"/>
          <p:cNvGrpSpPr/>
          <p:nvPr/>
        </p:nvGrpSpPr>
        <p:grpSpPr>
          <a:xfrm rot="0">
            <a:off x="12008232" y="781314"/>
            <a:ext cx="6279768" cy="1612167"/>
            <a:chOff x="0" y="0"/>
            <a:chExt cx="8373024" cy="2149556"/>
          </a:xfrm>
        </p:grpSpPr>
        <p:sp>
          <p:nvSpPr>
            <p:cNvPr name="TextBox 7" id="7"/>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CHỈ SỐ TỔNG QUAN</a:t>
              </a:r>
            </a:p>
          </p:txBody>
        </p:sp>
        <p:sp>
          <p:nvSpPr>
            <p:cNvPr name="TextBox 8" id="8"/>
            <p:cNvSpPr txBox="true"/>
            <p:nvPr/>
          </p:nvSpPr>
          <p:spPr>
            <a:xfrm rot="0">
              <a:off x="0" y="842303"/>
              <a:ext cx="8373024" cy="1307253"/>
            </a:xfrm>
            <a:prstGeom prst="rect">
              <a:avLst/>
            </a:prstGeom>
          </p:spPr>
          <p:txBody>
            <a:bodyPr anchor="t" rtlCol="false" tIns="0" lIns="0" bIns="0" rIns="0">
              <a:spAutoFit/>
            </a:bodyPr>
            <a:lstStyle/>
            <a:p>
              <a:pPr algn="l">
                <a:lnSpc>
                  <a:spcPts val="2660"/>
                </a:lnSpc>
              </a:pPr>
              <a:r>
                <a:rPr lang="en-US" sz="1900">
                  <a:solidFill>
                    <a:srgbClr val="5034C4"/>
                  </a:solidFill>
                  <a:latin typeface="DM Sans"/>
                  <a:ea typeface="DM Sans"/>
                  <a:cs typeface="DM Sans"/>
                  <a:sym typeface="DM Sans"/>
                </a:rPr>
                <a:t>Mặc dù tỷ lệ giải ngân đạt 93%, vẫn còn khoảng 2.12bn chưa được giải ngân, cho thấy có thể có những khoản vay chưa đáp ứng đủ điều kiện hoặc bị trì hoãn.</a:t>
              </a:r>
            </a:p>
          </p:txBody>
        </p:sp>
      </p:grpSp>
      <p:grpSp>
        <p:nvGrpSpPr>
          <p:cNvPr name="Group 9" id="9"/>
          <p:cNvGrpSpPr/>
          <p:nvPr/>
        </p:nvGrpSpPr>
        <p:grpSpPr>
          <a:xfrm rot="0">
            <a:off x="12008232" y="3586083"/>
            <a:ext cx="6279768" cy="3612417"/>
            <a:chOff x="0" y="0"/>
            <a:chExt cx="8373024" cy="4816556"/>
          </a:xfrm>
        </p:grpSpPr>
        <p:sp>
          <p:nvSpPr>
            <p:cNvPr name="TextBox 10" id="10"/>
            <p:cNvSpPr txBox="true"/>
            <p:nvPr/>
          </p:nvSpPr>
          <p:spPr>
            <a:xfrm rot="0">
              <a:off x="0" y="-47625"/>
              <a:ext cx="8373024"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SỰ THAY ĐỔI MỨC NỢ THEO THỜI GIAN</a:t>
              </a:r>
            </a:p>
          </p:txBody>
        </p:sp>
        <p:sp>
          <p:nvSpPr>
            <p:cNvPr name="TextBox 11" id="11"/>
            <p:cNvSpPr txBox="true"/>
            <p:nvPr/>
          </p:nvSpPr>
          <p:spPr>
            <a:xfrm rot="0">
              <a:off x="0" y="842303"/>
              <a:ext cx="8373024" cy="3974253"/>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5034C4"/>
                  </a:solidFill>
                  <a:latin typeface="DM Sans"/>
                  <a:ea typeface="DM Sans"/>
                  <a:cs typeface="DM Sans"/>
                  <a:sym typeface="DM Sans"/>
                </a:rPr>
                <a:t>Tổng nợ còn lại có xu hướng giảm dần từ 2016 đến 2018 nhưng tăng nhẹ trở lại trong năm 2019.</a:t>
              </a:r>
            </a:p>
            <a:p>
              <a:pPr algn="l" marL="410211" indent="-205106" lvl="1">
                <a:lnSpc>
                  <a:spcPts val="2660"/>
                </a:lnSpc>
                <a:buFont typeface="Arial"/>
                <a:buChar char="•"/>
              </a:pPr>
              <a:r>
                <a:rPr lang="en-US" sz="1900">
                  <a:solidFill>
                    <a:srgbClr val="5034C4"/>
                  </a:solidFill>
                  <a:latin typeface="DM Sans"/>
                  <a:ea typeface="DM Sans"/>
                  <a:cs typeface="DM Sans"/>
                  <a:sym typeface="DM Sans"/>
                </a:rPr>
                <a:t>Percentage_LoanReduction có xu hướng tăng mạnh vào cuối năm 2018 và đầu 2019, cho thấy tốc độ trả nợ hoặc giảm nợ diễn ra tích cực.</a:t>
              </a:r>
            </a:p>
            <a:p>
              <a:pPr algn="l" marL="410211" indent="-205106" lvl="1">
                <a:lnSpc>
                  <a:spcPts val="2660"/>
                </a:lnSpc>
                <a:buFont typeface="Arial"/>
                <a:buChar char="•"/>
              </a:pPr>
              <a:r>
                <a:rPr lang="en-US" sz="1900">
                  <a:solidFill>
                    <a:srgbClr val="5034C4"/>
                  </a:solidFill>
                  <a:latin typeface="DM Sans"/>
                  <a:ea typeface="DM Sans"/>
                  <a:cs typeface="DM Sans"/>
                  <a:sym typeface="DM Sans"/>
                </a:rPr>
                <a:t>Tổng khoản vay đầu và các khoản giải ngân bắt đầu tăng vào năm 2018, điều này có thể phản ánh nhu cầu vay vốn gia tăng.</a:t>
              </a:r>
            </a:p>
            <a:p>
              <a:pPr algn="l">
                <a:lnSpc>
                  <a:spcPts val="2660"/>
                </a:lnSpc>
              </a:pPr>
            </a:p>
          </p:txBody>
        </p:sp>
      </p:grpSp>
      <p:grpSp>
        <p:nvGrpSpPr>
          <p:cNvPr name="Group 12" id="12"/>
          <p:cNvGrpSpPr/>
          <p:nvPr/>
        </p:nvGrpSpPr>
        <p:grpSpPr>
          <a:xfrm rot="0">
            <a:off x="9144000" y="7177740"/>
            <a:ext cx="7714897" cy="2947572"/>
            <a:chOff x="0" y="0"/>
            <a:chExt cx="10286529" cy="3930096"/>
          </a:xfrm>
        </p:grpSpPr>
        <p:sp>
          <p:nvSpPr>
            <p:cNvPr name="TextBox 13" id="13"/>
            <p:cNvSpPr txBox="true"/>
            <p:nvPr/>
          </p:nvSpPr>
          <p:spPr>
            <a:xfrm rot="0">
              <a:off x="0" y="-47625"/>
              <a:ext cx="10286529"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TRẠNG THÁI VAY</a:t>
              </a:r>
            </a:p>
          </p:txBody>
        </p:sp>
        <p:sp>
          <p:nvSpPr>
            <p:cNvPr name="TextBox 14" id="14"/>
            <p:cNvSpPr txBox="true"/>
            <p:nvPr/>
          </p:nvSpPr>
          <p:spPr>
            <a:xfrm rot="0">
              <a:off x="0" y="832778"/>
              <a:ext cx="10286529" cy="3097318"/>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5034C4"/>
                  </a:solidFill>
                  <a:latin typeface="DM Sans"/>
                  <a:ea typeface="DM Sans"/>
                  <a:cs typeface="DM Sans"/>
                  <a:sym typeface="DM Sans"/>
                </a:rPr>
                <a:t>Tỷ lệ </a:t>
              </a:r>
              <a:r>
                <a:rPr lang="en-US" sz="2199">
                  <a:solidFill>
                    <a:srgbClr val="5034C4"/>
                  </a:solidFill>
                  <a:latin typeface="DM Sans"/>
                  <a:ea typeface="DM Sans"/>
                  <a:cs typeface="DM Sans"/>
                  <a:sym typeface="DM Sans"/>
                </a:rPr>
                <a:t>nợ xấu tương đối cao (24.8%), chiếm gần 1/4 tổng số khoản vay. Đây là một chỉ báo rủi ro lớn cần được theo dõi và quản lý.</a:t>
              </a:r>
            </a:p>
            <a:p>
              <a:pPr algn="l" marL="474980" indent="-237490" lvl="1">
                <a:lnSpc>
                  <a:spcPts val="3079"/>
                </a:lnSpc>
                <a:buFont typeface="Arial"/>
                <a:buChar char="•"/>
              </a:pPr>
              <a:r>
                <a:rPr lang="en-US" sz="2200">
                  <a:solidFill>
                    <a:srgbClr val="5034C4"/>
                  </a:solidFill>
                  <a:latin typeface="DM Sans"/>
                  <a:ea typeface="DM Sans"/>
                  <a:cs typeface="DM Sans"/>
                  <a:sym typeface="DM Sans"/>
                </a:rPr>
                <a:t>Phần lớn các khoản vay (66.5%) vẫn đang trong trạng thái vay và chưa kết thúc.</a:t>
              </a:r>
            </a:p>
            <a:p>
              <a:pPr algn="l">
                <a:lnSpc>
                  <a:spcPts val="3079"/>
                </a:lnSpc>
              </a:pPr>
            </a:p>
          </p:txBody>
        </p:sp>
      </p:grpSp>
      <p:sp>
        <p:nvSpPr>
          <p:cNvPr name="TextBox 15" id="15"/>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Tổng quan về số tiền vay và giải ngân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914997" cy="8229600"/>
            <a:chOff x="0" y="0"/>
            <a:chExt cx="1821234" cy="2167467"/>
          </a:xfrm>
        </p:grpSpPr>
        <p:sp>
          <p:nvSpPr>
            <p:cNvPr name="Freeform 3" id="3"/>
            <p:cNvSpPr/>
            <p:nvPr/>
          </p:nvSpPr>
          <p:spPr>
            <a:xfrm flipH="false" flipV="false" rot="0">
              <a:off x="0" y="0"/>
              <a:ext cx="1821234" cy="2167467"/>
            </a:xfrm>
            <a:custGeom>
              <a:avLst/>
              <a:gdLst/>
              <a:ahLst/>
              <a:cxnLst/>
              <a:rect r="r" b="b" t="t" l="l"/>
              <a:pathLst>
                <a:path h="2167467" w="1821234">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name="TextBox 4" id="4"/>
            <p:cNvSpPr txBox="true"/>
            <p:nvPr/>
          </p:nvSpPr>
          <p:spPr>
            <a:xfrm>
              <a:off x="0" y="-38100"/>
              <a:ext cx="1821234" cy="220556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81314"/>
            <a:ext cx="10505265" cy="5882948"/>
          </a:xfrm>
          <a:custGeom>
            <a:avLst/>
            <a:gdLst/>
            <a:ahLst/>
            <a:cxnLst/>
            <a:rect r="r" b="b" t="t" l="l"/>
            <a:pathLst>
              <a:path h="5882948" w="10505265">
                <a:moveTo>
                  <a:pt x="0" y="0"/>
                </a:moveTo>
                <a:lnTo>
                  <a:pt x="10505265" y="0"/>
                </a:lnTo>
                <a:lnTo>
                  <a:pt x="10505265" y="5882949"/>
                </a:lnTo>
                <a:lnTo>
                  <a:pt x="0" y="5882949"/>
                </a:lnTo>
                <a:lnTo>
                  <a:pt x="0" y="0"/>
                </a:lnTo>
                <a:close/>
              </a:path>
            </a:pathLst>
          </a:custGeom>
          <a:blipFill>
            <a:blip r:embed="rId2"/>
            <a:stretch>
              <a:fillRect l="0" t="0" r="0" b="0"/>
            </a:stretch>
          </a:blipFill>
        </p:spPr>
      </p:sp>
      <p:grpSp>
        <p:nvGrpSpPr>
          <p:cNvPr name="Group 6" id="6"/>
          <p:cNvGrpSpPr/>
          <p:nvPr/>
        </p:nvGrpSpPr>
        <p:grpSpPr>
          <a:xfrm rot="0">
            <a:off x="12008232" y="781314"/>
            <a:ext cx="6279768" cy="3717192"/>
            <a:chOff x="0" y="0"/>
            <a:chExt cx="8373024" cy="4956256"/>
          </a:xfrm>
        </p:grpSpPr>
        <p:sp>
          <p:nvSpPr>
            <p:cNvPr name="TextBox 7" id="7"/>
            <p:cNvSpPr txBox="true"/>
            <p:nvPr/>
          </p:nvSpPr>
          <p:spPr>
            <a:xfrm rot="0">
              <a:off x="0" y="-47625"/>
              <a:ext cx="8373024" cy="11313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TỔNG SỐ TIỀN VAY ĐĂNG KÝ VÀ GIẢI NGÂN THEO QUÝ</a:t>
              </a:r>
            </a:p>
          </p:txBody>
        </p:sp>
        <p:sp>
          <p:nvSpPr>
            <p:cNvPr name="TextBox 8" id="8"/>
            <p:cNvSpPr txBox="true"/>
            <p:nvPr/>
          </p:nvSpPr>
          <p:spPr>
            <a:xfrm rot="0">
              <a:off x="0" y="1426503"/>
              <a:ext cx="8373024" cy="3529753"/>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5034C4"/>
                  </a:solidFill>
                  <a:latin typeface="DM Sans"/>
                  <a:ea typeface="DM Sans"/>
                  <a:cs typeface="DM Sans"/>
                  <a:sym typeface="DM Sans"/>
                </a:rPr>
                <a:t>Có sự biến động mạnh trong cả tổng khoản vay đăng ký và khoản giải ngân, đặc biệt trong các giai đoạn cuối 2017 và 2018.</a:t>
              </a:r>
            </a:p>
            <a:p>
              <a:pPr algn="l" marL="410209" indent="-205105" lvl="1">
                <a:lnSpc>
                  <a:spcPts val="2659"/>
                </a:lnSpc>
                <a:buFont typeface="Arial"/>
                <a:buChar char="•"/>
              </a:pPr>
              <a:r>
                <a:rPr lang="en-US" sz="1899">
                  <a:solidFill>
                    <a:srgbClr val="5034C4"/>
                  </a:solidFill>
                  <a:latin typeface="DM Sans"/>
                  <a:ea typeface="DM Sans"/>
                  <a:cs typeface="DM Sans"/>
                  <a:sym typeface="DM Sans"/>
                </a:rPr>
                <a:t>Đỉnh cao trong giải ngân vào quý 4 năm 2018 và quý 1 năm 2019, phản ánh sự gia tăng đáng kể nhu cầu vay vốn hoặc khả năng đáp ứng giải ngân của ngân hàng.</a:t>
              </a:r>
            </a:p>
            <a:p>
              <a:pPr algn="l">
                <a:lnSpc>
                  <a:spcPts val="2659"/>
                </a:lnSpc>
              </a:pPr>
            </a:p>
          </p:txBody>
        </p:sp>
      </p:grpSp>
      <p:grpSp>
        <p:nvGrpSpPr>
          <p:cNvPr name="Group 9" id="9"/>
          <p:cNvGrpSpPr/>
          <p:nvPr/>
        </p:nvGrpSpPr>
        <p:grpSpPr>
          <a:xfrm rot="0">
            <a:off x="8875999" y="6899844"/>
            <a:ext cx="7714897" cy="3612417"/>
            <a:chOff x="0" y="0"/>
            <a:chExt cx="10286529" cy="4816556"/>
          </a:xfrm>
        </p:grpSpPr>
        <p:sp>
          <p:nvSpPr>
            <p:cNvPr name="TextBox 10" id="10"/>
            <p:cNvSpPr txBox="true"/>
            <p:nvPr/>
          </p:nvSpPr>
          <p:spPr>
            <a:xfrm rot="0">
              <a:off x="0" y="-47625"/>
              <a:ext cx="10286529" cy="547158"/>
            </a:xfrm>
            <a:prstGeom prst="rect">
              <a:avLst/>
            </a:prstGeom>
          </p:spPr>
          <p:txBody>
            <a:bodyPr anchor="t" rtlCol="false" tIns="0" lIns="0" bIns="0" rIns="0">
              <a:spAutoFit/>
            </a:bodyPr>
            <a:lstStyle/>
            <a:p>
              <a:pPr algn="l">
                <a:lnSpc>
                  <a:spcPts val="3499"/>
                </a:lnSpc>
              </a:pPr>
              <a:r>
                <a:rPr lang="en-US" b="true" sz="2499" u="sng">
                  <a:solidFill>
                    <a:srgbClr val="5034C4"/>
                  </a:solidFill>
                  <a:latin typeface="DM Sans Bold"/>
                  <a:ea typeface="DM Sans Bold"/>
                  <a:cs typeface="DM Sans Bold"/>
                  <a:sym typeface="DM Sans Bold"/>
                </a:rPr>
                <a:t>TỔNG KẾT</a:t>
              </a:r>
            </a:p>
          </p:txBody>
        </p:sp>
        <p:sp>
          <p:nvSpPr>
            <p:cNvPr name="TextBox 11" id="11"/>
            <p:cNvSpPr txBox="true"/>
            <p:nvPr/>
          </p:nvSpPr>
          <p:spPr>
            <a:xfrm rot="0">
              <a:off x="0" y="842303"/>
              <a:ext cx="10286529" cy="3974253"/>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5034C4"/>
                  </a:solidFill>
                  <a:latin typeface="DM Sans"/>
                  <a:ea typeface="DM Sans"/>
                  <a:cs typeface="DM Sans"/>
                  <a:sym typeface="DM Sans"/>
                </a:rPr>
                <a:t>Tỷ lệ giải ngân 93% cho thấy hệ thống giải ngân hoạt động khá hiệu quả, nhưng vẫn còn 2.12bn chưa được giải ngân.</a:t>
              </a:r>
            </a:p>
            <a:p>
              <a:pPr algn="l" marL="410209" indent="-205105" lvl="1">
                <a:lnSpc>
                  <a:spcPts val="2659"/>
                </a:lnSpc>
                <a:buFont typeface="Arial"/>
                <a:buChar char="•"/>
              </a:pPr>
              <a:r>
                <a:rPr lang="en-US" sz="1899">
                  <a:solidFill>
                    <a:srgbClr val="5034C4"/>
                  </a:solidFill>
                  <a:latin typeface="DM Sans"/>
                  <a:ea typeface="DM Sans"/>
                  <a:cs typeface="DM Sans"/>
                  <a:sym typeface="DM Sans"/>
                </a:rPr>
                <a:t>Tỷ lệ nợ xấu cao (24.8%) là rủi ro đáng kể, cần xem xét chính sách quản lý và xử lý nợ.</a:t>
              </a:r>
            </a:p>
            <a:p>
              <a:pPr algn="l" marL="410209" indent="-205105" lvl="1">
                <a:lnSpc>
                  <a:spcPts val="2659"/>
                </a:lnSpc>
                <a:buFont typeface="Arial"/>
                <a:buChar char="•"/>
              </a:pPr>
              <a:r>
                <a:rPr lang="en-US" sz="1899">
                  <a:solidFill>
                    <a:srgbClr val="5034C4"/>
                  </a:solidFill>
                  <a:latin typeface="DM Sans"/>
                  <a:ea typeface="DM Sans"/>
                  <a:cs typeface="DM Sans"/>
                  <a:sym typeface="DM Sans"/>
                </a:rPr>
                <a:t>Tổng nợ còn lại giảm dần trong 2016-2018 nhưng tăng nhẹ trong 2019.</a:t>
              </a:r>
            </a:p>
            <a:p>
              <a:pPr algn="l" marL="410209" indent="-205105" lvl="1">
                <a:lnSpc>
                  <a:spcPts val="2659"/>
                </a:lnSpc>
                <a:buFont typeface="Arial"/>
                <a:buChar char="•"/>
              </a:pPr>
              <a:r>
                <a:rPr lang="en-US" sz="1899">
                  <a:solidFill>
                    <a:srgbClr val="5034C4"/>
                  </a:solidFill>
                  <a:latin typeface="DM Sans"/>
                  <a:ea typeface="DM Sans"/>
                  <a:cs typeface="DM Sans"/>
                  <a:sym typeface="DM Sans"/>
                </a:rPr>
                <a:t>Tăng trưởng giải ngân và đăng ký vay rõ rệt vào giai đoạn cuối 2017 và đầu 2019.</a:t>
              </a:r>
            </a:p>
            <a:p>
              <a:pPr algn="l">
                <a:lnSpc>
                  <a:spcPts val="2659"/>
                </a:lnSpc>
              </a:pPr>
            </a:p>
          </p:txBody>
        </p:sp>
      </p:grpSp>
      <p:sp>
        <p:nvSpPr>
          <p:cNvPr name="TextBox 12" id="12"/>
          <p:cNvSpPr txBox="true"/>
          <p:nvPr/>
        </p:nvSpPr>
        <p:spPr>
          <a:xfrm rot="0">
            <a:off x="1706486" y="7351925"/>
            <a:ext cx="5559426" cy="1095375"/>
          </a:xfrm>
          <a:prstGeom prst="rect">
            <a:avLst/>
          </a:prstGeom>
        </p:spPr>
        <p:txBody>
          <a:bodyPr anchor="t" rtlCol="false" tIns="0" lIns="0" bIns="0" rIns="0">
            <a:spAutoFit/>
          </a:bodyPr>
          <a:lstStyle/>
          <a:p>
            <a:pPr algn="l">
              <a:lnSpc>
                <a:spcPts val="4355"/>
              </a:lnSpc>
            </a:pPr>
            <a:r>
              <a:rPr lang="en-US" sz="3629" b="true">
                <a:solidFill>
                  <a:srgbClr val="5034C4"/>
                </a:solidFill>
                <a:latin typeface="DM Sans Bold"/>
                <a:ea typeface="DM Sans Bold"/>
                <a:cs typeface="DM Sans Bold"/>
                <a:sym typeface="DM Sans Bold"/>
              </a:rPr>
              <a:t>Tổng quan về số tiền vay và giải ngân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DAGZR2I8e94</dc:identifier>
  <dcterms:modified xsi:type="dcterms:W3CDTF">2011-08-01T06:04:30Z</dcterms:modified>
  <cp:revision>1</cp:revision>
  <dc:title>Technology in Business and at Work Technology Presentation in Purple Teal Illustrative Style</dc:title>
</cp:coreProperties>
</file>