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792" y="-1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s-ES" smtClean="0"/>
              <a:t>Haga clic para modificar el estilo de título del patrón</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6FF9A63A-D8EE-46E8-B323-49D0CAD43BBB}" type="datetimeFigureOut">
              <a:rPr lang="en-US" smtClean="0"/>
              <a:t>2/21/15</a:t>
            </a:fld>
            <a:endParaRPr lang="en-US"/>
          </a:p>
        </p:txBody>
      </p:sp>
      <p:sp>
        <p:nvSpPr>
          <p:cNvPr id="5" name="Footer Placeholder 4"/>
          <p:cNvSpPr>
            <a:spLocks noGrp="1"/>
          </p:cNvSpPr>
          <p:nvPr>
            <p:ph type="ftr" sz="quarter" idx="11"/>
          </p:nvPr>
        </p:nvSpPr>
        <p:spPr>
          <a:xfrm>
            <a:off x="1174044" y="5357592"/>
            <a:ext cx="5034845" cy="365125"/>
          </a:xfrm>
        </p:spPr>
        <p:txBody>
          <a:bodyPr/>
          <a:lstStyle/>
          <a:p>
            <a:endParaRPr lang="en-US"/>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6F4B30AB-96CA-453F-82F6-50603BC75650}" type="slidenum">
              <a:rPr lang="en-US" smtClean="0"/>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6FF9A63A-D8EE-46E8-B323-49D0CAD43BBB}" type="datetimeFigureOut">
              <a:rPr lang="en-US" smtClean="0"/>
              <a:t>2/21/15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B30AB-96CA-453F-82F6-50603BC75650}" type="slidenum">
              <a:rPr lang="en-US" smtClean="0"/>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6FF9A63A-D8EE-46E8-B323-49D0CAD43BBB}" type="datetimeFigureOut">
              <a:rPr lang="en-US" smtClean="0"/>
              <a:t>2/21/15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B30AB-96CA-453F-82F6-50603BC75650}" type="slidenum">
              <a:rPr lang="en-US" smtClean="0"/>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6FF9A63A-D8EE-46E8-B323-49D0CAD43BBB}" type="datetimeFigureOut">
              <a:rPr lang="en-US" smtClean="0"/>
              <a:t>2/21/15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B30AB-96CA-453F-82F6-50603BC75650}" type="slidenum">
              <a:rPr lang="en-US" smtClean="0"/>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FF9A63A-D8EE-46E8-B323-49D0CAD43BBB}" type="datetimeFigureOut">
              <a:rPr lang="en-US" smtClean="0"/>
              <a:t>2/21/15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B30AB-96CA-453F-82F6-50603BC75650}" type="slidenum">
              <a:rPr lang="en-US" smtClean="0"/>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6FF9A63A-D8EE-46E8-B323-49D0CAD43BBB}" type="datetimeFigureOut">
              <a:rPr lang="en-US" smtClean="0"/>
              <a:t>2/21/15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B30AB-96CA-453F-82F6-50603BC75650}" type="slidenum">
              <a:rPr lang="en-US" smtClean="0"/>
              <a:t>‹Nr.›</a:t>
            </a:fld>
            <a:endParaRPr lang="en-US"/>
          </a:p>
        </p:txBody>
      </p:sp>
      <p:sp>
        <p:nvSpPr>
          <p:cNvPr id="9" name="Content Placeholder 8"/>
          <p:cNvSpPr>
            <a:spLocks noGrp="1"/>
          </p:cNvSpPr>
          <p:nvPr>
            <p:ph sz="quarter" idx="13"/>
          </p:nvPr>
        </p:nvSpPr>
        <p:spPr>
          <a:xfrm>
            <a:off x="1298448" y="2121407"/>
            <a:ext cx="3200400" cy="360273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6FF9A63A-D8EE-46E8-B323-49D0CAD43BBB}" type="datetimeFigureOut">
              <a:rPr lang="en-US" smtClean="0"/>
              <a:t>2/21/15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4B30AB-96CA-453F-82F6-50603BC75650}" type="slidenum">
              <a:rPr lang="en-US" smtClean="0"/>
              <a:t>‹Nr.›</a:t>
            </a:fld>
            <a:endParaRPr lang="en-US"/>
          </a:p>
        </p:txBody>
      </p:sp>
      <p:sp>
        <p:nvSpPr>
          <p:cNvPr id="11" name="Content Placeholder 10"/>
          <p:cNvSpPr>
            <a:spLocks noGrp="1"/>
          </p:cNvSpPr>
          <p:nvPr>
            <p:ph sz="quarter" idx="13"/>
          </p:nvPr>
        </p:nvSpPr>
        <p:spPr>
          <a:xfrm>
            <a:off x="1298448" y="2944368"/>
            <a:ext cx="3227832" cy="277977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6FF9A63A-D8EE-46E8-B323-49D0CAD43BBB}" type="datetimeFigureOut">
              <a:rPr lang="en-US" smtClean="0"/>
              <a:t>2/21/15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4B30AB-96CA-453F-82F6-50603BC75650}" type="slidenum">
              <a:rPr lang="en-US" smtClean="0"/>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F9A63A-D8EE-46E8-B323-49D0CAD43BBB}" type="datetimeFigureOut">
              <a:rPr lang="en-US" smtClean="0"/>
              <a:t>2/21/15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4B30AB-96CA-453F-82F6-50603BC75650}" type="slidenum">
              <a:rPr lang="en-US" smtClean="0"/>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s-ES" smtClean="0"/>
              <a:t>Haga clic para modificar el estilo de título del patrón</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rot="60000">
            <a:off x="6341698" y="5885672"/>
            <a:ext cx="1213821" cy="365125"/>
          </a:xfrm>
        </p:spPr>
        <p:txBody>
          <a:bodyPr/>
          <a:lstStyle/>
          <a:p>
            <a:fld id="{6FF9A63A-D8EE-46E8-B323-49D0CAD43BBB}" type="datetimeFigureOut">
              <a:rPr lang="en-US" smtClean="0"/>
              <a:t>2/21/15</a:t>
            </a:fld>
            <a:endParaRPr lang="en-US"/>
          </a:p>
        </p:txBody>
      </p:sp>
      <p:sp>
        <p:nvSpPr>
          <p:cNvPr id="6" name="Footer Placeholder 5"/>
          <p:cNvSpPr>
            <a:spLocks noGrp="1"/>
          </p:cNvSpPr>
          <p:nvPr>
            <p:ph type="ftr" sz="quarter" idx="11"/>
          </p:nvPr>
        </p:nvSpPr>
        <p:spPr>
          <a:xfrm rot="-60000">
            <a:off x="914554" y="5829261"/>
            <a:ext cx="3522607" cy="365125"/>
          </a:xfrm>
        </p:spPr>
        <p:txBody>
          <a:bodyPr/>
          <a:lstStyle/>
          <a:p>
            <a:endParaRPr lang="en-US"/>
          </a:p>
        </p:txBody>
      </p:sp>
      <p:sp>
        <p:nvSpPr>
          <p:cNvPr id="7" name="Slide Number Placeholder 6"/>
          <p:cNvSpPr>
            <a:spLocks noGrp="1"/>
          </p:cNvSpPr>
          <p:nvPr>
            <p:ph type="sldNum" sz="quarter" idx="12"/>
          </p:nvPr>
        </p:nvSpPr>
        <p:spPr>
          <a:xfrm rot="60000">
            <a:off x="7557313" y="5896961"/>
            <a:ext cx="554023" cy="365125"/>
          </a:xfrm>
        </p:spPr>
        <p:txBody>
          <a:bodyPr/>
          <a:lstStyle/>
          <a:p>
            <a:fld id="{6F4B30AB-96CA-453F-82F6-50603BC75650}" type="slidenum">
              <a:rPr lang="en-US" smtClean="0"/>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rot="60000">
            <a:off x="6345936" y="5888737"/>
            <a:ext cx="1213821" cy="365125"/>
          </a:xfrm>
        </p:spPr>
        <p:txBody>
          <a:bodyPr/>
          <a:lstStyle/>
          <a:p>
            <a:fld id="{6FF9A63A-D8EE-46E8-B323-49D0CAD43BBB}" type="datetimeFigureOut">
              <a:rPr lang="en-US" smtClean="0"/>
              <a:t>2/21/15</a:t>
            </a:fld>
            <a:endParaRPr lang="en-US"/>
          </a:p>
        </p:txBody>
      </p:sp>
      <p:sp>
        <p:nvSpPr>
          <p:cNvPr id="6" name="Footer Placeholder 5"/>
          <p:cNvSpPr>
            <a:spLocks noGrp="1"/>
          </p:cNvSpPr>
          <p:nvPr>
            <p:ph type="ftr" sz="quarter" idx="11"/>
          </p:nvPr>
        </p:nvSpPr>
        <p:spPr>
          <a:xfrm rot="-60000">
            <a:off x="914569" y="5831037"/>
            <a:ext cx="3319043" cy="365125"/>
          </a:xfrm>
        </p:spPr>
        <p:txBody>
          <a:bodyPr/>
          <a:lstStyle/>
          <a:p>
            <a:endParaRPr lang="en-US"/>
          </a:p>
        </p:txBody>
      </p:sp>
      <p:sp>
        <p:nvSpPr>
          <p:cNvPr id="7" name="Slide Number Placeholder 6"/>
          <p:cNvSpPr>
            <a:spLocks noGrp="1"/>
          </p:cNvSpPr>
          <p:nvPr>
            <p:ph type="sldNum" sz="quarter" idx="12"/>
          </p:nvPr>
        </p:nvSpPr>
        <p:spPr>
          <a:xfrm rot="60000">
            <a:off x="7562089" y="5900026"/>
            <a:ext cx="554023" cy="365125"/>
          </a:xfrm>
        </p:spPr>
        <p:txBody>
          <a:bodyPr/>
          <a:lstStyle/>
          <a:p>
            <a:fld id="{6F4B30AB-96CA-453F-82F6-50603BC75650}" type="slidenum">
              <a:rPr lang="en-US" smtClean="0"/>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3.jpeg"/><Relationship Id="rId1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6FF9A63A-D8EE-46E8-B323-49D0CAD43BBB}" type="datetimeFigureOut">
              <a:rPr lang="en-US" smtClean="0"/>
              <a:t>2/21/15</a:t>
            </a:fld>
            <a:endParaRPr lang="en-US"/>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6F4B30AB-96CA-453F-82F6-50603BC75650}" type="slidenum">
              <a:rPr lang="en-US" smtClean="0"/>
              <a:t>‹Nr.›</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n-US" dirty="0" smtClean="0"/>
              <a:t>Base de </a:t>
            </a:r>
            <a:r>
              <a:rPr lang="en-US" dirty="0" err="1" smtClean="0"/>
              <a:t>datos</a:t>
            </a:r>
            <a:endParaRPr lang="en-US" dirty="0"/>
          </a:p>
        </p:txBody>
      </p:sp>
      <p:sp>
        <p:nvSpPr>
          <p:cNvPr id="4" name="Subtítulo 3"/>
          <p:cNvSpPr>
            <a:spLocks noGrp="1"/>
          </p:cNvSpPr>
          <p:nvPr>
            <p:ph type="subTitle" idx="1"/>
          </p:nvPr>
        </p:nvSpPr>
        <p:spPr/>
        <p:txBody>
          <a:bodyPr/>
          <a:lstStyle/>
          <a:p>
            <a:endParaRPr lang="es-ES"/>
          </a:p>
        </p:txBody>
      </p:sp>
    </p:spTree>
    <p:extLst>
      <p:ext uri="{BB962C8B-B14F-4D97-AF65-F5344CB8AC3E}">
        <p14:creationId xmlns:p14="http://schemas.microsoft.com/office/powerpoint/2010/main" val="2285830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Jerarquica</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420888"/>
            <a:ext cx="5619750"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3380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DO" dirty="0"/>
              <a:t>Base de datos de red</a:t>
            </a:r>
            <a:endParaRPr lang="en-US" dirty="0"/>
          </a:p>
        </p:txBody>
      </p:sp>
      <p:sp>
        <p:nvSpPr>
          <p:cNvPr id="3" name="2 Marcador de contenido"/>
          <p:cNvSpPr>
            <a:spLocks noGrp="1"/>
          </p:cNvSpPr>
          <p:nvPr>
            <p:ph idx="1"/>
          </p:nvPr>
        </p:nvSpPr>
        <p:spPr/>
        <p:txBody>
          <a:bodyPr>
            <a:normAutofit fontScale="85000" lnSpcReduction="10000"/>
          </a:bodyPr>
          <a:lstStyle/>
          <a:p>
            <a:r>
              <a:rPr lang="es-DO" dirty="0" smtClean="0"/>
              <a:t>Éste </a:t>
            </a:r>
            <a:r>
              <a:rPr lang="es-DO" dirty="0"/>
              <a:t>es un modelo ligeramente distinto del jerárquico; su diferencia fundamental es la modificación del concepto de nodo: se permite que un mismo nodo tenga varios padres (posibilidad no permitida en el modelo jerárquico). </a:t>
            </a:r>
            <a:endParaRPr lang="es-DO" dirty="0" smtClean="0"/>
          </a:p>
          <a:p>
            <a:r>
              <a:rPr lang="es-DO" dirty="0" smtClean="0"/>
              <a:t>Fue </a:t>
            </a:r>
            <a:r>
              <a:rPr lang="es-DO" dirty="0"/>
              <a:t>una gran mejora con respecto al modelo jerárquico, ya que ofrecía una solución eficiente al problema de redundancia de datos; pero, aun así, la dificultad que significa administrar la información en una base de datos de red ha significado que sea un modelo utilizado en su mayoría por programadores más que por usuarios finales.</a:t>
            </a:r>
            <a:endParaRPr lang="en-US" dirty="0"/>
          </a:p>
        </p:txBody>
      </p:sp>
    </p:spTree>
    <p:extLst>
      <p:ext uri="{BB962C8B-B14F-4D97-AF65-F5344CB8AC3E}">
        <p14:creationId xmlns:p14="http://schemas.microsoft.com/office/powerpoint/2010/main" val="4033882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25424" r="15576"/>
          <a:stretch/>
        </p:blipFill>
        <p:spPr bwMode="auto">
          <a:xfrm>
            <a:off x="2195736" y="2636912"/>
            <a:ext cx="4699302" cy="22623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9198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DO" dirty="0"/>
              <a:t>Base de Datos </a:t>
            </a:r>
            <a:r>
              <a:rPr lang="es-DO" dirty="0" smtClean="0"/>
              <a:t>Distribuidas</a:t>
            </a:r>
            <a:endParaRPr lang="en-US" dirty="0"/>
          </a:p>
        </p:txBody>
      </p:sp>
      <p:sp>
        <p:nvSpPr>
          <p:cNvPr id="3" name="2 Marcador de contenido"/>
          <p:cNvSpPr>
            <a:spLocks noGrp="1"/>
          </p:cNvSpPr>
          <p:nvPr>
            <p:ph idx="1"/>
          </p:nvPr>
        </p:nvSpPr>
        <p:spPr/>
        <p:txBody>
          <a:bodyPr>
            <a:normAutofit fontScale="77500" lnSpcReduction="20000"/>
          </a:bodyPr>
          <a:lstStyle/>
          <a:p>
            <a:r>
              <a:rPr lang="es-DO" dirty="0" smtClean="0"/>
              <a:t>Un </a:t>
            </a:r>
            <a:r>
              <a:rPr lang="es-DO" dirty="0"/>
              <a:t>sistema distribuido de bases de datos se almacena la base de datos en varias computadoras. Varios medios de comunicación, como las redes de alta velocidad o las líneas telefónicas, son los que pueden poner en contacto las distintas computadoras de un sistema distribuido. No comparten ni memoria ni discos. </a:t>
            </a:r>
            <a:endParaRPr lang="es-DO" dirty="0" smtClean="0"/>
          </a:p>
          <a:p>
            <a:r>
              <a:rPr lang="es-DO" dirty="0" smtClean="0"/>
              <a:t>Las </a:t>
            </a:r>
            <a:r>
              <a:rPr lang="es-DO" dirty="0"/>
              <a:t>computadoras de un sistema distribuido pueden variar en tamaño y función pudiendo abarcar desde las estaciones de trabajo a los grandes sistemas.  Los sistemas distribuidos de bases de datos consisten en sitios débilmente acoplados que no comparten ningún componente físico. Además, puede que los sistemas de bases de datos que se ejecutan en cada sitio tengan un grado sustancial de independencia mutua.</a:t>
            </a:r>
            <a:endParaRPr lang="en-US" dirty="0"/>
          </a:p>
        </p:txBody>
      </p:sp>
    </p:spTree>
    <p:extLst>
      <p:ext uri="{BB962C8B-B14F-4D97-AF65-F5344CB8AC3E}">
        <p14:creationId xmlns:p14="http://schemas.microsoft.com/office/powerpoint/2010/main" val="1248105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Distribuidas</a:t>
            </a:r>
            <a:endParaRPr lang="en-US" dirty="0"/>
          </a:p>
        </p:txBody>
      </p:sp>
      <p:sp>
        <p:nvSpPr>
          <p:cNvPr id="3" name="2 Marcador de contenido"/>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988840"/>
            <a:ext cx="6219825" cy="3943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8105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Centralizadas</a:t>
            </a:r>
            <a:endParaRPr lang="en-US" dirty="0"/>
          </a:p>
        </p:txBody>
      </p:sp>
      <p:sp>
        <p:nvSpPr>
          <p:cNvPr id="3" name="2 Marcador de contenido"/>
          <p:cNvSpPr>
            <a:spLocks noGrp="1"/>
          </p:cNvSpPr>
          <p:nvPr>
            <p:ph idx="1"/>
          </p:nvPr>
        </p:nvSpPr>
        <p:spPr/>
        <p:txBody>
          <a:bodyPr>
            <a:normAutofit fontScale="92500"/>
          </a:bodyPr>
          <a:lstStyle/>
          <a:p>
            <a:r>
              <a:rPr lang="es-DO" dirty="0" smtClean="0"/>
              <a:t>Los sistemas </a:t>
            </a:r>
            <a:r>
              <a:rPr lang="es-DO" dirty="0"/>
              <a:t>de bases de datos centralizados son aquellos que se ejecutan en un único sistema informático sin interaccionar con ninguna otra computadora. Tales sistemas comprenden el rango desde los sistemas de bases de datos monousuario ejecutándose en computadoras personales hasta los sistemas de bases de datos de alto rendimiento ejecutándose en grandes sistemas. </a:t>
            </a:r>
            <a:endParaRPr lang="es-DO" dirty="0" smtClean="0"/>
          </a:p>
        </p:txBody>
      </p:sp>
    </p:spTree>
    <p:extLst>
      <p:ext uri="{BB962C8B-B14F-4D97-AF65-F5344CB8AC3E}">
        <p14:creationId xmlns:p14="http://schemas.microsoft.com/office/powerpoint/2010/main" val="153763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Centralizadas</a:t>
            </a:r>
            <a:endParaRPr lang="en-US" dirty="0"/>
          </a:p>
        </p:txBody>
      </p:sp>
      <p:pic>
        <p:nvPicPr>
          <p:cNvPr id="4098" name="Picture 2" descr="http://www.apcontinuada.com/imatges/51/51v04n01/grande/0v4n1-170fig0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2132856"/>
            <a:ext cx="3456384" cy="3693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5181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Descentralizadas</a:t>
            </a:r>
            <a:endParaRPr lang="en-US" dirty="0"/>
          </a:p>
        </p:txBody>
      </p:sp>
      <p:sp>
        <p:nvSpPr>
          <p:cNvPr id="3" name="2 Marcador de contenido"/>
          <p:cNvSpPr>
            <a:spLocks noGrp="1"/>
          </p:cNvSpPr>
          <p:nvPr>
            <p:ph idx="1"/>
          </p:nvPr>
        </p:nvSpPr>
        <p:spPr/>
        <p:txBody>
          <a:bodyPr>
            <a:normAutofit fontScale="92500" lnSpcReduction="10000"/>
          </a:bodyPr>
          <a:lstStyle/>
          <a:p>
            <a:r>
              <a:rPr lang="es-DO" dirty="0" smtClean="0"/>
              <a:t>La base </a:t>
            </a:r>
            <a:r>
              <a:rPr lang="es-DO" dirty="0"/>
              <a:t>de datos descentralizada es particularmente útil porque la administración centralizada presenta problemas como</a:t>
            </a:r>
            <a:r>
              <a:rPr lang="es-DO" dirty="0" smtClean="0"/>
              <a:t>:</a:t>
            </a:r>
          </a:p>
          <a:p>
            <a:pPr lvl="1"/>
            <a:r>
              <a:rPr lang="es-DO" dirty="0" smtClean="0"/>
              <a:t>Degradación </a:t>
            </a:r>
            <a:r>
              <a:rPr lang="es-DO" dirty="0"/>
              <a:t>del desempeño provocado por un numero creciente de ubicaciones remotas a mayores </a:t>
            </a:r>
            <a:r>
              <a:rPr lang="es-DO" dirty="0" smtClean="0"/>
              <a:t>distancias.</a:t>
            </a:r>
          </a:p>
          <a:p>
            <a:pPr lvl="1"/>
            <a:r>
              <a:rPr lang="es-DO" dirty="0" smtClean="0"/>
              <a:t>Costos </a:t>
            </a:r>
            <a:r>
              <a:rPr lang="es-DO" dirty="0"/>
              <a:t>altos asociados con el mantenimiento y operación de grandes sistemas de bases de datos centrales (mainframe</a:t>
            </a:r>
            <a:r>
              <a:rPr lang="es-DO" dirty="0" smtClean="0"/>
              <a:t>).</a:t>
            </a:r>
          </a:p>
          <a:p>
            <a:pPr lvl="1"/>
            <a:r>
              <a:rPr lang="es-DO" dirty="0" smtClean="0"/>
              <a:t>Problemas </a:t>
            </a:r>
            <a:r>
              <a:rPr lang="es-DO" dirty="0"/>
              <a:t>de confiabilidad creados por la dependencia en un sitio </a:t>
            </a:r>
            <a:r>
              <a:rPr lang="es-DO" dirty="0" smtClean="0"/>
              <a:t>central</a:t>
            </a:r>
          </a:p>
        </p:txBody>
      </p:sp>
    </p:spTree>
    <p:extLst>
      <p:ext uri="{BB962C8B-B14F-4D97-AF65-F5344CB8AC3E}">
        <p14:creationId xmlns:p14="http://schemas.microsoft.com/office/powerpoint/2010/main" val="1276330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DO" dirty="0"/>
              <a:t>BASE DE DATOS </a:t>
            </a:r>
            <a:r>
              <a:rPr lang="es-DO" dirty="0" smtClean="0"/>
              <a:t>RELACIONALES</a:t>
            </a:r>
            <a:endParaRPr lang="en-US" dirty="0"/>
          </a:p>
        </p:txBody>
      </p:sp>
      <p:sp>
        <p:nvSpPr>
          <p:cNvPr id="3" name="2 Marcador de contenido"/>
          <p:cNvSpPr>
            <a:spLocks noGrp="1"/>
          </p:cNvSpPr>
          <p:nvPr>
            <p:ph idx="1"/>
          </p:nvPr>
        </p:nvSpPr>
        <p:spPr/>
        <p:txBody>
          <a:bodyPr>
            <a:normAutofit fontScale="85000" lnSpcReduction="20000"/>
          </a:bodyPr>
          <a:lstStyle/>
          <a:p>
            <a:r>
              <a:rPr lang="es-DO" dirty="0" smtClean="0"/>
              <a:t>Es </a:t>
            </a:r>
            <a:r>
              <a:rPr lang="es-DO" dirty="0"/>
              <a:t>una base de datos que cumple con el modelo relacional, el cual es el modelo más utilizado en la actualidad para implementar bases de datos ya </a:t>
            </a:r>
            <a:r>
              <a:rPr lang="es-DO" dirty="0" smtClean="0"/>
              <a:t>planificadas.</a:t>
            </a:r>
          </a:p>
          <a:p>
            <a:r>
              <a:rPr lang="es-DO" dirty="0" smtClean="0"/>
              <a:t>Permiten </a:t>
            </a:r>
            <a:r>
              <a:rPr lang="es-DO" dirty="0"/>
              <a:t>establecer interconexiones (relaciones) entre los datos (que están guardados en tablas), y a través de dichas conexiones relacionar los datos de ambas tablas, de ahí proviene su nombre: "Modelo Relacional". </a:t>
            </a:r>
            <a:r>
              <a:rPr lang="es-DO" dirty="0" smtClean="0"/>
              <a:t>T</a:t>
            </a:r>
          </a:p>
          <a:p>
            <a:pPr lvl="2"/>
            <a:r>
              <a:rPr lang="es-DO" dirty="0"/>
              <a:t>T</a:t>
            </a:r>
            <a:r>
              <a:rPr lang="es-DO" dirty="0" smtClean="0"/>
              <a:t>ras </a:t>
            </a:r>
            <a:r>
              <a:rPr lang="es-DO" dirty="0"/>
              <a:t>ser postuladas sus bases en 1970 por Edgar Frank </a:t>
            </a:r>
            <a:r>
              <a:rPr lang="es-DO" dirty="0" err="1"/>
              <a:t>Codd</a:t>
            </a:r>
            <a:r>
              <a:rPr lang="es-DO" dirty="0"/>
              <a:t>, de los laboratorios IBM en San José (California), no tardó en consolidarse como un nuevo paradigma en los modelos de base de datos.</a:t>
            </a:r>
            <a:endParaRPr lang="en-US" dirty="0"/>
          </a:p>
        </p:txBody>
      </p:sp>
    </p:spTree>
    <p:extLst>
      <p:ext uri="{BB962C8B-B14F-4D97-AF65-F5344CB8AC3E}">
        <p14:creationId xmlns:p14="http://schemas.microsoft.com/office/powerpoint/2010/main" val="285092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980728"/>
            <a:ext cx="5544616" cy="428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5942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n-US" dirty="0" err="1" smtClean="0"/>
              <a:t>Que</a:t>
            </a:r>
            <a:r>
              <a:rPr lang="en-US" dirty="0" smtClean="0"/>
              <a:t> </a:t>
            </a:r>
            <a:r>
              <a:rPr lang="en-US" dirty="0" err="1" smtClean="0"/>
              <a:t>es</a:t>
            </a:r>
            <a:r>
              <a:rPr lang="en-US" dirty="0" smtClean="0"/>
              <a:t> </a:t>
            </a:r>
            <a:r>
              <a:rPr lang="en-US" dirty="0" err="1" smtClean="0"/>
              <a:t>una</a:t>
            </a:r>
            <a:r>
              <a:rPr lang="en-US" dirty="0" smtClean="0"/>
              <a:t> base de </a:t>
            </a:r>
            <a:r>
              <a:rPr lang="en-US" dirty="0" err="1" smtClean="0"/>
              <a:t>datos</a:t>
            </a:r>
            <a:endParaRPr lang="en-US" dirty="0"/>
          </a:p>
        </p:txBody>
      </p:sp>
      <p:sp>
        <p:nvSpPr>
          <p:cNvPr id="2" name="1 Marcador de contenido"/>
          <p:cNvSpPr>
            <a:spLocks noGrp="1"/>
          </p:cNvSpPr>
          <p:nvPr>
            <p:ph idx="1"/>
          </p:nvPr>
        </p:nvSpPr>
        <p:spPr/>
        <p:txBody>
          <a:bodyPr/>
          <a:lstStyle/>
          <a:p>
            <a:r>
              <a:rPr lang="es-DO" dirty="0"/>
              <a:t>Una base de datos o banco de datos (en ocasiones abreviada con la sigla BD o con la abreviatura b. d.) es un conjunto de datos pertenecientes a un mismo contexto y almacenados sistemáticamente para su posterior uso</a:t>
            </a:r>
            <a:endParaRPr lang="en-US" dirty="0"/>
          </a:p>
        </p:txBody>
      </p:sp>
    </p:spTree>
    <p:extLst>
      <p:ext uri="{BB962C8B-B14F-4D97-AF65-F5344CB8AC3E}">
        <p14:creationId xmlns:p14="http://schemas.microsoft.com/office/powerpoint/2010/main" val="1573101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Caracteristicas</a:t>
            </a:r>
            <a:endParaRPr lang="en-US" dirty="0"/>
          </a:p>
        </p:txBody>
      </p:sp>
      <p:sp>
        <p:nvSpPr>
          <p:cNvPr id="3" name="2 Marcador de contenido"/>
          <p:cNvSpPr>
            <a:spLocks noGrp="1"/>
          </p:cNvSpPr>
          <p:nvPr>
            <p:ph idx="1"/>
          </p:nvPr>
        </p:nvSpPr>
        <p:spPr/>
        <p:txBody>
          <a:bodyPr>
            <a:normAutofit fontScale="77500" lnSpcReduction="20000"/>
          </a:bodyPr>
          <a:lstStyle/>
          <a:p>
            <a:r>
              <a:rPr lang="es-DO" dirty="0"/>
              <a:t>Una base de datos relacional se compone de varias tablas o </a:t>
            </a:r>
            <a:r>
              <a:rPr lang="es-DO" dirty="0" err="1"/>
              <a:t>relaciones.No</a:t>
            </a:r>
            <a:r>
              <a:rPr lang="es-DO" dirty="0"/>
              <a:t> pueden existir dos tablas con el mismo nombre</a:t>
            </a:r>
            <a:r>
              <a:rPr lang="es-DO" dirty="0" smtClean="0"/>
              <a:t>.</a:t>
            </a:r>
          </a:p>
          <a:p>
            <a:r>
              <a:rPr lang="es-DO" dirty="0" smtClean="0"/>
              <a:t>Cada </a:t>
            </a:r>
            <a:r>
              <a:rPr lang="es-DO" dirty="0"/>
              <a:t>tabla es a su vez un conjunto de registros (filas y columnas</a:t>
            </a:r>
            <a:r>
              <a:rPr lang="es-DO" dirty="0" smtClean="0"/>
              <a:t>).</a:t>
            </a:r>
          </a:p>
          <a:p>
            <a:r>
              <a:rPr lang="es-DO" dirty="0" smtClean="0"/>
              <a:t>La </a:t>
            </a:r>
            <a:r>
              <a:rPr lang="es-DO" dirty="0"/>
              <a:t>relación entre una tabla padre y un hijo se lleva a cabo por medio de las claves primarias y ajenas (o foráneas</a:t>
            </a:r>
            <a:r>
              <a:rPr lang="es-DO" dirty="0" smtClean="0"/>
              <a:t>).</a:t>
            </a:r>
          </a:p>
          <a:p>
            <a:r>
              <a:rPr lang="es-DO" dirty="0" smtClean="0"/>
              <a:t>Las </a:t>
            </a:r>
            <a:r>
              <a:rPr lang="es-DO" dirty="0"/>
              <a:t>claves primarias son la clave principal de un registro dentro de una tabla y éstas deben cumplir con la integridad de datos</a:t>
            </a:r>
            <a:r>
              <a:rPr lang="es-DO" dirty="0" smtClean="0"/>
              <a:t>.</a:t>
            </a:r>
          </a:p>
          <a:p>
            <a:r>
              <a:rPr lang="es-DO" dirty="0" smtClean="0"/>
              <a:t>Las </a:t>
            </a:r>
            <a:r>
              <a:rPr lang="es-DO" dirty="0"/>
              <a:t>claves ajenas se colocan en la tabla hija, contienen el mismo valor que la clave primaria del registro padre; por medio de éstas se hacen las relaciones.</a:t>
            </a:r>
            <a:endParaRPr lang="en-US" dirty="0"/>
          </a:p>
        </p:txBody>
      </p:sp>
    </p:spTree>
    <p:extLst>
      <p:ext uri="{BB962C8B-B14F-4D97-AF65-F5344CB8AC3E}">
        <p14:creationId xmlns:p14="http://schemas.microsoft.com/office/powerpoint/2010/main" val="823349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Estructura</a:t>
            </a:r>
            <a:endParaRPr lang="en-US" dirty="0"/>
          </a:p>
        </p:txBody>
      </p:sp>
      <p:sp>
        <p:nvSpPr>
          <p:cNvPr id="3" name="2 Marcador de contenido"/>
          <p:cNvSpPr>
            <a:spLocks noGrp="1"/>
          </p:cNvSpPr>
          <p:nvPr>
            <p:ph idx="1"/>
          </p:nvPr>
        </p:nvSpPr>
        <p:spPr/>
        <p:txBody>
          <a:bodyPr>
            <a:normAutofit fontScale="70000" lnSpcReduction="20000"/>
          </a:bodyPr>
          <a:lstStyle/>
          <a:p>
            <a:r>
              <a:rPr lang="es-DO" dirty="0" smtClean="0"/>
              <a:t>La </a:t>
            </a:r>
            <a:r>
              <a:rPr lang="es-DO" dirty="0"/>
              <a:t>base de datos se organiza en dos marcadas secciones; el esquema y los datos (o instancia). </a:t>
            </a:r>
            <a:r>
              <a:rPr lang="es-DO" dirty="0" smtClean="0"/>
              <a:t>El </a:t>
            </a:r>
            <a:r>
              <a:rPr lang="es-DO" dirty="0"/>
              <a:t>esquema es la definición de la estructura de la base de datos y principalmente almacena los siguientes datos</a:t>
            </a:r>
            <a:r>
              <a:rPr lang="es-DO" dirty="0" smtClean="0"/>
              <a:t>:</a:t>
            </a:r>
          </a:p>
          <a:p>
            <a:pPr lvl="2"/>
            <a:r>
              <a:rPr lang="es-DO" dirty="0" smtClean="0"/>
              <a:t>El </a:t>
            </a:r>
            <a:r>
              <a:rPr lang="es-DO" dirty="0"/>
              <a:t>nombre de cada </a:t>
            </a:r>
            <a:r>
              <a:rPr lang="es-DO" dirty="0" smtClean="0"/>
              <a:t>tabla</a:t>
            </a:r>
          </a:p>
          <a:p>
            <a:pPr lvl="2"/>
            <a:r>
              <a:rPr lang="es-DO" dirty="0" smtClean="0"/>
              <a:t>El </a:t>
            </a:r>
            <a:r>
              <a:rPr lang="es-DO" dirty="0"/>
              <a:t>nombre de cada </a:t>
            </a:r>
            <a:r>
              <a:rPr lang="es-DO" dirty="0" smtClean="0"/>
              <a:t>columna</a:t>
            </a:r>
          </a:p>
          <a:p>
            <a:pPr lvl="2"/>
            <a:r>
              <a:rPr lang="es-DO" dirty="0" smtClean="0"/>
              <a:t>El </a:t>
            </a:r>
            <a:r>
              <a:rPr lang="es-DO" dirty="0"/>
              <a:t>tipo de dato de cada </a:t>
            </a:r>
            <a:r>
              <a:rPr lang="es-DO" dirty="0" smtClean="0"/>
              <a:t>columna</a:t>
            </a:r>
          </a:p>
          <a:p>
            <a:pPr lvl="2"/>
            <a:r>
              <a:rPr lang="es-DO" dirty="0" smtClean="0"/>
              <a:t>La </a:t>
            </a:r>
            <a:r>
              <a:rPr lang="es-DO" dirty="0"/>
              <a:t>tabla a la que pertenece cada columna </a:t>
            </a:r>
            <a:endParaRPr lang="es-DO" dirty="0" smtClean="0"/>
          </a:p>
          <a:p>
            <a:r>
              <a:rPr lang="es-DO" dirty="0" smtClean="0"/>
              <a:t>Las </a:t>
            </a:r>
            <a:r>
              <a:rPr lang="es-DO" dirty="0"/>
              <a:t>bases de datos relacionales pasan por un proceso al que se le conoce como normalización, el resultado de dicho proceso es un esquema que permite que la base de datos sea usada de manera óptima. Los datos o instancia es el contenido de la base de datos en un momento dado. Es en si, el contenido de todos los registros.</a:t>
            </a:r>
            <a:endParaRPr lang="en-US" dirty="0"/>
          </a:p>
        </p:txBody>
      </p:sp>
    </p:spTree>
    <p:extLst>
      <p:ext uri="{BB962C8B-B14F-4D97-AF65-F5344CB8AC3E}">
        <p14:creationId xmlns:p14="http://schemas.microsoft.com/office/powerpoint/2010/main" val="2293320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Base de </a:t>
            </a:r>
            <a:r>
              <a:rPr lang="en-US" dirty="0" err="1" smtClean="0"/>
              <a:t>Datos</a:t>
            </a:r>
            <a:r>
              <a:rPr lang="en-US" dirty="0" smtClean="0"/>
              <a:t> I</a:t>
            </a:r>
            <a:endParaRPr lang="en-US" dirty="0"/>
          </a:p>
        </p:txBody>
      </p:sp>
      <p:sp>
        <p:nvSpPr>
          <p:cNvPr id="3" name="2 Marcador de contenido"/>
          <p:cNvSpPr>
            <a:spLocks noGrp="1"/>
          </p:cNvSpPr>
          <p:nvPr>
            <p:ph idx="1"/>
          </p:nvPr>
        </p:nvSpPr>
        <p:spPr/>
        <p:txBody>
          <a:bodyPr>
            <a:normAutofit fontScale="92500" lnSpcReduction="10000"/>
          </a:bodyPr>
          <a:lstStyle/>
          <a:p>
            <a:r>
              <a:rPr lang="es-DO" dirty="0"/>
              <a:t>Es un conjunto de información almacenada en memoria auxiliar que permite acceso directo y un conjunto de programas que manipulan esos </a:t>
            </a:r>
            <a:r>
              <a:rPr lang="es-DO" dirty="0" smtClean="0"/>
              <a:t>datos.</a:t>
            </a:r>
          </a:p>
          <a:p>
            <a:r>
              <a:rPr lang="es-DO" dirty="0" smtClean="0"/>
              <a:t>Base </a:t>
            </a:r>
            <a:r>
              <a:rPr lang="es-DO" dirty="0"/>
              <a:t>de Datos es un conjunto exhaustivo no redundante de datos estructurados organizados independientemente de su utilización y su implementación en máquina accesibles en tiempo real y compatibles con usuarios concurrentes con necesidad de información diferente y no predicable en tiempo.</a:t>
            </a:r>
            <a:endParaRPr lang="en-US" dirty="0"/>
          </a:p>
        </p:txBody>
      </p:sp>
    </p:spTree>
    <p:extLst>
      <p:ext uri="{BB962C8B-B14F-4D97-AF65-F5344CB8AC3E}">
        <p14:creationId xmlns:p14="http://schemas.microsoft.com/office/powerpoint/2010/main" val="973283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DO" dirty="0"/>
              <a:t>Estructura de una Base de Datos</a:t>
            </a:r>
            <a:endParaRPr lang="en-US" dirty="0"/>
          </a:p>
        </p:txBody>
      </p:sp>
      <p:sp>
        <p:nvSpPr>
          <p:cNvPr id="3" name="2 Marcador de contenido"/>
          <p:cNvSpPr>
            <a:spLocks noGrp="1"/>
          </p:cNvSpPr>
          <p:nvPr>
            <p:ph idx="1"/>
          </p:nvPr>
        </p:nvSpPr>
        <p:spPr/>
        <p:txBody>
          <a:bodyPr>
            <a:normAutofit fontScale="85000" lnSpcReduction="20000"/>
          </a:bodyPr>
          <a:lstStyle/>
          <a:p>
            <a:r>
              <a:rPr lang="es-DO" dirty="0" smtClean="0"/>
              <a:t>Independencia </a:t>
            </a:r>
            <a:r>
              <a:rPr lang="es-DO" dirty="0"/>
              <a:t>de datos y tratamiento. </a:t>
            </a:r>
            <a:endParaRPr lang="es-DO" dirty="0" smtClean="0"/>
          </a:p>
          <a:p>
            <a:pPr lvl="1"/>
            <a:r>
              <a:rPr lang="es-DO" dirty="0" smtClean="0"/>
              <a:t>Cambio </a:t>
            </a:r>
            <a:r>
              <a:rPr lang="es-DO" dirty="0"/>
              <a:t>en datos no implica cambio en programas y viceversa (Menor coste de mantenimiento</a:t>
            </a:r>
            <a:r>
              <a:rPr lang="es-DO" dirty="0" smtClean="0"/>
              <a:t>).</a:t>
            </a:r>
          </a:p>
          <a:p>
            <a:pPr lvl="1"/>
            <a:r>
              <a:rPr lang="es-DO" dirty="0" smtClean="0"/>
              <a:t>Coherencia </a:t>
            </a:r>
            <a:r>
              <a:rPr lang="es-DO" dirty="0"/>
              <a:t>de resultados</a:t>
            </a:r>
            <a:r>
              <a:rPr lang="es-DO" dirty="0" smtClean="0"/>
              <a:t>.</a:t>
            </a:r>
          </a:p>
          <a:p>
            <a:pPr lvl="2"/>
            <a:r>
              <a:rPr lang="es-DO" dirty="0" smtClean="0"/>
              <a:t>Reduce </a:t>
            </a:r>
            <a:r>
              <a:rPr lang="es-DO" dirty="0"/>
              <a:t>redundancia :Acciones lógicamente únicas</a:t>
            </a:r>
            <a:r>
              <a:rPr lang="es-DO" dirty="0" smtClean="0"/>
              <a:t>.</a:t>
            </a:r>
          </a:p>
          <a:p>
            <a:pPr lvl="2"/>
            <a:r>
              <a:rPr lang="es-DO" dirty="0" smtClean="0"/>
              <a:t>Se </a:t>
            </a:r>
            <a:r>
              <a:rPr lang="es-DO" dirty="0"/>
              <a:t>evita inconsistencia. </a:t>
            </a:r>
            <a:endParaRPr lang="es-DO" dirty="0" smtClean="0"/>
          </a:p>
          <a:p>
            <a:pPr lvl="1"/>
            <a:r>
              <a:rPr lang="es-DO" dirty="0" smtClean="0"/>
              <a:t>Mejora </a:t>
            </a:r>
            <a:r>
              <a:rPr lang="es-DO" dirty="0"/>
              <a:t>en la disponibilidad de </a:t>
            </a:r>
            <a:r>
              <a:rPr lang="es-DO" dirty="0" smtClean="0"/>
              <a:t>datos</a:t>
            </a:r>
          </a:p>
          <a:p>
            <a:pPr lvl="2"/>
            <a:r>
              <a:rPr lang="es-DO" dirty="0" smtClean="0"/>
              <a:t>No </a:t>
            </a:r>
            <a:r>
              <a:rPr lang="es-DO" dirty="0"/>
              <a:t>hay dueño de </a:t>
            </a:r>
            <a:r>
              <a:rPr lang="es-DO" dirty="0" smtClean="0"/>
              <a:t>datos.</a:t>
            </a:r>
          </a:p>
          <a:p>
            <a:pPr lvl="3"/>
            <a:r>
              <a:rPr lang="es-DO" dirty="0" smtClean="0"/>
              <a:t>Ni </a:t>
            </a:r>
            <a:r>
              <a:rPr lang="es-DO" dirty="0"/>
              <a:t>aplicaciones ni usuarios</a:t>
            </a:r>
            <a:r>
              <a:rPr lang="es-DO" dirty="0" smtClean="0"/>
              <a:t>.</a:t>
            </a:r>
          </a:p>
          <a:p>
            <a:pPr lvl="1"/>
            <a:r>
              <a:rPr lang="es-DO" dirty="0" smtClean="0"/>
              <a:t>Cumplimiento </a:t>
            </a:r>
            <a:r>
              <a:rPr lang="es-DO" dirty="0"/>
              <a:t>de ciertas normas</a:t>
            </a:r>
            <a:r>
              <a:rPr lang="es-DO" dirty="0" smtClean="0"/>
              <a:t>.</a:t>
            </a:r>
          </a:p>
          <a:p>
            <a:pPr lvl="2"/>
            <a:r>
              <a:rPr lang="es-DO" dirty="0" smtClean="0"/>
              <a:t>Restricciones </a:t>
            </a:r>
            <a:r>
              <a:rPr lang="es-DO" dirty="0"/>
              <a:t>de seguridad</a:t>
            </a:r>
            <a:r>
              <a:rPr lang="es-DO" dirty="0" smtClean="0"/>
              <a:t>.</a:t>
            </a:r>
          </a:p>
          <a:p>
            <a:pPr lvl="3"/>
            <a:r>
              <a:rPr lang="es-DO" dirty="0" smtClean="0"/>
              <a:t>Accesos </a:t>
            </a:r>
            <a:r>
              <a:rPr lang="es-DO" dirty="0"/>
              <a:t>(Usuarios a datos</a:t>
            </a:r>
            <a:r>
              <a:rPr lang="es-DO" dirty="0" smtClean="0"/>
              <a:t>).</a:t>
            </a:r>
          </a:p>
          <a:p>
            <a:pPr lvl="3"/>
            <a:r>
              <a:rPr lang="es-DO" dirty="0" smtClean="0"/>
              <a:t>Operaciones </a:t>
            </a:r>
            <a:r>
              <a:rPr lang="es-DO" dirty="0"/>
              <a:t>(Operaciones sobre datos).</a:t>
            </a:r>
            <a:endParaRPr lang="en-US" dirty="0"/>
          </a:p>
        </p:txBody>
      </p:sp>
    </p:spTree>
    <p:extLst>
      <p:ext uri="{BB962C8B-B14F-4D97-AF65-F5344CB8AC3E}">
        <p14:creationId xmlns:p14="http://schemas.microsoft.com/office/powerpoint/2010/main" val="4002455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Clasificación</a:t>
            </a:r>
            <a:r>
              <a:rPr lang="en-US" dirty="0" smtClean="0"/>
              <a:t> BD</a:t>
            </a:r>
            <a:endParaRPr lang="en-US" dirty="0"/>
          </a:p>
        </p:txBody>
      </p:sp>
      <p:sp>
        <p:nvSpPr>
          <p:cNvPr id="3" name="2 Marcador de contenido"/>
          <p:cNvSpPr>
            <a:spLocks noGrp="1"/>
          </p:cNvSpPr>
          <p:nvPr>
            <p:ph idx="1"/>
          </p:nvPr>
        </p:nvSpPr>
        <p:spPr/>
        <p:txBody>
          <a:bodyPr/>
          <a:lstStyle/>
          <a:p>
            <a:r>
              <a:rPr lang="en-US" dirty="0" err="1" smtClean="0"/>
              <a:t>Segun</a:t>
            </a:r>
            <a:r>
              <a:rPr lang="en-US" dirty="0" smtClean="0"/>
              <a:t> </a:t>
            </a:r>
            <a:r>
              <a:rPr lang="en-US" dirty="0" err="1" smtClean="0"/>
              <a:t>Variabilidad</a:t>
            </a:r>
            <a:r>
              <a:rPr lang="en-US" dirty="0" smtClean="0"/>
              <a:t> de los </a:t>
            </a:r>
            <a:r>
              <a:rPr lang="en-US" dirty="0" err="1" smtClean="0"/>
              <a:t>Datos</a:t>
            </a:r>
            <a:endParaRPr lang="en-US" dirty="0" smtClean="0"/>
          </a:p>
          <a:p>
            <a:pPr lvl="1"/>
            <a:r>
              <a:rPr lang="en-US" dirty="0" err="1" smtClean="0"/>
              <a:t>Estaticas</a:t>
            </a:r>
            <a:endParaRPr lang="en-US" dirty="0" smtClean="0"/>
          </a:p>
          <a:p>
            <a:pPr lvl="1"/>
            <a:r>
              <a:rPr lang="en-US" dirty="0" err="1" smtClean="0"/>
              <a:t>Dinamicas</a:t>
            </a:r>
            <a:endParaRPr lang="en-US" dirty="0" smtClean="0"/>
          </a:p>
          <a:p>
            <a:r>
              <a:rPr lang="en-US" dirty="0" err="1" smtClean="0"/>
              <a:t>Segun</a:t>
            </a:r>
            <a:r>
              <a:rPr lang="en-US" dirty="0" smtClean="0"/>
              <a:t> el </a:t>
            </a:r>
            <a:r>
              <a:rPr lang="en-US" dirty="0" err="1" smtClean="0"/>
              <a:t>Contenido</a:t>
            </a:r>
            <a:endParaRPr lang="en-US" dirty="0" smtClean="0"/>
          </a:p>
          <a:p>
            <a:pPr lvl="1"/>
            <a:r>
              <a:rPr lang="en-US" dirty="0" err="1" smtClean="0"/>
              <a:t>Bibliograficas</a:t>
            </a:r>
            <a:endParaRPr lang="en-US" dirty="0" smtClean="0"/>
          </a:p>
          <a:p>
            <a:pPr lvl="1"/>
            <a:r>
              <a:rPr lang="en-US" dirty="0" err="1" smtClean="0"/>
              <a:t>Texto</a:t>
            </a:r>
            <a:endParaRPr lang="en-US" dirty="0" smtClean="0"/>
          </a:p>
          <a:p>
            <a:pPr lvl="1"/>
            <a:r>
              <a:rPr lang="en-US" dirty="0" err="1" smtClean="0"/>
              <a:t>Directorios</a:t>
            </a:r>
            <a:endParaRPr lang="en-US" dirty="0" smtClean="0"/>
          </a:p>
          <a:p>
            <a:pPr marL="0" indent="0">
              <a:buNone/>
            </a:pPr>
            <a:endParaRPr lang="en-US" dirty="0"/>
          </a:p>
        </p:txBody>
      </p:sp>
    </p:spTree>
    <p:extLst>
      <p:ext uri="{BB962C8B-B14F-4D97-AF65-F5344CB8AC3E}">
        <p14:creationId xmlns:p14="http://schemas.microsoft.com/office/powerpoint/2010/main" val="195488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Variabilidad</a:t>
            </a:r>
            <a:r>
              <a:rPr lang="en-US" dirty="0" smtClean="0"/>
              <a:t> de los </a:t>
            </a:r>
            <a:r>
              <a:rPr lang="en-US" dirty="0" err="1" smtClean="0"/>
              <a:t>Datos</a:t>
            </a:r>
            <a:endParaRPr lang="en-US" dirty="0"/>
          </a:p>
        </p:txBody>
      </p:sp>
      <p:sp>
        <p:nvSpPr>
          <p:cNvPr id="3" name="2 Marcador de contenido"/>
          <p:cNvSpPr>
            <a:spLocks noGrp="1"/>
          </p:cNvSpPr>
          <p:nvPr>
            <p:ph idx="1"/>
          </p:nvPr>
        </p:nvSpPr>
        <p:spPr/>
        <p:txBody>
          <a:bodyPr>
            <a:normAutofit fontScale="92500" lnSpcReduction="20000"/>
          </a:bodyPr>
          <a:lstStyle/>
          <a:p>
            <a:r>
              <a:rPr lang="es-DO" dirty="0" smtClean="0"/>
              <a:t>Bases </a:t>
            </a:r>
            <a:r>
              <a:rPr lang="es-DO" dirty="0"/>
              <a:t>de datos </a:t>
            </a:r>
            <a:r>
              <a:rPr lang="es-DO" dirty="0" smtClean="0"/>
              <a:t>estáticas.</a:t>
            </a:r>
          </a:p>
          <a:p>
            <a:pPr lvl="1"/>
            <a:r>
              <a:rPr lang="es-DO" dirty="0" smtClean="0"/>
              <a:t>Éstas </a:t>
            </a:r>
            <a:r>
              <a:rPr lang="es-DO" dirty="0"/>
              <a:t>son bases de datos de sólo lectura, utilizadas primordialmente para almacenar datos históricos que posteriormente se pueden utilizar para estudiar el comportamiento de un conjunto de datos a través del tiempo, realizar proyecciones y tomar decisiones</a:t>
            </a:r>
            <a:r>
              <a:rPr lang="es-DO" dirty="0" smtClean="0"/>
              <a:t>.</a:t>
            </a:r>
          </a:p>
          <a:p>
            <a:r>
              <a:rPr lang="es-DO" dirty="0" smtClean="0"/>
              <a:t>Bases </a:t>
            </a:r>
            <a:r>
              <a:rPr lang="es-DO" dirty="0"/>
              <a:t>de datos </a:t>
            </a:r>
            <a:r>
              <a:rPr lang="es-DO" dirty="0" smtClean="0"/>
              <a:t>dinámicas</a:t>
            </a:r>
          </a:p>
          <a:p>
            <a:pPr lvl="1"/>
            <a:r>
              <a:rPr lang="es-DO" dirty="0" smtClean="0"/>
              <a:t>Éstas </a:t>
            </a:r>
            <a:r>
              <a:rPr lang="es-DO" dirty="0"/>
              <a:t>son bases de datos donde la información almacenada se modifica con el tiempo, permitiendo operaciones como actualización, borrado y adición de datos, además de las operaciones fundamentales de consulta. </a:t>
            </a:r>
            <a:endParaRPr lang="en-US" dirty="0"/>
          </a:p>
        </p:txBody>
      </p:sp>
    </p:spTree>
    <p:extLst>
      <p:ext uri="{BB962C8B-B14F-4D97-AF65-F5344CB8AC3E}">
        <p14:creationId xmlns:p14="http://schemas.microsoft.com/office/powerpoint/2010/main" val="3453389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Por</a:t>
            </a:r>
            <a:r>
              <a:rPr lang="en-US" dirty="0" smtClean="0"/>
              <a:t> el </a:t>
            </a:r>
            <a:r>
              <a:rPr lang="en-US" dirty="0" err="1" smtClean="0"/>
              <a:t>Contenido</a:t>
            </a:r>
            <a:endParaRPr lang="en-US" dirty="0"/>
          </a:p>
        </p:txBody>
      </p:sp>
      <p:sp>
        <p:nvSpPr>
          <p:cNvPr id="3" name="2 Marcador de contenido"/>
          <p:cNvSpPr>
            <a:spLocks noGrp="1"/>
          </p:cNvSpPr>
          <p:nvPr>
            <p:ph idx="1"/>
          </p:nvPr>
        </p:nvSpPr>
        <p:spPr/>
        <p:txBody>
          <a:bodyPr>
            <a:normAutofit fontScale="70000" lnSpcReduction="20000"/>
          </a:bodyPr>
          <a:lstStyle/>
          <a:p>
            <a:r>
              <a:rPr lang="es-DO" dirty="0"/>
              <a:t>Bases de datos </a:t>
            </a:r>
            <a:r>
              <a:rPr lang="es-DO" dirty="0" smtClean="0"/>
              <a:t>bibliográficas</a:t>
            </a:r>
          </a:p>
          <a:p>
            <a:pPr lvl="1"/>
            <a:r>
              <a:rPr lang="es-DO" dirty="0" smtClean="0"/>
              <a:t>Solo </a:t>
            </a:r>
            <a:r>
              <a:rPr lang="es-DO" dirty="0"/>
              <a:t>contienen un subrogante (representante) de la fuente primaria, que permite localizarla. Un registro típico de una base de datos bibliográfica contiene información sobre el autor, fecha de publicación, editorial, título, edición, de una determinada publicación, etc. Puede contener un resumen o extracto de la publicación original, pero nunca el texto completo, porque si no, estaríamos en presencia de una base de datos a texto completo (o de fuentes primarias —ver más abajo). Como su nombre lo indica, el contenido son cifras o números. Por ejemplo, una colección de resultados de análisis de laboratorio, entre otras</a:t>
            </a:r>
            <a:r>
              <a:rPr lang="es-DO" dirty="0" smtClean="0"/>
              <a:t>.</a:t>
            </a:r>
          </a:p>
          <a:p>
            <a:r>
              <a:rPr lang="es-DO" dirty="0" smtClean="0"/>
              <a:t>Bases </a:t>
            </a:r>
            <a:r>
              <a:rPr lang="es-DO" dirty="0"/>
              <a:t>de datos de texto </a:t>
            </a:r>
            <a:r>
              <a:rPr lang="es-DO" dirty="0" smtClean="0"/>
              <a:t>completo</a:t>
            </a:r>
          </a:p>
          <a:p>
            <a:pPr lvl="1"/>
            <a:r>
              <a:rPr lang="es-DO" dirty="0" smtClean="0"/>
              <a:t>Almacenan </a:t>
            </a:r>
            <a:r>
              <a:rPr lang="es-DO" dirty="0"/>
              <a:t>las fuentes primarias, como por ejemplo, todo el contenido de todas las ediciones de una colección de revistas </a:t>
            </a:r>
            <a:r>
              <a:rPr lang="es-DO" dirty="0" err="1"/>
              <a:t>científicas.DirectoriosUn</a:t>
            </a:r>
            <a:r>
              <a:rPr lang="es-DO" dirty="0"/>
              <a:t> ejemplo son las guías telefónicas en formato electrónico.</a:t>
            </a:r>
            <a:endParaRPr lang="en-US" dirty="0"/>
          </a:p>
        </p:txBody>
      </p:sp>
    </p:spTree>
    <p:extLst>
      <p:ext uri="{BB962C8B-B14F-4D97-AF65-F5344CB8AC3E}">
        <p14:creationId xmlns:p14="http://schemas.microsoft.com/office/powerpoint/2010/main" val="2395737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Modelos</a:t>
            </a:r>
            <a:r>
              <a:rPr lang="en-US" dirty="0" smtClean="0"/>
              <a:t> de Base de </a:t>
            </a:r>
            <a:r>
              <a:rPr lang="en-US" dirty="0" err="1" smtClean="0"/>
              <a:t>Datos</a:t>
            </a:r>
            <a:endParaRPr lang="en-US" dirty="0"/>
          </a:p>
        </p:txBody>
      </p:sp>
      <p:sp>
        <p:nvSpPr>
          <p:cNvPr id="3" name="2 Marcador de contenido"/>
          <p:cNvSpPr>
            <a:spLocks noGrp="1"/>
          </p:cNvSpPr>
          <p:nvPr>
            <p:ph idx="1"/>
          </p:nvPr>
        </p:nvSpPr>
        <p:spPr/>
        <p:txBody>
          <a:bodyPr>
            <a:normAutofit fontScale="77500" lnSpcReduction="20000"/>
          </a:bodyPr>
          <a:lstStyle/>
          <a:p>
            <a:r>
              <a:rPr lang="es-DO" dirty="0" smtClean="0"/>
              <a:t>de </a:t>
            </a:r>
            <a:r>
              <a:rPr lang="es-DO" dirty="0"/>
              <a:t>la clasificación por la función de las bases de datos, éstas también se pueden clasificar de acuerdo a su modelo de administración de datos. </a:t>
            </a:r>
            <a:endParaRPr lang="es-DO" dirty="0" smtClean="0"/>
          </a:p>
          <a:p>
            <a:r>
              <a:rPr lang="es-DO" dirty="0" smtClean="0"/>
              <a:t>Un </a:t>
            </a:r>
            <a:r>
              <a:rPr lang="es-DO" dirty="0"/>
              <a:t>modelo de datos es básicamente una "descripción" de algo conocido como contenedor de datos </a:t>
            </a:r>
            <a:r>
              <a:rPr lang="es-DO" dirty="0" smtClean="0"/>
              <a:t>(donde </a:t>
            </a:r>
            <a:r>
              <a:rPr lang="es-DO" dirty="0"/>
              <a:t>se guarda la información), así como de los métodos para almacenar y recuperar información de esos contenedores. </a:t>
            </a:r>
            <a:endParaRPr lang="es-DO" dirty="0" smtClean="0"/>
          </a:p>
          <a:p>
            <a:r>
              <a:rPr lang="es-DO" dirty="0" smtClean="0"/>
              <a:t>Los </a:t>
            </a:r>
            <a:r>
              <a:rPr lang="es-DO" dirty="0"/>
              <a:t>modelos de datos no son cosas físicas: son abstracciones que permiten la implementación de un sistema eficiente de base de datos; por lo general se refieren a algoritmos, y conceptos matemáticos. Algunos modelos con frecuencia utilizados en las bases de datos:</a:t>
            </a:r>
            <a:endParaRPr lang="en-US" dirty="0"/>
          </a:p>
        </p:txBody>
      </p:sp>
    </p:spTree>
    <p:extLst>
      <p:ext uri="{BB962C8B-B14F-4D97-AF65-F5344CB8AC3E}">
        <p14:creationId xmlns:p14="http://schemas.microsoft.com/office/powerpoint/2010/main" val="3939310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DO" dirty="0"/>
              <a:t>Bases de datos jerárquicas</a:t>
            </a:r>
            <a:endParaRPr lang="en-US" dirty="0"/>
          </a:p>
        </p:txBody>
      </p:sp>
      <p:sp>
        <p:nvSpPr>
          <p:cNvPr id="3" name="2 Marcador de contenido"/>
          <p:cNvSpPr>
            <a:spLocks noGrp="1"/>
          </p:cNvSpPr>
          <p:nvPr>
            <p:ph idx="1"/>
          </p:nvPr>
        </p:nvSpPr>
        <p:spPr/>
        <p:txBody>
          <a:bodyPr>
            <a:normAutofit fontScale="70000" lnSpcReduction="20000"/>
          </a:bodyPr>
          <a:lstStyle/>
          <a:p>
            <a:r>
              <a:rPr lang="es-DO" dirty="0" smtClean="0"/>
              <a:t>Éstas </a:t>
            </a:r>
            <a:r>
              <a:rPr lang="es-DO" dirty="0"/>
              <a:t>son bases de datos que, como su nombre indica, almacenan su información en una estructura jerárquica. </a:t>
            </a:r>
            <a:endParaRPr lang="es-DO" dirty="0" smtClean="0"/>
          </a:p>
          <a:p>
            <a:r>
              <a:rPr lang="es-DO" dirty="0" smtClean="0"/>
              <a:t>En </a:t>
            </a:r>
            <a:r>
              <a:rPr lang="es-DO" dirty="0"/>
              <a:t>este modelo los datos se organizan en una forma similar a un árbol (visto al revés), en donde un nodo padre de información puede tener varios hijos. </a:t>
            </a:r>
            <a:endParaRPr lang="es-DO" dirty="0" smtClean="0"/>
          </a:p>
          <a:p>
            <a:r>
              <a:rPr lang="es-DO" dirty="0" smtClean="0"/>
              <a:t>El </a:t>
            </a:r>
            <a:r>
              <a:rPr lang="es-DO" dirty="0"/>
              <a:t>nodo que no tiene padres es llamado raíz, y a los nodos que no tienen hijos se los conoce como hojas. </a:t>
            </a:r>
            <a:endParaRPr lang="es-DO" dirty="0" smtClean="0"/>
          </a:p>
          <a:p>
            <a:r>
              <a:rPr lang="es-DO" dirty="0" smtClean="0"/>
              <a:t>Las </a:t>
            </a:r>
            <a:r>
              <a:rPr lang="es-DO" dirty="0"/>
              <a:t>bases de datos jerárquicas son especialmente útiles en el caso de aplicaciones que manejan un gran volumen de información y datos muy compartidos permitiendo crear estructuras estables y de gran rendimiento. </a:t>
            </a:r>
            <a:endParaRPr lang="es-DO" dirty="0" smtClean="0"/>
          </a:p>
          <a:p>
            <a:r>
              <a:rPr lang="es-DO" dirty="0" smtClean="0"/>
              <a:t>Una </a:t>
            </a:r>
            <a:r>
              <a:rPr lang="es-DO" dirty="0"/>
              <a:t>de las principales limitaciones de este modelo es su incapacidad de representar eficientemente la redundancia de datos.</a:t>
            </a:r>
            <a:endParaRPr lang="en-US" dirty="0"/>
          </a:p>
        </p:txBody>
      </p:sp>
    </p:spTree>
    <p:extLst>
      <p:ext uri="{BB962C8B-B14F-4D97-AF65-F5344CB8AC3E}">
        <p14:creationId xmlns:p14="http://schemas.microsoft.com/office/powerpoint/2010/main" val="207433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hincheta">
  <a:themeElements>
    <a:clrScheme name="Chincheta">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Chincheta">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hincheta">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37</TotalTime>
  <Words>1396</Words>
  <Application>Microsoft Macintosh PowerPoint</Application>
  <PresentationFormat>Presentación en pantalla (4:3)</PresentationFormat>
  <Paragraphs>80</Paragraphs>
  <Slides>21</Slides>
  <Notes>0</Notes>
  <HiddenSlides>0</HiddenSlides>
  <MMClips>0</MMClips>
  <ScaleCrop>false</ScaleCrop>
  <HeadingPairs>
    <vt:vector size="4" baseType="variant">
      <vt:variant>
        <vt:lpstr>Tema</vt:lpstr>
      </vt:variant>
      <vt:variant>
        <vt:i4>1</vt:i4>
      </vt:variant>
      <vt:variant>
        <vt:lpstr>Títulos de diapositiva</vt:lpstr>
      </vt:variant>
      <vt:variant>
        <vt:i4>21</vt:i4>
      </vt:variant>
    </vt:vector>
  </HeadingPairs>
  <TitlesOfParts>
    <vt:vector size="22" baseType="lpstr">
      <vt:lpstr>Chincheta</vt:lpstr>
      <vt:lpstr>Base de datos</vt:lpstr>
      <vt:lpstr>Que es una base de datos</vt:lpstr>
      <vt:lpstr>Base de Datos I</vt:lpstr>
      <vt:lpstr>Estructura de una Base de Datos</vt:lpstr>
      <vt:lpstr>Clasificación BD</vt:lpstr>
      <vt:lpstr>Variabilidad de los Datos</vt:lpstr>
      <vt:lpstr>Por el Contenido</vt:lpstr>
      <vt:lpstr>Modelos de Base de Datos</vt:lpstr>
      <vt:lpstr>Bases de datos jerárquicas</vt:lpstr>
      <vt:lpstr>Jerarquica</vt:lpstr>
      <vt:lpstr>Base de datos de red</vt:lpstr>
      <vt:lpstr>Presentación de PowerPoint</vt:lpstr>
      <vt:lpstr>Base de Datos Distribuidas</vt:lpstr>
      <vt:lpstr>Distribuidas</vt:lpstr>
      <vt:lpstr>Centralizadas</vt:lpstr>
      <vt:lpstr>Centralizadas</vt:lpstr>
      <vt:lpstr>Descentralizadas</vt:lpstr>
      <vt:lpstr>BASE DE DATOS RELACIONALES</vt:lpstr>
      <vt:lpstr>Presentación de PowerPoint</vt:lpstr>
      <vt:lpstr>Caracteristicas</vt:lpstr>
      <vt:lpstr>Estructura</vt:lpstr>
    </vt:vector>
  </TitlesOfParts>
  <Company>Unknown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datos</dc:title>
  <dc:creator>NOELIA CAROLINA HENRIQUEZ UBIERA</dc:creator>
  <cp:lastModifiedBy>Victor Henriquez</cp:lastModifiedBy>
  <cp:revision>6</cp:revision>
  <dcterms:created xsi:type="dcterms:W3CDTF">2014-02-07T20:55:01Z</dcterms:created>
  <dcterms:modified xsi:type="dcterms:W3CDTF">2015-02-21T22:06:56Z</dcterms:modified>
</cp:coreProperties>
</file>