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02" r:id="rId3"/>
    <p:sldId id="375" r:id="rId4"/>
    <p:sldId id="377" r:id="rId5"/>
    <p:sldId id="381" r:id="rId6"/>
    <p:sldId id="425" r:id="rId7"/>
    <p:sldId id="385" r:id="rId8"/>
    <p:sldId id="380" r:id="rId9"/>
    <p:sldId id="379" r:id="rId10"/>
    <p:sldId id="382" r:id="rId11"/>
    <p:sldId id="384" r:id="rId12"/>
    <p:sldId id="426" r:id="rId13"/>
    <p:sldId id="427" r:id="rId14"/>
    <p:sldId id="424" r:id="rId15"/>
    <p:sldId id="383" r:id="rId16"/>
  </p:sldIdLst>
  <p:sldSz cx="9144000" cy="6858000" type="screen4x3"/>
  <p:notesSz cx="6858000" cy="9144000"/>
  <p:defaultTextStyle>
    <a:defPPr>
      <a:defRPr lang="lt-LT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PMingLiU" pitchFamily="18" charset="-120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PMingLiU" pitchFamily="18" charset="-120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PMingLiU" pitchFamily="18" charset="-120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PMingLiU" pitchFamily="18" charset="-120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PMingLiU" pitchFamily="18" charset="-120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PMingLiU" pitchFamily="18" charset="-120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PMingLiU" pitchFamily="18" charset="-120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PMingLiU" pitchFamily="18" charset="-120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PMingLiU" pitchFamily="18" charset="-12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E64D"/>
    <a:srgbClr val="FF00FF"/>
    <a:srgbClr val="99FF99"/>
    <a:srgbClr val="75D580"/>
    <a:srgbClr val="8FFF8F"/>
    <a:srgbClr val="71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683" autoAdjust="0"/>
  </p:normalViewPr>
  <p:slideViewPr>
    <p:cSldViewPr snapToGrid="0">
      <p:cViewPr varScale="1">
        <p:scale>
          <a:sx n="83" d="100"/>
          <a:sy n="83" d="100"/>
        </p:scale>
        <p:origin x="14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15810"/>
    </p:cViewPr>
  </p:sorterViewPr>
  <p:notesViewPr>
    <p:cSldViewPr snapToGrid="0">
      <p:cViewPr varScale="1">
        <p:scale>
          <a:sx n="96" d="100"/>
          <a:sy n="96" d="100"/>
        </p:scale>
        <p:origin x="-4014" y="-96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168728B-5480-4FD5-ADA4-CB0E50426DEC}" type="datetimeFigureOut">
              <a:rPr lang="lt-LT"/>
              <a:pPr>
                <a:defRPr/>
              </a:pPr>
              <a:t>2019-10-07</a:t>
            </a:fld>
            <a:endParaRPr lang="lt-L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lt-L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5AA60A-B9A1-41A0-BD0E-049C62D52455}" type="slidenum">
              <a:rPr lang="lt-LT"/>
              <a:pPr>
                <a:defRPr/>
              </a:pPr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961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989138"/>
            <a:ext cx="9144000" cy="1008062"/>
          </a:xfrm>
          <a:prstGeom prst="rect">
            <a:avLst/>
          </a:prstGeom>
          <a:solidFill>
            <a:srgbClr val="75D580"/>
          </a:solidFill>
          <a:ln>
            <a:solidFill>
              <a:srgbClr val="75D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lt-LT" sz="180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16463" y="3933825"/>
            <a:ext cx="442753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3933056"/>
            <a:ext cx="5176664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lt-L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32" y="1742951"/>
            <a:ext cx="7772400" cy="14700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2383-E510-413A-8103-8CA483625EEA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00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E9A17-C171-43EC-AB5A-A1AC4839B429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2895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E8E96-D0D6-4C9C-8B34-667CA0A2D280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29857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7F97F6E8-73FF-4DE2-9FD0-6FF46100EB6A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64074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6030DC75-A69C-4538-A950-FBA3F171808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99397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68F72F29-7F89-4FAC-905B-4F6F413358B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33942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67E055D3-B77D-47FA-A7C7-8D7B8C285FD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54012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FBC41E76-0664-41D8-B4B2-AE0086E408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979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BC240E33-29B3-4437-AC95-417D211689F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809780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D9A90BD8-B321-44AF-9D0D-143068669E3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717714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642D06D0-FA69-479E-A565-7F2BF1AFEA8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573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476250"/>
          </a:xfrm>
          <a:prstGeom prst="rect">
            <a:avLst/>
          </a:prstGeom>
          <a:solidFill>
            <a:srgbClr val="75D580"/>
          </a:solidFill>
          <a:ln>
            <a:solidFill>
              <a:srgbClr val="75D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lt-LT" sz="180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99"/>
            <a:ext cx="9107488" cy="467273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84438" y="6519863"/>
            <a:ext cx="4103687" cy="365125"/>
          </a:xfrm>
        </p:spPr>
        <p:txBody>
          <a:bodyPr/>
          <a:lstStyle>
            <a:lvl1pPr fontAlgn="base">
              <a:spcAft>
                <a:spcPct val="0"/>
              </a:spcAft>
              <a:defRPr sz="12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lt-LT"/>
              <a:t>Duomenų struktūros </a:t>
            </a:r>
            <a:r>
              <a:rPr lang="en-US"/>
              <a:t>KTU</a:t>
            </a:r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9925" y="6519863"/>
            <a:ext cx="2133600" cy="36512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3EB444-41A3-49AB-B9A9-27F43E0086D8}" type="slidenum">
              <a:rPr lang="lt-LT"/>
              <a:pPr>
                <a:defRPr/>
              </a:pPr>
              <a:t>‹#›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417643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BABE58BC-1CF0-43AB-BD7B-BF28DA556BE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596075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61694FF3-FE6B-4CFB-9D59-1DFBCFA51F6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156182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104FD25D-896A-4CB9-90A5-697DDDE3D8C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542857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FCD907BF-2C36-4767-81F8-ED0E4F33917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43580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9BBEA080-A6C5-4358-95C7-3F813EB0245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0530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93DA50A0-541A-4313-AAB3-12817BAA6F2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189231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F8EEC53D-5E64-4298-B53C-82F6689D869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76848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13ACC980-681D-48B8-A8C5-BD700CA7155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98233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A16A7E3D-089C-4A3B-AA6F-66BF0FE3C5B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658511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3545CFF7-1FDB-470B-B350-D2F1190C2A7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8634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BB0E3-6543-4705-A827-27BAB092F27A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174963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D7FCD37D-17CE-43C0-81BB-463FF9876F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588923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0C3575B1-B131-4B40-A313-D66FB01C3AB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344575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E4340163-65A0-4FCF-998C-A5022BDFCB4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677398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4395D348-0650-450E-B208-7DF9FD4BB43A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6071538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8D7CED7D-59D2-4285-9AA1-7C267E2143B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51869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7331CF31-2BEF-49AE-9DBD-EDD956869B0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919107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B5ED8367-7F4E-4BC3-85E3-430A5FB7615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623456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99875D65-648E-4EB6-AC32-423199E6768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0672295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12F62-DB7E-4352-89DE-F349B7831CAD}" type="slidenum">
              <a:rPr lang="en-US"/>
              <a:pPr>
                <a:defRPr/>
              </a:pPr>
              <a:t>‹#›</a:t>
            </a:fld>
            <a:r>
              <a:rPr lang="lt-LT" dirty="0"/>
              <a:t>/</a:t>
            </a:r>
            <a:r>
              <a:rPr lang="en-US" dirty="0"/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4306036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423B09FA-B09C-460D-AC1E-652996745FA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82096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832B6-4449-4BA7-8050-22A17E820BD2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517298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2A20DD7B-D836-4C85-9EC2-54C63616ECC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937236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3286842D-680F-4F33-88AD-FC242804ABF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449075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418E281D-75B5-49F9-A21F-6CD85F04AA0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946037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EE0015EB-8DED-44BB-9BD2-8893F624F90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2689314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7D00FDF0-FAD1-45DC-8969-636C62D4401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972497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810DAE3E-764E-4E6E-8868-D25212454273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7329179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15186-3B73-4FEB-A420-2FA6FF07B004}" type="slidenum">
              <a:rPr lang="en-US"/>
              <a:pPr>
                <a:defRPr/>
              </a:pPr>
              <a:t>‹#›</a:t>
            </a:fld>
            <a:r>
              <a:rPr lang="lt-LT"/>
              <a:t>/</a:t>
            </a:r>
            <a:r>
              <a:rPr lang="en-US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4153359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710E8C3C-FBDB-402C-8F66-9D4950B128C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149164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lt-LT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4775C-218E-4B39-B517-B388228AD868}" type="slidenum">
              <a:rPr lang="en-US"/>
              <a:pPr>
                <a:defRPr/>
              </a:pPr>
              <a:t>‹#›</a:t>
            </a:fld>
            <a:r>
              <a:rPr lang="lt-LT"/>
              <a:t>/</a:t>
            </a:r>
            <a:r>
              <a:rPr lang="en-US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7169766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EFFC-3AF8-419C-A130-E8CEF77FE6C4}" type="slidenum">
              <a:rPr lang="en-US"/>
              <a:pPr>
                <a:defRPr/>
              </a:pPr>
              <a:t>‹#›</a:t>
            </a:fld>
            <a:r>
              <a:rPr lang="lt-LT"/>
              <a:t>/</a:t>
            </a:r>
            <a:r>
              <a:rPr lang="en-US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56039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6164B-52FD-44A2-9894-831470B49F40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896960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5E85AD5E-2DC1-4AE6-B940-D6FA6E75831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7654564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606B7F22-5D94-4360-9700-DC02554A31C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95200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58641F65-E254-4998-BF96-114D7960874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0926329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FBBA9BD1-9A2A-45DC-BBEA-16D95020BEB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7839286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622BB9FD-B1EB-40D9-A67D-929972C82AF9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5284230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EED1C0AC-7D2F-4C8B-9DAA-CC696CABE97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4896842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CAB2FFE0-F51E-4A0C-A9C1-AEF68BA7CDE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901417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684213" y="6524625"/>
            <a:ext cx="2001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  <a:lvl2pPr>
              <a:defRPr sz="3200">
                <a:latin typeface="Calibri" pitchFamily="34" charset="0"/>
                <a:cs typeface="Calibri" pitchFamily="34" charset="0"/>
              </a:defRPr>
            </a:lvl2pPr>
            <a:lvl3pPr>
              <a:defRPr sz="2800">
                <a:latin typeface="Calibri" pitchFamily="34" charset="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4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t-L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t-L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00338" y="6553200"/>
            <a:ext cx="3830637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9925" y="65532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Slide </a:t>
            </a:r>
            <a:fld id="{4BB89BD6-DE43-42BD-8273-D6A406ECE6A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lt-LT" err="1"/>
              <a:t>of</a:t>
            </a:r>
            <a:r>
              <a:rPr lang="lt-LT"/>
              <a:t> </a:t>
            </a:r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36011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FA477-1777-4D37-B379-C243803DA0EF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9183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A39A-CE44-46A7-968E-2B7EC4E12D2E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9821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7BE63-10B7-4916-AAA9-AAC8AE8C1490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4348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t-L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ACE27-CED5-4065-B174-441FAC18E3A9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360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/>
              <a:t>Click to edit Master title style</a:t>
            </a:r>
            <a:endParaRPr lang="lt-LT" altLang="lt-L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lt-LT"/>
              <a:t>Click to edit Master text styles</a:t>
            </a:r>
          </a:p>
          <a:p>
            <a:pPr lvl="1"/>
            <a:r>
              <a:rPr lang="en-US" altLang="lt-LT"/>
              <a:t>Second level</a:t>
            </a:r>
          </a:p>
          <a:p>
            <a:pPr lvl="2"/>
            <a:r>
              <a:rPr lang="en-US" altLang="lt-LT"/>
              <a:t>Third level</a:t>
            </a:r>
          </a:p>
          <a:p>
            <a:pPr lvl="3"/>
            <a:r>
              <a:rPr lang="en-US" altLang="lt-LT"/>
              <a:t>Fourth level</a:t>
            </a:r>
          </a:p>
          <a:p>
            <a:pPr lvl="4"/>
            <a:r>
              <a:rPr lang="en-US" altLang="lt-LT"/>
              <a:t>Fifth level</a:t>
            </a:r>
            <a:endParaRPr lang="lt-LT" alt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lt-LT"/>
              <a:t>2010.11.17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lt-LT"/>
              <a:t>D. Matulis. Duomenų struktūros IF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246307-2F65-489D-BE82-A68E865BF71B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816" r:id="rId1"/>
    <p:sldLayoutId id="2147488817" r:id="rId2"/>
    <p:sldLayoutId id="2147488807" r:id="rId3"/>
    <p:sldLayoutId id="2147488808" r:id="rId4"/>
    <p:sldLayoutId id="2147488809" r:id="rId5"/>
    <p:sldLayoutId id="2147488810" r:id="rId6"/>
    <p:sldLayoutId id="2147488811" r:id="rId7"/>
    <p:sldLayoutId id="2147488812" r:id="rId8"/>
    <p:sldLayoutId id="2147488813" r:id="rId9"/>
    <p:sldLayoutId id="2147488814" r:id="rId10"/>
    <p:sldLayoutId id="2147488815" r:id="rId11"/>
    <p:sldLayoutId id="2147488818" r:id="rId12"/>
    <p:sldLayoutId id="2147488819" r:id="rId13"/>
    <p:sldLayoutId id="2147488820" r:id="rId14"/>
    <p:sldLayoutId id="2147488821" r:id="rId15"/>
    <p:sldLayoutId id="2147488822" r:id="rId16"/>
    <p:sldLayoutId id="2147488823" r:id="rId17"/>
    <p:sldLayoutId id="2147488824" r:id="rId18"/>
    <p:sldLayoutId id="2147488825" r:id="rId19"/>
    <p:sldLayoutId id="2147488826" r:id="rId20"/>
    <p:sldLayoutId id="2147488827" r:id="rId21"/>
    <p:sldLayoutId id="2147488828" r:id="rId22"/>
    <p:sldLayoutId id="2147488829" r:id="rId23"/>
    <p:sldLayoutId id="2147488830" r:id="rId24"/>
    <p:sldLayoutId id="2147488831" r:id="rId25"/>
    <p:sldLayoutId id="2147488832" r:id="rId26"/>
    <p:sldLayoutId id="2147488833" r:id="rId27"/>
    <p:sldLayoutId id="2147488834" r:id="rId28"/>
    <p:sldLayoutId id="2147488835" r:id="rId29"/>
    <p:sldLayoutId id="2147488836" r:id="rId30"/>
    <p:sldLayoutId id="2147488837" r:id="rId31"/>
    <p:sldLayoutId id="2147488838" r:id="rId32"/>
    <p:sldLayoutId id="2147488839" r:id="rId33"/>
    <p:sldLayoutId id="2147488840" r:id="rId34"/>
    <p:sldLayoutId id="2147488841" r:id="rId35"/>
    <p:sldLayoutId id="2147488842" r:id="rId36"/>
    <p:sldLayoutId id="2147488843" r:id="rId37"/>
    <p:sldLayoutId id="2147488844" r:id="rId38"/>
    <p:sldLayoutId id="2147488845" r:id="rId39"/>
    <p:sldLayoutId id="2147488846" r:id="rId40"/>
    <p:sldLayoutId id="2147488847" r:id="rId41"/>
    <p:sldLayoutId id="2147488848" r:id="rId42"/>
    <p:sldLayoutId id="2147488849" r:id="rId43"/>
    <p:sldLayoutId id="2147488850" r:id="rId44"/>
    <p:sldLayoutId id="2147488851" r:id="rId45"/>
    <p:sldLayoutId id="2147488852" r:id="rId46"/>
    <p:sldLayoutId id="2147488853" r:id="rId47"/>
    <p:sldLayoutId id="2147488854" r:id="rId48"/>
    <p:sldLayoutId id="2147488855" r:id="rId49"/>
    <p:sldLayoutId id="2147488856" r:id="rId50"/>
    <p:sldLayoutId id="2147488857" r:id="rId51"/>
    <p:sldLayoutId id="2147488858" r:id="rId52"/>
    <p:sldLayoutId id="2147488859" r:id="rId53"/>
    <p:sldLayoutId id="2147488860" r:id="rId54"/>
    <p:sldLayoutId id="2147488861" r:id="rId55"/>
    <p:sldLayoutId id="2147488862" r:id="rId56"/>
    <p:sldLayoutId id="2147488863" r:id="rId5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ctrTitle"/>
          </p:nvPr>
        </p:nvSpPr>
        <p:spPr>
          <a:xfrm>
            <a:off x="687388" y="17430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t-LT" sz="3200" dirty="0">
                <a:latin typeface="Arial" charset="0"/>
                <a:cs typeface="Arial" charset="0"/>
              </a:rPr>
              <a:t>Lab2 </a:t>
            </a:r>
            <a:r>
              <a:rPr lang="lt-LT" altLang="lt-LT" sz="3200" dirty="0">
                <a:latin typeface="Arial" charset="0"/>
                <a:cs typeface="Arial" charset="0"/>
              </a:rPr>
              <a:t>eksperimentinių tyrimų analizė</a:t>
            </a:r>
          </a:p>
        </p:txBody>
      </p:sp>
      <p:sp>
        <p:nvSpPr>
          <p:cNvPr id="51203" name="Rectangle 1"/>
          <p:cNvSpPr>
            <a:spLocks noChangeArrowheads="1"/>
          </p:cNvSpPr>
          <p:nvPr/>
        </p:nvSpPr>
        <p:spPr bwMode="auto">
          <a:xfrm>
            <a:off x="6503988" y="3557588"/>
            <a:ext cx="2605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800" b="1"/>
              <a:t>Duomenų struktūros </a:t>
            </a:r>
            <a:r>
              <a:rPr lang="en-US" altLang="lt-LT" sz="1800" b="1"/>
              <a:t>KTU</a:t>
            </a:r>
            <a:endParaRPr lang="lt-LT" altLang="lt-LT" sz="1800" b="1"/>
          </a:p>
        </p:txBody>
      </p:sp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1" y="128587"/>
            <a:ext cx="1900238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9251" y="4704688"/>
            <a:ext cx="2761994" cy="1664362"/>
          </a:xfrm>
          <a:prstGeom prst="rect">
            <a:avLst/>
          </a:prstGeom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>
                <a:latin typeface="Arial" charset="0"/>
                <a:cs typeface="Arial" charset="0"/>
              </a:rPr>
              <a:t>Grafinis medžio atvaizdavimas</a:t>
            </a:r>
          </a:p>
        </p:txBody>
      </p:sp>
      <p:sp>
        <p:nvSpPr>
          <p:cNvPr id="122885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65F0DCB7-DB19-4274-8966-A42E4EF66D4B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10</a:t>
            </a:fld>
            <a:endParaRPr lang="lt-LT" dirty="0">
              <a:latin typeface="Arial" charset="0"/>
              <a:cs typeface="Arial" charset="0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250825" y="601663"/>
            <a:ext cx="86423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600" dirty="0">
                <a:latin typeface="Arial" charset="0"/>
              </a:rPr>
              <a:t>Grafiniam medžio atvaizdavimui klasėse </a:t>
            </a:r>
            <a:r>
              <a:rPr kumimoji="1" lang="lt-LT" altLang="lt-LT" sz="1600" b="1" i="1" dirty="0" err="1">
                <a:solidFill>
                  <a:srgbClr val="0070C0"/>
                </a:solidFill>
                <a:latin typeface="Arial" charset="0"/>
              </a:rPr>
              <a:t>BstSet</a:t>
            </a:r>
            <a:r>
              <a:rPr lang="lt-LT" altLang="lt-LT" sz="1600" dirty="0">
                <a:latin typeface="Arial" charset="0"/>
              </a:rPr>
              <a:t> ir </a:t>
            </a:r>
            <a:r>
              <a:rPr kumimoji="1" lang="lt-LT" altLang="lt-LT" sz="1600" b="1" i="1" dirty="0" err="1">
                <a:solidFill>
                  <a:srgbClr val="0070C0"/>
                </a:solidFill>
                <a:latin typeface="Arial" charset="0"/>
              </a:rPr>
              <a:t>AvlSet</a:t>
            </a:r>
            <a:r>
              <a:rPr lang="lt-LT" altLang="lt-LT" sz="16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lt-LT" altLang="lt-LT" sz="1600" dirty="0">
                <a:latin typeface="Arial" charset="0"/>
              </a:rPr>
              <a:t>sukurtas metodas:</a:t>
            </a:r>
          </a:p>
          <a:p>
            <a:pPr eaLnBrk="1" hangingPunct="1">
              <a:spcBef>
                <a:spcPct val="0"/>
              </a:spcBef>
            </a:pPr>
            <a:endParaRPr lang="lt-LT" altLang="lt-LT" sz="1600" dirty="0">
              <a:latin typeface="Arial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lt-LT" sz="1600" dirty="0">
                <a:solidFill>
                  <a:srgbClr val="0070C0"/>
                </a:solidFill>
              </a:rPr>
              <a:t>       </a:t>
            </a:r>
            <a:r>
              <a:rPr lang="lt-LT" sz="1600" dirty="0" err="1">
                <a:solidFill>
                  <a:srgbClr val="0070C0"/>
                </a:solidFill>
              </a:rPr>
              <a:t>public</a:t>
            </a:r>
            <a:r>
              <a:rPr lang="lt-LT" sz="1600" dirty="0"/>
              <a:t> </a:t>
            </a:r>
            <a:r>
              <a:rPr lang="lt-LT" sz="1600" dirty="0" err="1"/>
              <a:t>String</a:t>
            </a:r>
            <a:r>
              <a:rPr lang="lt-LT" sz="1600" dirty="0"/>
              <a:t> </a:t>
            </a:r>
            <a:r>
              <a:rPr lang="lt-LT" sz="1600" dirty="0" err="1"/>
              <a:t>toVisualizedString</a:t>
            </a:r>
            <a:r>
              <a:rPr lang="lt-LT" sz="1600" dirty="0"/>
              <a:t>(</a:t>
            </a:r>
            <a:r>
              <a:rPr lang="lt-LT" sz="1600" dirty="0" err="1"/>
              <a:t>String</a:t>
            </a:r>
            <a:r>
              <a:rPr lang="lt-LT" sz="1600" dirty="0"/>
              <a:t> </a:t>
            </a:r>
            <a:r>
              <a:rPr lang="lt-LT" sz="1600" dirty="0" err="1"/>
              <a:t>dataCodeDelimiter</a:t>
            </a:r>
            <a:r>
              <a:rPr lang="lt-LT" sz="1600" dirty="0"/>
              <a:t>)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lt-LT" sz="1600" dirty="0"/>
          </a:p>
          <a:p>
            <a:pPr eaLnBrk="1" hangingPunct="1">
              <a:spcBef>
                <a:spcPct val="0"/>
              </a:spcBef>
            </a:pPr>
            <a:r>
              <a:rPr lang="lt-LT" altLang="lt-LT" sz="1600" dirty="0">
                <a:latin typeface="Arial" charset="0"/>
              </a:rPr>
              <a:t>Metodas leidžia atvaizduoti medį „pasukta“ forma ir matyti kaip medžio elementai yra išsidėstę medyje. Jei medyje talpiname Automobilis klasės objektus</a:t>
            </a:r>
            <a:r>
              <a:rPr lang="en-US" altLang="lt-LT" sz="1600" dirty="0">
                <a:latin typeface="Arial" charset="0"/>
              </a:rPr>
              <a:t>, </a:t>
            </a:r>
            <a:r>
              <a:rPr lang="lt-LT" altLang="lt-LT" sz="1600" dirty="0">
                <a:latin typeface="Arial" charset="0"/>
              </a:rPr>
              <a:t>medyje </a:t>
            </a:r>
            <a:r>
              <a:rPr lang="en-US" altLang="lt-LT" sz="1600" dirty="0">
                <a:latin typeface="Arial" charset="0"/>
              </a:rPr>
              <a:t>element</a:t>
            </a:r>
            <a:r>
              <a:rPr lang="lt-LT" altLang="lt-LT" sz="1600" dirty="0">
                <a:latin typeface="Arial" charset="0"/>
              </a:rPr>
              <a:t>ų išsidėstymas bus </a:t>
            </a:r>
            <a:r>
              <a:rPr lang="en-US" altLang="lt-LT" sz="1600" dirty="0" err="1">
                <a:latin typeface="Arial" charset="0"/>
              </a:rPr>
              <a:t>atvaizduojamas</a:t>
            </a:r>
            <a:r>
              <a:rPr lang="lt-LT" altLang="lt-LT" sz="1600" dirty="0">
                <a:latin typeface="Arial" charset="0"/>
              </a:rPr>
              <a:t>:</a:t>
            </a:r>
          </a:p>
        </p:txBody>
      </p:sp>
      <p:pic>
        <p:nvPicPr>
          <p:cNvPr id="655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5550"/>
            <a:ext cx="36671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2505075"/>
            <a:ext cx="36385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6" name="Rectangle 11"/>
          <p:cNvSpPr>
            <a:spLocks noChangeArrowheads="1"/>
          </p:cNvSpPr>
          <p:nvPr/>
        </p:nvSpPr>
        <p:spPr bwMode="auto">
          <a:xfrm>
            <a:off x="323850" y="4073525"/>
            <a:ext cx="86407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600" dirty="0">
                <a:latin typeface="Arial" charset="0"/>
              </a:rPr>
              <a:t>Jei </a:t>
            </a:r>
            <a:r>
              <a:rPr lang="lt-LT" altLang="lt-LT" sz="1600" b="1" dirty="0" err="1">
                <a:solidFill>
                  <a:srgbClr val="00B050"/>
                </a:solidFill>
                <a:latin typeface="Arial" charset="0"/>
              </a:rPr>
              <a:t>element</a:t>
            </a:r>
            <a:r>
              <a:rPr lang="en-US" altLang="lt-LT" sz="1600" b="1" dirty="0">
                <a:solidFill>
                  <a:srgbClr val="00B050"/>
                </a:solidFill>
                <a:latin typeface="Arial" charset="0"/>
              </a:rPr>
              <a:t>o </a:t>
            </a:r>
            <a:r>
              <a:rPr lang="en-US" altLang="lt-LT" sz="1600" b="1" dirty="0" err="1">
                <a:solidFill>
                  <a:srgbClr val="00B050"/>
                </a:solidFill>
                <a:latin typeface="Arial" charset="0"/>
              </a:rPr>
              <a:t>teksto</a:t>
            </a:r>
            <a:r>
              <a:rPr lang="lt-LT" altLang="lt-LT" sz="1600" b="1" dirty="0">
                <a:solidFill>
                  <a:srgbClr val="00B050"/>
                </a:solidFill>
                <a:latin typeface="Arial" charset="0"/>
              </a:rPr>
              <a:t> kirtiklis </a:t>
            </a:r>
            <a:r>
              <a:rPr lang="lt-LT" altLang="lt-LT" sz="1600" dirty="0">
                <a:latin typeface="Arial" charset="0"/>
              </a:rPr>
              <a:t>(</a:t>
            </a:r>
            <a:r>
              <a:rPr lang="lt-LT" altLang="lt-LT" sz="1600" dirty="0" err="1">
                <a:latin typeface="Arial" charset="0"/>
              </a:rPr>
              <a:t>dataCodeDelimiter</a:t>
            </a:r>
            <a:r>
              <a:rPr lang="lt-LT" altLang="lt-LT" sz="1600" dirty="0">
                <a:latin typeface="Arial" charset="0"/>
              </a:rPr>
              <a:t>)</a:t>
            </a:r>
            <a:r>
              <a:rPr lang="lt-LT" altLang="lt-LT" sz="1600" b="1" dirty="0">
                <a:latin typeface="Arial" charset="0"/>
              </a:rPr>
              <a:t> </a:t>
            </a:r>
            <a:r>
              <a:rPr lang="lt-LT" altLang="lt-LT" sz="1600" dirty="0">
                <a:latin typeface="Arial" charset="0"/>
              </a:rPr>
              <a:t>bus lygus „</a:t>
            </a:r>
            <a:r>
              <a:rPr lang="en-US" altLang="lt-LT" sz="1600" dirty="0">
                <a:latin typeface="Arial" charset="0"/>
              </a:rPr>
              <a:t>=</a:t>
            </a:r>
            <a:r>
              <a:rPr lang="lt-LT" altLang="lt-LT" sz="1600" dirty="0">
                <a:latin typeface="Arial" charset="0"/>
              </a:rPr>
              <a:t>“</a:t>
            </a:r>
            <a:r>
              <a:rPr lang="en-US" altLang="lt-LT" sz="1600" dirty="0">
                <a:latin typeface="Arial" charset="0"/>
              </a:rPr>
              <a:t>, </a:t>
            </a:r>
            <a:r>
              <a:rPr lang="lt-LT" altLang="lt-LT" sz="1600" dirty="0" err="1">
                <a:latin typeface="Arial" charset="0"/>
              </a:rPr>
              <a:t>med</a:t>
            </a:r>
            <a:r>
              <a:rPr lang="en-US" altLang="lt-LT" sz="1600" dirty="0">
                <a:latin typeface="Arial" charset="0"/>
              </a:rPr>
              <a:t>is bus </a:t>
            </a:r>
            <a:r>
              <a:rPr lang="en-US" altLang="lt-LT" sz="1600" dirty="0" err="1">
                <a:latin typeface="Arial" charset="0"/>
              </a:rPr>
              <a:t>atvaizduojamas</a:t>
            </a:r>
            <a:r>
              <a:rPr lang="en-US" altLang="lt-LT" sz="1600" dirty="0">
                <a:latin typeface="Arial" charset="0"/>
              </a:rPr>
              <a:t>:</a:t>
            </a:r>
            <a:endParaRPr lang="lt-LT" altLang="lt-LT" sz="1600" dirty="0">
              <a:latin typeface="Arial" charset="0"/>
            </a:endParaRPr>
          </a:p>
        </p:txBody>
      </p:sp>
      <p:pic>
        <p:nvPicPr>
          <p:cNvPr id="6554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868863"/>
            <a:ext cx="14097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429251" y="5238750"/>
            <a:ext cx="2730499" cy="347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lt-LT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>
                <a:latin typeface="Arial" charset="0"/>
                <a:cs typeface="Arial" charset="0"/>
              </a:rPr>
              <a:t>Elementų generavimas </a:t>
            </a:r>
            <a:r>
              <a:rPr lang="lt-LT" altLang="lt-LT" dirty="0" err="1">
                <a:latin typeface="Arial" charset="0"/>
                <a:cs typeface="Arial" charset="0"/>
              </a:rPr>
              <a:t>lab</a:t>
            </a:r>
            <a:r>
              <a:rPr lang="en-US" altLang="lt-LT" dirty="0">
                <a:latin typeface="Arial" charset="0"/>
                <a:cs typeface="Arial" charset="0"/>
              </a:rPr>
              <a:t>2 </a:t>
            </a:r>
            <a:r>
              <a:rPr lang="en-US" altLang="lt-LT" dirty="0" err="1">
                <a:latin typeface="Arial" charset="0"/>
                <a:cs typeface="Arial" charset="0"/>
              </a:rPr>
              <a:t>projekt</a:t>
            </a:r>
            <a:r>
              <a:rPr lang="lt-LT" altLang="lt-LT" dirty="0">
                <a:latin typeface="Arial" charset="0"/>
                <a:cs typeface="Arial" charset="0"/>
              </a:rPr>
              <a:t>o pavyzdiniame variante</a:t>
            </a:r>
          </a:p>
        </p:txBody>
      </p:sp>
      <p:sp>
        <p:nvSpPr>
          <p:cNvPr id="123909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25DB4A62-F99B-4788-B58E-2DEB5D0EAFC1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11</a:t>
            </a:fld>
            <a:endParaRPr lang="lt-LT" dirty="0">
              <a:latin typeface="Arial" charset="0"/>
              <a:cs typeface="Arial" charset="0"/>
            </a:endParaRPr>
          </a:p>
        </p:txBody>
      </p:sp>
      <p:sp>
        <p:nvSpPr>
          <p:cNvPr id="66564" name="Rectangle 10"/>
          <p:cNvSpPr>
            <a:spLocks noChangeArrowheads="1"/>
          </p:cNvSpPr>
          <p:nvPr/>
        </p:nvSpPr>
        <p:spPr bwMode="auto">
          <a:xfrm>
            <a:off x="179388" y="611188"/>
            <a:ext cx="86407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lt-LT" sz="1800" dirty="0" err="1">
                <a:latin typeface="Arial" charset="0"/>
              </a:rPr>
              <a:t>Tarkime</a:t>
            </a:r>
            <a:r>
              <a:rPr lang="en-US" altLang="lt-LT" sz="1800" dirty="0">
                <a:latin typeface="Arial" charset="0"/>
              </a:rPr>
              <a:t>, </a:t>
            </a:r>
            <a:r>
              <a:rPr lang="en-US" altLang="lt-LT" sz="1800" dirty="0" err="1">
                <a:latin typeface="Arial" charset="0"/>
              </a:rPr>
              <a:t>kad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en-US" altLang="lt-LT" sz="1800" dirty="0" err="1">
                <a:latin typeface="Arial" charset="0"/>
              </a:rPr>
              <a:t>aib</a:t>
            </a:r>
            <a:r>
              <a:rPr lang="lt-LT" altLang="lt-LT" sz="1800" dirty="0">
                <a:latin typeface="Arial" charset="0"/>
              </a:rPr>
              <a:t>ės imtis – </a:t>
            </a:r>
            <a:r>
              <a:rPr lang="en-US" altLang="lt-LT" sz="1800" dirty="0">
                <a:latin typeface="Arial" charset="0"/>
              </a:rPr>
              <a:t>10, </a:t>
            </a:r>
            <a:r>
              <a:rPr lang="en-US" altLang="lt-LT" sz="1800" dirty="0" err="1">
                <a:latin typeface="Arial" charset="0"/>
              </a:rPr>
              <a:t>generuojamos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en-US" altLang="lt-LT" sz="1800" dirty="0" err="1">
                <a:latin typeface="Arial" charset="0"/>
              </a:rPr>
              <a:t>aib</a:t>
            </a:r>
            <a:r>
              <a:rPr lang="lt-LT" altLang="lt-LT" sz="1800" dirty="0">
                <a:latin typeface="Arial" charset="0"/>
              </a:rPr>
              <a:t>ės dydis </a:t>
            </a:r>
            <a:r>
              <a:rPr lang="en-US" altLang="lt-LT" sz="1800" dirty="0">
                <a:latin typeface="Arial" charset="0"/>
              </a:rPr>
              <a:t>– 100, </a:t>
            </a:r>
            <a:r>
              <a:rPr lang="en-US" altLang="lt-LT" sz="1800" dirty="0" err="1">
                <a:latin typeface="Arial" charset="0"/>
              </a:rPr>
              <a:t>i</a:t>
            </a:r>
            <a:r>
              <a:rPr lang="lt-LT" altLang="lt-LT" sz="1800" dirty="0" err="1">
                <a:latin typeface="Arial" charset="0"/>
              </a:rPr>
              <a:t>šbarstymo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koeficientas – 0.</a:t>
            </a:r>
            <a:r>
              <a:rPr lang="en-US" altLang="lt-LT" sz="1800" dirty="0">
                <a:latin typeface="Arial" charset="0"/>
              </a:rPr>
              <a:t>8</a:t>
            </a:r>
            <a:r>
              <a:rPr lang="lt-LT" altLang="lt-LT" sz="1800" dirty="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1800" dirty="0">
                <a:latin typeface="Arial" charset="0"/>
              </a:rPr>
              <a:t>Šiuo atveju </a:t>
            </a:r>
            <a:r>
              <a:rPr lang="en-US" altLang="lt-LT" sz="1800" dirty="0" err="1">
                <a:latin typeface="Arial" charset="0"/>
              </a:rPr>
              <a:t>sugeneruojama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en-US" altLang="lt-LT" sz="1800" dirty="0" err="1">
                <a:latin typeface="Arial" charset="0"/>
              </a:rPr>
              <a:t>pradin</a:t>
            </a:r>
            <a:r>
              <a:rPr lang="lt-LT" altLang="lt-LT" sz="1800" dirty="0">
                <a:latin typeface="Arial" charset="0"/>
              </a:rPr>
              <a:t>ė </a:t>
            </a:r>
            <a:r>
              <a:rPr lang="en-US" altLang="lt-LT" sz="1800" dirty="0">
                <a:latin typeface="Arial" charset="0"/>
              </a:rPr>
              <a:t>100 </a:t>
            </a:r>
            <a:r>
              <a:rPr lang="en-US" altLang="lt-LT" sz="1800" dirty="0" err="1">
                <a:latin typeface="Arial" charset="0"/>
              </a:rPr>
              <a:t>autom</a:t>
            </a:r>
            <a:r>
              <a:rPr lang="lt-LT" altLang="lt-LT" sz="1800" dirty="0" err="1">
                <a:latin typeface="Arial" charset="0"/>
              </a:rPr>
              <a:t>obilių</a:t>
            </a:r>
            <a:r>
              <a:rPr lang="lt-LT" altLang="lt-LT" sz="1800" dirty="0">
                <a:latin typeface="Arial" charset="0"/>
              </a:rPr>
              <a:t> aibė, iš jos paimama </a:t>
            </a:r>
            <a:r>
              <a:rPr lang="en-US" altLang="lt-LT" sz="1800" dirty="0">
                <a:latin typeface="Arial" charset="0"/>
              </a:rPr>
              <a:t>10 element</a:t>
            </a:r>
            <a:r>
              <a:rPr lang="lt-LT" altLang="lt-LT" sz="1800" dirty="0">
                <a:latin typeface="Arial" charset="0"/>
              </a:rPr>
              <a:t>ų, jie išmaišomi taip, kad raktai neitų iš eilės (</a:t>
            </a:r>
            <a:r>
              <a:rPr lang="lt-LT" altLang="lt-LT" sz="1800" dirty="0" err="1">
                <a:latin typeface="Arial" charset="0"/>
              </a:rPr>
              <a:t>t.y</a:t>
            </a:r>
            <a:r>
              <a:rPr lang="lt-LT" altLang="lt-LT" sz="1800" dirty="0">
                <a:latin typeface="Arial" charset="0"/>
              </a:rPr>
              <a:t>. nesigautų tiesinis dinamiškasis sąrašas), iš šių </a:t>
            </a:r>
            <a:r>
              <a:rPr lang="en-US" altLang="lt-LT" sz="1800" dirty="0">
                <a:latin typeface="Arial" charset="0"/>
              </a:rPr>
              <a:t>10 element</a:t>
            </a:r>
            <a:r>
              <a:rPr lang="lt-LT" altLang="lt-LT" sz="1800" dirty="0">
                <a:latin typeface="Arial" charset="0"/>
              </a:rPr>
              <a:t>ų suformuojama </a:t>
            </a:r>
            <a:r>
              <a:rPr lang="en-US" altLang="lt-LT" sz="1800" dirty="0" err="1">
                <a:latin typeface="Arial" charset="0"/>
              </a:rPr>
              <a:t>kita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aibė ir atvaizduojama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en-US" altLang="lt-LT" sz="1800" dirty="0" err="1">
                <a:latin typeface="Arial" charset="0"/>
              </a:rPr>
              <a:t>ekrane</a:t>
            </a:r>
            <a:r>
              <a:rPr lang="lt-LT" altLang="lt-LT" sz="1800" dirty="0">
                <a:latin typeface="Arial" charset="0"/>
              </a:rPr>
              <a:t>:</a:t>
            </a:r>
          </a:p>
        </p:txBody>
      </p:sp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94" y="2686664"/>
            <a:ext cx="4176712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6" name="Rectangle 9"/>
          <p:cNvSpPr>
            <a:spLocks noChangeArrowheads="1"/>
          </p:cNvSpPr>
          <p:nvPr/>
        </p:nvSpPr>
        <p:spPr bwMode="auto">
          <a:xfrm>
            <a:off x="179388" y="4724400"/>
            <a:ext cx="86407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800">
                <a:latin typeface="Arial" charset="0"/>
              </a:rPr>
              <a:t>Pradinėje aibėje lieka 90 elementų.</a:t>
            </a:r>
          </a:p>
          <a:p>
            <a:pPr eaLnBrk="1" hangingPunct="1">
              <a:spcBef>
                <a:spcPct val="0"/>
              </a:spcBef>
            </a:pPr>
            <a:r>
              <a:rPr lang="en-US" altLang="lt-LT" sz="1800">
                <a:latin typeface="Arial" charset="0"/>
              </a:rPr>
              <a:t>Lik</a:t>
            </a:r>
            <a:r>
              <a:rPr lang="lt-LT" altLang="lt-LT" sz="1800">
                <a:latin typeface="Arial" charset="0"/>
              </a:rPr>
              <a:t>ę 90 elementų išmaišomi priklausomai nuo išbarstymo koeficiento : 0 – nemaišomi visiškai (gaunasi tiesinis dinamiškasis sąrašas, o </a:t>
            </a:r>
            <a:r>
              <a:rPr lang="en-US" altLang="lt-LT" sz="1800">
                <a:latin typeface="Arial" charset="0"/>
              </a:rPr>
              <a:t>1</a:t>
            </a:r>
            <a:r>
              <a:rPr lang="lt-LT" altLang="lt-LT" sz="1800">
                <a:latin typeface="Arial" charset="0"/>
              </a:rPr>
              <a:t> </a:t>
            </a:r>
            <a:r>
              <a:rPr lang="en-US" altLang="lt-LT" sz="1800">
                <a:latin typeface="Arial" charset="0"/>
              </a:rPr>
              <a:t>- i</a:t>
            </a:r>
            <a:r>
              <a:rPr lang="lt-LT" altLang="lt-LT" sz="1800">
                <a:latin typeface="Arial" charset="0"/>
              </a:rPr>
              <a:t>šmaišomi pilnai.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1800">
                <a:latin typeface="Arial" charset="0"/>
              </a:rPr>
              <a:t>Toliau atliekant medžio papildymą, elementai imami iš pradinės aibės, kol ji pasidaro tuščia.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  <p:pic>
        <p:nvPicPr>
          <p:cNvPr id="2" name="Paveikslėlis 1"/>
          <p:cNvPicPr>
            <a:picLocks noChangeAspect="1"/>
          </p:cNvPicPr>
          <p:nvPr/>
        </p:nvPicPr>
        <p:blipFill rotWithShape="1">
          <a:blip r:embed="rId3"/>
          <a:srcRect l="43660" t="56064" r="38655" b="27337"/>
          <a:stretch/>
        </p:blipFill>
        <p:spPr>
          <a:xfrm>
            <a:off x="537251" y="2551296"/>
            <a:ext cx="3538869" cy="18683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Greitaveikos</a:t>
            </a:r>
            <a:r>
              <a:rPr lang="en-US" dirty="0"/>
              <a:t> </a:t>
            </a:r>
            <a:r>
              <a:rPr lang="lt-LT" dirty="0" err="1"/>
              <a:t>testa</a:t>
            </a:r>
            <a:r>
              <a:rPr lang="en-US" dirty="0" err="1"/>
              <a:t>vimas</a:t>
            </a:r>
            <a:endParaRPr lang="lt-LT" dirty="0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lt-LT"/>
              <a:t>Duomenų struktūros </a:t>
            </a:r>
            <a:r>
              <a:rPr lang="en-US"/>
              <a:t>KTU</a:t>
            </a:r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EB444-41A3-49AB-B9A9-27F43E0086D8}" type="slidenum">
              <a:rPr lang="lt-LT" smtClean="0"/>
              <a:pPr>
                <a:defRPr/>
              </a:pPr>
              <a:t>12</a:t>
            </a:fld>
            <a:endParaRPr lang="lt-LT" dirty="0"/>
          </a:p>
        </p:txBody>
      </p:sp>
      <p:sp>
        <p:nvSpPr>
          <p:cNvPr id="8" name="Stačiakampis 7"/>
          <p:cNvSpPr/>
          <p:nvPr/>
        </p:nvSpPr>
        <p:spPr>
          <a:xfrm>
            <a:off x="198437" y="578861"/>
            <a:ext cx="87100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/>
              <a:t>Klas</a:t>
            </a:r>
            <a:r>
              <a:rPr lang="lt-LT" dirty="0"/>
              <a:t>ė </a:t>
            </a:r>
            <a:r>
              <a:rPr kumimoji="1" lang="en-US" b="1" i="1" dirty="0" err="1">
                <a:solidFill>
                  <a:srgbClr val="0070C0"/>
                </a:solidFill>
              </a:rPr>
              <a:t>SimpleBenchmark</a:t>
            </a:r>
            <a:r>
              <a:rPr lang="lt-LT" dirty="0"/>
              <a:t> </a:t>
            </a:r>
            <a:r>
              <a:rPr lang="lt-LT" dirty="0" err="1"/>
              <a:t>Lab</a:t>
            </a:r>
            <a:r>
              <a:rPr lang="en-US" dirty="0"/>
              <a:t>2</a:t>
            </a:r>
            <a:r>
              <a:rPr lang="lt-LT" dirty="0"/>
              <a:t> projekte taip pakeist</a:t>
            </a:r>
            <a:r>
              <a:rPr lang="en-US" dirty="0"/>
              <a:t>a</a:t>
            </a:r>
            <a:r>
              <a:rPr lang="lt-LT" dirty="0"/>
              <a:t>, kad tiktų rezultatų išvedimui </a:t>
            </a:r>
            <a:r>
              <a:rPr lang="en-US" dirty="0" err="1"/>
              <a:t>konsoliniame</a:t>
            </a:r>
            <a:r>
              <a:rPr lang="en-US" dirty="0"/>
              <a:t> re</a:t>
            </a:r>
            <a:r>
              <a:rPr lang="lt-LT" dirty="0" err="1"/>
              <a:t>žime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lt-LT" dirty="0"/>
              <a:t>grafinėje aplinkoje: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6CA933-3FDC-4DF4-8EF0-00AD0E807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25" y="1345676"/>
            <a:ext cx="7151317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lt-LT" altLang="lt-LT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benchmark</a:t>
            </a:r>
            <a:b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SimpleBenchmark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[]{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badSetSize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badInitialData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badSetSizes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badShuffleCoef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lt-LT" altLang="lt-LT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benchmark</a:t>
            </a:r>
            <a:br>
              <a:rPr kumimoji="0" lang="lt-LT" altLang="lt-LT" sz="12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1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lt-LT" altLang="lt-LT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SimpleBenchmark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BlockingQueue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resultsLogger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semaphore.release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Timekeeper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COUNTS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resultsLogger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[]{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badSetSize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badInitialData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badSetSizes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kumimoji="0" lang="lt-LT" altLang="lt-LT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.getString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badShuffleCoef</a:t>
            </a:r>
            <a:r>
              <a:rPr kumimoji="0" lang="lt-LT" altLang="lt-LT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lt-LT" altLang="lt-L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5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BB30FE7-46C7-44F1-801D-64D8E28F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Greitaveikos</a:t>
            </a:r>
            <a:r>
              <a:rPr lang="en-US" dirty="0"/>
              <a:t> </a:t>
            </a:r>
            <a:r>
              <a:rPr lang="lt-LT" dirty="0" err="1"/>
              <a:t>testa</a:t>
            </a:r>
            <a:r>
              <a:rPr lang="en-US" dirty="0" err="1"/>
              <a:t>vimas</a:t>
            </a:r>
            <a:r>
              <a:rPr lang="en-US" dirty="0"/>
              <a:t> </a:t>
            </a:r>
            <a:r>
              <a:rPr lang="en-US" dirty="0" err="1"/>
              <a:t>grafiniame</a:t>
            </a:r>
            <a:r>
              <a:rPr lang="en-US" dirty="0"/>
              <a:t> re</a:t>
            </a:r>
            <a:r>
              <a:rPr lang="lt-LT" dirty="0" err="1"/>
              <a:t>žim</a:t>
            </a:r>
            <a:r>
              <a:rPr lang="en-US" dirty="0"/>
              <a:t>e</a:t>
            </a:r>
            <a:endParaRPr lang="lt-LT" dirty="0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541D8C98-F0B1-4DEC-9529-86685ECAD6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lt-LT"/>
              <a:t>Duomenų struktūros </a:t>
            </a:r>
            <a:r>
              <a:rPr lang="en-US"/>
              <a:t>KTU</a:t>
            </a:r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5ED936DB-FE15-4756-B014-F6FD4EAB74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EB444-41A3-49AB-B9A9-27F43E0086D8}" type="slidenum">
              <a:rPr lang="lt-LT" smtClean="0"/>
              <a:pPr>
                <a:defRPr/>
              </a:pPr>
              <a:t>13</a:t>
            </a:fld>
            <a:endParaRPr lang="lt-LT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BDE048-F7D0-4BB1-A5D2-5868D732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5" y="566695"/>
            <a:ext cx="8648521" cy="58631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BlockingQueue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resultsLogger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SynchronousQueue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SimpleBenchmark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simpleBenchmark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SimpleBenchmark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resultsLogger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lt-LT" altLang="lt-LT" sz="1500" i="1" dirty="0">
                <a:solidFill>
                  <a:srgbClr val="808080"/>
                </a:solidFill>
                <a:latin typeface="Consolas" panose="020B0609020204030204" pitchFamily="49" charset="0"/>
              </a:rPr>
              <a:t>Š</a:t>
            </a:r>
            <a:r>
              <a:rPr kumimoji="0" lang="lt-LT" altLang="lt-LT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 gija paima rezultatus iš greitaveikos tyrimo gijos ir išveda </a:t>
            </a:r>
            <a:br>
              <a:rPr kumimoji="0" lang="lt-LT" altLang="lt-LT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juos į </a:t>
            </a:r>
            <a:r>
              <a:rPr kumimoji="0" lang="lt-LT" altLang="lt-LT" sz="15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taOutput</a:t>
            </a:r>
            <a:r>
              <a:rPr kumimoji="0" lang="lt-LT" altLang="lt-LT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 Gija baigia darbą kai gaunama FINISH_COMMAND     </a:t>
            </a:r>
            <a:br>
              <a:rPr kumimoji="0" lang="lt-LT" altLang="lt-LT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-&gt; {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(!(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resultsLogger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.take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.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SimpleBenchmark.</a:t>
            </a:r>
            <a:r>
              <a:rPr kumimoji="0" lang="lt-LT" altLang="lt-LT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FINISH_COMMAND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KsGui.</a:t>
            </a:r>
            <a:r>
              <a:rPr kumimoji="0" lang="lt-LT" altLang="lt-LT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taOutput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.release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kumimoji="0" lang="lt-LT" altLang="lt-LT" sz="15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currentThread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interrupt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.release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paneBottom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.setDisable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mainWindowMenu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.setDisable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Greitaveikos_rezultatu_gija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lt-LT" altLang="lt-LT" sz="1500" i="1" dirty="0">
                <a:solidFill>
                  <a:srgbClr val="808080"/>
                </a:solidFill>
                <a:latin typeface="Consolas" panose="020B0609020204030204" pitchFamily="49" charset="0"/>
              </a:rPr>
              <a:t>Š</a:t>
            </a:r>
            <a:r>
              <a:rPr kumimoji="0" lang="lt-LT" altLang="lt-LT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ioje gijoje atliekamas greitaveikos tyrimas</a:t>
            </a:r>
            <a:br>
              <a:rPr kumimoji="0" lang="lt-LT" altLang="lt-LT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simpleBenchmark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startBenchmark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Greitaveikos_tyrimo_gija</a:t>
            </a:r>
            <a:r>
              <a:rPr kumimoji="0" lang="lt-LT" altLang="lt-LT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lt-LT" altLang="lt-LT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lt-LT" altLang="lt-LT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lt-LT" altLang="lt-LT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en-US" altLang="lt-LT" dirty="0" err="1">
                <a:latin typeface="Arial" charset="0"/>
                <a:cs typeface="Arial" charset="0"/>
              </a:rPr>
              <a:t>Pagalba</a:t>
            </a:r>
            <a:r>
              <a:rPr lang="en-US" altLang="lt-LT" dirty="0">
                <a:latin typeface="Arial" charset="0"/>
                <a:cs typeface="Arial" charset="0"/>
              </a:rPr>
              <a:t> </a:t>
            </a:r>
            <a:r>
              <a:rPr lang="lt-LT" altLang="lt-LT" dirty="0" err="1">
                <a:latin typeface="Arial" charset="0"/>
                <a:cs typeface="Arial" charset="0"/>
              </a:rPr>
              <a:t>lab</a:t>
            </a:r>
            <a:r>
              <a:rPr lang="en-US" altLang="lt-LT" dirty="0">
                <a:latin typeface="Arial" charset="0"/>
                <a:cs typeface="Arial" charset="0"/>
              </a:rPr>
              <a:t>2 u</a:t>
            </a:r>
            <a:r>
              <a:rPr lang="lt-LT" altLang="lt-LT" dirty="0">
                <a:latin typeface="Arial" charset="0"/>
                <a:cs typeface="Arial" charset="0"/>
              </a:rPr>
              <a:t>žduotims</a:t>
            </a:r>
          </a:p>
        </p:txBody>
      </p:sp>
      <p:sp>
        <p:nvSpPr>
          <p:cNvPr id="126981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F71A633B-A599-42E7-9988-08BF994D1A6A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14</a:t>
            </a:fld>
            <a:endParaRPr lang="lt-LT" dirty="0">
              <a:latin typeface="Arial" charset="0"/>
              <a:cs typeface="Arial" charset="0"/>
            </a:endParaRPr>
          </a:p>
        </p:txBody>
      </p:sp>
      <p:sp>
        <p:nvSpPr>
          <p:cNvPr id="67588" name="TextBox 5"/>
          <p:cNvSpPr txBox="1">
            <a:spLocks noChangeArrowheads="1"/>
          </p:cNvSpPr>
          <p:nvPr/>
        </p:nvSpPr>
        <p:spPr bwMode="auto">
          <a:xfrm>
            <a:off x="160338" y="565150"/>
            <a:ext cx="871855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2400">
                <a:latin typeface="Arial" charset="0"/>
              </a:rPr>
              <a:t>Norint nustatyti medžio gylį (aukštį), reikia nustatyti didžiausią buvusį elementų skaičių aibės iteratoriuje naudojame steke apėjus visus medžio elementus.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2400">
                <a:latin typeface="Arial" charset="0"/>
              </a:rPr>
              <a:t>Norint surasti medžio lapų kiekį, reikia </a:t>
            </a:r>
            <a:r>
              <a:rPr lang="en-US" altLang="lt-LT" sz="2400">
                <a:latin typeface="Arial" charset="0"/>
              </a:rPr>
              <a:t>me</a:t>
            </a:r>
            <a:r>
              <a:rPr lang="lt-LT" altLang="lt-LT" sz="2400">
                <a:latin typeface="Arial" charset="0"/>
              </a:rPr>
              <a:t>džio apėjimo metu suskaičiuoti medžio elementų mazgų, kurių </a:t>
            </a:r>
            <a:r>
              <a:rPr lang="en-US" altLang="lt-LT" sz="2400">
                <a:latin typeface="Arial" charset="0"/>
              </a:rPr>
              <a:t>abu pomed</a:t>
            </a:r>
            <a:r>
              <a:rPr lang="lt-LT" altLang="lt-LT" sz="2400">
                <a:latin typeface="Arial" charset="0"/>
              </a:rPr>
              <a:t>žiai lygūs null, kiekį.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2400">
                <a:latin typeface="Arial" charset="0"/>
              </a:rPr>
              <a:t>Norint nustatyti medžio elemento palikuonių skaičių, reikia atlikti duoto elemento mazgo pomedžių apėjimą ir suskaičiuoti apeinamus elementus.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2400">
                <a:latin typeface="Arial" charset="0"/>
              </a:rPr>
              <a:t>Dviejų aibių sąjunga – </a:t>
            </a:r>
            <a:r>
              <a:rPr lang="en-US" altLang="lt-LT" sz="2400">
                <a:latin typeface="Arial" charset="0"/>
              </a:rPr>
              <a:t>aib</a:t>
            </a:r>
            <a:r>
              <a:rPr lang="lt-LT" altLang="lt-LT" sz="2400">
                <a:latin typeface="Arial" charset="0"/>
              </a:rPr>
              <a:t>ė, kurią sudaro abiejų aibių elementai (vienodų negali būti).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2400">
                <a:latin typeface="Arial" charset="0"/>
              </a:rPr>
              <a:t>Dviejų aibių sankirt</a:t>
            </a:r>
            <a:r>
              <a:rPr lang="en-US" altLang="lt-LT" sz="2400">
                <a:latin typeface="Arial" charset="0"/>
              </a:rPr>
              <a:t>a </a:t>
            </a:r>
            <a:r>
              <a:rPr lang="lt-LT" altLang="lt-LT" sz="2400">
                <a:latin typeface="Arial" charset="0"/>
              </a:rPr>
              <a:t>– </a:t>
            </a:r>
            <a:r>
              <a:rPr lang="en-US" altLang="lt-LT" sz="2400">
                <a:latin typeface="Arial" charset="0"/>
              </a:rPr>
              <a:t>aib</a:t>
            </a:r>
            <a:r>
              <a:rPr lang="lt-LT" altLang="lt-LT" sz="2400">
                <a:latin typeface="Arial" charset="0"/>
              </a:rPr>
              <a:t>ė, kurią sudaro abejoms aibėms priklausantys elementai.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2400">
                <a:latin typeface="Arial" charset="0"/>
              </a:rPr>
              <a:t>Dvi aibės lygios tada, kai jas sudaro vienodi elementai.</a:t>
            </a:r>
            <a:endParaRPr lang="en-US" altLang="lt-LT" sz="240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lt-LT" altLang="lt-LT" sz="2400">
                <a:latin typeface="Arial" charset="0"/>
              </a:rPr>
              <a:t>Surasti aibės poaibį, kurio elementai didesni negu duotasis – apeiti duoto elemento dešinįjį pomedį, mažesni – kairįjį.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pPr eaLnBrk="1" hangingPunct="1"/>
            <a:r>
              <a:rPr lang="lt-LT" altLang="lt-LT">
                <a:latin typeface="Arial" charset="0"/>
                <a:cs typeface="Arial" charset="0"/>
              </a:rPr>
              <a:t>Pabaiga</a:t>
            </a:r>
            <a:endParaRPr lang="en-US" altLang="lt-LT">
              <a:latin typeface="Arial" charset="0"/>
              <a:cs typeface="Arial" charset="0"/>
            </a:endParaRPr>
          </a:p>
        </p:txBody>
      </p:sp>
      <p:sp>
        <p:nvSpPr>
          <p:cNvPr id="131078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F27A955B-209D-4282-9511-93AD88AC7754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15</a:t>
            </a:fld>
            <a:endParaRPr lang="lt-LT" sz="1100" dirty="0">
              <a:latin typeface="Arial" charset="0"/>
              <a:cs typeface="Arial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 err="1">
                <a:latin typeface="Arial" charset="0"/>
                <a:cs typeface="Arial" charset="0"/>
              </a:rPr>
              <a:t>Lab</a:t>
            </a:r>
            <a:r>
              <a:rPr lang="en-US" altLang="lt-LT" dirty="0">
                <a:latin typeface="Arial" charset="0"/>
                <a:cs typeface="Arial" charset="0"/>
              </a:rPr>
              <a:t>2 </a:t>
            </a:r>
            <a:r>
              <a:rPr lang="en-US" altLang="lt-LT" dirty="0" err="1">
                <a:latin typeface="Arial" charset="0"/>
                <a:cs typeface="Arial" charset="0"/>
              </a:rPr>
              <a:t>projekto</a:t>
            </a:r>
            <a:r>
              <a:rPr lang="en-US" altLang="lt-LT" dirty="0">
                <a:latin typeface="Arial" charset="0"/>
                <a:cs typeface="Arial" charset="0"/>
              </a:rPr>
              <a:t> </a:t>
            </a:r>
            <a:r>
              <a:rPr lang="en-US" altLang="lt-LT" dirty="0" err="1">
                <a:latin typeface="Arial" charset="0"/>
                <a:cs typeface="Arial" charset="0"/>
              </a:rPr>
              <a:t>grafin</a:t>
            </a:r>
            <a:r>
              <a:rPr lang="lt-LT" altLang="lt-LT" dirty="0">
                <a:latin typeface="Arial" charset="0"/>
                <a:cs typeface="Arial" charset="0"/>
              </a:rPr>
              <a:t>ė sąsaja</a:t>
            </a:r>
          </a:p>
        </p:txBody>
      </p:sp>
      <p:sp>
        <p:nvSpPr>
          <p:cNvPr id="119813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D12F106C-09FC-44B3-B397-199F301B6BA6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2</a:t>
            </a:fld>
            <a:endParaRPr lang="lt-LT">
              <a:latin typeface="Arial" charset="0"/>
              <a:cs typeface="Arial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  <p:sp>
        <p:nvSpPr>
          <p:cNvPr id="52229" name="Stačiakampis 1"/>
          <p:cNvSpPr>
            <a:spLocks noChangeArrowheads="1"/>
          </p:cNvSpPr>
          <p:nvPr/>
        </p:nvSpPr>
        <p:spPr bwMode="auto">
          <a:xfrm>
            <a:off x="133350" y="603250"/>
            <a:ext cx="88677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en-US" altLang="lt-LT" sz="2000" dirty="0">
                <a:latin typeface="Arial" charset="0"/>
              </a:rPr>
              <a:t> </a:t>
            </a:r>
            <a:r>
              <a:rPr lang="lt-LT" altLang="lt-LT" sz="2000" dirty="0">
                <a:latin typeface="Arial" charset="0"/>
              </a:rPr>
              <a:t>Kas naujo projekte? </a:t>
            </a:r>
            <a:r>
              <a:rPr lang="lt-LT" altLang="lt-LT" sz="2000" b="1" dirty="0">
                <a:solidFill>
                  <a:srgbClr val="7030A0"/>
                </a:solidFill>
                <a:latin typeface="Arial" charset="0"/>
              </a:rPr>
              <a:t>Projektas vis pilnesnis, k</a:t>
            </a:r>
            <a:r>
              <a:rPr lang="en-US" altLang="lt-LT" sz="2000" b="1" dirty="0" err="1">
                <a:solidFill>
                  <a:srgbClr val="7030A0"/>
                </a:solidFill>
                <a:latin typeface="Arial" charset="0"/>
              </a:rPr>
              <a:t>uo</a:t>
            </a:r>
            <a:r>
              <a:rPr lang="en-US" altLang="lt-LT" sz="2000" b="1" dirty="0">
                <a:solidFill>
                  <a:srgbClr val="7030A0"/>
                </a:solidFill>
                <a:latin typeface="Arial" charset="0"/>
              </a:rPr>
              <a:t> </a:t>
            </a:r>
            <a:r>
              <a:rPr lang="lt-LT" altLang="lt-LT" sz="2000" b="1" dirty="0">
                <a:solidFill>
                  <a:srgbClr val="7030A0"/>
                </a:solidFill>
                <a:latin typeface="Arial" charset="0"/>
              </a:rPr>
              <a:t>giliau</a:t>
            </a:r>
            <a:r>
              <a:rPr lang="en-US" altLang="lt-LT" sz="2000" b="1" dirty="0">
                <a:solidFill>
                  <a:srgbClr val="7030A0"/>
                </a:solidFill>
                <a:latin typeface="Arial" charset="0"/>
              </a:rPr>
              <a:t> </a:t>
            </a:r>
            <a:r>
              <a:rPr lang="lt-LT" altLang="lt-LT" sz="2000" b="1" dirty="0">
                <a:solidFill>
                  <a:srgbClr val="7030A0"/>
                </a:solidFill>
                <a:latin typeface="Arial" charset="0"/>
              </a:rPr>
              <a:t>į mišką, tuo daugiau „medžių“</a:t>
            </a:r>
            <a:r>
              <a:rPr lang="lt-LT" altLang="lt-LT" sz="2000" b="1" dirty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.</a:t>
            </a:r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58" y="1438135"/>
            <a:ext cx="7849449" cy="4857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 err="1">
                <a:latin typeface="Arial" charset="0"/>
                <a:cs typeface="Arial" charset="0"/>
              </a:rPr>
              <a:t>Lab</a:t>
            </a:r>
            <a:r>
              <a:rPr lang="en-US" altLang="lt-LT" dirty="0">
                <a:latin typeface="Arial" charset="0"/>
                <a:cs typeface="Arial" charset="0"/>
              </a:rPr>
              <a:t>2</a:t>
            </a:r>
            <a:r>
              <a:rPr lang="lt-LT" altLang="lt-LT" dirty="0">
                <a:latin typeface="Arial" charset="0"/>
                <a:cs typeface="Arial" charset="0"/>
              </a:rPr>
              <a:t> java projekto struktūra</a:t>
            </a:r>
          </a:p>
        </p:txBody>
      </p:sp>
      <p:sp>
        <p:nvSpPr>
          <p:cNvPr id="116740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  <p:sp>
        <p:nvSpPr>
          <p:cNvPr id="116741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11F083B5-1345-469F-B117-712CB0C31589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3</a:t>
            </a:fld>
            <a:endParaRPr lang="lt-LT">
              <a:latin typeface="Arial" charset="0"/>
              <a:cs typeface="Arial" charset="0"/>
            </a:endParaRPr>
          </a:p>
        </p:txBody>
      </p:sp>
      <p:sp>
        <p:nvSpPr>
          <p:cNvPr id="53253" name="Rectangle 11"/>
          <p:cNvSpPr>
            <a:spLocks noChangeArrowheads="1"/>
          </p:cNvSpPr>
          <p:nvPr/>
        </p:nvSpPr>
        <p:spPr bwMode="auto">
          <a:xfrm>
            <a:off x="2495550" y="534988"/>
            <a:ext cx="650557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371600" indent="-4572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Naujas paketas </a:t>
            </a:r>
            <a:r>
              <a:rPr lang="lt-LT" altLang="lt-LT" sz="2000" b="1" dirty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edu.ktu.ds.lab2.gui (</a:t>
            </a:r>
            <a:r>
              <a:rPr lang="en-US" altLang="lt-LT" sz="2000" b="1" dirty="0" err="1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gui</a:t>
            </a:r>
            <a:r>
              <a:rPr lang="en-US" altLang="lt-LT" sz="2000" b="1" dirty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 - </a:t>
            </a:r>
            <a:r>
              <a:rPr lang="lt-LT" altLang="lt-LT" sz="2000" b="1" dirty="0" err="1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Graphical</a:t>
            </a:r>
            <a:r>
              <a:rPr lang="lt-LT" altLang="lt-LT" sz="2000" b="1" dirty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 User Interface)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, kuriame saugomos su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JavaFX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grafinės sąsajos klasės: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endParaRPr lang="lt-LT" altLang="lt-LT" sz="1800" dirty="0">
              <a:latin typeface="Arial" charset="0"/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kumimoji="1" lang="en-US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Ks</a:t>
            </a:r>
            <a:r>
              <a:rPr kumimoji="1" lang="en-US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Gui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realizuoti statiniai metodai, skirti išvesti duomenims į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JavaFX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(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Swing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) objektus.</a:t>
            </a:r>
            <a:endParaRPr lang="en-US" altLang="lt-LT" sz="2000" dirty="0">
              <a:latin typeface="Arial" charset="0"/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kumimoji="1" lang="en-US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 Main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Window</a:t>
            </a:r>
            <a:r>
              <a:rPr kumimoji="1" lang="lt-LT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sukuriamas programos grafinis langas.</a:t>
            </a:r>
            <a:endParaRPr lang="en-US" altLang="lt-LT" sz="2000" dirty="0">
              <a:solidFill>
                <a:schemeClr val="accent2"/>
              </a:solidFill>
              <a:latin typeface="Arial" charset="0"/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kumimoji="1" lang="en-US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 </a:t>
            </a:r>
            <a:r>
              <a:rPr kumimoji="1" lang="en-US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MainWindow</a:t>
            </a:r>
            <a:r>
              <a:rPr kumimoji="1" lang="lt-LT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Menu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sukuriamas grafinio lango meniu.</a:t>
            </a: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kumimoji="1" lang="en-US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 Panels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galima sukurti dviejų išdėstymų panelius: </a:t>
            </a:r>
          </a:p>
          <a:p>
            <a:pPr lvl="2" eaLnBrk="1" hangingPunct="1">
              <a:spcBef>
                <a:spcPct val="0"/>
              </a:spcBef>
              <a:buFont typeface="Calibri" pitchFamily="34" charset="0"/>
              <a:buAutoNum type="alphaLcParenR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Parametrų </a:t>
            </a:r>
            <a:r>
              <a:rPr lang="en-US" altLang="lt-LT" sz="2000" dirty="0" err="1">
                <a:latin typeface="Arial" charset="0"/>
                <a:sym typeface="Wingdings" pitchFamily="2" charset="2"/>
              </a:rPr>
              <a:t>lentel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ei.</a:t>
            </a:r>
          </a:p>
          <a:p>
            <a:pPr lvl="2" eaLnBrk="1" hangingPunct="1">
              <a:spcBef>
                <a:spcPct val="0"/>
              </a:spcBef>
              <a:buFont typeface="Calibri" pitchFamily="34" charset="0"/>
              <a:buAutoNum type="alphaLcParenR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Mygtukų tinkleliui.</a:t>
            </a: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kumimoji="1" lang="en-US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 Validation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Exception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, realizuojanti nuosavą nenumatytą situaciją.</a:t>
            </a:r>
            <a:endParaRPr lang="en-US" altLang="lt-LT" sz="2000" dirty="0">
              <a:latin typeface="Arial" charset="0"/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kumimoji="1" lang="en-US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messages.properties</a:t>
            </a:r>
            <a:r>
              <a:rPr kumimoji="1" lang="en-US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faile saugomi grafiniame lange naudojami tekstai.</a:t>
            </a:r>
            <a:endParaRPr lang="en-US" altLang="lt-LT" sz="2000" dirty="0">
              <a:latin typeface="Arial" charset="0"/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endParaRPr lang="lt-LT" altLang="lt-LT" sz="2000" dirty="0">
              <a:latin typeface="Arial" charset="0"/>
              <a:sym typeface="Wingdings" pitchFamily="2" charset="2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F35D03A9-586B-40C9-B0B5-24D5D320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" y="663722"/>
            <a:ext cx="236220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>
                <a:latin typeface="Arial" charset="0"/>
                <a:cs typeface="Arial" charset="0"/>
              </a:rPr>
              <a:t>Klasė </a:t>
            </a:r>
            <a:r>
              <a:rPr lang="lt-LT" altLang="lt-LT" dirty="0" err="1">
                <a:latin typeface="Arial" charset="0"/>
                <a:cs typeface="Arial" charset="0"/>
              </a:rPr>
              <a:t>Panels</a:t>
            </a:r>
            <a:endParaRPr lang="lt-LT" altLang="lt-LT" dirty="0">
              <a:latin typeface="Arial" charset="0"/>
              <a:cs typeface="Arial" charset="0"/>
            </a:endParaRPr>
          </a:p>
        </p:txBody>
      </p:sp>
      <p:sp>
        <p:nvSpPr>
          <p:cNvPr id="120837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0CA5577D-F8E1-4D4E-B8C9-CA006E60C21B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4</a:t>
            </a:fld>
            <a:endParaRPr lang="lt-LT" sz="1100" dirty="0">
              <a:latin typeface="Arial" charset="0"/>
              <a:cs typeface="Arial" charset="0"/>
            </a:endParaRP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250825" y="620713"/>
            <a:ext cx="864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600" dirty="0">
                <a:latin typeface="Arial" charset="0"/>
              </a:rPr>
              <a:t>Klasė skirta formuoti 2 tipų </a:t>
            </a:r>
            <a:r>
              <a:rPr lang="en-US" altLang="lt-LT" sz="1600" dirty="0" err="1">
                <a:latin typeface="Arial" charset="0"/>
              </a:rPr>
              <a:t>grafinius</a:t>
            </a:r>
            <a:r>
              <a:rPr lang="en-US" altLang="lt-LT" sz="1600" dirty="0">
                <a:latin typeface="Arial" charset="0"/>
              </a:rPr>
              <a:t> </a:t>
            </a:r>
            <a:r>
              <a:rPr lang="en-US" altLang="lt-LT" sz="1600" dirty="0" err="1">
                <a:latin typeface="Arial" charset="0"/>
              </a:rPr>
              <a:t>objektus</a:t>
            </a:r>
            <a:r>
              <a:rPr lang="lt-LT" altLang="lt-LT" sz="1600" dirty="0">
                <a:latin typeface="Arial" charset="0"/>
              </a:rPr>
              <a:t>: parametrų lentelei ir mygtukų tinkleliui</a:t>
            </a:r>
            <a:r>
              <a:rPr lang="en-US" altLang="lt-LT" sz="1600" dirty="0">
                <a:latin typeface="Arial" charset="0"/>
              </a:rPr>
              <a:t> </a:t>
            </a:r>
            <a:r>
              <a:rPr lang="lt-LT" altLang="lt-LT" sz="1600" dirty="0">
                <a:latin typeface="Arial" charset="0"/>
              </a:rPr>
              <a:t>panaudojant </a:t>
            </a:r>
            <a:r>
              <a:rPr lang="lt-LT" altLang="lt-LT" sz="1600" dirty="0" err="1">
                <a:latin typeface="Arial" charset="0"/>
              </a:rPr>
              <a:t>JavaFX</a:t>
            </a:r>
            <a:r>
              <a:rPr lang="lt-LT" altLang="lt-LT" sz="1600" dirty="0">
                <a:latin typeface="Arial" charset="0"/>
              </a:rPr>
              <a:t> </a:t>
            </a:r>
            <a:r>
              <a:rPr lang="lt-LT" altLang="lt-LT" sz="1600" dirty="0" err="1">
                <a:latin typeface="Arial" charset="0"/>
              </a:rPr>
              <a:t>Grid</a:t>
            </a:r>
            <a:r>
              <a:rPr lang="en-US" altLang="lt-LT" sz="1600" dirty="0">
                <a:latin typeface="Arial" charset="0"/>
              </a:rPr>
              <a:t>Pane </a:t>
            </a:r>
            <a:r>
              <a:rPr lang="en-US" altLang="lt-LT" sz="1600" dirty="0" err="1">
                <a:latin typeface="Arial" charset="0"/>
              </a:rPr>
              <a:t>i</a:t>
            </a:r>
            <a:r>
              <a:rPr lang="lt-LT" altLang="lt-LT" sz="1600" dirty="0" err="1">
                <a:latin typeface="Arial" charset="0"/>
              </a:rPr>
              <a:t>šdėstymo</a:t>
            </a:r>
            <a:r>
              <a:rPr lang="lt-LT" altLang="lt-LT" sz="1600" dirty="0">
                <a:latin typeface="Arial" charset="0"/>
              </a:rPr>
              <a:t> dėsnį. Tam naudojami du konstruktoriai:</a:t>
            </a:r>
          </a:p>
        </p:txBody>
      </p:sp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250825" y="2133600"/>
            <a:ext cx="8642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600" dirty="0">
                <a:latin typeface="Arial" charset="0"/>
              </a:rPr>
              <a:t>Pirmuoju konstruktoriumi sukuriamas parametrų lentelės objektas:</a:t>
            </a: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01950"/>
            <a:ext cx="21050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0" name="Rectangle 11"/>
          <p:cNvSpPr>
            <a:spLocks noChangeArrowheads="1"/>
          </p:cNvSpPr>
          <p:nvPr/>
        </p:nvSpPr>
        <p:spPr bwMode="auto">
          <a:xfrm>
            <a:off x="250825" y="4508500"/>
            <a:ext cx="8642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600">
                <a:latin typeface="Arial" charset="0"/>
              </a:rPr>
              <a:t>Antruoju konstruktoriumi sukuriamas mygtukų tinklelio objektas:</a:t>
            </a:r>
          </a:p>
        </p:txBody>
      </p:sp>
      <p:sp>
        <p:nvSpPr>
          <p:cNvPr id="54281" name="TextBox 6"/>
          <p:cNvSpPr txBox="1">
            <a:spLocks noChangeArrowheads="1"/>
          </p:cNvSpPr>
          <p:nvPr/>
        </p:nvSpPr>
        <p:spPr bwMode="auto">
          <a:xfrm>
            <a:off x="250825" y="2462213"/>
            <a:ext cx="17732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100" b="1" dirty="0">
                <a:solidFill>
                  <a:schemeClr val="accent2"/>
                </a:solidFill>
                <a:latin typeface="Arial" charset="0"/>
              </a:rPr>
              <a:t>Parametrų pavadinimai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100" b="1" dirty="0">
                <a:solidFill>
                  <a:schemeClr val="accent2"/>
                </a:solidFill>
                <a:latin typeface="Arial" charset="0"/>
              </a:rPr>
              <a:t>(</a:t>
            </a:r>
            <a:r>
              <a:rPr lang="lt-LT" altLang="lt-LT" sz="1100" b="1" dirty="0" err="1">
                <a:solidFill>
                  <a:schemeClr val="accent2"/>
                </a:solidFill>
                <a:latin typeface="Arial" charset="0"/>
              </a:rPr>
              <a:t>Label</a:t>
            </a:r>
            <a:r>
              <a:rPr lang="lt-LT" altLang="lt-LT" sz="1100" b="1" dirty="0">
                <a:solidFill>
                  <a:schemeClr val="accent2"/>
                </a:solidFill>
                <a:latin typeface="Arial" charset="0"/>
              </a:rPr>
              <a:t>)</a:t>
            </a:r>
          </a:p>
        </p:txBody>
      </p:sp>
      <p:sp>
        <p:nvSpPr>
          <p:cNvPr id="54282" name="TextBox 13"/>
          <p:cNvSpPr txBox="1">
            <a:spLocks noChangeArrowheads="1"/>
          </p:cNvSpPr>
          <p:nvPr/>
        </p:nvSpPr>
        <p:spPr bwMode="auto">
          <a:xfrm>
            <a:off x="3190875" y="2543175"/>
            <a:ext cx="15135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100" b="1" dirty="0">
                <a:solidFill>
                  <a:schemeClr val="accent2"/>
                </a:solidFill>
                <a:latin typeface="Arial" charset="0"/>
              </a:rPr>
              <a:t>Parametrų laukeliai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100" b="1" dirty="0">
                <a:solidFill>
                  <a:schemeClr val="accent2"/>
                </a:solidFill>
                <a:latin typeface="Arial" charset="0"/>
              </a:rPr>
              <a:t>(</a:t>
            </a:r>
            <a:r>
              <a:rPr lang="lt-LT" altLang="lt-LT" sz="1100" b="1" dirty="0" err="1">
                <a:solidFill>
                  <a:schemeClr val="accent2"/>
                </a:solidFill>
                <a:latin typeface="Arial" charset="0"/>
              </a:rPr>
              <a:t>TextField</a:t>
            </a:r>
            <a:r>
              <a:rPr lang="lt-LT" altLang="lt-LT" sz="1100" b="1" dirty="0">
                <a:solidFill>
                  <a:schemeClr val="accent2"/>
                </a:solidFill>
                <a:latin typeface="Arial" charset="0"/>
              </a:rPr>
              <a:t>)</a:t>
            </a:r>
          </a:p>
        </p:txBody>
      </p:sp>
      <p:sp>
        <p:nvSpPr>
          <p:cNvPr id="54283" name="Rectangle 14"/>
          <p:cNvSpPr>
            <a:spLocks noChangeArrowheads="1"/>
          </p:cNvSpPr>
          <p:nvPr/>
        </p:nvSpPr>
        <p:spPr bwMode="auto">
          <a:xfrm>
            <a:off x="4284663" y="3021013"/>
            <a:ext cx="4464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>
                <a:latin typeface="Arial" charset="0"/>
              </a:rPr>
              <a:t>lblTexts – parametrų pavadinimų masyvas.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>
                <a:latin typeface="Arial" charset="0"/>
              </a:rPr>
              <a:t>tfTexts – parametrų laukelių pradinių reikšmių masyvas.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>
                <a:latin typeface="Arial" charset="0"/>
              </a:rPr>
              <a:t>columnWidth - parametrų laukelių plotis.</a:t>
            </a:r>
          </a:p>
        </p:txBody>
      </p:sp>
      <p:cxnSp>
        <p:nvCxnSpPr>
          <p:cNvPr id="10" name="Straight Arrow Connector 9"/>
          <p:cNvCxnSpPr>
            <a:stCxn id="54282" idx="1"/>
          </p:cNvCxnSpPr>
          <p:nvPr/>
        </p:nvCxnSpPr>
        <p:spPr>
          <a:xfrm flipH="1">
            <a:off x="2843213" y="2758619"/>
            <a:ext cx="347662" cy="2693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4282" idx="1"/>
          </p:cNvCxnSpPr>
          <p:nvPr/>
        </p:nvCxnSpPr>
        <p:spPr>
          <a:xfrm flipH="1">
            <a:off x="2843213" y="2758619"/>
            <a:ext cx="347662" cy="5386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7725" y="2901950"/>
            <a:ext cx="195263" cy="1190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47725" y="2901950"/>
            <a:ext cx="195263" cy="3587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88" name="Rectangle 35"/>
          <p:cNvSpPr>
            <a:spLocks noChangeArrowheads="1"/>
          </p:cNvSpPr>
          <p:nvPr/>
        </p:nvSpPr>
        <p:spPr bwMode="auto">
          <a:xfrm>
            <a:off x="4284663" y="4941888"/>
            <a:ext cx="44640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>
                <a:latin typeface="Arial" charset="0"/>
              </a:rPr>
              <a:t>btnNames – mygtukų pavadinimų masyvas.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>
                <a:latin typeface="Arial" charset="0"/>
              </a:rPr>
              <a:t>gridX – mygtukų tinklelio plotis</a:t>
            </a:r>
            <a:r>
              <a:rPr lang="en-US" altLang="lt-LT" sz="1600">
                <a:latin typeface="Arial" charset="0"/>
              </a:rPr>
              <a:t>.</a:t>
            </a:r>
            <a:endParaRPr lang="lt-LT" altLang="lt-LT" sz="16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600">
                <a:latin typeface="Arial" charset="0"/>
              </a:rPr>
              <a:t>gridY – mygtukų tinklelio aukštis.</a:t>
            </a:r>
          </a:p>
        </p:txBody>
      </p:sp>
      <p:sp>
        <p:nvSpPr>
          <p:cNvPr id="54289" name="TextBox 36"/>
          <p:cNvSpPr txBox="1">
            <a:spLocks noChangeArrowheads="1"/>
          </p:cNvSpPr>
          <p:nvPr/>
        </p:nvSpPr>
        <p:spPr bwMode="auto">
          <a:xfrm>
            <a:off x="250825" y="5971043"/>
            <a:ext cx="817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100" b="1" dirty="0">
                <a:solidFill>
                  <a:schemeClr val="accent2"/>
                </a:solidFill>
                <a:latin typeface="Arial" charset="0"/>
              </a:rPr>
              <a:t>Mygtukai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lt-LT" altLang="lt-LT" sz="1100" b="1" dirty="0">
                <a:solidFill>
                  <a:schemeClr val="accent2"/>
                </a:solidFill>
                <a:latin typeface="Arial" charset="0"/>
              </a:rPr>
              <a:t>(</a:t>
            </a:r>
            <a:r>
              <a:rPr lang="lt-LT" altLang="lt-LT" sz="1100" b="1" dirty="0" err="1">
                <a:solidFill>
                  <a:schemeClr val="accent2"/>
                </a:solidFill>
                <a:latin typeface="Arial" charset="0"/>
              </a:rPr>
              <a:t>Button</a:t>
            </a:r>
            <a:r>
              <a:rPr lang="lt-LT" altLang="lt-LT" sz="1100" b="1" dirty="0">
                <a:solidFill>
                  <a:schemeClr val="accent2"/>
                </a:solidFill>
                <a:latin typeface="Arial" charset="0"/>
              </a:rPr>
              <a:t>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247775" y="5888038"/>
            <a:ext cx="266700" cy="2063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97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4884738"/>
            <a:ext cx="31369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  <p:sp>
        <p:nvSpPr>
          <p:cNvPr id="8" name="Stačiakampis 7"/>
          <p:cNvSpPr/>
          <p:nvPr/>
        </p:nvSpPr>
        <p:spPr>
          <a:xfrm>
            <a:off x="242683" y="1307526"/>
            <a:ext cx="776011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lt-LT" sz="1600" dirty="0" err="1">
                <a:solidFill>
                  <a:srgbClr val="0070C0"/>
                </a:solidFill>
              </a:rPr>
              <a:t>public</a:t>
            </a:r>
            <a:r>
              <a:rPr lang="lt-LT" sz="1600" dirty="0"/>
              <a:t> </a:t>
            </a:r>
            <a:r>
              <a:rPr lang="lt-LT" sz="1600" b="1" dirty="0" err="1"/>
              <a:t>Panels</a:t>
            </a:r>
            <a:r>
              <a:rPr lang="lt-LT" sz="1600" dirty="0"/>
              <a:t>(</a:t>
            </a:r>
            <a:r>
              <a:rPr lang="lt-LT" sz="1600" dirty="0" err="1"/>
              <a:t>String</a:t>
            </a:r>
            <a:r>
              <a:rPr lang="lt-LT" sz="1600" dirty="0"/>
              <a:t>[] </a:t>
            </a:r>
            <a:r>
              <a:rPr lang="lt-LT" sz="1600" dirty="0" err="1"/>
              <a:t>lblTexts</a:t>
            </a:r>
            <a:r>
              <a:rPr lang="lt-LT" sz="1600" dirty="0"/>
              <a:t>, </a:t>
            </a:r>
            <a:r>
              <a:rPr lang="lt-LT" sz="1600" dirty="0" err="1"/>
              <a:t>String</a:t>
            </a:r>
            <a:r>
              <a:rPr lang="lt-LT" sz="1600" dirty="0"/>
              <a:t>[] </a:t>
            </a:r>
            <a:r>
              <a:rPr lang="lt-LT" sz="1600" dirty="0" err="1"/>
              <a:t>tfTexts</a:t>
            </a:r>
            <a:r>
              <a:rPr lang="lt-LT" sz="1600" dirty="0"/>
              <a:t>, </a:t>
            </a:r>
            <a:r>
              <a:rPr lang="lt-LT" sz="1600" dirty="0" err="1"/>
              <a:t>int</a:t>
            </a:r>
            <a:r>
              <a:rPr lang="lt-LT" sz="1600" dirty="0"/>
              <a:t> </a:t>
            </a:r>
            <a:r>
              <a:rPr lang="lt-LT" sz="1600" dirty="0" err="1"/>
              <a:t>columnWidth</a:t>
            </a:r>
            <a:r>
              <a:rPr lang="lt-LT" sz="1600" dirty="0"/>
              <a:t>) </a:t>
            </a:r>
          </a:p>
          <a:p>
            <a:pPr>
              <a:buNone/>
            </a:pPr>
            <a:r>
              <a:rPr lang="lt-LT" sz="1600" dirty="0" err="1">
                <a:solidFill>
                  <a:srgbClr val="0070C0"/>
                </a:solidFill>
              </a:rPr>
              <a:t>public</a:t>
            </a:r>
            <a:r>
              <a:rPr lang="lt-LT" sz="1600" dirty="0"/>
              <a:t> </a:t>
            </a:r>
            <a:r>
              <a:rPr lang="lt-LT" sz="1600" b="1" dirty="0" err="1"/>
              <a:t>Panels</a:t>
            </a:r>
            <a:r>
              <a:rPr lang="lt-LT" sz="1600" dirty="0"/>
              <a:t>(</a:t>
            </a:r>
            <a:r>
              <a:rPr lang="lt-LT" sz="1600" dirty="0" err="1"/>
              <a:t>String</a:t>
            </a:r>
            <a:r>
              <a:rPr lang="lt-LT" sz="1600" dirty="0"/>
              <a:t>[] </a:t>
            </a:r>
            <a:r>
              <a:rPr lang="lt-LT" sz="1600" dirty="0" err="1"/>
              <a:t>btnNames</a:t>
            </a:r>
            <a:r>
              <a:rPr lang="lt-LT" sz="1600" dirty="0"/>
              <a:t>, </a:t>
            </a:r>
            <a:r>
              <a:rPr lang="lt-LT" sz="1600" dirty="0" err="1"/>
              <a:t>int</a:t>
            </a:r>
            <a:r>
              <a:rPr lang="lt-LT" sz="1600" dirty="0"/>
              <a:t> </a:t>
            </a:r>
            <a:r>
              <a:rPr lang="lt-LT" sz="1600" dirty="0" err="1"/>
              <a:t>gridX</a:t>
            </a:r>
            <a:r>
              <a:rPr lang="lt-LT" sz="1600" dirty="0"/>
              <a:t>, </a:t>
            </a:r>
            <a:r>
              <a:rPr lang="lt-LT" sz="1600" dirty="0" err="1"/>
              <a:t>int</a:t>
            </a:r>
            <a:r>
              <a:rPr lang="lt-LT" sz="1600" dirty="0"/>
              <a:t> </a:t>
            </a:r>
            <a:r>
              <a:rPr lang="lt-LT" sz="1600" dirty="0" err="1"/>
              <a:t>gridY</a:t>
            </a:r>
            <a:r>
              <a:rPr lang="lt-LT" sz="16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>
                <a:latin typeface="Arial" charset="0"/>
                <a:cs typeface="Arial" charset="0"/>
              </a:rPr>
              <a:t>Kai kurie klasė</a:t>
            </a:r>
            <a:r>
              <a:rPr lang="en-US" altLang="lt-LT" dirty="0">
                <a:latin typeface="Arial" charset="0"/>
                <a:cs typeface="Arial" charset="0"/>
              </a:rPr>
              <a:t>s</a:t>
            </a:r>
            <a:r>
              <a:rPr lang="lt-LT" altLang="lt-LT" dirty="0">
                <a:latin typeface="Arial" charset="0"/>
                <a:cs typeface="Arial" charset="0"/>
              </a:rPr>
              <a:t> </a:t>
            </a:r>
            <a:r>
              <a:rPr lang="lt-LT" altLang="lt-LT" dirty="0" err="1">
                <a:latin typeface="Arial" charset="0"/>
                <a:cs typeface="Arial" charset="0"/>
              </a:rPr>
              <a:t>Panels</a:t>
            </a:r>
            <a:r>
              <a:rPr lang="en-US" altLang="lt-LT" dirty="0">
                <a:latin typeface="Arial" charset="0"/>
                <a:cs typeface="Arial" charset="0"/>
              </a:rPr>
              <a:t> </a:t>
            </a:r>
            <a:r>
              <a:rPr lang="en-US" altLang="lt-LT" dirty="0" err="1">
                <a:latin typeface="Arial" charset="0"/>
                <a:cs typeface="Arial" charset="0"/>
              </a:rPr>
              <a:t>metodai</a:t>
            </a:r>
            <a:endParaRPr lang="lt-LT" altLang="lt-LT" dirty="0">
              <a:latin typeface="Arial" charset="0"/>
              <a:cs typeface="Arial" charset="0"/>
            </a:endParaRPr>
          </a:p>
        </p:txBody>
      </p:sp>
      <p:sp>
        <p:nvSpPr>
          <p:cNvPr id="121861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D3DA20CB-7836-42D5-9243-DEA1A0D58FE4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5</a:t>
            </a:fld>
            <a:endParaRPr lang="lt-LT" dirty="0">
              <a:latin typeface="Arial" charset="0"/>
              <a:cs typeface="Arial" charset="0"/>
            </a:endParaRPr>
          </a:p>
        </p:txBody>
      </p:sp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136525" y="603250"/>
            <a:ext cx="890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lt-LT" sz="1600" dirty="0">
                <a:latin typeface="Arial" charset="0"/>
              </a:rPr>
              <a:t>Gr</a:t>
            </a:r>
            <a:r>
              <a:rPr lang="lt-LT" altLang="lt-LT" sz="1600" dirty="0" err="1">
                <a:latin typeface="Arial" charset="0"/>
              </a:rPr>
              <a:t>ąžina</a:t>
            </a:r>
            <a:r>
              <a:rPr lang="lt-LT" altLang="lt-LT" sz="1600" dirty="0">
                <a:latin typeface="Arial" charset="0"/>
              </a:rPr>
              <a:t> mygtukų sąrašą. Reikalingas veiksmų, paspaudus mygtukus, programavimui.</a:t>
            </a:r>
            <a:endParaRPr lang="lt-LT" altLang="lt-LT" sz="1400" dirty="0">
              <a:latin typeface="Arial" charset="0"/>
            </a:endParaRPr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114300" y="2012889"/>
            <a:ext cx="8640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600" dirty="0">
                <a:latin typeface="Arial" charset="0"/>
              </a:rPr>
              <a:t>Grąžina lentelės parametrų laukelių reikšmių sąrašą. Jei panelis nesukurtas - grąžina </a:t>
            </a:r>
            <a:r>
              <a:rPr lang="lt-LT" altLang="lt-LT" sz="1600" dirty="0" err="1">
                <a:latin typeface="Arial" charset="0"/>
              </a:rPr>
              <a:t>null</a:t>
            </a:r>
            <a:r>
              <a:rPr lang="lt-LT" altLang="lt-LT" sz="1600" dirty="0">
                <a:latin typeface="Arial" charset="0"/>
              </a:rPr>
              <a:t>. </a:t>
            </a:r>
          </a:p>
        </p:txBody>
      </p:sp>
      <p:sp>
        <p:nvSpPr>
          <p:cNvPr id="55305" name="Rectangle 12"/>
          <p:cNvSpPr>
            <a:spLocks noChangeArrowheads="1"/>
          </p:cNvSpPr>
          <p:nvPr/>
        </p:nvSpPr>
        <p:spPr bwMode="auto">
          <a:xfrm>
            <a:off x="120650" y="4450487"/>
            <a:ext cx="8640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lt-LT" sz="1600" dirty="0">
                <a:latin typeface="Arial" charset="0"/>
              </a:rPr>
              <a:t>Gr</a:t>
            </a:r>
            <a:r>
              <a:rPr lang="lt-LT" altLang="lt-LT" sz="1600" dirty="0" err="1">
                <a:latin typeface="Arial" charset="0"/>
              </a:rPr>
              <a:t>ąžina</a:t>
            </a:r>
            <a:r>
              <a:rPr lang="lt-LT" altLang="lt-LT" sz="1600" dirty="0">
                <a:latin typeface="Arial" charset="0"/>
              </a:rPr>
              <a:t> lentelės parametrų laukelių sąrašą. Reikalingas pakeisti parametrų laukelių savybes. Jei panelis nesukurtas - grąžina tuščią sąrašą. 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  <p:sp>
        <p:nvSpPr>
          <p:cNvPr id="5" name="Stačiakampis 4"/>
          <p:cNvSpPr/>
          <p:nvPr/>
        </p:nvSpPr>
        <p:spPr>
          <a:xfrm>
            <a:off x="370408" y="2428670"/>
            <a:ext cx="82748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lt-LT" altLang="lt-LT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lt-LT" altLang="lt-LT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getParametersOfTable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lt-LT" altLang="lt-LT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lt-LT" altLang="lt-LT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lt-LT" altLang="lt-LT" sz="16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tfs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TextInputControl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getText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Collectors.</a:t>
            </a:r>
            <a:r>
              <a:rPr lang="lt-LT" altLang="lt-LT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t-LT" sz="1600" dirty="0"/>
          </a:p>
        </p:txBody>
      </p:sp>
      <p:sp>
        <p:nvSpPr>
          <p:cNvPr id="7" name="Stačiakampis 6"/>
          <p:cNvSpPr/>
          <p:nvPr/>
        </p:nvSpPr>
        <p:spPr>
          <a:xfrm>
            <a:off x="449063" y="98411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hangingPunct="0">
              <a:spcBef>
                <a:spcPct val="0"/>
              </a:spcBef>
              <a:buNone/>
            </a:pPr>
            <a:r>
              <a:rPr lang="lt-LT" altLang="lt-LT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lt-LT" altLang="lt-LT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getButtons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lt-LT" altLang="lt-LT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lt-LT" altLang="lt-LT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lt-LT" altLang="lt-LT" sz="16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btns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t-LT" altLang="lt-LT" sz="3600" dirty="0">
              <a:latin typeface="Arial" panose="020B0604020202020204" pitchFamily="34" charset="0"/>
            </a:endParaRPr>
          </a:p>
        </p:txBody>
      </p:sp>
      <p:sp>
        <p:nvSpPr>
          <p:cNvPr id="8" name="Stačiakampis 7"/>
          <p:cNvSpPr/>
          <p:nvPr/>
        </p:nvSpPr>
        <p:spPr>
          <a:xfrm>
            <a:off x="449063" y="5126031"/>
            <a:ext cx="5085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lt-LT" altLang="lt-LT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lt-LT" altLang="lt-LT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lt-LT" altLang="lt-L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getTfOfTable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lt-LT" altLang="lt-LT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lt-LT" altLang="lt-LT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lt-LT" altLang="lt-LT" sz="1600" b="1" dirty="0" err="1">
                <a:solidFill>
                  <a:srgbClr val="660E7A"/>
                </a:solidFill>
                <a:latin typeface="Consolas" panose="020B0609020204030204" pitchFamily="49" charset="0"/>
              </a:rPr>
              <a:t>tfs</a:t>
            </a: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lt-LT" altLang="lt-L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lt-LT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ntraštė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>
                <a:latin typeface="Arial" charset="0"/>
                <a:cs typeface="Arial" charset="0"/>
              </a:rPr>
              <a:t>Klasė </a:t>
            </a:r>
            <a:r>
              <a:rPr lang="lt-LT" altLang="lt-LT" dirty="0" err="1">
                <a:latin typeface="Arial" charset="0"/>
                <a:cs typeface="Arial" charset="0"/>
              </a:rPr>
              <a:t>KsGui</a:t>
            </a:r>
            <a:endParaRPr lang="lt-LT" altLang="lt-LT" dirty="0">
              <a:latin typeface="Arial" charset="0"/>
              <a:cs typeface="Arial" charset="0"/>
            </a:endParaRPr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5B701B-D406-4CC3-86AA-B855AC440082}" type="slidenum">
              <a:rPr lang="lt-LT" smtClean="0"/>
              <a:pPr>
                <a:defRPr/>
              </a:pPr>
              <a:t>6</a:t>
            </a:fld>
            <a:endParaRPr lang="lt-LT" dirty="0"/>
          </a:p>
        </p:txBody>
      </p:sp>
      <p:sp>
        <p:nvSpPr>
          <p:cNvPr id="7" name="Stačiakampis 6"/>
          <p:cNvSpPr/>
          <p:nvPr/>
        </p:nvSpPr>
        <p:spPr>
          <a:xfrm>
            <a:off x="173038" y="635000"/>
            <a:ext cx="8783637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lt-LT" dirty="0">
                <a:sym typeface="Wingdings" pitchFamily="2" charset="2"/>
              </a:rPr>
              <a:t>Klasės</a:t>
            </a:r>
            <a:r>
              <a:rPr kumimoji="1" lang="lt-LT" b="1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lt-LT" b="1" i="1" dirty="0" err="1">
                <a:solidFill>
                  <a:srgbClr val="0070C0"/>
                </a:solidFill>
                <a:sym typeface="Wingdings" pitchFamily="2" charset="2"/>
              </a:rPr>
              <a:t>KsGui</a:t>
            </a:r>
            <a:r>
              <a:rPr lang="lt-LT" dirty="0">
                <a:sym typeface="Wingdings" pitchFamily="2" charset="2"/>
              </a:rPr>
              <a:t> metodai skirti duomenų išvedimui į grafinius </a:t>
            </a:r>
            <a:r>
              <a:rPr lang="lt-LT" dirty="0" err="1">
                <a:sym typeface="Wingdings" pitchFamily="2" charset="2"/>
              </a:rPr>
              <a:t>JavaFX</a:t>
            </a:r>
            <a:r>
              <a:rPr lang="lt-LT" dirty="0">
                <a:sym typeface="Wingdings" pitchFamily="2" charset="2"/>
              </a:rPr>
              <a:t> objektus. </a:t>
            </a:r>
          </a:p>
          <a:p>
            <a:pPr>
              <a:buFontTx/>
              <a:buNone/>
              <a:defRPr/>
            </a:pPr>
            <a:endParaRPr lang="lt-LT" dirty="0">
              <a:sym typeface="Wingdings" pitchFamily="2" charset="2"/>
            </a:endParaRPr>
          </a:p>
          <a:p>
            <a:pPr>
              <a:buFontTx/>
              <a:buNone/>
              <a:defRPr/>
            </a:pPr>
            <a:r>
              <a:rPr lang="lt-LT" dirty="0">
                <a:sym typeface="Wingdings" pitchFamily="2" charset="2"/>
              </a:rPr>
              <a:t>Metodai:</a:t>
            </a:r>
          </a:p>
          <a:p>
            <a:pPr marL="342900" indent="-342900"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setFormatStartOfLine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boolean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formatStartOfLine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  <a:r>
              <a:rPr lang="lt-LT" dirty="0"/>
              <a:t>– nustatomas išvedamos eilutės pradžios formatavimas. J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lt-LT" dirty="0"/>
              <a:t>bool </a:t>
            </a:r>
            <a:r>
              <a:rPr lang="en-US" dirty="0"/>
              <a:t>== </a:t>
            </a:r>
            <a:r>
              <a:rPr lang="lt-LT" dirty="0"/>
              <a:t>true</a:t>
            </a:r>
            <a:r>
              <a:rPr lang="en-US" dirty="0"/>
              <a:t>, i</a:t>
            </a:r>
            <a:r>
              <a:rPr lang="lt-LT" dirty="0"/>
              <a:t>švedama</a:t>
            </a:r>
            <a:r>
              <a:rPr lang="en-US" dirty="0"/>
              <a:t> </a:t>
            </a:r>
            <a:r>
              <a:rPr lang="lt-LT" dirty="0"/>
              <a:t>eilutė numeruojama </a:t>
            </a:r>
            <a:r>
              <a:rPr lang="en-US" dirty="0"/>
              <a:t>1|…</a:t>
            </a:r>
            <a:endParaRPr lang="lt-LT" dirty="0"/>
          </a:p>
          <a:p>
            <a:pPr marL="342900" indent="-342900"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getStartOfLine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()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dirty="0"/>
              <a:t>– gr</a:t>
            </a:r>
            <a:r>
              <a:rPr lang="lt-LT" dirty="0" err="1"/>
              <a:t>ąžinama</a:t>
            </a:r>
            <a:r>
              <a:rPr lang="lt-LT" dirty="0"/>
              <a:t> eilutės pradžia.</a:t>
            </a:r>
          </a:p>
          <a:p>
            <a:pPr>
              <a:buFontTx/>
              <a:buNone/>
              <a:defRPr/>
            </a:pPr>
            <a:endParaRPr kumimoji="1" lang="lt-LT" b="1" i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buFontTx/>
              <a:buNone/>
              <a:defRPr/>
            </a:pPr>
            <a:r>
              <a:rPr lang="lt-LT" dirty="0"/>
              <a:t>Kitų metodų paskirtis - pagal analogiją su klase </a:t>
            </a:r>
            <a:r>
              <a:rPr lang="lt-LT" dirty="0" err="1"/>
              <a:t>Ks</a:t>
            </a:r>
            <a:r>
              <a:rPr lang="lt-LT" dirty="0"/>
              <a:t>:</a:t>
            </a:r>
          </a:p>
          <a:p>
            <a:pPr>
              <a:buFontTx/>
              <a:buNone/>
              <a:defRPr/>
            </a:pPr>
            <a:endParaRPr lang="lt-LT" dirty="0"/>
          </a:p>
          <a:p>
            <a:pPr marL="342900" indent="-342900"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ou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TextArea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ta, Object o, String msg) </a:t>
            </a:r>
          </a:p>
          <a:p>
            <a:pPr marL="342900" indent="-342900"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oun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TextArea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ta, Object o) </a:t>
            </a:r>
          </a:p>
          <a:p>
            <a:pPr marL="342900" indent="-342900"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oun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TextArea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ta, Object o, String msg) </a:t>
            </a:r>
          </a:p>
          <a:p>
            <a:pPr marL="342900" indent="-342900"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ounerr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TextArea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ta,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Exception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e) </a:t>
            </a:r>
          </a:p>
          <a:p>
            <a:pPr marL="342900" indent="-342900"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ounerr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TextArea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ta,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msg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pPr marL="342900" indent="-342900"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ounerr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TextArea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ta,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msg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parameter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>
                <a:latin typeface="Arial" charset="0"/>
                <a:cs typeface="Arial" charset="0"/>
              </a:rPr>
              <a:t>Klasė </a:t>
            </a:r>
            <a:r>
              <a:rPr lang="en-US" altLang="lt-LT" dirty="0">
                <a:latin typeface="Arial" charset="0"/>
                <a:cs typeface="Arial" charset="0"/>
              </a:rPr>
              <a:t>Validation</a:t>
            </a:r>
            <a:r>
              <a:rPr lang="lt-LT" altLang="lt-LT" dirty="0" err="1">
                <a:latin typeface="Arial" charset="0"/>
                <a:cs typeface="Arial" charset="0"/>
              </a:rPr>
              <a:t>Exception</a:t>
            </a:r>
            <a:endParaRPr lang="lt-LT" altLang="lt-LT" dirty="0">
              <a:latin typeface="Arial" charset="0"/>
              <a:cs typeface="Arial" charset="0"/>
            </a:endParaRPr>
          </a:p>
        </p:txBody>
      </p:sp>
      <p:sp>
        <p:nvSpPr>
          <p:cNvPr id="124933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ADC3DA18-1CF7-4357-A918-A7BDD323B5B8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7</a:t>
            </a:fld>
            <a:endParaRPr lang="lt-LT" dirty="0">
              <a:latin typeface="Arial" charset="0"/>
              <a:cs typeface="Arial" charset="0"/>
            </a:endParaRP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19075" y="546100"/>
            <a:ext cx="869473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lt-LT" altLang="lt-LT" sz="1800" dirty="0">
                <a:latin typeface="Arial" charset="0"/>
              </a:rPr>
              <a:t>Klasėje </a:t>
            </a:r>
            <a:r>
              <a:rPr lang="lt-LT" altLang="lt-LT" sz="2000" b="1" dirty="0" err="1">
                <a:solidFill>
                  <a:srgbClr val="7030A0"/>
                </a:solidFill>
                <a:latin typeface="Arial" charset="0"/>
              </a:rPr>
              <a:t>ValidationException</a:t>
            </a:r>
            <a:r>
              <a:rPr lang="lt-LT" altLang="lt-LT" sz="1800" dirty="0">
                <a:latin typeface="Arial" charset="0"/>
              </a:rPr>
              <a:t> realizuota nuosava situacija, naudojama GUI įvedamų parametrų tikrinimui.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1800" dirty="0">
                <a:latin typeface="Arial" charset="0"/>
              </a:rPr>
              <a:t>Klaidos kodo pagalba atskiriama, kuris parametras GUI lange yra bloga</a:t>
            </a:r>
            <a:r>
              <a:rPr lang="en-US" altLang="lt-LT" sz="1800" dirty="0" err="1">
                <a:latin typeface="Arial" charset="0"/>
              </a:rPr>
              <a:t>i</a:t>
            </a:r>
            <a:r>
              <a:rPr lang="lt-LT" altLang="lt-LT" sz="1800" dirty="0">
                <a:latin typeface="Arial" charset="0"/>
              </a:rPr>
              <a:t> įvestas.</a:t>
            </a:r>
          </a:p>
          <a:p>
            <a:pPr eaLnBrk="1" hangingPunct="1">
              <a:spcBef>
                <a:spcPct val="0"/>
              </a:spcBef>
            </a:pPr>
            <a:r>
              <a:rPr lang="lt-LT" altLang="lt-LT" sz="1800" dirty="0">
                <a:latin typeface="Arial" charset="0"/>
              </a:rPr>
              <a:t>Klaidos pranešimai</a:t>
            </a:r>
            <a:r>
              <a:rPr lang="en-US" altLang="lt-LT" sz="1800" dirty="0">
                <a:latin typeface="Arial" charset="0"/>
              </a:rPr>
              <a:t> </a:t>
            </a:r>
            <a:r>
              <a:rPr lang="en-US" altLang="lt-LT" sz="1800" dirty="0" err="1">
                <a:latin typeface="Arial" charset="0"/>
              </a:rPr>
              <a:t>yra</a:t>
            </a:r>
            <a:r>
              <a:rPr lang="lt-LT" altLang="lt-LT" sz="1800" dirty="0">
                <a:latin typeface="Arial" charset="0"/>
              </a:rPr>
              <a:t> pakete </a:t>
            </a:r>
            <a:r>
              <a:rPr lang="lt-LT" altLang="lt-LT" sz="2000" b="1" dirty="0">
                <a:solidFill>
                  <a:srgbClr val="7030A0"/>
                </a:solidFill>
                <a:latin typeface="Arial" charset="0"/>
              </a:rPr>
              <a:t>*.</a:t>
            </a:r>
            <a:r>
              <a:rPr lang="lt-LT" altLang="lt-LT" sz="2000" b="1" dirty="0" err="1">
                <a:solidFill>
                  <a:srgbClr val="7030A0"/>
                </a:solidFill>
                <a:latin typeface="Arial" charset="0"/>
              </a:rPr>
              <a:t>gui</a:t>
            </a:r>
            <a:r>
              <a:rPr lang="lt-LT" altLang="lt-LT" sz="2000" b="1" dirty="0">
                <a:solidFill>
                  <a:srgbClr val="7030A0"/>
                </a:solidFill>
                <a:latin typeface="Arial" charset="0"/>
              </a:rPr>
              <a:t> </a:t>
            </a:r>
            <a:r>
              <a:rPr lang="lt-LT" altLang="lt-LT" sz="1800" dirty="0">
                <a:latin typeface="Arial" charset="0"/>
              </a:rPr>
              <a:t>esančiame faile </a:t>
            </a:r>
            <a:r>
              <a:rPr kumimoji="1" lang="lt-LT" altLang="lt-LT" sz="1800" b="1" i="1" dirty="0" err="1">
                <a:solidFill>
                  <a:srgbClr val="0070C0"/>
                </a:solidFill>
                <a:latin typeface="Arial" charset="0"/>
              </a:rPr>
              <a:t>messages.properties</a:t>
            </a:r>
            <a:r>
              <a:rPr lang="lt-LT" altLang="lt-LT" sz="1800" dirty="0">
                <a:latin typeface="Arial" charset="0"/>
              </a:rPr>
              <a:t>.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B48EE-226F-4859-8861-A3260586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2" y="1765867"/>
            <a:ext cx="776778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ValidationException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RuntimeException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Situacijos kodas. Pagal ji programuojama programos reakcija į situaciją</a:t>
            </a:r>
            <a:br>
              <a:rPr kumimoji="0" lang="lt-LT" altLang="lt-L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ValidationException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(-1) - susitariama, kad tai neutralus kodas.</a:t>
            </a:r>
            <a:br>
              <a:rPr kumimoji="0" lang="lt-LT" altLang="lt-L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ValidationException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-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Illegal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ValidationException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-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Illegal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lt-LT" altLang="lt-LT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lt-LT" altLang="lt-LT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lt-LT" altLang="lt-L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lt-LT" altLang="lt-L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 err="1">
                <a:latin typeface="Arial" charset="0"/>
                <a:cs typeface="Arial" charset="0"/>
              </a:rPr>
              <a:t>Lab</a:t>
            </a:r>
            <a:r>
              <a:rPr lang="en-US" altLang="lt-LT" dirty="0">
                <a:latin typeface="Arial" charset="0"/>
                <a:cs typeface="Arial" charset="0"/>
              </a:rPr>
              <a:t>2</a:t>
            </a:r>
            <a:r>
              <a:rPr lang="lt-LT" altLang="lt-LT" dirty="0">
                <a:latin typeface="Arial" charset="0"/>
                <a:cs typeface="Arial" charset="0"/>
              </a:rPr>
              <a:t> java projektas </a:t>
            </a:r>
          </a:p>
        </p:txBody>
      </p:sp>
      <p:sp>
        <p:nvSpPr>
          <p:cNvPr id="117765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9D2C015B-7638-4EA8-8E5D-B371BDC68633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8</a:t>
            </a:fld>
            <a:endParaRPr lang="lt-LT">
              <a:latin typeface="Arial" charset="0"/>
              <a:cs typeface="Arial" charset="0"/>
            </a:endParaRP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179388" y="661988"/>
            <a:ext cx="86407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lang="en-US" altLang="lt-LT" sz="2000" dirty="0" err="1">
                <a:latin typeface="Arial" charset="0"/>
                <a:sym typeface="Wingdings" pitchFamily="2" charset="2"/>
              </a:rPr>
              <a:t>Pakete</a:t>
            </a:r>
            <a:r>
              <a:rPr lang="en-US" altLang="lt-LT" sz="2000" dirty="0">
                <a:latin typeface="Arial" charset="0"/>
                <a:sym typeface="Wingdings" pitchFamily="2" charset="2"/>
              </a:rPr>
              <a:t> </a:t>
            </a:r>
            <a:r>
              <a:rPr lang="en-US" altLang="lt-LT" sz="2000" b="1" dirty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edu.ktu.ds.lab2.utils</a:t>
            </a:r>
            <a:r>
              <a:rPr lang="en-US" altLang="lt-LT" sz="2000" dirty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altLang="lt-LT" sz="2000" dirty="0" err="1">
                <a:latin typeface="Arial" charset="0"/>
                <a:sym typeface="Wingdings" pitchFamily="2" charset="2"/>
              </a:rPr>
              <a:t>realizuot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i</a:t>
            </a:r>
            <a:r>
              <a:rPr lang="en-US" altLang="lt-LT" sz="2000" dirty="0">
                <a:latin typeface="Arial" charset="0"/>
                <a:sym typeface="Wingdings" pitchFamily="2" charset="2"/>
              </a:rPr>
              <a:t> </a:t>
            </a:r>
            <a:r>
              <a:rPr lang="en-US" altLang="lt-LT" sz="2000" dirty="0" err="1">
                <a:latin typeface="Arial" charset="0"/>
                <a:sym typeface="Wingdings" pitchFamily="2" charset="2"/>
              </a:rPr>
              <a:t>nauj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i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interfeisai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:</a:t>
            </a:r>
          </a:p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endParaRPr lang="lt-LT" altLang="lt-LT" sz="2000" dirty="0">
              <a:latin typeface="Arial" charset="0"/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kumimoji="1" lang="lt-LT" altLang="lt-LT" sz="2000" b="1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</a:rPr>
              <a:t>Set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Aibės ADT.</a:t>
            </a: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SortedSet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rikiuotos aibės,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iteruojamos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ne tik didėjimo, bet ir mažėjimo tvarka, ADT. Paveldi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Set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interfeisą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.</a:t>
            </a: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kumimoji="1" lang="en-US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Parsable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SortedSet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interfeisas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, paveldintis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SortedSet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interfeisą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ir leidžiantis dirbti su failais.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9388" y="3175000"/>
            <a:ext cx="864076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lang="en-US" altLang="lt-LT" sz="2000" dirty="0" err="1">
                <a:latin typeface="Arial" charset="0"/>
                <a:sym typeface="Wingdings" pitchFamily="2" charset="2"/>
              </a:rPr>
              <a:t>Pakete</a:t>
            </a:r>
            <a:r>
              <a:rPr lang="en-US" altLang="lt-LT" sz="2000" dirty="0">
                <a:latin typeface="Arial" charset="0"/>
                <a:sym typeface="Wingdings" pitchFamily="2" charset="2"/>
              </a:rPr>
              <a:t> </a:t>
            </a:r>
            <a:r>
              <a:rPr lang="en-US" altLang="lt-LT" sz="2000" b="1" dirty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edu.ktu.ds.lab2.utils</a:t>
            </a:r>
            <a:r>
              <a:rPr lang="en-US" altLang="lt-LT" sz="2000" dirty="0">
                <a:solidFill>
                  <a:srgbClr val="7030A0"/>
                </a:solidFill>
                <a:latin typeface="Arial" charset="0"/>
                <a:sym typeface="Wingdings" pitchFamily="2" charset="2"/>
              </a:rPr>
              <a:t> </a:t>
            </a:r>
            <a:r>
              <a:rPr lang="en-US" altLang="lt-LT" sz="2000" dirty="0" err="1">
                <a:latin typeface="Arial" charset="0"/>
                <a:sym typeface="Wingdings" pitchFamily="2" charset="2"/>
              </a:rPr>
              <a:t>realizuotos</a:t>
            </a:r>
            <a:r>
              <a:rPr lang="en-US" altLang="lt-LT" sz="2000" dirty="0">
                <a:latin typeface="Arial" charset="0"/>
                <a:sym typeface="Wingdings" pitchFamily="2" charset="2"/>
              </a:rPr>
              <a:t> </a:t>
            </a:r>
            <a:r>
              <a:rPr lang="en-US" altLang="lt-LT" sz="2000" dirty="0" err="1">
                <a:latin typeface="Arial" charset="0"/>
                <a:sym typeface="Wingdings" pitchFamily="2" charset="2"/>
              </a:rPr>
              <a:t>nauj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os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klasės:</a:t>
            </a:r>
          </a:p>
          <a:p>
            <a:pPr lvl="1" eaLnBrk="1" hangingPunct="1">
              <a:spcBef>
                <a:spcPct val="0"/>
              </a:spcBef>
              <a:buSzPct val="125000"/>
              <a:buFontTx/>
              <a:buNone/>
            </a:pPr>
            <a:endParaRPr lang="lt-LT" altLang="lt-LT" sz="2000" dirty="0">
              <a:latin typeface="Arial" charset="0"/>
              <a:sym typeface="Wingdings" pitchFamily="2" charset="2"/>
            </a:endParaRP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BstSet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realizuoja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SortedSet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interfeisą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DP-medžiu.</a:t>
            </a: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kumimoji="1" lang="en-US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Parsable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BstSet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klasė, paveldinti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BstSet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klasę, ir leidžianti dirbti su failais.</a:t>
            </a: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BstSet</a:t>
            </a:r>
            <a:r>
              <a:rPr kumimoji="1" lang="en-US" altLang="lt-LT" sz="2000" b="1" i="1" dirty="0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Iterative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klasė, paveldinti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BstSet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klasę, kurioje perdengiamas metodas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add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iteracine realizacija .</a:t>
            </a: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AvlSet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realizuoja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SortedSet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 err="1">
                <a:latin typeface="Arial" charset="0"/>
                <a:sym typeface="Wingdings" pitchFamily="2" charset="2"/>
              </a:rPr>
              <a:t>interfeisą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AVL-medžiu.</a:t>
            </a:r>
          </a:p>
          <a:p>
            <a:pPr lvl="1" eaLnBrk="1" hangingPunct="1">
              <a:spcBef>
                <a:spcPct val="0"/>
              </a:spcBef>
              <a:buSzPct val="125000"/>
              <a:buFontTx/>
              <a:buChar char="•"/>
            </a:pPr>
            <a:r>
              <a:rPr lang="lt-LT" altLang="lt-LT" sz="2000" dirty="0">
                <a:latin typeface="Arial" charset="0"/>
                <a:sym typeface="Wingdings" pitchFamily="2" charset="2"/>
              </a:rPr>
              <a:t> </a:t>
            </a:r>
            <a:r>
              <a:rPr kumimoji="1" lang="en-US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Parsable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AvlSet</a:t>
            </a:r>
            <a:r>
              <a:rPr lang="lt-LT" altLang="lt-LT" sz="2000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 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– klasė, paveldinti </a:t>
            </a:r>
            <a:r>
              <a:rPr kumimoji="1" lang="lt-LT" altLang="lt-LT" sz="2000" b="1" i="1" dirty="0" err="1">
                <a:solidFill>
                  <a:srgbClr val="0070C0"/>
                </a:solidFill>
                <a:latin typeface="Arial" charset="0"/>
                <a:sym typeface="Wingdings" pitchFamily="2" charset="2"/>
              </a:rPr>
              <a:t>AvlSet</a:t>
            </a:r>
            <a:r>
              <a:rPr lang="lt-LT" altLang="lt-LT" sz="2000" dirty="0">
                <a:latin typeface="Arial" charset="0"/>
                <a:sym typeface="Wingdings" pitchFamily="2" charset="2"/>
              </a:rPr>
              <a:t> klasę, ir leidžianti dirbti su failais.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0" y="9525"/>
            <a:ext cx="9107488" cy="466725"/>
          </a:xfrm>
        </p:spPr>
        <p:txBody>
          <a:bodyPr/>
          <a:lstStyle/>
          <a:p>
            <a:r>
              <a:rPr lang="lt-LT" altLang="lt-LT" dirty="0" err="1">
                <a:latin typeface="Arial" charset="0"/>
                <a:cs typeface="Arial" charset="0"/>
              </a:rPr>
              <a:t>Lab</a:t>
            </a:r>
            <a:r>
              <a:rPr lang="en-US" altLang="lt-LT" dirty="0">
                <a:latin typeface="Arial" charset="0"/>
                <a:cs typeface="Arial" charset="0"/>
              </a:rPr>
              <a:t>2</a:t>
            </a:r>
            <a:r>
              <a:rPr lang="lt-LT" altLang="lt-LT" dirty="0">
                <a:latin typeface="Arial" charset="0"/>
                <a:cs typeface="Arial" charset="0"/>
              </a:rPr>
              <a:t> java projektas </a:t>
            </a:r>
          </a:p>
        </p:txBody>
      </p:sp>
      <p:sp>
        <p:nvSpPr>
          <p:cNvPr id="73731" name="Rectangle 6"/>
          <p:cNvSpPr>
            <a:spLocks noChangeArrowheads="1"/>
          </p:cNvSpPr>
          <p:nvPr/>
        </p:nvSpPr>
        <p:spPr bwMode="auto">
          <a:xfrm>
            <a:off x="107950" y="748988"/>
            <a:ext cx="8859838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ct val="0"/>
              </a:spcBef>
              <a:buSzPct val="130000"/>
              <a:buFont typeface="Arial" charset="0"/>
              <a:buChar char="•"/>
              <a:defRPr/>
            </a:pP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nterfeisas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en-US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SortedSet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 paveldi </a:t>
            </a:r>
            <a:r>
              <a:rPr lang="lt-LT" dirty="0" err="1">
                <a:latin typeface="Arial" pitchFamily="34" charset="0"/>
                <a:ea typeface="+mn-ea"/>
                <a:cs typeface="Arial" pitchFamily="34" charset="0"/>
              </a:rPr>
              <a:t>interfeisą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Set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 ir yra realizuojamas klasėje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BstSet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. Nauji metodai:</a:t>
            </a:r>
          </a:p>
          <a:p>
            <a:pPr marL="285750" indent="-285750">
              <a:spcBef>
                <a:spcPct val="0"/>
              </a:spcBef>
              <a:buSzPct val="130000"/>
              <a:buFont typeface="Arial" charset="0"/>
              <a:buChar char="•"/>
              <a:defRPr/>
            </a:pPr>
            <a:endParaRPr lang="lt-LT" dirty="0"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0"/>
              </a:spcBef>
              <a:buSzPct val="100000"/>
              <a:buFont typeface="Wingdings" pitchFamily="2" charset="2"/>
              <a:buChar char="§"/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Object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[]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toArray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- grąžinamas </a:t>
            </a:r>
            <a:r>
              <a:rPr lang="en-US" dirty="0" err="1">
                <a:latin typeface="Arial" pitchFamily="34" charset="0"/>
                <a:ea typeface="+mn-ea"/>
                <a:cs typeface="Arial" pitchFamily="34" charset="0"/>
              </a:rPr>
              <a:t>aib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ės elementų masyvas.</a:t>
            </a:r>
          </a:p>
          <a:p>
            <a:pPr marL="800100" lvl="1" indent="-342900">
              <a:spcBef>
                <a:spcPct val="0"/>
              </a:spcBef>
              <a:buSzPct val="100000"/>
              <a:buFont typeface="Wingdings" pitchFamily="2" charset="2"/>
              <a:buChar char="§"/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SortedSet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&gt;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headSet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element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- grąžinamas aibės poaibis iki elemento </a:t>
            </a:r>
            <a:r>
              <a:rPr lang="en-US" i="1" dirty="0">
                <a:latin typeface="Arial" pitchFamily="34" charset="0"/>
                <a:ea typeface="+mn-ea"/>
                <a:cs typeface="Arial" pitchFamily="34" charset="0"/>
              </a:rPr>
              <a:t>element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800100" lvl="1" indent="-342900">
              <a:spcBef>
                <a:spcPct val="0"/>
              </a:spcBef>
              <a:buSzPct val="100000"/>
              <a:buFont typeface="Wingdings" pitchFamily="2" charset="2"/>
              <a:buChar char="§"/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SortedSet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&gt;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subSet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element1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element2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 - grąžinamas aibės poaibis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lt-LT" dirty="0">
                <a:latin typeface="Arial" pitchFamily="34" charset="0"/>
                <a:cs typeface="Arial" pitchFamily="34" charset="0"/>
              </a:rPr>
              <a:t>nuo elemento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element1</a:t>
            </a:r>
            <a:r>
              <a:rPr lang="lt-LT" dirty="0">
                <a:latin typeface="Arial" pitchFamily="34" charset="0"/>
                <a:cs typeface="Arial" pitchFamily="34" charset="0"/>
              </a:rPr>
              <a:t> iki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element2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800100" lvl="1" indent="-342900">
              <a:spcBef>
                <a:spcPct val="0"/>
              </a:spcBef>
              <a:buSzPct val="100000"/>
              <a:buFont typeface="Wingdings" pitchFamily="2" charset="2"/>
              <a:buChar char="§"/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SortedSet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&gt;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tailSet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en-US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element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- g</a:t>
            </a:r>
            <a:r>
              <a:rPr lang="pt-BR" dirty="0">
                <a:latin typeface="Arial" pitchFamily="34" charset="0"/>
                <a:ea typeface="+mn-ea"/>
                <a:cs typeface="Arial" pitchFamily="34" charset="0"/>
              </a:rPr>
              <a:t>rąžinamas aibės poaibis nuo elemento </a:t>
            </a:r>
            <a:r>
              <a:rPr lang="pt-BR" i="1" dirty="0">
                <a:latin typeface="Arial" pitchFamily="34" charset="0"/>
                <a:ea typeface="+mn-ea"/>
                <a:cs typeface="Arial" pitchFamily="34" charset="0"/>
              </a:rPr>
              <a:t>element</a:t>
            </a:r>
            <a:r>
              <a:rPr lang="pt-BR" dirty="0"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lt-LT" dirty="0">
              <a:latin typeface="Arial" pitchFamily="34" charset="0"/>
              <a:ea typeface="+mn-ea"/>
              <a:cs typeface="Arial" pitchFamily="34" charset="0"/>
            </a:endParaRPr>
          </a:p>
          <a:p>
            <a:pPr>
              <a:spcBef>
                <a:spcPct val="0"/>
              </a:spcBef>
              <a:buSzPct val="130000"/>
              <a:buFontTx/>
              <a:buNone/>
              <a:defRPr/>
            </a:pPr>
            <a:endParaRPr lang="lt-LT" dirty="0"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>
              <a:spcBef>
                <a:spcPct val="0"/>
              </a:spcBef>
              <a:buSzPct val="130000"/>
              <a:buFont typeface="Arial" charset="0"/>
              <a:buChar char="•"/>
              <a:defRPr/>
            </a:pPr>
            <a:r>
              <a:rPr lang="lt-LT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Pastarieji trys metodai nėra realizuoti, juos reikės realizuoti laboratorinio darbo metu arba sugalvoti kitokių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285750" indent="-285750">
              <a:spcBef>
                <a:spcPct val="0"/>
              </a:spcBef>
              <a:buSzPct val="130000"/>
              <a:buFont typeface="Arial" charset="0"/>
              <a:buChar char="•"/>
              <a:defRPr/>
            </a:pP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Object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[]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toArray</a:t>
            </a:r>
            <a:r>
              <a:rPr kumimoji="1" lang="lt-LT" b="1" i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()</a:t>
            </a:r>
            <a:r>
              <a:rPr lang="lt-LT" b="1" dirty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realizacija niekuo nesiskiria nuo </a:t>
            </a:r>
            <a:r>
              <a:rPr kumimoji="1" lang="lt-LT" b="1" i="1" dirty="0" err="1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lt-LT" dirty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lt-LT" dirty="0">
                <a:latin typeface="Arial" pitchFamily="34" charset="0"/>
                <a:ea typeface="+mn-ea"/>
                <a:cs typeface="Arial" pitchFamily="34" charset="0"/>
              </a:rPr>
              <a:t>realizacijos, todėl jos nepateikiame.</a:t>
            </a:r>
          </a:p>
        </p:txBody>
      </p:sp>
      <p:sp>
        <p:nvSpPr>
          <p:cNvPr id="118790" name="Slide Number Placeholder 8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Aft>
                <a:spcPct val="0"/>
              </a:spcAft>
              <a:defRPr/>
            </a:pPr>
            <a:fld id="{356C9972-4DE4-4871-9529-3F4598DA5BAA}" type="slidenum">
              <a:rPr lang="lt-LT" smtClean="0">
                <a:latin typeface="Arial" charset="0"/>
                <a:cs typeface="Arial" charset="0"/>
              </a:rPr>
              <a:pPr eaLnBrk="1" fontAlgn="base" hangingPunct="1">
                <a:spcAft>
                  <a:spcPct val="0"/>
                </a:spcAft>
                <a:defRPr/>
              </a:pPr>
              <a:t>9</a:t>
            </a:fld>
            <a:endParaRPr lang="lt-LT">
              <a:latin typeface="Arial" charset="0"/>
              <a:cs typeface="Arial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2486025" y="6507163"/>
            <a:ext cx="410368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lt-LT" dirty="0">
                <a:latin typeface="Arial" charset="0"/>
              </a:rPr>
              <a:t>Duomenų struktūros </a:t>
            </a:r>
            <a:r>
              <a:rPr lang="en-US" dirty="0">
                <a:latin typeface="Arial" charset="0"/>
              </a:rPr>
              <a:t>KTU</a:t>
            </a:r>
            <a:endParaRPr lang="lt-LT" dirty="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1192</Words>
  <Application>Microsoft Office PowerPoint</Application>
  <PresentationFormat>Demonstracija ekrane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Tahoma</vt:lpstr>
      <vt:lpstr>Wingdings</vt:lpstr>
      <vt:lpstr>Office Theme</vt:lpstr>
      <vt:lpstr>Lab2 eksperimentinių tyrimų analizė</vt:lpstr>
      <vt:lpstr>Lab2 projekto grafinė sąsaja</vt:lpstr>
      <vt:lpstr>Lab2 java projekto struktūra</vt:lpstr>
      <vt:lpstr>Klasė Panels</vt:lpstr>
      <vt:lpstr>Kai kurie klasės Panels metodai</vt:lpstr>
      <vt:lpstr>Klasė KsGui</vt:lpstr>
      <vt:lpstr>Klasė ValidationException</vt:lpstr>
      <vt:lpstr>Lab2 java projektas </vt:lpstr>
      <vt:lpstr>Lab2 java projektas </vt:lpstr>
      <vt:lpstr>Grafinis medžio atvaizdavimas</vt:lpstr>
      <vt:lpstr>Elementų generavimas lab2 projekto pavyzdiniame variante</vt:lpstr>
      <vt:lpstr>Greitaveikos testavimas</vt:lpstr>
      <vt:lpstr>Greitaveikos testavimas grafiniame režime</vt:lpstr>
      <vt:lpstr>Pagalba lab2 užduotims</vt:lpstr>
      <vt:lpstr>Pabaiga</vt:lpstr>
    </vt:vector>
  </TitlesOfParts>
  <Company>Darius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Medžiai</dc:title>
  <dc:creator>Darius</dc:creator>
  <cp:lastModifiedBy>PC</cp:lastModifiedBy>
  <cp:revision>564</cp:revision>
  <dcterms:created xsi:type="dcterms:W3CDTF">2010-10-30T09:31:24Z</dcterms:created>
  <dcterms:modified xsi:type="dcterms:W3CDTF">2019-10-07T03:49:14Z</dcterms:modified>
</cp:coreProperties>
</file>