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"/>
      <p:regular r:id="rId20"/>
      <p:italic r:id="rId21"/>
    </p:embeddedFont>
    <p:embeddedFont>
      <p:font typeface="Nixie One"/>
      <p:regular r:id="rId22"/>
    </p:embeddedFont>
    <p:embeddedFont>
      <p:font typeface="Bree Serif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regular.fntdata"/><Relationship Id="rId11" Type="http://schemas.openxmlformats.org/officeDocument/2006/relationships/slide" Target="slides/slide7.xml"/><Relationship Id="rId22" Type="http://schemas.openxmlformats.org/officeDocument/2006/relationships/font" Target="fonts/NixieOne-regular.fntdata"/><Relationship Id="rId10" Type="http://schemas.openxmlformats.org/officeDocument/2006/relationships/slide" Target="slides/slide6.xml"/><Relationship Id="rId21" Type="http://schemas.openxmlformats.org/officeDocument/2006/relationships/font" Target="fonts/Muli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Shape 1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Shape 1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Shape 1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Shape 1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Shape 1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tmel.com/images/Atmel-8271-8-bit-AVR-Microcontroller-ATmega48A-48PA-88A-88PA-168A-168PA-328-328P_datasheet_Complete.pdf" TargetMode="External"/><Relationship Id="rId4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engineersgarage.com/content/seven-segment-display" TargetMode="External"/><Relationship Id="rId4" Type="http://schemas.openxmlformats.org/officeDocument/2006/relationships/hyperlink" Target="http://www.engineersgarage.com/content/led" TargetMode="External"/><Relationship Id="rId5" Type="http://schemas.openxmlformats.org/officeDocument/2006/relationships/hyperlink" Target="http://www.engineersgarage.com/microcontroller/8051projects/create-custom-characters-LCD-AT89C51" TargetMode="External"/><Relationship Id="rId6" Type="http://schemas.openxmlformats.org/officeDocument/2006/relationships/hyperlink" Target="http://www.engineersgarage.com/microcontroller/8051projects/display-custom-animations-LCD-AT89C51" TargetMode="External"/><Relationship Id="rId7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DSPS : NavBot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/>
          <p:nvPr>
            <p:ph type="title"/>
          </p:nvPr>
        </p:nvSpPr>
        <p:spPr>
          <a:xfrm>
            <a:off x="2407575" y="885100"/>
            <a:ext cx="7224900" cy="84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Bank</a:t>
            </a:r>
          </a:p>
        </p:txBody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2575150" y="1637649"/>
            <a:ext cx="4944300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Portable Power Banks are comprised of a special battery in a special case with a special circuit to control power flow. They allow you to store electrical energy (deposit it in the bank) and then later use it to charge up a mobile device (withdraw it from the bank).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I used Bell Power Bank of 4000 mAh to power up my Arduino robot. I made a carriage for holding it in place at the back of the NavBot</a:t>
            </a:r>
          </a:p>
        </p:txBody>
      </p:sp>
      <p:pic>
        <p:nvPicPr>
          <p:cNvPr descr="pb.jpg" id="1475" name="Shape 1475"/>
          <p:cNvPicPr preferRelativeResize="0"/>
          <p:nvPr/>
        </p:nvPicPr>
        <p:blipFill rotWithShape="1">
          <a:blip r:embed="rId3">
            <a:alphaModFix/>
          </a:blip>
          <a:srcRect b="7228" l="0" r="0" t="7228"/>
          <a:stretch/>
        </p:blipFill>
        <p:spPr>
          <a:xfrm>
            <a:off x="253900" y="2175775"/>
            <a:ext cx="2269800" cy="19416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19050">
            <a:solidFill>
              <a:srgbClr val="11C8D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76" name="Shape 1476"/>
          <p:cNvCxnSpPr/>
          <p:nvPr/>
        </p:nvCxnSpPr>
        <p:spPr>
          <a:xfrm>
            <a:off x="2575150" y="1703250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/>
          <p:nvPr>
            <p:ph idx="4294967295" type="ctrTitle"/>
          </p:nvPr>
        </p:nvSpPr>
        <p:spPr>
          <a:xfrm>
            <a:off x="3497575" y="1533275"/>
            <a:ext cx="55608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Programming</a:t>
            </a:r>
          </a:p>
        </p:txBody>
      </p:sp>
      <p:sp>
        <p:nvSpPr>
          <p:cNvPr id="1482" name="Shape 1482"/>
          <p:cNvSpPr txBox="1"/>
          <p:nvPr>
            <p:ph idx="4294967295" type="subTitle"/>
          </p:nvPr>
        </p:nvSpPr>
        <p:spPr>
          <a:xfrm>
            <a:off x="3963550" y="3103696"/>
            <a:ext cx="4333800" cy="13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Here comes the programming IDE and languages.</a:t>
            </a:r>
          </a:p>
        </p:txBody>
      </p:sp>
      <p:pic>
        <p:nvPicPr>
          <p:cNvPr descr="progg.jpg" id="1483" name="Shape 1483"/>
          <p:cNvPicPr preferRelativeResize="0"/>
          <p:nvPr/>
        </p:nvPicPr>
        <p:blipFill rotWithShape="1">
          <a:blip r:embed="rId3">
            <a:alphaModFix/>
          </a:blip>
          <a:srcRect b="0" l="11626" r="11633" t="0"/>
          <a:stretch/>
        </p:blipFill>
        <p:spPr>
          <a:xfrm>
            <a:off x="-335766" y="1104755"/>
            <a:ext cx="3942000" cy="34185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/>
          <p:nvPr>
            <p:ph idx="4294967295" type="body"/>
          </p:nvPr>
        </p:nvSpPr>
        <p:spPr>
          <a:xfrm>
            <a:off x="1136850" y="2012650"/>
            <a:ext cx="5907300" cy="26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 has launched it’s own IDEs which uses various C functions for keywords. With my earlier of C language, I found it easier to program it. I also used RobotC for programming but got my head struck with the interface. I used 1.0.6 for programming.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before that I learnt C and C++ to clear up my mis words and then I was able to program up the NavBot very smoothly.</a:t>
            </a:r>
          </a:p>
        </p:txBody>
      </p:sp>
      <p:sp>
        <p:nvSpPr>
          <p:cNvPr id="1489" name="Shape 1489"/>
          <p:cNvSpPr txBox="1"/>
          <p:nvPr>
            <p:ph idx="4294967295" type="title"/>
          </p:nvPr>
        </p:nvSpPr>
        <p:spPr>
          <a:xfrm>
            <a:off x="2099850" y="671349"/>
            <a:ext cx="4944300" cy="134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 : IDE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type="title"/>
          </p:nvPr>
        </p:nvSpPr>
        <p:spPr>
          <a:xfrm>
            <a:off x="1732700" y="1072024"/>
            <a:ext cx="4944300" cy="130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&amp; Software Issues</a:t>
            </a:r>
          </a:p>
        </p:txBody>
      </p:sp>
      <p:sp>
        <p:nvSpPr>
          <p:cNvPr id="1495" name="Shape 1495"/>
          <p:cNvSpPr txBox="1"/>
          <p:nvPr>
            <p:ph idx="1" type="body"/>
          </p:nvPr>
        </p:nvSpPr>
        <p:spPr>
          <a:xfrm>
            <a:off x="1732700" y="2380900"/>
            <a:ext cx="5868900" cy="25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20B0D8"/>
              </a:buClr>
              <a:buAutoNum type="arabicParenR"/>
            </a:pPr>
            <a:r>
              <a:rPr b="1" lang="en">
                <a:solidFill>
                  <a:srgbClr val="20B0D8"/>
                </a:solidFill>
              </a:rPr>
              <a:t>Going Straight: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two motors are never same I had a hard time fixing this problem. I implemented various filters but was not impressed by anyone of it. Then finally I used MPU6050 Gyroscope and accelerometer to just measure the turned angle and the applying the power to the motors for straightening up.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 txBox="1"/>
          <p:nvPr>
            <p:ph idx="1" type="body"/>
          </p:nvPr>
        </p:nvSpPr>
        <p:spPr>
          <a:xfrm>
            <a:off x="1894975" y="1038175"/>
            <a:ext cx="6280500" cy="25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20B0D8"/>
                </a:solidFill>
              </a:rPr>
              <a:t>2) Compactibility on any surface: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 made the robot in such a way that it could navigate on any surface as no value is dependent on friction, weight and other variable properties. Since I have used MPU6050, I was able to get nice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rgbClr val="20B0D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01" name="Shape 1501"/>
          <p:cNvGrpSpPr/>
          <p:nvPr/>
        </p:nvGrpSpPr>
        <p:grpSpPr>
          <a:xfrm rot="1873407">
            <a:off x="2256184" y="3236153"/>
            <a:ext cx="1578385" cy="1287278"/>
            <a:chOff x="570875" y="4322250"/>
            <a:chExt cx="443300" cy="443325"/>
          </a:xfrm>
        </p:grpSpPr>
        <p:sp>
          <p:nvSpPr>
            <p:cNvPr id="1502" name="Shape 150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Shape 1506"/>
          <p:cNvGrpSpPr/>
          <p:nvPr/>
        </p:nvGrpSpPr>
        <p:grpSpPr>
          <a:xfrm>
            <a:off x="5037651" y="2499869"/>
            <a:ext cx="2052536" cy="1625944"/>
            <a:chOff x="6654650" y="3665275"/>
            <a:chExt cx="409100" cy="409125"/>
          </a:xfrm>
        </p:grpSpPr>
        <p:sp>
          <p:nvSpPr>
            <p:cNvPr id="1507" name="Shape 150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idx="4294967295" type="ctrTitle"/>
          </p:nvPr>
        </p:nvSpPr>
        <p:spPr>
          <a:xfrm>
            <a:off x="3057650" y="2534650"/>
            <a:ext cx="4562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grpSp>
        <p:nvGrpSpPr>
          <p:cNvPr id="1514" name="Shape 1514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515" name="Shape 1515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Shape 1562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NavBot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1504500" y="1245075"/>
            <a:ext cx="69540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___________________________________________________________________________________________________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is a prototype of DSPS which navigates in deep space with the knowledge and algorithms of mathematics (trigonometry), physics (angular velocity), triangulation.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The following questions will be answered in the following slide: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Q1. What are its features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Q2. In which programming languages is it programmed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Q3. Is it compatible on any surface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Q4. What are the input methods for this robot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Q5. Is it able to move a large distance without any problems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Q6. Problems encountered when building it ?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Q7. By which microcontroller is it powered ?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>
            <p:ph idx="4294967295" type="ctrTitle"/>
          </p:nvPr>
        </p:nvSpPr>
        <p:spPr>
          <a:xfrm>
            <a:off x="3672550" y="1240450"/>
            <a:ext cx="4562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  </a:t>
            </a:r>
            <a:r>
              <a:rPr lang="en" sz="9600"/>
              <a:t>Design</a:t>
            </a:r>
          </a:p>
        </p:txBody>
      </p:sp>
      <p:sp>
        <p:nvSpPr>
          <p:cNvPr id="1420" name="Shape 1420"/>
          <p:cNvSpPr txBox="1"/>
          <p:nvPr>
            <p:ph idx="4294967295" type="body"/>
          </p:nvPr>
        </p:nvSpPr>
        <p:spPr>
          <a:xfrm>
            <a:off x="4131092" y="2346325"/>
            <a:ext cx="4562100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The following slides explain the design of my NavBot.</a:t>
            </a:r>
          </a:p>
        </p:txBody>
      </p:sp>
      <p:pic>
        <p:nvPicPr>
          <p:cNvPr descr="IMG_20160516_201417.jpg" id="1421" name="Shape 1421"/>
          <p:cNvPicPr preferRelativeResize="0"/>
          <p:nvPr/>
        </p:nvPicPr>
        <p:blipFill rotWithShape="1">
          <a:blip r:embed="rId3">
            <a:alphaModFix/>
          </a:blip>
          <a:srcRect b="0" l="6754" r="6754" t="0"/>
          <a:stretch/>
        </p:blipFill>
        <p:spPr>
          <a:xfrm>
            <a:off x="39736" y="1240450"/>
            <a:ext cx="3802500" cy="34416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1422" name="Shape 1422"/>
          <p:cNvSpPr txBox="1"/>
          <p:nvPr/>
        </p:nvSpPr>
        <p:spPr>
          <a:xfrm>
            <a:off x="-169300" y="-292775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/>
          <p:nvPr>
            <p:ph type="ctrTitle"/>
          </p:nvPr>
        </p:nvSpPr>
        <p:spPr>
          <a:xfrm>
            <a:off x="2960925" y="527225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Parts Used</a:t>
            </a:r>
          </a:p>
        </p:txBody>
      </p:sp>
      <p:sp>
        <p:nvSpPr>
          <p:cNvPr id="1428" name="Shape 1428"/>
          <p:cNvSpPr txBox="1"/>
          <p:nvPr>
            <p:ph idx="1" type="subTitle"/>
          </p:nvPr>
        </p:nvSpPr>
        <p:spPr>
          <a:xfrm>
            <a:off x="3010550" y="1868841"/>
            <a:ext cx="5696100" cy="23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Arduino Uno R3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DC motor (100 rpm)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LCD display (16, 2)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Wheels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IR Photodiodes and IR LED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Styrofoam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Power Bank (4000 mAh)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Let’s get started with their usage in my NavBot.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/>
          <p:nvPr>
            <p:ph idx="1" type="body"/>
          </p:nvPr>
        </p:nvSpPr>
        <p:spPr>
          <a:xfrm>
            <a:off x="2745450" y="1439774"/>
            <a:ext cx="4944300" cy="33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The Arduino Uno is a microcontroller board based on the </a:t>
            </a:r>
            <a:r>
              <a:rPr lang="en" sz="1350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ATmega328P. </a:t>
            </a:r>
            <a:r>
              <a:rPr lang="en" sz="1350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It has 14 digital input/output pins (of which 6 can be used as PWM outputs), 6 analog inputs, a 16MHz quartz crystal, a USB connection, a power jack, an ICSP header and a reset button. It contains everything needed to support the microcontroller; simply connect it to a computer with a USB cable or power it with a AC-to-DC adapter or battery to get started.</a:t>
            </a:r>
          </a:p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It is the heart of my NavBot as it does various tasks in one go like comparing variables, running motors, getting values from sensors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0B0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0B0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 txBox="1"/>
          <p:nvPr>
            <p:ph type="title"/>
          </p:nvPr>
        </p:nvSpPr>
        <p:spPr>
          <a:xfrm>
            <a:off x="2745450" y="7944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 UNO R3</a:t>
            </a:r>
          </a:p>
        </p:txBody>
      </p:sp>
      <p:pic>
        <p:nvPicPr>
          <p:cNvPr descr="arduino123.jpg" id="1435" name="Shape 1435"/>
          <p:cNvPicPr preferRelativeResize="0"/>
          <p:nvPr/>
        </p:nvPicPr>
        <p:blipFill rotWithShape="1">
          <a:blip r:embed="rId4">
            <a:alphaModFix/>
          </a:blip>
          <a:srcRect b="7806" l="0" r="0" t="7798"/>
          <a:stretch/>
        </p:blipFill>
        <p:spPr>
          <a:xfrm>
            <a:off x="501175" y="2065525"/>
            <a:ext cx="2299500" cy="19407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38100">
            <a:solidFill>
              <a:srgbClr val="1FB2D7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36" name="Shape 1436"/>
          <p:cNvCxnSpPr/>
          <p:nvPr/>
        </p:nvCxnSpPr>
        <p:spPr>
          <a:xfrm>
            <a:off x="2800675" y="1441125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/>
          <p:nvPr>
            <p:ph type="title"/>
          </p:nvPr>
        </p:nvSpPr>
        <p:spPr>
          <a:xfrm>
            <a:off x="3169725" y="121035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LCD (16 X 2)</a:t>
            </a:r>
          </a:p>
        </p:txBody>
      </p:sp>
      <p:sp>
        <p:nvSpPr>
          <p:cNvPr id="1442" name="Shape 1442"/>
          <p:cNvSpPr txBox="1"/>
          <p:nvPr>
            <p:ph idx="1" type="body"/>
          </p:nvPr>
        </p:nvSpPr>
        <p:spPr>
          <a:xfrm>
            <a:off x="2684100" y="1855649"/>
            <a:ext cx="4944300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LCD (Liquid Crystal Display) screen is an electronic display module and find a wide range of applications. A 16x2 LCD display is very basic module and is very commonly used in various devices and circuits. These modules are preferred over </a:t>
            </a:r>
            <a:r>
              <a:rPr lang="en" u="sng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seven segments</a:t>
            </a: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 and other multi segment </a:t>
            </a:r>
            <a:r>
              <a:rPr lang="en" u="sng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LED</a:t>
            </a: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s. The reasons being: LCDs are economical; easily programmable; have no limitation of displaying special &amp; even </a:t>
            </a:r>
            <a:r>
              <a:rPr lang="en" u="sng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custom characters</a:t>
            </a: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 (unlike in seven segments), </a:t>
            </a:r>
            <a:r>
              <a:rPr lang="en" u="sng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animations</a:t>
            </a: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 and so 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A 16x2 LCD means it can display 16 characters per line and there are 2 such lines. In this LCD each character is displayed in 5x7 pixel matrix.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B0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uu.jpg" id="1443" name="Shape 1443"/>
          <p:cNvPicPr preferRelativeResize="0"/>
          <p:nvPr/>
        </p:nvPicPr>
        <p:blipFill rotWithShape="1">
          <a:blip r:embed="rId7">
            <a:alphaModFix/>
          </a:blip>
          <a:srcRect b="0" l="6806" r="6815" t="0"/>
          <a:stretch/>
        </p:blipFill>
        <p:spPr>
          <a:xfrm>
            <a:off x="313375" y="2403700"/>
            <a:ext cx="2269800" cy="19416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19050">
            <a:solidFill>
              <a:srgbClr val="11C8D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44" name="Shape 1444"/>
          <p:cNvCxnSpPr/>
          <p:nvPr/>
        </p:nvCxnSpPr>
        <p:spPr>
          <a:xfrm>
            <a:off x="2790100" y="1855650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>
            <p:ph type="title"/>
          </p:nvPr>
        </p:nvSpPr>
        <p:spPr>
          <a:xfrm>
            <a:off x="2407575" y="961300"/>
            <a:ext cx="7224900" cy="84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 LED and IR Photodiode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2684100" y="1855649"/>
            <a:ext cx="4944300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Infrared rays are those rays which are invisible to us as they are too small to be seen by us (940 nm). IR LED is a LED which gives IR rays as it produces mechanical oscillation of 680 - 690 mHz. IR rays are reflected by shiny and light surfaces but are absorbed by dull and dark surfaces.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This property is used in various application in robotics like</a:t>
            </a:r>
          </a:p>
          <a:p>
            <a:pPr indent="-228600" lvl="0" marL="457200" rtl="0">
              <a:spcBef>
                <a:spcPts val="0"/>
              </a:spcBef>
              <a:buClr>
                <a:srgbClr val="20B0D8"/>
              </a:buClr>
              <a:buFont typeface="Arial"/>
              <a:buAutoNum type="arabicPeriod"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Optical Encoders</a:t>
            </a:r>
          </a:p>
          <a:p>
            <a:pPr indent="-228600" lvl="0" marL="457200" rtl="0">
              <a:spcBef>
                <a:spcPts val="0"/>
              </a:spcBef>
              <a:buClr>
                <a:srgbClr val="20B0D8"/>
              </a:buClr>
              <a:buFont typeface="Arial"/>
              <a:buAutoNum type="arabicPeriod"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Line following robot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And much more.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IR photodiode is a Reverse Bias LED which means it collects light. It is usually covered with black plastic to avoid rays other that Infrared to pass through.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B0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.jpg" id="1451" name="Shape 1451"/>
          <p:cNvPicPr preferRelativeResize="0"/>
          <p:nvPr/>
        </p:nvPicPr>
        <p:blipFill rotWithShape="1">
          <a:blip r:embed="rId3">
            <a:alphaModFix/>
          </a:blip>
          <a:srcRect b="7228" l="0" r="0" t="7228"/>
          <a:stretch/>
        </p:blipFill>
        <p:spPr>
          <a:xfrm>
            <a:off x="313375" y="2403700"/>
            <a:ext cx="2269800" cy="19416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19050">
            <a:solidFill>
              <a:srgbClr val="11C8D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52" name="Shape 1452"/>
          <p:cNvCxnSpPr/>
          <p:nvPr/>
        </p:nvCxnSpPr>
        <p:spPr>
          <a:xfrm>
            <a:off x="2879950" y="1855650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/>
          <p:nvPr>
            <p:ph type="title"/>
          </p:nvPr>
        </p:nvSpPr>
        <p:spPr>
          <a:xfrm>
            <a:off x="2407575" y="885100"/>
            <a:ext cx="7224900" cy="84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2N2222 Transistor</a:t>
            </a:r>
          </a:p>
        </p:txBody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2575150" y="1637649"/>
            <a:ext cx="4944300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As we all know that Arduino can only supply power upto 40a which is far more less than what a DC motor requires. So we need to amplify the power to control DC motors. One such way is using transistors. Connecting B of transistor to the Arduino Digital Pin and C to negative rail of breadboard and then E to the motor’s pin will allow us to control the Dc motor’s input power. I used 2N222 transistor for the purpose.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Transistors have 3 pins</a:t>
            </a:r>
          </a:p>
          <a:p>
            <a:pPr indent="-228600" lvl="0" marL="457200" rtl="0">
              <a:spcBef>
                <a:spcPts val="0"/>
              </a:spcBef>
              <a:buClr>
                <a:srgbClr val="20B0D8"/>
              </a:buClr>
              <a:buFont typeface="Arial"/>
              <a:buAutoNum type="arabicPeriod"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Collector/Source/C</a:t>
            </a:r>
          </a:p>
          <a:p>
            <a:pPr indent="-228600" lvl="0" marL="457200" rtl="0">
              <a:spcBef>
                <a:spcPts val="0"/>
              </a:spcBef>
              <a:buClr>
                <a:srgbClr val="20B0D8"/>
              </a:buClr>
              <a:buFont typeface="Arial"/>
              <a:buAutoNum type="arabicPeriod"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Base/Power/B</a:t>
            </a:r>
          </a:p>
          <a:p>
            <a:pPr indent="-228600" lvl="0" marL="457200" rtl="0">
              <a:spcBef>
                <a:spcPts val="0"/>
              </a:spcBef>
              <a:buClr>
                <a:srgbClr val="20B0D8"/>
              </a:buClr>
              <a:buFont typeface="Arial"/>
              <a:buAutoNum type="arabicPeriod"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Emitter/Drain/E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Arial"/>
                <a:ea typeface="Arial"/>
                <a:cs typeface="Arial"/>
                <a:sym typeface="Arial"/>
              </a:rPr>
              <a:t>These all pins work in a series to control the DC motor with Arduino.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B0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ttt.png" id="1459" name="Shape 1459"/>
          <p:cNvPicPr preferRelativeResize="0"/>
          <p:nvPr/>
        </p:nvPicPr>
        <p:blipFill rotWithShape="1">
          <a:blip r:embed="rId3">
            <a:alphaModFix/>
          </a:blip>
          <a:srcRect b="7228" l="0" r="0" t="7228"/>
          <a:stretch/>
        </p:blipFill>
        <p:spPr>
          <a:xfrm>
            <a:off x="253900" y="2175775"/>
            <a:ext cx="2269800" cy="19416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19050">
            <a:solidFill>
              <a:srgbClr val="11C8D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60" name="Shape 1460"/>
          <p:cNvCxnSpPr/>
          <p:nvPr/>
        </p:nvCxnSpPr>
        <p:spPr>
          <a:xfrm>
            <a:off x="2575150" y="1703250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/>
          <p:nvPr>
            <p:ph type="title"/>
          </p:nvPr>
        </p:nvSpPr>
        <p:spPr>
          <a:xfrm>
            <a:off x="2407575" y="885100"/>
            <a:ext cx="7224900" cy="84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Styrofoam</a:t>
            </a:r>
          </a:p>
        </p:txBody>
      </p:sp>
      <p:sp>
        <p:nvSpPr>
          <p:cNvPr id="1466" name="Shape 1466"/>
          <p:cNvSpPr txBox="1"/>
          <p:nvPr>
            <p:ph idx="1" type="body"/>
          </p:nvPr>
        </p:nvSpPr>
        <p:spPr>
          <a:xfrm>
            <a:off x="2575150" y="1637649"/>
            <a:ext cx="4944300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Styrofoam is actually the trade name of a polystyrene, which is a petroleum-based plastic. Polystyrene is a lightweight material, about 95% air, with very good insulation properties and is used in all types of products.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As the pins of Arduino UNO board are exposed on the other side it creates a problem that I might short circuit when kept on a metal platform.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B0D8"/>
                </a:solidFill>
                <a:latin typeface="Verdana"/>
                <a:ea typeface="Verdana"/>
                <a:cs typeface="Verdana"/>
                <a:sym typeface="Verdana"/>
              </a:rPr>
              <a:t>So I designed a styrofoam bed to insulate Arduino’s back and also decreases the chance of damage due to stones, digs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B0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ui.jpg" id="1467" name="Shape 1467"/>
          <p:cNvPicPr preferRelativeResize="0"/>
          <p:nvPr/>
        </p:nvPicPr>
        <p:blipFill rotWithShape="1">
          <a:blip r:embed="rId3">
            <a:alphaModFix/>
          </a:blip>
          <a:srcRect b="238" l="0" r="0" t="248"/>
          <a:stretch/>
        </p:blipFill>
        <p:spPr>
          <a:xfrm>
            <a:off x="253900" y="2175775"/>
            <a:ext cx="2269800" cy="1941600"/>
          </a:xfrm>
          <a:prstGeom prst="hexagon">
            <a:avLst>
              <a:gd fmla="val 28504" name="adj"/>
              <a:gd fmla="val 115470" name="vf"/>
            </a:avLst>
          </a:prstGeom>
          <a:noFill/>
          <a:ln cap="flat" cmpd="sng" w="19050">
            <a:solidFill>
              <a:srgbClr val="11C8D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468" name="Shape 1468"/>
          <p:cNvCxnSpPr/>
          <p:nvPr/>
        </p:nvCxnSpPr>
        <p:spPr>
          <a:xfrm>
            <a:off x="2575150" y="1703250"/>
            <a:ext cx="55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