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69" r:id="rId3"/>
    <p:sldId id="276" r:id="rId4"/>
    <p:sldId id="275" r:id="rId5"/>
    <p:sldId id="273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2945" autoAdjust="0"/>
  </p:normalViewPr>
  <p:slideViewPr>
    <p:cSldViewPr snapToGrid="0">
      <p:cViewPr>
        <p:scale>
          <a:sx n="64" d="100"/>
          <a:sy n="64" d="100"/>
        </p:scale>
        <p:origin x="32" y="-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4FE8D-3150-4929-B643-9E945EEC670D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BBC4D-9BFF-47F7-A30A-F1288B5BF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236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BBC4D-9BFF-47F7-A30A-F1288B5BFAB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230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825FE-1ACF-A252-E23B-6FF974589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9B29F4-89D2-755A-B01C-2DF38F2488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90CE12-3C97-B532-C0E3-AEE5A9B16F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F8E34-559E-3B24-040F-B764A64587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BBC4D-9BFF-47F7-A30A-F1288B5BFAB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681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D7C1C-A6C6-A77F-A116-3F3A6A417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CACE53-6832-96E4-B705-F1F7E8D756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E112CF-08F8-30CC-A171-23EE31EA88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46602-976C-F21F-BF39-50F695ADDB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BBC4D-9BFF-47F7-A30A-F1288B5BFAB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73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08CC6-D9FD-62B8-70C2-350F9460F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FE4BA2-5139-9282-05EF-E229720E6D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5BACAA-4913-8834-ECB0-3A3C6C902E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E5CF8-7263-302E-6390-F11B0310C5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BBC4D-9BFF-47F7-A30A-F1288B5BFAB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652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51B04-AC3A-F323-2000-E599E38B6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1F5411-79A4-F512-E765-1C8F42AB1C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8F91D2-F3E2-B336-EC19-42278C05D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3F842-7560-3546-65E2-DAE61D7528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BBC4D-9BFF-47F7-A30A-F1288B5BFAB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901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C454B-D636-86FE-AA28-28F31E1D9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5F5A4D-6818-A650-1B02-A29BDF3097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877870-A092-77A8-ADC5-B924CAFED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9E793-4BBD-B38D-A92C-E610C03BE6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BBC4D-9BFF-47F7-A30A-F1288B5BFAB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28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CBF21-EFD3-621B-A253-7B81749C7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3E9262-6688-667B-65CB-A76FF3AA7B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CAA96E-BE7D-1A89-395F-EDA819DBE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28863-40C3-FFEA-60ED-8CC1B3773F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BBC4D-9BFF-47F7-A30A-F1288B5BFAB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479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14A81-BEA1-87EB-D95A-06B7C2CB6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367F6C-C79D-94E1-8943-CB9156A7D6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FA52EE-06EF-0D60-88BC-318E82B2A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AF9DC-D126-CB01-1F4B-75471E1544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BBC4D-9BFF-47F7-A30A-F1288B5BFAB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082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48ED1-471E-4F70-61C3-37949AB92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C225F9-9821-FE76-6750-29AAB4B020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74D85D-9CF7-A539-3A19-4DE4F9C5A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CB767-6D71-D097-AF79-3F1E80460E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BBC4D-9BFF-47F7-A30A-F1288B5BFAB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860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DF35D-2151-FFAD-56F1-2D34585A0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46FE5E-4D48-7D21-E570-B1F426C68E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D0D945-C4C9-F888-FB65-AEF613199E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0181F-497E-F06A-281C-5E4B651EEF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BBC4D-9BFF-47F7-A30A-F1288B5BFAB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329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5883C-502F-3FBC-02DE-0FB4920C4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7A47D7-1CB5-6918-8397-9EE6DAA5A0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5C001D-9980-26CF-DC78-0832CD6C3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88F9B-D90B-91CF-185B-ECDCF15E87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BBC4D-9BFF-47F7-A30A-F1288B5BFAB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958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4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5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79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4054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99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22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69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24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8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0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6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1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7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5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1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6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9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72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outlook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10739158" cy="2954655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G2M Case Study</a:t>
            </a:r>
          </a:p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A Comparative Analysis of Pink Cab and Yellow Cab</a:t>
            </a:r>
          </a:p>
          <a:p>
            <a:endParaRPr lang="en-US" sz="4000" dirty="0"/>
          </a:p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4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April 2025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8E8090-5607-4E9B-DCCB-3613FEE75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2CC4D9-0818-97E3-DD52-0DB7F3E3348F}"/>
              </a:ext>
            </a:extLst>
          </p:cNvPr>
          <p:cNvSpPr txBox="1"/>
          <p:nvPr/>
        </p:nvSpPr>
        <p:spPr>
          <a:xfrm>
            <a:off x="3071191" y="765313"/>
            <a:ext cx="5307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Summary of Analysis</a:t>
            </a:r>
            <a:endParaRPr lang="en-GB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904F92-7303-5223-9588-8EA9CD1BA530}"/>
              </a:ext>
            </a:extLst>
          </p:cNvPr>
          <p:cNvSpPr txBox="1"/>
          <p:nvPr/>
        </p:nvSpPr>
        <p:spPr>
          <a:xfrm>
            <a:off x="626165" y="2073613"/>
            <a:ext cx="11181522" cy="448417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Ride Distribution by City &amp; Company</a:t>
            </a:r>
            <a:endParaRPr lang="en-GB" sz="12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Yellow Cab dominates in ride volume across most cities.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Pink Cab tends to operate in fewer cities with significantly fewer rides.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Monthly Trends</a:t>
            </a:r>
            <a:endParaRPr lang="en-GB" sz="12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Both companies show fluctuations in monthly ride volumes.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Yellow Cab maintains a consistently higher number of rides, indicating greater market share.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Customer Demographics</a:t>
            </a:r>
            <a:endParaRPr lang="en-GB" sz="12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Age Group</a:t>
            </a:r>
            <a:r>
              <a:rPr lang="en-GB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: Young and Middle-Aged customers are the most frequent users.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Gender</a:t>
            </a:r>
            <a:r>
              <a:rPr lang="en-GB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: Both companies are used by all genders, but there's a slight edge toward male customers overall.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Revenue &amp; Profitability</a:t>
            </a:r>
            <a:endParaRPr lang="en-GB" sz="12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Yellow Cab earns on average, </a:t>
            </a:r>
            <a:r>
              <a:rPr lang="en-GB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~$458M</a:t>
            </a:r>
            <a:r>
              <a:rPr lang="en-GB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in revenue with </a:t>
            </a:r>
            <a:r>
              <a:rPr lang="en-GB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~$160M</a:t>
            </a:r>
            <a:r>
              <a:rPr lang="en-GB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in profit, while Pink Cab earns an average of </a:t>
            </a:r>
            <a:r>
              <a:rPr lang="en-GB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~$310M</a:t>
            </a:r>
            <a:r>
              <a:rPr lang="en-GB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in revenue and makes </a:t>
            </a:r>
            <a:r>
              <a:rPr lang="en-GB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~$62M</a:t>
            </a:r>
            <a:r>
              <a:rPr lang="en-GB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profit.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Yellow Cab outperforms Pink Cab in terms of revenue and profit by a wide margin.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Customer Segments by Income</a:t>
            </a:r>
            <a:endParaRPr lang="en-GB" sz="12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200" kern="100" dirty="0"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Medium-income</a:t>
            </a:r>
            <a:r>
              <a:rPr lang="en-GB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earners tend to use Yellow Cab more frequently.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2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Pink Cab serves a broader mix, for both some high and low-income segments penetration</a:t>
            </a: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894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C94DBA-42A1-AFA8-E0A0-F455BA340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A3CBBE-DBF6-E0F0-6482-DEFB60E3EC8D}"/>
              </a:ext>
            </a:extLst>
          </p:cNvPr>
          <p:cNvSpPr txBox="1"/>
          <p:nvPr/>
        </p:nvSpPr>
        <p:spPr>
          <a:xfrm>
            <a:off x="3399183" y="805069"/>
            <a:ext cx="4611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Recommendations</a:t>
            </a:r>
            <a:endParaRPr lang="en-GB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D4630A-0454-8B3C-40EC-99D31E515EFB}"/>
              </a:ext>
            </a:extLst>
          </p:cNvPr>
          <p:cNvSpPr txBox="1"/>
          <p:nvPr/>
        </p:nvSpPr>
        <p:spPr>
          <a:xfrm>
            <a:off x="447261" y="2246243"/>
            <a:ext cx="11280913" cy="448417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Pink Cab: Explore Expansion Opportunities</a:t>
            </a:r>
            <a:endParaRPr lang="en-GB" sz="12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Focus on expanding to high-performing cities dominated by Yellow Cab.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Conduct customer satisfaction surveys to understand lower ride volume.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Yellow Cab: Maintain Market Dominance</a:t>
            </a:r>
            <a:endParaRPr lang="en-GB" sz="12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Continue leveraging cities where performance is high.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Optimise pricing and service quality to retain high-income users.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Personalised Marketing</a:t>
            </a:r>
            <a:endParaRPr lang="en-GB" sz="12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Segment marketing by </a:t>
            </a:r>
            <a:r>
              <a:rPr lang="en-GB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age</a:t>
            </a:r>
            <a:r>
              <a:rPr lang="en-GB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and </a:t>
            </a:r>
            <a:r>
              <a:rPr lang="en-GB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income group</a:t>
            </a:r>
            <a:r>
              <a:rPr lang="en-GB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Target the “Young” and “Middle Age” categories more directly.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Customer Experience Improvement</a:t>
            </a:r>
            <a:endParaRPr lang="en-GB" sz="12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Both companies should monitor trends in ride satisfaction across months.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Introduce loyalty or reward schemes to encourage repeat customers.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Customer Loyalty</a:t>
            </a:r>
            <a:endParaRPr lang="en-GB" sz="12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Introduce reward programs.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Monitor monthly satisfaction trends.</a:t>
            </a:r>
          </a:p>
        </p:txBody>
      </p:sp>
    </p:spTree>
    <p:extLst>
      <p:ext uri="{BB962C8B-B14F-4D97-AF65-F5344CB8AC3E}">
        <p14:creationId xmlns:p14="http://schemas.microsoft.com/office/powerpoint/2010/main" val="3701459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19DEB8-C310-5F2F-7E95-2A599C60A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4A55AD-A30C-9376-7CF6-0F650AF2A4CF}"/>
              </a:ext>
            </a:extLst>
          </p:cNvPr>
          <p:cNvSpPr txBox="1"/>
          <p:nvPr/>
        </p:nvSpPr>
        <p:spPr>
          <a:xfrm>
            <a:off x="3399183" y="805069"/>
            <a:ext cx="4611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Reference</a:t>
            </a:r>
            <a:endParaRPr lang="en-GB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10ACCE-B377-6247-7929-D4D88D7CA89E}"/>
              </a:ext>
            </a:extLst>
          </p:cNvPr>
          <p:cNvSpPr txBox="1"/>
          <p:nvPr/>
        </p:nvSpPr>
        <p:spPr>
          <a:xfrm>
            <a:off x="1311965" y="2703443"/>
            <a:ext cx="7861852" cy="86177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Market Insights | Statista (2024), Retrieved (16</a:t>
            </a:r>
            <a:r>
              <a:rPr lang="en-US" sz="1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April 2025).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https://www.statista.com/outlook/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479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42B616D-CF55-BF34-EE1A-9C80388F79A2}"/>
              </a:ext>
            </a:extLst>
          </p:cNvPr>
          <p:cNvSpPr txBox="1"/>
          <p:nvPr/>
        </p:nvSpPr>
        <p:spPr>
          <a:xfrm>
            <a:off x="680322" y="2336873"/>
            <a:ext cx="5041628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cab/taxi market serves as a vital means of mobility. In regulatory challenges and amid various competition, it remains an essential mode of travel/ transport (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statista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2024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This report compares the </a:t>
            </a: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customer </a:t>
            </a:r>
            <a:r>
              <a:rPr lang="en-US" sz="16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behaviours</a:t>
            </a: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financial performance, operational patterns and usage trends of two cab companies, Pink Cab and Yellow Cab.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actionable insights derived from the analysis aim to guide decision-making, </a:t>
            </a:r>
            <a:r>
              <a:rPr lang="en-US" sz="1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marketing strategies, investment plans and opportunities.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7" name="Picture 6" descr="A taxi cab sign">
            <a:extLst>
              <a:ext uri="{FF2B5EF4-FFF2-40B4-BE49-F238E27FC236}">
                <a16:creationId xmlns:a16="http://schemas.microsoft.com/office/drawing/2014/main" id="{E2A73137-3CCA-8CDB-3B77-B53DC79B0D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115" r="32568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57ADDA-A208-82A3-7842-F5E98B4375DD}"/>
              </a:ext>
            </a:extLst>
          </p:cNvPr>
          <p:cNvSpPr txBox="1"/>
          <p:nvPr/>
        </p:nvSpPr>
        <p:spPr>
          <a:xfrm>
            <a:off x="680321" y="753228"/>
            <a:ext cx="5041629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0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C1B291-CEE2-A534-263D-96BA5DA24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B988D63-FA8B-436C-902E-E5005BC0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2FD177FB-983E-4035-8B7A-655342A7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596D9C3-C0FC-4500-A696-55B9F77BB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6" name="Picture 5" descr="Cars parked in a line">
            <a:extLst>
              <a:ext uri="{FF2B5EF4-FFF2-40B4-BE49-F238E27FC236}">
                <a16:creationId xmlns:a16="http://schemas.microsoft.com/office/drawing/2014/main" id="{0EF3B4D7-BC02-5C93-D93D-7E1322B0E2F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3439" r="15793" b="-2"/>
          <a:stretch/>
        </p:blipFill>
        <p:spPr>
          <a:xfrm>
            <a:off x="7547810" y="10"/>
            <a:ext cx="464101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493E730-2044-49B5-A022-B8D6F359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C8EE0-419A-5296-DE5B-851A03C36B40}"/>
              </a:ext>
            </a:extLst>
          </p:cNvPr>
          <p:cNvSpPr txBox="1"/>
          <p:nvPr/>
        </p:nvSpPr>
        <p:spPr>
          <a:xfrm>
            <a:off x="680321" y="753228"/>
            <a:ext cx="708755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latin typeface="+mj-lt"/>
                <a:ea typeface="+mj-ea"/>
                <a:cs typeface="+mj-cs"/>
              </a:rPr>
              <a:t>Problem Statement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976801-4346-4636-BA62-265C81DFE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D2D385-BA55-82FC-EB9A-0C85BA6D9917}"/>
              </a:ext>
            </a:extLst>
          </p:cNvPr>
          <p:cNvSpPr txBox="1"/>
          <p:nvPr/>
        </p:nvSpPr>
        <p:spPr>
          <a:xfrm>
            <a:off x="680321" y="2336873"/>
            <a:ext cx="642321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the transportation industry, cab companies research and obtain new ways to enhance services, increase customer satisfaction and retention while maintaining a high quality of service, and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maximise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profits.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Objective: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compare and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analyse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the operations of two cab companies, Pink Cab and Yellow Cab, exploring their financial performance, customer demographics, usage and trip patterns to drive growth opportunities and data-backed recommendations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06671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344349-467B-E0C7-FE42-B1F7AA398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2D64BA-C1E8-088E-F96A-C8118A8B3747}"/>
              </a:ext>
            </a:extLst>
          </p:cNvPr>
          <p:cNvSpPr txBox="1"/>
          <p:nvPr/>
        </p:nvSpPr>
        <p:spPr>
          <a:xfrm>
            <a:off x="3230217" y="894521"/>
            <a:ext cx="4959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Dataset Description</a:t>
            </a:r>
            <a:endParaRPr lang="en-GB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4D5ED-BEE5-DA0E-31CF-316076C9E1CE}"/>
              </a:ext>
            </a:extLst>
          </p:cNvPr>
          <p:cNvSpPr txBox="1"/>
          <p:nvPr/>
        </p:nvSpPr>
        <p:spPr>
          <a:xfrm>
            <a:off x="327991" y="2186608"/>
            <a:ext cx="11559209" cy="403187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dataset consists of information obtained from two cab companies, Pink Cab and Yellow Cab, which are derived from four (4) individual datasets as follows;</a:t>
            </a:r>
          </a:p>
          <a:p>
            <a:pPr algn="l">
              <a:buNone/>
            </a:pPr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Cab_Data.csv – 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file includes details of transactions for 2 cab companies</a:t>
            </a:r>
          </a:p>
          <a:p>
            <a:pPr algn="l">
              <a:buNone/>
            </a:pPr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Customer_ID.csv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– this is a mapping table that contains a unique identifier which links the customer’s demographic details</a:t>
            </a:r>
          </a:p>
          <a:p>
            <a:pPr algn="l">
              <a:buNone/>
            </a:pPr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Transaction_ID.csv – 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is a mapping table that contains transaction to customer mapping and payment mode</a:t>
            </a:r>
          </a:p>
          <a:p>
            <a:pPr algn="l"/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City.csv – 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file contains a list of US cities, their population and the number of cab users.</a:t>
            </a:r>
          </a:p>
          <a:p>
            <a:pPr algn="l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6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6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Data Sources: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Two cab companies' datasets merged into one.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Total Records: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440,098 trips/ observations</a:t>
            </a: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Final records/ Data Points: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359392</a:t>
            </a: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Number of features: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18 (including 3 derived features)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Key Features: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Date of Travel, City, Age, Gender,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Payment_Mode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Income, Distance, Cost of Trip, Profit, Company.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1F7A27C9-7E0F-1E54-7D80-F651BC93443B}"/>
              </a:ext>
            </a:extLst>
          </p:cNvPr>
          <p:cNvSpPr/>
          <p:nvPr/>
        </p:nvSpPr>
        <p:spPr>
          <a:xfrm rot="10800000" flipV="1">
            <a:off x="665921" y="3945464"/>
            <a:ext cx="1108350" cy="59671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Cab_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Data.csv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37C40F31-0835-F35B-2BB5-E0923F46CCA3}"/>
              </a:ext>
            </a:extLst>
          </p:cNvPr>
          <p:cNvSpPr/>
          <p:nvPr/>
        </p:nvSpPr>
        <p:spPr>
          <a:xfrm rot="10800000" flipV="1">
            <a:off x="2956617" y="3945465"/>
            <a:ext cx="1108350" cy="596718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Customer_ID.csv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304E3081-D440-5E74-821C-F1B80F58370B}"/>
              </a:ext>
            </a:extLst>
          </p:cNvPr>
          <p:cNvSpPr/>
          <p:nvPr/>
        </p:nvSpPr>
        <p:spPr>
          <a:xfrm rot="10800000" flipV="1">
            <a:off x="5424213" y="3945464"/>
            <a:ext cx="1192693" cy="596718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Transaction_ID.csv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461F495A-D9BE-9CAA-857C-97876AF8DB51}"/>
              </a:ext>
            </a:extLst>
          </p:cNvPr>
          <p:cNvSpPr/>
          <p:nvPr/>
        </p:nvSpPr>
        <p:spPr>
          <a:xfrm rot="10800000" flipV="1">
            <a:off x="7762461" y="3967879"/>
            <a:ext cx="1008962" cy="574304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City.csv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E59CE605-BAFB-0617-581E-30337C5783B2}"/>
              </a:ext>
            </a:extLst>
          </p:cNvPr>
          <p:cNvSpPr/>
          <p:nvPr/>
        </p:nvSpPr>
        <p:spPr>
          <a:xfrm>
            <a:off x="10147853" y="3915296"/>
            <a:ext cx="1234248" cy="67946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Final</a:t>
            </a:r>
            <a:r>
              <a:rPr lang="en-US" dirty="0"/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 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cleaned_df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390BC1D0-06AB-BF2E-A618-828C73F89DD8}"/>
              </a:ext>
            </a:extLst>
          </p:cNvPr>
          <p:cNvSpPr/>
          <p:nvPr/>
        </p:nvSpPr>
        <p:spPr>
          <a:xfrm>
            <a:off x="2112201" y="4120774"/>
            <a:ext cx="442429" cy="327991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63CF297B-DA6D-E31D-0365-BA38A0F744A2}"/>
              </a:ext>
            </a:extLst>
          </p:cNvPr>
          <p:cNvSpPr/>
          <p:nvPr/>
        </p:nvSpPr>
        <p:spPr>
          <a:xfrm>
            <a:off x="6942342" y="4120774"/>
            <a:ext cx="442429" cy="327991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41AB9D8F-3EC0-2FC1-1108-9A10ED783E91}"/>
              </a:ext>
            </a:extLst>
          </p:cNvPr>
          <p:cNvSpPr/>
          <p:nvPr/>
        </p:nvSpPr>
        <p:spPr>
          <a:xfrm>
            <a:off x="4513225" y="4120774"/>
            <a:ext cx="442429" cy="327991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quals 11">
            <a:extLst>
              <a:ext uri="{FF2B5EF4-FFF2-40B4-BE49-F238E27FC236}">
                <a16:creationId xmlns:a16="http://schemas.microsoft.com/office/drawing/2014/main" id="{E028C3AE-C402-339B-E1C0-0376250E98CE}"/>
              </a:ext>
            </a:extLst>
          </p:cNvPr>
          <p:cNvSpPr/>
          <p:nvPr/>
        </p:nvSpPr>
        <p:spPr>
          <a:xfrm>
            <a:off x="9208741" y="4021469"/>
            <a:ext cx="377687" cy="526599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2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B373C4-940F-0E50-A54A-4AA5F9920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FEDAA9-0665-ADBF-D00B-65B9275E4298}"/>
              </a:ext>
            </a:extLst>
          </p:cNvPr>
          <p:cNvSpPr txBox="1"/>
          <p:nvPr/>
        </p:nvSpPr>
        <p:spPr>
          <a:xfrm>
            <a:off x="3776870" y="815008"/>
            <a:ext cx="3220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Rides by City</a:t>
            </a:r>
            <a:endParaRPr lang="en-GB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BC6AE8-6B9F-75DA-DC6A-FC5CB478C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48" y="2079864"/>
            <a:ext cx="4349509" cy="2343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FAFBB9-22C1-E104-993B-CE3CF41CC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630" y="2087542"/>
            <a:ext cx="4439483" cy="2343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6A9EC9-D968-A710-1ABF-55BE33DE16F6}"/>
              </a:ext>
            </a:extLst>
          </p:cNvPr>
          <p:cNvSpPr txBox="1"/>
          <p:nvPr/>
        </p:nvSpPr>
        <p:spPr>
          <a:xfrm>
            <a:off x="2437002" y="4637783"/>
            <a:ext cx="60976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Insight: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Top 5 cities include New York, Chicago, Los Angeles, Washington DC, and Boston 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Yellow Cab dominates in high-density cities.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90405C-9FA3-684C-32BF-F7F1973527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3703" y="2595697"/>
            <a:ext cx="2174164" cy="419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32433F-30AA-0D8C-C7BF-13F892E6016B}"/>
              </a:ext>
            </a:extLst>
          </p:cNvPr>
          <p:cNvSpPr txBox="1"/>
          <p:nvPr/>
        </p:nvSpPr>
        <p:spPr>
          <a:xfrm>
            <a:off x="9755588" y="2226365"/>
            <a:ext cx="233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Company Distribution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82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98DFEE-9CCC-51B0-6D08-3C59E5FC3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504485-3CAA-D0AD-F364-1001770DE712}"/>
              </a:ext>
            </a:extLst>
          </p:cNvPr>
          <p:cNvSpPr txBox="1"/>
          <p:nvPr/>
        </p:nvSpPr>
        <p:spPr>
          <a:xfrm>
            <a:off x="3419943" y="815008"/>
            <a:ext cx="5188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Monthly Ride Trends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AFEB14-8082-E5A6-44A0-ABB284432B17}"/>
              </a:ext>
            </a:extLst>
          </p:cNvPr>
          <p:cNvSpPr txBox="1"/>
          <p:nvPr/>
        </p:nvSpPr>
        <p:spPr>
          <a:xfrm>
            <a:off x="3047172" y="5283152"/>
            <a:ext cx="60976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Insight: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Yellow Cab has consistently higher ride volume than Pink Cab.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Seasonal trends show demand spikes in specific months (especially holiday months)</a:t>
            </a:r>
            <a:r>
              <a:rPr lang="en-US" sz="16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0A3B15-4B48-CE14-5920-86BD59DF3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045" y="2092097"/>
            <a:ext cx="7105434" cy="297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6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671480-D6BF-3B4E-6352-884469E7A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086626-7097-F97D-3057-AC597F6FF97E}"/>
              </a:ext>
            </a:extLst>
          </p:cNvPr>
          <p:cNvSpPr txBox="1"/>
          <p:nvPr/>
        </p:nvSpPr>
        <p:spPr>
          <a:xfrm>
            <a:off x="3150705" y="997954"/>
            <a:ext cx="4909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Customer Cab Usage</a:t>
            </a:r>
            <a:endParaRPr lang="en-GB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2BD96-FE54-495A-F1AC-D3565206EE86}"/>
              </a:ext>
            </a:extLst>
          </p:cNvPr>
          <p:cNvSpPr txBox="1"/>
          <p:nvPr/>
        </p:nvSpPr>
        <p:spPr>
          <a:xfrm>
            <a:off x="6336506" y="2162647"/>
            <a:ext cx="462697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Insight: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Usage is nearly balanced, but Yellow Cab shows higher male patronage, while the females make a little bit more use of the Pink Cab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CB464A-23C9-3CFE-33B6-5B20E9EB6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553" y="2162608"/>
            <a:ext cx="4626977" cy="21545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40CFB3-DB4D-C21E-7B75-BB2D15C96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279" y="4404519"/>
            <a:ext cx="4243127" cy="23646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E85890-18FA-0B50-BA83-93B349AD5B17}"/>
              </a:ext>
            </a:extLst>
          </p:cNvPr>
          <p:cNvSpPr txBox="1"/>
          <p:nvPr/>
        </p:nvSpPr>
        <p:spPr>
          <a:xfrm>
            <a:off x="957677" y="4904353"/>
            <a:ext cx="47288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Insight: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Young and Middle-aged users form the bulk of cab customers, with the younger age group dominating.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Yellow Cab is preferred across all age groups.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N.B.: 18-39: Younger, 40-59: Middle Age, 60-65: Older</a:t>
            </a:r>
          </a:p>
        </p:txBody>
      </p:sp>
    </p:spTree>
    <p:extLst>
      <p:ext uri="{BB962C8B-B14F-4D97-AF65-F5344CB8AC3E}">
        <p14:creationId xmlns:p14="http://schemas.microsoft.com/office/powerpoint/2010/main" val="65658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9FFE3B-0C31-1157-0ECB-19A8F2BC7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9CC45A-9F77-8DDC-4D0D-DC6A9C655F18}"/>
              </a:ext>
            </a:extLst>
          </p:cNvPr>
          <p:cNvSpPr txBox="1"/>
          <p:nvPr/>
        </p:nvSpPr>
        <p:spPr>
          <a:xfrm>
            <a:off x="2859984" y="979069"/>
            <a:ext cx="5416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Income Segmentation</a:t>
            </a:r>
            <a:endParaRPr lang="en-GB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B6EA13-AE1F-5518-550F-9901FDA6629C}"/>
              </a:ext>
            </a:extLst>
          </p:cNvPr>
          <p:cNvSpPr txBox="1"/>
          <p:nvPr/>
        </p:nvSpPr>
        <p:spPr>
          <a:xfrm>
            <a:off x="5806938" y="2079864"/>
            <a:ext cx="609765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Insight: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Yellow Cab appeals more to medium-income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Pink Cab usage is a bit balanced across the high- and low-income levels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Income patterns show age influences usage.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Younger-aged, medium-income earners dominate Yellow Cab's usage.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N.B.: Income labels: 2000-9999: Low, 10000-19999: Medium, 20000-35000: High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74D9F-47A9-E2E0-1B4B-CA2D50AE6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63" y="2079864"/>
            <a:ext cx="4532243" cy="23728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9B0141-87B2-5B44-FD13-B5E1AD6D2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63" y="4530662"/>
            <a:ext cx="7158162" cy="202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53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A6107A-C626-FB4A-B132-111C853F3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0A1CA5-4D23-88D5-ACAC-3B9A0193BD6C}"/>
              </a:ext>
            </a:extLst>
          </p:cNvPr>
          <p:cNvSpPr txBox="1"/>
          <p:nvPr/>
        </p:nvSpPr>
        <p:spPr>
          <a:xfrm>
            <a:off x="1712015" y="918648"/>
            <a:ext cx="7591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Revenue and Profit Comparison</a:t>
            </a:r>
            <a:endParaRPr lang="en-GB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A5F097-02B3-4FB4-673C-8EE2C2AF3F0E}"/>
              </a:ext>
            </a:extLst>
          </p:cNvPr>
          <p:cNvSpPr txBox="1"/>
          <p:nvPr/>
        </p:nvSpPr>
        <p:spPr>
          <a:xfrm>
            <a:off x="8178714" y="3514972"/>
            <a:ext cx="399304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Insight: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Yellow Cab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the dominant player in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revenue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profit,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generating</a:t>
            </a:r>
            <a:r>
              <a:rPr lang="en-GB" sz="16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higher average revenue and profit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Pink Cab, although smaller in total figures, might still have areas where it performs well.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N.B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.: Average Revenue and Average Profit in terms of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a) price charged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b) cost of trip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0E4B2-D393-EC62-5630-03A18A06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81" y="2088229"/>
            <a:ext cx="3678307" cy="21542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74A3E2-9FC5-555C-7E38-39724323B319}"/>
              </a:ext>
            </a:extLst>
          </p:cNvPr>
          <p:cNvSpPr txBox="1"/>
          <p:nvPr/>
        </p:nvSpPr>
        <p:spPr>
          <a:xfrm>
            <a:off x="-27537" y="2206485"/>
            <a:ext cx="53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A89D49-30B6-573A-42BD-A26700474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999" y="2086209"/>
            <a:ext cx="3681109" cy="21562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A27B72-5540-F163-8E17-C660DBEDFBCF}"/>
              </a:ext>
            </a:extLst>
          </p:cNvPr>
          <p:cNvSpPr txBox="1"/>
          <p:nvPr/>
        </p:nvSpPr>
        <p:spPr>
          <a:xfrm>
            <a:off x="4021047" y="2201421"/>
            <a:ext cx="61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73BF2E-C427-BA39-5566-B47F9B0D4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534" y="4334011"/>
            <a:ext cx="2766390" cy="23952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2D51CD-FD68-D23C-743E-594AF1419F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5058" y="4334011"/>
            <a:ext cx="2824990" cy="24176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87C72FC-CFD7-8744-8AE1-9F4E73A9D9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4061" y="2247823"/>
            <a:ext cx="3562350" cy="64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1786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7270</TotalTime>
  <Words>967</Words>
  <Application>Microsoft Office PowerPoint</Application>
  <PresentationFormat>Widescreen</PresentationFormat>
  <Paragraphs>116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Courier New</vt:lpstr>
      <vt:lpstr>Trebuchet MS</vt:lpstr>
      <vt:lpstr>Berlin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Cynthia Onyia</dc:creator>
  <cp:lastModifiedBy>Cynthia Onyia</cp:lastModifiedBy>
  <cp:revision>6</cp:revision>
  <dcterms:created xsi:type="dcterms:W3CDTF">2025-04-16T06:01:12Z</dcterms:created>
  <dcterms:modified xsi:type="dcterms:W3CDTF">2025-04-21T07:11:58Z</dcterms:modified>
</cp:coreProperties>
</file>