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SourceCodePro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maticSC-bold.fntdata"/><Relationship Id="rId1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30dc0d1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30dc0d1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0ece4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30ece4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0ece4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0ece4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da1c01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da1c01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 that this slide doesn’t show how to use complete commands- this is just meant to be a diagram demonstrating workflow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5a0a6d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5a0a6d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30dc0d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30dc0d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0dc0d1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0dc0d1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30dc0d19_0_2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30dc0d19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a1c0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a1c0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69d0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69d0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a0a6d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a0a6d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30ece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30ece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0ece4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0ece4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2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•"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oo.gl/forms/WR0vxKUJLbuu0DLd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9" Type="http://schemas.openxmlformats.org/officeDocument/2006/relationships/image" Target="../media/image3.png"/><Relationship Id="rId5" Type="http://schemas.openxmlformats.org/officeDocument/2006/relationships/image" Target="../media/image5.gif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4328700" y="0"/>
            <a:ext cx="4815300" cy="25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200"/>
            <a:ext cx="379095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328700" y="2684825"/>
            <a:ext cx="4608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Please take a minute to fill out this form: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https://goo.gl/forms/WR0vxKUJLbuu0DLd2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01000"/>
            <a:ext cx="85206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basically a version control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us keep all of our files safe, keep every version of 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return to an old version of our code if we break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“push” to GitLab so that if something bad happens to our computer, our files are still 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≠ GitLab, but GitLab ≅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use Git: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save copies of previous versions in your directory so that you can return to them at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use GitLab: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also save copies of previous versions remotely- on GitLab’s servers- so if something goes wrong, you can always get your code back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and pushing your code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“Saves” in git are called “commits.”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these 3 basic steps: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</a:t>
            </a:r>
            <a:r>
              <a:rPr lang="en"/>
              <a:t>it add -A == “get ready to save all of the files in this directory”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</a:t>
            </a:r>
            <a:r>
              <a:rPr lang="en"/>
              <a:t>it commit -m “this is my message” == “save all of the added files, and associate this message with that save”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</a:t>
            </a:r>
            <a:r>
              <a:rPr lang="en"/>
              <a:t>it push -u origin master == “push my new saved code to GitLab so that the remote GitLab knows about the new changes too, not just my computer”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-106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CAEN, GitLab, and You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" y="3593325"/>
            <a:ext cx="1878252" cy="12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602" y="1038475"/>
            <a:ext cx="1597525" cy="17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2926" y="3593329"/>
            <a:ext cx="1999375" cy="1332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5"/>
          <p:cNvCxnSpPr/>
          <p:nvPr/>
        </p:nvCxnSpPr>
        <p:spPr>
          <a:xfrm flipH="1" rot="10800000">
            <a:off x="2287225" y="2495175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/>
          <p:nvPr/>
        </p:nvCxnSpPr>
        <p:spPr>
          <a:xfrm flipH="1" rot="-5400000">
            <a:off x="5342425" y="2599800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/>
          <p:nvPr/>
        </p:nvCxnSpPr>
        <p:spPr>
          <a:xfrm flipH="1" rot="5400000">
            <a:off x="5111525" y="2770825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/>
          <p:nvPr/>
        </p:nvCxnSpPr>
        <p:spPr>
          <a:xfrm flipH="1">
            <a:off x="2419600" y="2734225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 rot="-2512588">
            <a:off x="1901945" y="2613561"/>
            <a:ext cx="1580611" cy="462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it push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 rot="-2512478">
            <a:off x="2386165" y="3193983"/>
            <a:ext cx="1497971" cy="462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 rot="2850093">
            <a:off x="5301800" y="2726151"/>
            <a:ext cx="1496957" cy="4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 rot="2850486">
            <a:off x="4752065" y="3258726"/>
            <a:ext cx="1536672" cy="4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>
            <a:off x="2553500" y="4362850"/>
            <a:ext cx="3599400" cy="366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 rot="10800000">
            <a:off x="2553475" y="4605925"/>
            <a:ext cx="3587100" cy="36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5"/>
          <p:cNvSpPr txBox="1"/>
          <p:nvPr/>
        </p:nvSpPr>
        <p:spPr>
          <a:xfrm>
            <a:off x="3298675" y="3865225"/>
            <a:ext cx="2168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scp* (or rsync)</a:t>
            </a:r>
            <a:endParaRPr sz="18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418225" y="4605925"/>
            <a:ext cx="211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scp* (or rsync)</a:t>
            </a:r>
            <a:endParaRPr sz="18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720200" y="0"/>
            <a:ext cx="14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*scp info in appendix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11700" y="587425"/>
            <a:ext cx="5062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How to get your files from one place to another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86200" y="2769375"/>
            <a:ext cx="1423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it add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(local save)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193750" y="2707425"/>
            <a:ext cx="1485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(local save)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952425" y="2580548"/>
            <a:ext cx="1597575" cy="964849"/>
          </a:xfrm>
          <a:custGeom>
            <a:rect b="b" l="l" r="r" t="t"/>
            <a:pathLst>
              <a:path extrusionOk="0" h="29941" w="51979">
                <a:moveTo>
                  <a:pt x="0" y="29410"/>
                </a:moveTo>
                <a:cubicBezTo>
                  <a:pt x="0" y="20844"/>
                  <a:pt x="2963" y="11032"/>
                  <a:pt x="9545" y="5549"/>
                </a:cubicBezTo>
                <a:cubicBezTo>
                  <a:pt x="15276" y="774"/>
                  <a:pt x="23863" y="-497"/>
                  <a:pt x="31285" y="246"/>
                </a:cubicBezTo>
                <a:cubicBezTo>
                  <a:pt x="38375" y="956"/>
                  <a:pt x="46659" y="4478"/>
                  <a:pt x="49844" y="10851"/>
                </a:cubicBezTo>
                <a:cubicBezTo>
                  <a:pt x="52689" y="16543"/>
                  <a:pt x="52692" y="24251"/>
                  <a:pt x="49844" y="29941"/>
                </a:cubicBezTo>
              </a:path>
            </a:pathLst>
          </a:cu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7" name="Google Shape;167;p25"/>
          <p:cNvSpPr/>
          <p:nvPr/>
        </p:nvSpPr>
        <p:spPr>
          <a:xfrm flipH="1">
            <a:off x="311700" y="2619475"/>
            <a:ext cx="1597575" cy="887002"/>
          </a:xfrm>
          <a:custGeom>
            <a:rect b="b" l="l" r="r" t="t"/>
            <a:pathLst>
              <a:path extrusionOk="0" h="29941" w="51979">
                <a:moveTo>
                  <a:pt x="0" y="29410"/>
                </a:moveTo>
                <a:cubicBezTo>
                  <a:pt x="0" y="20844"/>
                  <a:pt x="2963" y="11032"/>
                  <a:pt x="9545" y="5549"/>
                </a:cubicBezTo>
                <a:cubicBezTo>
                  <a:pt x="15276" y="774"/>
                  <a:pt x="23863" y="-497"/>
                  <a:pt x="31285" y="246"/>
                </a:cubicBezTo>
                <a:cubicBezTo>
                  <a:pt x="38375" y="956"/>
                  <a:pt x="46659" y="4478"/>
                  <a:pt x="49844" y="10851"/>
                </a:cubicBezTo>
                <a:cubicBezTo>
                  <a:pt x="52689" y="16543"/>
                  <a:pt x="52692" y="24251"/>
                  <a:pt x="49844" y="29941"/>
                </a:cubicBezTo>
              </a:path>
            </a:pathLst>
          </a:cu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8" name="Google Shape;168;p25"/>
          <p:cNvSpPr txBox="1"/>
          <p:nvPr/>
        </p:nvSpPr>
        <p:spPr>
          <a:xfrm>
            <a:off x="312950" y="4811100"/>
            <a:ext cx="1770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YOUR COMPUTER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494050" y="4811100"/>
            <a:ext cx="677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git commands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log == “show me a record of all of my commits”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status == “show me a record of the files I’ve changed recently”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checkout &lt;commit number&gt; &lt;file&gt; == “I want this file from when I made that commit”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565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</a:t>
            </a:r>
            <a:r>
              <a:rPr lang="en"/>
              <a:t>About Melissa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01000"/>
            <a:ext cx="85206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</a:t>
            </a:r>
            <a:r>
              <a:rPr lang="en"/>
              <a:t> studying Computer Science and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things: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 rock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kind of puzzle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Westworld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mmgeorg@umich.edu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 (usually):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Monday 2 - 3pm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Tuesday 6 - 8pm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Thursday 6 - 7pm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EECS 280 Lab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01000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When/ where is lab?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Section 24, Friday 2:30pm - 4:30pm 4153 USB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come to lab?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Walk through w</a:t>
            </a:r>
            <a:r>
              <a:rPr lang="en" sz="1200"/>
              <a:t>orksheet solutions, time to work on the coding portion of the lab collaboratively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Interactive tutorials on using CAEN, debugging, etc.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Weekly lecture review where we’ll talk about the topics that are important for projects &amp; exams, and I’ll help you with tips to avoid common pitfalls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Written practice problems that will serve as exam prep.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You’ll have an opportunity to ask all of your questions regarding labs, lectures, and projects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should I prepare for lab?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are no computers in here </a:t>
            </a:r>
            <a:r>
              <a:rPr lang="en" sz="1200"/>
              <a:t>- please bring your laptop, or contact eecs280staff@umich.edu so we can help you borrow one!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 the past, my students have found it useful to follow along in my slides. They will be posted every week before class in the “LabReference-&gt;Melissa George” folder.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8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EECS 280 In General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29325"/>
            <a:ext cx="8520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tips for success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up with lecture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projects early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/>
              <a:t>It’s okay to struggle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is your friend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Engage on Piazza - ask and answer questions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succeed in this course - I’m here to help you do that! Take advantage of lab and ask me all of your questions.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-12425"/>
            <a:ext cx="8520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2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Lab 1 due </a:t>
            </a:r>
            <a:r>
              <a:rPr lang="en" sz="1400"/>
              <a:t>Sunday, 16 September 2018, 8pm on the autograder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1 due </a:t>
            </a:r>
            <a:r>
              <a:rPr lang="en" sz="1400"/>
              <a:t>Tuesday, 18 Sep 2018, 8pm</a:t>
            </a:r>
            <a:endParaRPr sz="1400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797200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440100"/>
            <a:ext cx="8520600" cy="19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Welcome to EECS 280 Lab!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 lecture: CAEN, Git overview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 sz="1400"/>
              <a:t>Common project 1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 Lab 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on autograder</a:t>
            </a:r>
            <a:endParaRPr sz="1400"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9922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Common Questions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between stats.h, stats.cpp, main.cpp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file I/O?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mode &amp; summarize functions?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test your code?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39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your terminal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901650"/>
            <a:ext cx="85206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mkdir &lt;new directory name&gt; == make new directory with &lt;new directory name&gt;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Directories are like folders - think of the file structure in Finder/ Windows Explorer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&lt;name of existing directory&gt; == change into diretory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directories is like moving up and down in Finder/ Windows Explorer folders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..  == go up one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/home/uniqname/eecs280/eecs280_lab01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pwd == present working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you the answer to the question “what folder am I in right now?”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 == list what is in this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when Finder/ Windows Explorer shows you what’s in the folder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-2225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CAEN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571175"/>
            <a:ext cx="91440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CAEN?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Aided Engineering Network - network of computing resources for students to use (access a computer in person, or remotely access a CAEN server from your personal computer!)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CAEN Linux environment closely replicates the Autograder’s environment - always test your code on CAEN before submitting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won’t lose your files if they are on CAEN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compile and run programs faster on CAEN than on your personal computer!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your computer and CAEN computers don’t share each other’s files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175" y="3710650"/>
            <a:ext cx="2154524" cy="14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75" y="3711706"/>
            <a:ext cx="2154527" cy="143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170288" y="3320800"/>
            <a:ext cx="1643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Your computer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811939" y="3320800"/>
            <a:ext cx="8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500" y="4394875"/>
            <a:ext cx="2821050" cy="2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083725" y="4125098"/>
            <a:ext cx="2796125" cy="2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725" y="3711700"/>
            <a:ext cx="707850" cy="7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7450" y="3053200"/>
            <a:ext cx="1106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Your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computer’s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files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8304700" y="3053200"/>
            <a:ext cx="848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Your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iles on CAEN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240600" y="3187000"/>
            <a:ext cx="2662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remote connection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(ex. SSH)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075" y="4419550"/>
            <a:ext cx="707850" cy="7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53325" y="3736375"/>
            <a:ext cx="569774" cy="6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53325" y="4419550"/>
            <a:ext cx="569775" cy="71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CAEN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connect to CAEN?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you have a CAEN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setup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Recommended: access CAEN from a CLI - a command line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Mac/ Linux Users: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up a new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“ssh uniqname@login.engin.umich.edu”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(NOTE: won’t work if you don’t have 2FA set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Users: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open up Cygwin or WSL and type “ssh uniqname@login.engin.umich.edu”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use PuTTy - ssh functionality on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IP to CAEN’s hostname and click “open”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CAEN VNC - works, but not recommended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