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Amatic SC"/>
      <p:regular r:id="rId25"/>
      <p:bold r:id="rId26"/>
    </p:embeddedFont>
    <p:embeddedFont>
      <p:font typeface="Source Code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maticSC-bold.fntdata"/><Relationship Id="rId25" Type="http://schemas.openxmlformats.org/officeDocument/2006/relationships/font" Target="fonts/AmaticSC-regular.fntdata"/><Relationship Id="rId28" Type="http://schemas.openxmlformats.org/officeDocument/2006/relationships/font" Target="fonts/SourceCodePro-bold.fntdata"/><Relationship Id="rId27" Type="http://schemas.openxmlformats.org/officeDocument/2006/relationships/font" Target="fonts/SourceCodePr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765c0079b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765c0079b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765c0079b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765c0079b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a380990f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a380990f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a380990f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a380990f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a380990f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a380990f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a380990f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a380990f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a380990f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a380990f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a380990f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a380990f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a380990ff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a380990ff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a380990f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a380990f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2bfa9c48d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bfa9c48d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a380990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a380990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2bfa9c48d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fa9c48d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2bfa9c48d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fa9c48d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765c0079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765c0079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765c0079b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765c0079b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765c0079b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765c0079b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765c0079b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765c0079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765c0079b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765c0079b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3.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MelGeorge/recursion_dem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920375" y="374925"/>
            <a:ext cx="3874500" cy="254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Lab 10 - Recursion</a:t>
            </a:r>
            <a:endParaRPr/>
          </a:p>
        </p:txBody>
      </p:sp>
      <p:pic>
        <p:nvPicPr>
          <p:cNvPr id="57" name="Google Shape;57;p13"/>
          <p:cNvPicPr preferRelativeResize="0"/>
          <p:nvPr/>
        </p:nvPicPr>
        <p:blipFill>
          <a:blip r:embed="rId3">
            <a:alphaModFix/>
          </a:blip>
          <a:stretch>
            <a:fillRect/>
          </a:stretch>
        </p:blipFill>
        <p:spPr>
          <a:xfrm>
            <a:off x="304800" y="374925"/>
            <a:ext cx="3615575" cy="410367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7" name="Shape 107"/>
        <p:cNvGrpSpPr/>
        <p:nvPr/>
      </p:nvGrpSpPr>
      <p:grpSpPr>
        <a:xfrm>
          <a:off x="0" y="0"/>
          <a:ext cx="0" cy="0"/>
          <a:chOff x="0" y="0"/>
          <a:chExt cx="0" cy="0"/>
        </a:xfrm>
      </p:grpSpPr>
      <p:pic>
        <p:nvPicPr>
          <p:cNvPr id="108" name="Google Shape;108;p22"/>
          <p:cNvPicPr preferRelativeResize="0"/>
          <p:nvPr/>
        </p:nvPicPr>
        <p:blipFill>
          <a:blip r:embed="rId3">
            <a:alphaModFix/>
          </a:blip>
          <a:stretch>
            <a:fillRect/>
          </a:stretch>
        </p:blipFill>
        <p:spPr>
          <a:xfrm>
            <a:off x="1143000" y="0"/>
            <a:ext cx="6857999"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12" name="Shape 112"/>
        <p:cNvGrpSpPr/>
        <p:nvPr/>
      </p:nvGrpSpPr>
      <p:grpSpPr>
        <a:xfrm>
          <a:off x="0" y="0"/>
          <a:ext cx="0" cy="0"/>
          <a:chOff x="0" y="0"/>
          <a:chExt cx="0" cy="0"/>
        </a:xfrm>
      </p:grpSpPr>
      <p:pic>
        <p:nvPicPr>
          <p:cNvPr id="113" name="Google Shape;113;p23"/>
          <p:cNvPicPr preferRelativeResize="0"/>
          <p:nvPr/>
        </p:nvPicPr>
        <p:blipFill>
          <a:blip r:embed="rId3">
            <a:alphaModFix/>
          </a:blip>
          <a:stretch>
            <a:fillRect/>
          </a:stretch>
        </p:blipFill>
        <p:spPr>
          <a:xfrm>
            <a:off x="1143000" y="0"/>
            <a:ext cx="6857999"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0" y="0"/>
            <a:ext cx="51345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Handling -- Exceptions</a:t>
            </a:r>
            <a:endParaRPr/>
          </a:p>
        </p:txBody>
      </p:sp>
      <p:sp>
        <p:nvSpPr>
          <p:cNvPr id="119" name="Google Shape;119;p24"/>
          <p:cNvSpPr txBox="1"/>
          <p:nvPr>
            <p:ph idx="1" type="body"/>
          </p:nvPr>
        </p:nvSpPr>
        <p:spPr>
          <a:xfrm>
            <a:off x="311700" y="801000"/>
            <a:ext cx="4164300" cy="35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When we are writing code, we often run into situations where we get an unexpected input, or something goes wrong. When this happens, we would like a safe way to let the function caller/ the user know that something went wrong. It’s also useful to give them a description of *what* went wrong.</a:t>
            </a:r>
            <a:endParaRPr sz="1600"/>
          </a:p>
          <a:p>
            <a:pPr indent="0" lvl="0" marL="0" rtl="0" algn="l">
              <a:spcBef>
                <a:spcPts val="1600"/>
              </a:spcBef>
              <a:spcAft>
                <a:spcPts val="1600"/>
              </a:spcAft>
              <a:buNone/>
            </a:pPr>
            <a:r>
              <a:rPr lang="en" sz="1600"/>
              <a:t>Solution-- exceptions.</a:t>
            </a:r>
            <a:endParaRPr sz="1600"/>
          </a:p>
        </p:txBody>
      </p:sp>
      <p:pic>
        <p:nvPicPr>
          <p:cNvPr id="120" name="Google Shape;120;p24"/>
          <p:cNvPicPr preferRelativeResize="0"/>
          <p:nvPr/>
        </p:nvPicPr>
        <p:blipFill>
          <a:blip r:embed="rId3">
            <a:alphaModFix/>
          </a:blip>
          <a:stretch>
            <a:fillRect/>
          </a:stretch>
        </p:blipFill>
        <p:spPr>
          <a:xfrm>
            <a:off x="4476000" y="676425"/>
            <a:ext cx="4668001" cy="3239741"/>
          </a:xfrm>
          <a:prstGeom prst="rect">
            <a:avLst/>
          </a:prstGeom>
          <a:noFill/>
          <a:ln>
            <a:noFill/>
          </a:ln>
        </p:spPr>
      </p:pic>
      <p:pic>
        <p:nvPicPr>
          <p:cNvPr id="121" name="Google Shape;121;p24"/>
          <p:cNvPicPr preferRelativeResize="0"/>
          <p:nvPr/>
        </p:nvPicPr>
        <p:blipFill rotWithShape="1">
          <a:blip r:embed="rId4">
            <a:alphaModFix/>
          </a:blip>
          <a:srcRect b="43368" l="0" r="0" t="0"/>
          <a:stretch/>
        </p:blipFill>
        <p:spPr>
          <a:xfrm>
            <a:off x="5173725" y="4150525"/>
            <a:ext cx="3272550" cy="620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 Blocks and Catch Blocks</a:t>
            </a:r>
            <a:endParaRPr/>
          </a:p>
        </p:txBody>
      </p:sp>
      <p:sp>
        <p:nvSpPr>
          <p:cNvPr id="127" name="Google Shape;127;p25"/>
          <p:cNvSpPr txBox="1"/>
          <p:nvPr>
            <p:ph idx="1" type="body"/>
          </p:nvPr>
        </p:nvSpPr>
        <p:spPr>
          <a:xfrm>
            <a:off x="311700" y="801000"/>
            <a:ext cx="8520600" cy="417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surround code that might throw an error in a “try” block</a:t>
            </a:r>
            <a:endParaRPr/>
          </a:p>
          <a:p>
            <a:pPr indent="-342900" lvl="0" marL="457200" rtl="0" algn="l">
              <a:spcBef>
                <a:spcPts val="0"/>
              </a:spcBef>
              <a:spcAft>
                <a:spcPts val="0"/>
              </a:spcAft>
              <a:buSzPts val="1800"/>
              <a:buChar char="●"/>
            </a:pPr>
            <a:r>
              <a:rPr lang="en"/>
              <a:t>We put matching “catch” blocks at the end of our “try” blocks to catch the errors thrown</a:t>
            </a:r>
            <a:endParaRPr/>
          </a:p>
          <a:p>
            <a:pPr indent="-342900" lvl="0" marL="457200" rtl="0" algn="l">
              <a:spcBef>
                <a:spcPts val="0"/>
              </a:spcBef>
              <a:spcAft>
                <a:spcPts val="0"/>
              </a:spcAft>
              <a:buSzPts val="1800"/>
              <a:buChar char="●"/>
            </a:pPr>
            <a:r>
              <a:rPr lang="en"/>
              <a:t>We look through the catch blocks one by one (top to bottom) until one matches the type of error thrown-- then we execute the matching catch block code</a:t>
            </a:r>
            <a:endParaRPr/>
          </a:p>
          <a:p>
            <a:pPr indent="-342900" lvl="0" marL="457200" rtl="0" algn="l">
              <a:spcBef>
                <a:spcPts val="0"/>
              </a:spcBef>
              <a:spcAft>
                <a:spcPts val="0"/>
              </a:spcAft>
              <a:buSzPts val="1800"/>
              <a:buChar char="●"/>
            </a:pPr>
            <a:r>
              <a:rPr lang="en"/>
              <a:t>Note: polymorphism comes into play here!</a:t>
            </a:r>
            <a:endParaRPr/>
          </a:p>
          <a:p>
            <a:pPr indent="-342900" lvl="0" marL="457200" rtl="0" algn="l">
              <a:spcBef>
                <a:spcPts val="0"/>
              </a:spcBef>
              <a:spcAft>
                <a:spcPts val="0"/>
              </a:spcAft>
              <a:buSzPts val="1800"/>
              <a:buChar char="●"/>
            </a:pPr>
            <a:r>
              <a:rPr lang="en"/>
              <a:t>If no matching catch block exists, the error propagates “outward” through the function calls until one is found</a:t>
            </a:r>
            <a:endParaRPr/>
          </a:p>
          <a:p>
            <a:pPr indent="-342900" lvl="0" marL="457200" rtl="0" algn="l">
              <a:spcBef>
                <a:spcPts val="0"/>
              </a:spcBef>
              <a:spcAft>
                <a:spcPts val="0"/>
              </a:spcAft>
              <a:buSzPts val="1800"/>
              <a:buChar char="●"/>
            </a:pPr>
            <a:r>
              <a:rPr lang="en"/>
              <a:t>If no matching catch block is ever found, the program crashes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 Blocks and Catch Blocks -- Example</a:t>
            </a:r>
            <a:endParaRPr/>
          </a:p>
        </p:txBody>
      </p:sp>
      <p:pic>
        <p:nvPicPr>
          <p:cNvPr id="133" name="Google Shape;133;p26"/>
          <p:cNvPicPr preferRelativeResize="0"/>
          <p:nvPr/>
        </p:nvPicPr>
        <p:blipFill>
          <a:blip r:embed="rId3">
            <a:alphaModFix/>
          </a:blip>
          <a:stretch>
            <a:fillRect/>
          </a:stretch>
        </p:blipFill>
        <p:spPr>
          <a:xfrm>
            <a:off x="152400" y="916675"/>
            <a:ext cx="4826314" cy="4037701"/>
          </a:xfrm>
          <a:prstGeom prst="rect">
            <a:avLst/>
          </a:prstGeom>
          <a:noFill/>
          <a:ln>
            <a:noFill/>
          </a:ln>
        </p:spPr>
      </p:pic>
      <p:sp>
        <p:nvSpPr>
          <p:cNvPr id="134" name="Google Shape;134;p26"/>
          <p:cNvSpPr txBox="1"/>
          <p:nvPr/>
        </p:nvSpPr>
        <p:spPr>
          <a:xfrm>
            <a:off x="5116800" y="611875"/>
            <a:ext cx="3715500" cy="43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Source Code Pro"/>
                <a:ea typeface="Source Code Pro"/>
                <a:cs typeface="Source Code Pro"/>
                <a:sym typeface="Source Code Pro"/>
              </a:rPr>
              <a:t>Say we have a program that can only be run in these two ways:</a:t>
            </a:r>
            <a:endParaRPr sz="15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1500">
                <a:solidFill>
                  <a:srgbClr val="A64D79"/>
                </a:solidFill>
                <a:latin typeface="Source Code Pro"/>
                <a:ea typeface="Source Code Pro"/>
                <a:cs typeface="Source Code Pro"/>
                <a:sym typeface="Source Code Pro"/>
              </a:rPr>
              <a:t>./main.exe hello</a:t>
            </a:r>
            <a:endParaRPr b="1" sz="1500">
              <a:solidFill>
                <a:srgbClr val="A64D79"/>
              </a:solidFill>
              <a:latin typeface="Source Code Pro"/>
              <a:ea typeface="Source Code Pro"/>
              <a:cs typeface="Source Code Pro"/>
              <a:sym typeface="Source Code Pro"/>
            </a:endParaRPr>
          </a:p>
          <a:p>
            <a:pPr indent="0" lvl="0" marL="0" rtl="0" algn="l">
              <a:spcBef>
                <a:spcPts val="0"/>
              </a:spcBef>
              <a:spcAft>
                <a:spcPts val="0"/>
              </a:spcAft>
              <a:buNone/>
            </a:pPr>
            <a:r>
              <a:rPr b="1" lang="en" sz="1500">
                <a:solidFill>
                  <a:srgbClr val="A64D79"/>
                </a:solidFill>
                <a:latin typeface="Source Code Pro"/>
                <a:ea typeface="Source Code Pro"/>
                <a:cs typeface="Source Code Pro"/>
                <a:sym typeface="Source Code Pro"/>
              </a:rPr>
              <a:t>./main.exe world</a:t>
            </a:r>
            <a:endParaRPr b="1" sz="1500">
              <a:solidFill>
                <a:srgbClr val="A64D79"/>
              </a:solidFill>
              <a:latin typeface="Source Code Pro"/>
              <a:ea typeface="Source Code Pro"/>
              <a:cs typeface="Source Code Pro"/>
              <a:sym typeface="Source Code Pro"/>
            </a:endParaRPr>
          </a:p>
          <a:p>
            <a:pPr indent="0" lvl="0" marL="0" rtl="0" algn="l">
              <a:spcBef>
                <a:spcPts val="0"/>
              </a:spcBef>
              <a:spcAft>
                <a:spcPts val="0"/>
              </a:spcAft>
              <a:buNone/>
            </a:pPr>
            <a:r>
              <a:t/>
            </a:r>
            <a:endParaRPr sz="15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500">
                <a:solidFill>
                  <a:schemeClr val="dk2"/>
                </a:solidFill>
                <a:latin typeface="Source Code Pro"/>
                <a:ea typeface="Source Code Pro"/>
                <a:cs typeface="Source Code Pro"/>
                <a:sym typeface="Source Code Pro"/>
              </a:rPr>
              <a:t>We can enforce this and handle input errors as is shown here.</a:t>
            </a:r>
            <a:endParaRPr sz="15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5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500">
                <a:solidFill>
                  <a:schemeClr val="dk2"/>
                </a:solidFill>
                <a:latin typeface="Source Code Pro"/>
                <a:ea typeface="Source Code Pro"/>
                <a:cs typeface="Source Code Pro"/>
                <a:sym typeface="Source Code Pro"/>
              </a:rPr>
              <a:t>Note that </a:t>
            </a:r>
            <a:endParaRPr sz="15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1500">
                <a:solidFill>
                  <a:srgbClr val="FF00FF"/>
                </a:solidFill>
                <a:latin typeface="Source Code Pro"/>
                <a:ea typeface="Source Code Pro"/>
                <a:cs typeface="Source Code Pro"/>
                <a:sym typeface="Source Code Pro"/>
              </a:rPr>
              <a:t>catch</a:t>
            </a:r>
            <a:r>
              <a:rPr b="1" lang="en" sz="1500">
                <a:solidFill>
                  <a:schemeClr val="dk2"/>
                </a:solidFill>
                <a:latin typeface="Source Code Pro"/>
                <a:ea typeface="Source Code Pro"/>
                <a:cs typeface="Source Code Pro"/>
                <a:sym typeface="Source Code Pro"/>
              </a:rPr>
              <a:t>(</a:t>
            </a:r>
            <a:r>
              <a:rPr b="1" lang="en" sz="1500">
                <a:solidFill>
                  <a:srgbClr val="38761D"/>
                </a:solidFill>
                <a:latin typeface="Source Code Pro"/>
                <a:ea typeface="Source Code Pro"/>
                <a:cs typeface="Source Code Pro"/>
                <a:sym typeface="Source Code Pro"/>
              </a:rPr>
              <a:t>input_error</a:t>
            </a:r>
            <a:r>
              <a:rPr b="1" lang="en" sz="1500">
                <a:solidFill>
                  <a:schemeClr val="dk2"/>
                </a:solidFill>
                <a:latin typeface="Source Code Pro"/>
                <a:ea typeface="Source Code Pro"/>
                <a:cs typeface="Source Code Pro"/>
                <a:sym typeface="Source Code Pro"/>
              </a:rPr>
              <a:t> &amp;e)</a:t>
            </a:r>
            <a:endParaRPr b="1" sz="15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500">
                <a:solidFill>
                  <a:schemeClr val="dk2"/>
                </a:solidFill>
                <a:latin typeface="Source Code Pro"/>
                <a:ea typeface="Source Code Pro"/>
                <a:cs typeface="Source Code Pro"/>
                <a:sym typeface="Source Code Pro"/>
              </a:rPr>
              <a:t>catches input_errors only, while </a:t>
            </a:r>
            <a:endParaRPr sz="15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1500">
                <a:solidFill>
                  <a:srgbClr val="FF00FF"/>
                </a:solidFill>
                <a:latin typeface="Source Code Pro"/>
                <a:ea typeface="Source Code Pro"/>
                <a:cs typeface="Source Code Pro"/>
                <a:sym typeface="Source Code Pro"/>
              </a:rPr>
              <a:t>catch</a:t>
            </a:r>
            <a:r>
              <a:rPr b="1" lang="en" sz="1500">
                <a:solidFill>
                  <a:schemeClr val="dk2"/>
                </a:solidFill>
                <a:latin typeface="Source Code Pro"/>
                <a:ea typeface="Source Code Pro"/>
                <a:cs typeface="Source Code Pro"/>
                <a:sym typeface="Source Code Pro"/>
              </a:rPr>
              <a:t>(...)</a:t>
            </a:r>
            <a:endParaRPr b="1" sz="15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500">
                <a:solidFill>
                  <a:schemeClr val="dk2"/>
                </a:solidFill>
                <a:latin typeface="Source Code Pro"/>
                <a:ea typeface="Source Code Pro"/>
                <a:cs typeface="Source Code Pro"/>
                <a:sym typeface="Source Code Pro"/>
              </a:rPr>
              <a:t>catches any other errors.</a:t>
            </a:r>
            <a:endParaRPr sz="15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5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500">
                <a:solidFill>
                  <a:schemeClr val="dk2"/>
                </a:solidFill>
                <a:latin typeface="Source Code Pro"/>
                <a:ea typeface="Source Code Pro"/>
                <a:cs typeface="Source Code Pro"/>
                <a:sym typeface="Source Code Pro"/>
              </a:rPr>
              <a:t>What would happen if </a:t>
            </a:r>
            <a:r>
              <a:rPr b="1" lang="en" sz="1500">
                <a:solidFill>
                  <a:srgbClr val="0B5394"/>
                </a:solidFill>
                <a:latin typeface="Source Code Pro"/>
                <a:ea typeface="Source Code Pro"/>
                <a:cs typeface="Source Code Pro"/>
                <a:sym typeface="Source Code Pro"/>
              </a:rPr>
              <a:t>strcmp</a:t>
            </a:r>
            <a:r>
              <a:rPr lang="en" sz="1500">
                <a:solidFill>
                  <a:schemeClr val="dk2"/>
                </a:solidFill>
                <a:latin typeface="Source Code Pro"/>
                <a:ea typeface="Source Code Pro"/>
                <a:cs typeface="Source Code Pro"/>
                <a:sym typeface="Source Code Pro"/>
              </a:rPr>
              <a:t> threw an error?</a:t>
            </a:r>
            <a:endParaRPr sz="1500">
              <a:solidFill>
                <a:schemeClr val="dk2"/>
              </a:solidFill>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 Blocks and Catch Blocks-- Practice Question</a:t>
            </a:r>
            <a:endParaRPr/>
          </a:p>
        </p:txBody>
      </p:sp>
      <p:pic>
        <p:nvPicPr>
          <p:cNvPr id="140" name="Google Shape;140;p27"/>
          <p:cNvPicPr preferRelativeResize="0"/>
          <p:nvPr/>
        </p:nvPicPr>
        <p:blipFill>
          <a:blip r:embed="rId3">
            <a:alphaModFix/>
          </a:blip>
          <a:stretch>
            <a:fillRect/>
          </a:stretch>
        </p:blipFill>
        <p:spPr>
          <a:xfrm>
            <a:off x="4595889" y="801000"/>
            <a:ext cx="4405736" cy="3158600"/>
          </a:xfrm>
          <a:prstGeom prst="rect">
            <a:avLst/>
          </a:prstGeom>
          <a:noFill/>
          <a:ln>
            <a:noFill/>
          </a:ln>
        </p:spPr>
      </p:pic>
      <p:pic>
        <p:nvPicPr>
          <p:cNvPr id="141" name="Google Shape;141;p27"/>
          <p:cNvPicPr preferRelativeResize="0"/>
          <p:nvPr/>
        </p:nvPicPr>
        <p:blipFill>
          <a:blip r:embed="rId4">
            <a:alphaModFix/>
          </a:blip>
          <a:stretch>
            <a:fillRect/>
          </a:stretch>
        </p:blipFill>
        <p:spPr>
          <a:xfrm>
            <a:off x="114050" y="1522950"/>
            <a:ext cx="4308650" cy="2436650"/>
          </a:xfrm>
          <a:prstGeom prst="rect">
            <a:avLst/>
          </a:prstGeom>
          <a:noFill/>
          <a:ln>
            <a:noFill/>
          </a:ln>
        </p:spPr>
      </p:pic>
      <p:pic>
        <p:nvPicPr>
          <p:cNvPr id="142" name="Google Shape;142;p27"/>
          <p:cNvPicPr preferRelativeResize="0"/>
          <p:nvPr/>
        </p:nvPicPr>
        <p:blipFill>
          <a:blip r:embed="rId5">
            <a:alphaModFix/>
          </a:blip>
          <a:stretch>
            <a:fillRect/>
          </a:stretch>
        </p:blipFill>
        <p:spPr>
          <a:xfrm>
            <a:off x="114050" y="801000"/>
            <a:ext cx="2849250" cy="686300"/>
          </a:xfrm>
          <a:prstGeom prst="rect">
            <a:avLst/>
          </a:prstGeom>
          <a:noFill/>
          <a:ln>
            <a:noFill/>
          </a:ln>
        </p:spPr>
      </p:pic>
      <p:sp>
        <p:nvSpPr>
          <p:cNvPr id="143" name="Google Shape;143;p27"/>
          <p:cNvSpPr txBox="1"/>
          <p:nvPr/>
        </p:nvSpPr>
        <p:spPr>
          <a:xfrm>
            <a:off x="115675" y="4040050"/>
            <a:ext cx="8818800" cy="8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If I have these 3 error classes, the function on the left, and the main function on the right, what is printed?</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 Blocks and Catch Blocks-- Answer</a:t>
            </a:r>
            <a:endParaRPr/>
          </a:p>
        </p:txBody>
      </p:sp>
      <p:pic>
        <p:nvPicPr>
          <p:cNvPr id="149" name="Google Shape;149;p28"/>
          <p:cNvPicPr preferRelativeResize="0"/>
          <p:nvPr/>
        </p:nvPicPr>
        <p:blipFill>
          <a:blip r:embed="rId3">
            <a:alphaModFix/>
          </a:blip>
          <a:stretch>
            <a:fillRect/>
          </a:stretch>
        </p:blipFill>
        <p:spPr>
          <a:xfrm>
            <a:off x="4582875" y="722701"/>
            <a:ext cx="4409601" cy="3161378"/>
          </a:xfrm>
          <a:prstGeom prst="rect">
            <a:avLst/>
          </a:prstGeom>
          <a:noFill/>
          <a:ln>
            <a:noFill/>
          </a:ln>
        </p:spPr>
      </p:pic>
      <p:pic>
        <p:nvPicPr>
          <p:cNvPr id="150" name="Google Shape;150;p28"/>
          <p:cNvPicPr preferRelativeResize="0"/>
          <p:nvPr/>
        </p:nvPicPr>
        <p:blipFill>
          <a:blip r:embed="rId4">
            <a:alphaModFix/>
          </a:blip>
          <a:stretch>
            <a:fillRect/>
          </a:stretch>
        </p:blipFill>
        <p:spPr>
          <a:xfrm>
            <a:off x="114050" y="1522950"/>
            <a:ext cx="4308650" cy="2436650"/>
          </a:xfrm>
          <a:prstGeom prst="rect">
            <a:avLst/>
          </a:prstGeom>
          <a:noFill/>
          <a:ln>
            <a:noFill/>
          </a:ln>
        </p:spPr>
      </p:pic>
      <p:pic>
        <p:nvPicPr>
          <p:cNvPr id="151" name="Google Shape;151;p28"/>
          <p:cNvPicPr preferRelativeResize="0"/>
          <p:nvPr/>
        </p:nvPicPr>
        <p:blipFill>
          <a:blip r:embed="rId5">
            <a:alphaModFix/>
          </a:blip>
          <a:stretch>
            <a:fillRect/>
          </a:stretch>
        </p:blipFill>
        <p:spPr>
          <a:xfrm>
            <a:off x="114050" y="801000"/>
            <a:ext cx="2849250" cy="686300"/>
          </a:xfrm>
          <a:prstGeom prst="rect">
            <a:avLst/>
          </a:prstGeom>
          <a:noFill/>
          <a:ln>
            <a:noFill/>
          </a:ln>
        </p:spPr>
      </p:pic>
      <p:pic>
        <p:nvPicPr>
          <p:cNvPr id="152" name="Google Shape;152;p28"/>
          <p:cNvPicPr preferRelativeResize="0"/>
          <p:nvPr/>
        </p:nvPicPr>
        <p:blipFill rotWithShape="1">
          <a:blip r:embed="rId6">
            <a:alphaModFix/>
          </a:blip>
          <a:srcRect b="46701" l="0" r="0" t="13386"/>
          <a:stretch/>
        </p:blipFill>
        <p:spPr>
          <a:xfrm>
            <a:off x="5066550" y="3959600"/>
            <a:ext cx="3250600" cy="587400"/>
          </a:xfrm>
          <a:prstGeom prst="rect">
            <a:avLst/>
          </a:prstGeom>
          <a:noFill/>
          <a:ln>
            <a:noFill/>
          </a:ln>
        </p:spPr>
      </p:pic>
      <p:sp>
        <p:nvSpPr>
          <p:cNvPr id="153" name="Google Shape;153;p28"/>
          <p:cNvSpPr txBox="1"/>
          <p:nvPr/>
        </p:nvSpPr>
        <p:spPr>
          <a:xfrm>
            <a:off x="3684100" y="4222075"/>
            <a:ext cx="1263600" cy="5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Answer:</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Polymorphism &amp; Exceptions</a:t>
            </a:r>
            <a:endParaRPr/>
          </a:p>
        </p:txBody>
      </p:sp>
      <p:pic>
        <p:nvPicPr>
          <p:cNvPr id="159" name="Google Shape;159;p29"/>
          <p:cNvPicPr preferRelativeResize="0"/>
          <p:nvPr/>
        </p:nvPicPr>
        <p:blipFill>
          <a:blip r:embed="rId3">
            <a:alphaModFix/>
          </a:blip>
          <a:stretch>
            <a:fillRect/>
          </a:stretch>
        </p:blipFill>
        <p:spPr>
          <a:xfrm>
            <a:off x="143500" y="1610675"/>
            <a:ext cx="5260275" cy="3228026"/>
          </a:xfrm>
          <a:prstGeom prst="rect">
            <a:avLst/>
          </a:prstGeom>
          <a:noFill/>
          <a:ln>
            <a:noFill/>
          </a:ln>
        </p:spPr>
      </p:pic>
      <p:sp>
        <p:nvSpPr>
          <p:cNvPr id="160" name="Google Shape;160;p29"/>
          <p:cNvSpPr txBox="1"/>
          <p:nvPr/>
        </p:nvSpPr>
        <p:spPr>
          <a:xfrm>
            <a:off x="5588425" y="1610675"/>
            <a:ext cx="2527200" cy="32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Exceptions display polymorphic behavior-- in our previous example, since class “two” inherits from class “one”, the catch block that catches objects of type “one” will also catch objects of type “two”, so this second catch block will never run!</a:t>
            </a:r>
            <a:endParaRPr>
              <a:solidFill>
                <a:schemeClr val="dk2"/>
              </a:solidFill>
              <a:latin typeface="Source Code Pro"/>
              <a:ea typeface="Source Code Pro"/>
              <a:cs typeface="Source Code Pro"/>
              <a:sym typeface="Source Code Pro"/>
            </a:endParaRPr>
          </a:p>
        </p:txBody>
      </p:sp>
      <p:pic>
        <p:nvPicPr>
          <p:cNvPr id="161" name="Google Shape;161;p29"/>
          <p:cNvPicPr preferRelativeResize="0"/>
          <p:nvPr/>
        </p:nvPicPr>
        <p:blipFill>
          <a:blip r:embed="rId4">
            <a:alphaModFix/>
          </a:blip>
          <a:stretch>
            <a:fillRect/>
          </a:stretch>
        </p:blipFill>
        <p:spPr>
          <a:xfrm>
            <a:off x="143500" y="801000"/>
            <a:ext cx="2849250" cy="686300"/>
          </a:xfrm>
          <a:prstGeom prst="rect">
            <a:avLst/>
          </a:prstGeom>
          <a:noFill/>
          <a:ln>
            <a:noFill/>
          </a:ln>
        </p:spPr>
      </p:pic>
      <p:sp>
        <p:nvSpPr>
          <p:cNvPr id="162" name="Google Shape;162;p29"/>
          <p:cNvSpPr txBox="1"/>
          <p:nvPr/>
        </p:nvSpPr>
        <p:spPr>
          <a:xfrm>
            <a:off x="3310350" y="748700"/>
            <a:ext cx="4992300" cy="7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What happens if we put the “catch(one &amp;e)” block before the “catch(two &amp;e)” block?</a:t>
            </a:r>
            <a:endParaRPr>
              <a:solidFill>
                <a:schemeClr val="dk2"/>
              </a:solidFill>
              <a:latin typeface="Source Code Pro"/>
              <a:ea typeface="Source Code Pro"/>
              <a:cs typeface="Source Code Pro"/>
              <a:sym typeface="Source Code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Advice for Reviewing for the Final</a:t>
            </a:r>
            <a:endParaRPr/>
          </a:p>
        </p:txBody>
      </p:sp>
      <p:sp>
        <p:nvSpPr>
          <p:cNvPr id="168" name="Google Shape;168;p30"/>
          <p:cNvSpPr txBox="1"/>
          <p:nvPr>
            <p:ph idx="1" type="body"/>
          </p:nvPr>
        </p:nvSpPr>
        <p:spPr>
          <a:xfrm>
            <a:off x="311700" y="1228675"/>
            <a:ext cx="8520600" cy="28797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Go through all of the lecture slides/ redo examples</a:t>
            </a:r>
            <a:endParaRPr sz="1600"/>
          </a:p>
          <a:p>
            <a:pPr indent="-330200" lvl="0" marL="457200" rtl="0" algn="l">
              <a:lnSpc>
                <a:spcPct val="100000"/>
              </a:lnSpc>
              <a:spcBef>
                <a:spcPts val="0"/>
              </a:spcBef>
              <a:spcAft>
                <a:spcPts val="0"/>
              </a:spcAft>
              <a:buSzPts val="1600"/>
              <a:buChar char="●"/>
            </a:pPr>
            <a:r>
              <a:rPr lang="en" sz="1600"/>
              <a:t>If you missed lectures, watch them. If you didn’t miss them, DON’T watch them again.</a:t>
            </a:r>
            <a:endParaRPr sz="1600"/>
          </a:p>
          <a:p>
            <a:pPr indent="-330200" lvl="0" marL="457200" rtl="0" algn="l">
              <a:lnSpc>
                <a:spcPct val="100000"/>
              </a:lnSpc>
              <a:spcBef>
                <a:spcPts val="0"/>
              </a:spcBef>
              <a:spcAft>
                <a:spcPts val="0"/>
              </a:spcAft>
              <a:buSzPts val="1600"/>
              <a:buChar char="●"/>
            </a:pPr>
            <a:r>
              <a:rPr lang="en" sz="1600"/>
              <a:t>Make your cheat sheet as you look through the lecture slides</a:t>
            </a:r>
            <a:endParaRPr sz="1600"/>
          </a:p>
          <a:p>
            <a:pPr indent="-330200" lvl="0" marL="457200" rtl="0" algn="l">
              <a:lnSpc>
                <a:spcPct val="100000"/>
              </a:lnSpc>
              <a:spcBef>
                <a:spcPts val="0"/>
              </a:spcBef>
              <a:spcAft>
                <a:spcPts val="0"/>
              </a:spcAft>
              <a:buSzPts val="1600"/>
              <a:buChar char="●"/>
            </a:pPr>
            <a:r>
              <a:rPr lang="en" sz="1600"/>
              <a:t>Redo lab activities &amp; glance at projects 3 - 5</a:t>
            </a:r>
            <a:endParaRPr sz="1600"/>
          </a:p>
          <a:p>
            <a:pPr indent="-330200" lvl="0" marL="457200" rtl="0" algn="l">
              <a:lnSpc>
                <a:spcPct val="100000"/>
              </a:lnSpc>
              <a:spcBef>
                <a:spcPts val="0"/>
              </a:spcBef>
              <a:spcAft>
                <a:spcPts val="0"/>
              </a:spcAft>
              <a:buSzPts val="1600"/>
              <a:buChar char="●"/>
            </a:pPr>
            <a:r>
              <a:rPr lang="en" sz="1600"/>
              <a:t>Do the practice exams we gave you</a:t>
            </a:r>
            <a:endParaRPr sz="1600"/>
          </a:p>
          <a:p>
            <a:pPr indent="-330200" lvl="0" marL="457200" rtl="0" algn="l">
              <a:lnSpc>
                <a:spcPct val="100000"/>
              </a:lnSpc>
              <a:spcBef>
                <a:spcPts val="0"/>
              </a:spcBef>
              <a:spcAft>
                <a:spcPts val="0"/>
              </a:spcAft>
              <a:buSzPts val="1600"/>
              <a:buChar char="●"/>
            </a:pPr>
            <a:r>
              <a:rPr lang="en" sz="1600"/>
              <a:t>Do review session worksheet &amp; maybe attend or watch the recorded review session</a:t>
            </a:r>
            <a:endParaRPr sz="1600"/>
          </a:p>
          <a:p>
            <a:pPr indent="-330200" lvl="0" marL="457200" rtl="0" algn="l">
              <a:lnSpc>
                <a:spcPct val="100000"/>
              </a:lnSpc>
              <a:spcBef>
                <a:spcPts val="0"/>
              </a:spcBef>
              <a:spcAft>
                <a:spcPts val="0"/>
              </a:spcAft>
              <a:buSzPts val="1600"/>
              <a:buChar char="●"/>
            </a:pPr>
            <a:r>
              <a:rPr lang="en" sz="1600"/>
              <a:t>Study with friends and make up questions for each other</a:t>
            </a:r>
            <a:endParaRPr sz="1600"/>
          </a:p>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Notice that our sample exams have:</a:t>
            </a:r>
            <a:endParaRPr/>
          </a:p>
        </p:txBody>
      </p:sp>
      <p:sp>
        <p:nvSpPr>
          <p:cNvPr id="174" name="Google Shape;174;p31"/>
          <p:cNvSpPr txBox="1"/>
          <p:nvPr>
            <p:ph idx="1" type="body"/>
          </p:nvPr>
        </p:nvSpPr>
        <p:spPr>
          <a:xfrm>
            <a:off x="311700" y="1228675"/>
            <a:ext cx="8520600" cy="1752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Short Answer</a:t>
            </a:r>
            <a:endParaRPr/>
          </a:p>
          <a:p>
            <a:pPr indent="-342900" lvl="0" marL="457200" rtl="0" algn="l">
              <a:spcBef>
                <a:spcPts val="0"/>
              </a:spcBef>
              <a:spcAft>
                <a:spcPts val="0"/>
              </a:spcAft>
              <a:buSzPts val="1800"/>
              <a:buAutoNum type="arabicPeriod"/>
            </a:pPr>
            <a:r>
              <a:rPr lang="en"/>
              <a:t>Dynamic Memory</a:t>
            </a:r>
            <a:endParaRPr/>
          </a:p>
          <a:p>
            <a:pPr indent="-342900" lvl="0" marL="457200" rtl="0" algn="l">
              <a:spcBef>
                <a:spcPts val="0"/>
              </a:spcBef>
              <a:spcAft>
                <a:spcPts val="0"/>
              </a:spcAft>
              <a:buSzPts val="1800"/>
              <a:buAutoNum type="arabicPeriod"/>
            </a:pPr>
            <a:r>
              <a:rPr lang="en"/>
              <a:t>Lists and Templates</a:t>
            </a:r>
            <a:endParaRPr/>
          </a:p>
          <a:p>
            <a:pPr indent="-342900" lvl="0" marL="457200" rtl="0" algn="l">
              <a:spcBef>
                <a:spcPts val="0"/>
              </a:spcBef>
              <a:spcAft>
                <a:spcPts val="0"/>
              </a:spcAft>
              <a:buSzPts val="1800"/>
              <a:buAutoNum type="arabicPeriod"/>
            </a:pPr>
            <a:r>
              <a:rPr lang="en"/>
              <a:t>Iterators and Functors</a:t>
            </a:r>
            <a:endParaRPr/>
          </a:p>
          <a:p>
            <a:pPr indent="-342900" lvl="0" marL="457200" rtl="0" algn="l">
              <a:spcBef>
                <a:spcPts val="0"/>
              </a:spcBef>
              <a:spcAft>
                <a:spcPts val="0"/>
              </a:spcAft>
              <a:buSzPts val="1800"/>
              <a:buAutoNum type="arabicPeriod"/>
            </a:pPr>
            <a:r>
              <a:rPr lang="en"/>
              <a:t>Recursion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ReadMe</a:t>
            </a:r>
            <a:endParaRPr/>
          </a:p>
        </p:txBody>
      </p:sp>
      <p:sp>
        <p:nvSpPr>
          <p:cNvPr id="63" name="Google Shape;63;p14"/>
          <p:cNvSpPr txBox="1"/>
          <p:nvPr/>
        </p:nvSpPr>
        <p:spPr>
          <a:xfrm>
            <a:off x="311700" y="1082425"/>
            <a:ext cx="8520600" cy="1428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66666"/>
              </a:buClr>
              <a:buSzPts val="1800"/>
              <a:buFont typeface="Source Code Pro"/>
              <a:buChar char="●"/>
            </a:pPr>
            <a:r>
              <a:rPr lang="en" sz="1800">
                <a:solidFill>
                  <a:srgbClr val="666666"/>
                </a:solidFill>
                <a:latin typeface="Source Code Pro"/>
                <a:ea typeface="Source Code Pro"/>
                <a:cs typeface="Source Code Pro"/>
                <a:sym typeface="Source Code Pro"/>
              </a:rPr>
              <a:t>Lab 10 due Sunday, December 9th</a:t>
            </a:r>
            <a:endParaRPr sz="1800">
              <a:solidFill>
                <a:srgbClr val="666666"/>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Char char="●"/>
            </a:pPr>
            <a:r>
              <a:rPr lang="en" sz="1800">
                <a:solidFill>
                  <a:schemeClr val="dk2"/>
                </a:solidFill>
                <a:latin typeface="Source Code Pro"/>
                <a:ea typeface="Source Code Pro"/>
                <a:cs typeface="Source Code Pro"/>
                <a:sym typeface="Source Code Pro"/>
              </a:rPr>
              <a:t>Project 5 due TODAY</a:t>
            </a:r>
            <a:endParaRPr sz="1800">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lang="en" sz="1800">
                <a:solidFill>
                  <a:schemeClr val="dk2"/>
                </a:solidFill>
                <a:latin typeface="Source Code Pro"/>
                <a:ea typeface="Source Code Pro"/>
                <a:cs typeface="Source Code Pro"/>
                <a:sym typeface="Source Code Pro"/>
              </a:rPr>
              <a:t>Teaching evaluations on Canvas - I value your feedback!</a:t>
            </a:r>
            <a:endParaRPr sz="1800">
              <a:solidFill>
                <a:schemeClr val="dk2"/>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chemeClr val="dk2"/>
              </a:buClr>
              <a:buSzPts val="1800"/>
              <a:buFont typeface="Source Code Pro"/>
              <a:buChar char="●"/>
            </a:pPr>
            <a:r>
              <a:rPr lang="en" sz="1800">
                <a:solidFill>
                  <a:schemeClr val="dk2"/>
                </a:solidFill>
                <a:latin typeface="Source Code Pro"/>
                <a:ea typeface="Source Code Pro"/>
                <a:cs typeface="Source Code Pro"/>
                <a:sym typeface="Source Code Pro"/>
              </a:rPr>
              <a:t>Final review Sunday 4-6pm - see Piazza announcement</a:t>
            </a:r>
            <a:endParaRPr sz="1800">
              <a:solidFill>
                <a:schemeClr val="dk2"/>
              </a:solidFill>
              <a:latin typeface="Source Code Pro"/>
              <a:ea typeface="Source Code Pro"/>
              <a:cs typeface="Source Code Pro"/>
              <a:sym typeface="Source Code Pro"/>
            </a:endParaRPr>
          </a:p>
        </p:txBody>
      </p:sp>
      <p:sp>
        <p:nvSpPr>
          <p:cNvPr id="64" name="Google Shape;64;p14"/>
          <p:cNvSpPr txBox="1"/>
          <p:nvPr/>
        </p:nvSpPr>
        <p:spPr>
          <a:xfrm>
            <a:off x="311700" y="2272136"/>
            <a:ext cx="85206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rgbClr val="212121"/>
                </a:solidFill>
                <a:latin typeface="Amatic SC"/>
                <a:ea typeface="Amatic SC"/>
                <a:cs typeface="Amatic SC"/>
                <a:sym typeface="Amatic SC"/>
              </a:rPr>
              <a:t>Agenda</a:t>
            </a:r>
            <a:endParaRPr b="1" sz="4200">
              <a:solidFill>
                <a:srgbClr val="212121"/>
              </a:solidFill>
              <a:latin typeface="Amatic SC"/>
              <a:ea typeface="Amatic SC"/>
              <a:cs typeface="Amatic SC"/>
              <a:sym typeface="Amatic SC"/>
            </a:endParaRPr>
          </a:p>
        </p:txBody>
      </p:sp>
      <p:sp>
        <p:nvSpPr>
          <p:cNvPr id="65" name="Google Shape;65;p14"/>
          <p:cNvSpPr txBox="1"/>
          <p:nvPr/>
        </p:nvSpPr>
        <p:spPr>
          <a:xfrm>
            <a:off x="311700" y="2927325"/>
            <a:ext cx="4749300" cy="2088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66666"/>
              </a:buClr>
              <a:buSzPts val="1800"/>
              <a:buFont typeface="Source Code Pro"/>
              <a:buChar char="●"/>
            </a:pPr>
            <a:r>
              <a:rPr lang="en" sz="1800">
                <a:solidFill>
                  <a:srgbClr val="666666"/>
                </a:solidFill>
                <a:latin typeface="Source Code Pro"/>
                <a:ea typeface="Source Code Pro"/>
                <a:cs typeface="Source Code Pro"/>
                <a:sym typeface="Source Code Pro"/>
              </a:rPr>
              <a:t>Recursion/ error handling</a:t>
            </a:r>
            <a:endParaRPr sz="1800">
              <a:solidFill>
                <a:srgbClr val="666666"/>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666666"/>
              </a:buClr>
              <a:buSzPts val="1800"/>
              <a:buFont typeface="Source Code Pro"/>
              <a:buChar char="●"/>
            </a:pPr>
            <a:r>
              <a:rPr lang="en" sz="1800">
                <a:solidFill>
                  <a:srgbClr val="666666"/>
                </a:solidFill>
                <a:latin typeface="Source Code Pro"/>
                <a:ea typeface="Source Code Pro"/>
                <a:cs typeface="Source Code Pro"/>
                <a:sym typeface="Source Code Pro"/>
              </a:rPr>
              <a:t>Worksheet</a:t>
            </a:r>
            <a:endParaRPr sz="1800">
              <a:solidFill>
                <a:srgbClr val="666666"/>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666666"/>
              </a:buClr>
              <a:buSzPts val="1800"/>
              <a:buFont typeface="Source Code Pro"/>
              <a:buChar char="●"/>
            </a:pPr>
            <a:r>
              <a:rPr lang="en" sz="1800">
                <a:solidFill>
                  <a:srgbClr val="666666"/>
                </a:solidFill>
                <a:latin typeface="Source Code Pro"/>
                <a:ea typeface="Source Code Pro"/>
                <a:cs typeface="Source Code Pro"/>
                <a:sym typeface="Source Code Pro"/>
              </a:rPr>
              <a:t>Lab time</a:t>
            </a:r>
            <a:endParaRPr sz="1800">
              <a:solidFill>
                <a:srgbClr val="666666"/>
              </a:solidFill>
              <a:latin typeface="Source Code Pro"/>
              <a:ea typeface="Source Code Pro"/>
              <a:cs typeface="Source Code Pro"/>
              <a:sym typeface="Source Code Pro"/>
            </a:endParaRPr>
          </a:p>
          <a:p>
            <a:pPr indent="-342900" lvl="1" marL="914400" rtl="0" algn="l">
              <a:lnSpc>
                <a:spcPct val="115000"/>
              </a:lnSpc>
              <a:spcBef>
                <a:spcPts val="0"/>
              </a:spcBef>
              <a:spcAft>
                <a:spcPts val="0"/>
              </a:spcAft>
              <a:buClr>
                <a:srgbClr val="666666"/>
              </a:buClr>
              <a:buSzPts val="1800"/>
              <a:buFont typeface="Source Code Pro"/>
              <a:buChar char="○"/>
            </a:pPr>
            <a:r>
              <a:rPr lang="en" sz="1800">
                <a:solidFill>
                  <a:srgbClr val="666666"/>
                </a:solidFill>
                <a:latin typeface="Source Code Pro"/>
                <a:ea typeface="Source Code Pro"/>
                <a:cs typeface="Source Code Pro"/>
                <a:sym typeface="Source Code Pro"/>
              </a:rPr>
              <a:t>Work on lab assignment</a:t>
            </a:r>
            <a:endParaRPr sz="1800">
              <a:solidFill>
                <a:srgbClr val="666666"/>
              </a:solidFill>
              <a:latin typeface="Source Code Pro"/>
              <a:ea typeface="Source Code Pro"/>
              <a:cs typeface="Source Code Pro"/>
              <a:sym typeface="Source Code Pro"/>
            </a:endParaRPr>
          </a:p>
          <a:p>
            <a:pPr indent="-342900" lvl="1" marL="914400" rtl="0" algn="l">
              <a:lnSpc>
                <a:spcPct val="115000"/>
              </a:lnSpc>
              <a:spcBef>
                <a:spcPts val="0"/>
              </a:spcBef>
              <a:spcAft>
                <a:spcPts val="0"/>
              </a:spcAft>
              <a:buClr>
                <a:srgbClr val="666666"/>
              </a:buClr>
              <a:buSzPts val="1800"/>
              <a:buFont typeface="Source Code Pro"/>
              <a:buChar char="○"/>
            </a:pPr>
            <a:r>
              <a:rPr lang="en" sz="1800">
                <a:solidFill>
                  <a:srgbClr val="666666"/>
                </a:solidFill>
                <a:latin typeface="Source Code Pro"/>
                <a:ea typeface="Source Code Pro"/>
                <a:cs typeface="Source Code Pro"/>
                <a:sym typeface="Source Code Pro"/>
              </a:rPr>
              <a:t>Work on project</a:t>
            </a:r>
            <a:endParaRPr sz="1800">
              <a:solidFill>
                <a:srgbClr val="666666"/>
              </a:solidFill>
              <a:latin typeface="Source Code Pro"/>
              <a:ea typeface="Source Code Pro"/>
              <a:cs typeface="Source Code Pro"/>
              <a:sym typeface="Source Code Pro"/>
            </a:endParaRPr>
          </a:p>
          <a:p>
            <a:pPr indent="-342900" lvl="1" marL="914400" rtl="0" algn="l">
              <a:lnSpc>
                <a:spcPct val="115000"/>
              </a:lnSpc>
              <a:spcBef>
                <a:spcPts val="0"/>
              </a:spcBef>
              <a:spcAft>
                <a:spcPts val="0"/>
              </a:spcAft>
              <a:buClr>
                <a:srgbClr val="666666"/>
              </a:buClr>
              <a:buSzPts val="1800"/>
              <a:buFont typeface="Source Code Pro"/>
              <a:buChar char="○"/>
            </a:pPr>
            <a:r>
              <a:rPr lang="en" sz="1800">
                <a:solidFill>
                  <a:srgbClr val="666666"/>
                </a:solidFill>
                <a:latin typeface="Source Code Pro"/>
                <a:ea typeface="Source Code Pro"/>
                <a:cs typeface="Source Code Pro"/>
                <a:sym typeface="Source Code Pro"/>
              </a:rPr>
              <a:t>Do practice final review</a:t>
            </a:r>
            <a:endParaRPr sz="1800">
              <a:solidFill>
                <a:srgbClr val="666666"/>
              </a:solidFill>
              <a:latin typeface="Source Code Pro"/>
              <a:ea typeface="Source Code Pro"/>
              <a:cs typeface="Source Code Pro"/>
              <a:sym typeface="Source Code Pro"/>
            </a:endParaRPr>
          </a:p>
        </p:txBody>
      </p:sp>
      <p:sp>
        <p:nvSpPr>
          <p:cNvPr id="66" name="Google Shape;66;p14"/>
          <p:cNvSpPr txBox="1"/>
          <p:nvPr/>
        </p:nvSpPr>
        <p:spPr>
          <a:xfrm>
            <a:off x="311700" y="441950"/>
            <a:ext cx="85206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rgbClr val="212121"/>
                </a:solidFill>
                <a:latin typeface="Amatic SC"/>
                <a:ea typeface="Amatic SC"/>
                <a:cs typeface="Amatic SC"/>
                <a:sym typeface="Amatic SC"/>
              </a:rPr>
              <a:t>Reminders</a:t>
            </a:r>
            <a:endParaRPr b="1" sz="4200">
              <a:solidFill>
                <a:srgbClr val="212121"/>
              </a:solidFill>
              <a:latin typeface="Amatic SC"/>
              <a:ea typeface="Amatic SC"/>
              <a:cs typeface="Amatic SC"/>
              <a:sym typeface="Amatic SC"/>
            </a:endParaRPr>
          </a:p>
        </p:txBody>
      </p:sp>
      <p:sp>
        <p:nvSpPr>
          <p:cNvPr id="67" name="Google Shape;67;p14"/>
          <p:cNvSpPr txBox="1"/>
          <p:nvPr/>
        </p:nvSpPr>
        <p:spPr>
          <a:xfrm>
            <a:off x="4891500" y="3635700"/>
            <a:ext cx="39408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https://github.com/MelGeorge/recursion_demo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luck on the exam!</a:t>
            </a:r>
            <a:endParaRPr/>
          </a:p>
        </p:txBody>
      </p:sp>
      <p:sp>
        <p:nvSpPr>
          <p:cNvPr id="180" name="Google Shape;180;p32"/>
          <p:cNvSpPr txBox="1"/>
          <p:nvPr>
            <p:ph idx="1" type="body"/>
          </p:nvPr>
        </p:nvSpPr>
        <p:spPr>
          <a:xfrm>
            <a:off x="311700" y="1360825"/>
            <a:ext cx="6006600" cy="19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for a great semester!</a:t>
            </a:r>
            <a:endParaRPr/>
          </a:p>
          <a:p>
            <a:pPr indent="0" lvl="0" marL="0" rtl="0" algn="l">
              <a:spcBef>
                <a:spcPts val="1600"/>
              </a:spcBef>
              <a:spcAft>
                <a:spcPts val="1600"/>
              </a:spcAft>
              <a:buNone/>
            </a:pPr>
            <a:r>
              <a:rPr lang="en"/>
              <a:t>Study hard!</a:t>
            </a:r>
            <a:endParaRPr/>
          </a:p>
        </p:txBody>
      </p:sp>
      <p:pic>
        <p:nvPicPr>
          <p:cNvPr id="181" name="Google Shape;181;p32"/>
          <p:cNvPicPr preferRelativeResize="0"/>
          <p:nvPr/>
        </p:nvPicPr>
        <p:blipFill>
          <a:blip r:embed="rId3">
            <a:alphaModFix/>
          </a:blip>
          <a:stretch>
            <a:fillRect/>
          </a:stretch>
        </p:blipFill>
        <p:spPr>
          <a:xfrm>
            <a:off x="6391724" y="1093850"/>
            <a:ext cx="2110725" cy="2119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Recursion</a:t>
            </a:r>
            <a:endParaRPr/>
          </a:p>
        </p:txBody>
      </p:sp>
      <p:sp>
        <p:nvSpPr>
          <p:cNvPr id="73" name="Google Shape;73;p15"/>
          <p:cNvSpPr txBox="1"/>
          <p:nvPr>
            <p:ph idx="1" type="body"/>
          </p:nvPr>
        </p:nvSpPr>
        <p:spPr>
          <a:xfrm>
            <a:off x="311700" y="1228675"/>
            <a:ext cx="8520600" cy="359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Recall: recursion is whenever a function calls itself.</a:t>
            </a:r>
            <a:endParaRPr/>
          </a:p>
          <a:p>
            <a:pPr indent="-342900" lvl="0" marL="457200" rtl="0" algn="l">
              <a:spcBef>
                <a:spcPts val="0"/>
              </a:spcBef>
              <a:spcAft>
                <a:spcPts val="0"/>
              </a:spcAft>
              <a:buSzPts val="1800"/>
              <a:buChar char="●"/>
            </a:pPr>
            <a:r>
              <a:rPr lang="en"/>
              <a:t>What do we need for recursion to work?</a:t>
            </a:r>
            <a:endParaRPr/>
          </a:p>
          <a:p>
            <a:pPr indent="-317500" lvl="1" marL="914400" rtl="0" algn="l">
              <a:spcBef>
                <a:spcPts val="0"/>
              </a:spcBef>
              <a:spcAft>
                <a:spcPts val="0"/>
              </a:spcAft>
              <a:buSzPts val="1400"/>
              <a:buChar char="○"/>
            </a:pPr>
            <a:r>
              <a:rPr lang="en"/>
              <a:t>We’ll need a base case - the recursion has to stop somewhere so our function will return an answer. Don’t forget this!</a:t>
            </a:r>
            <a:endParaRPr/>
          </a:p>
          <a:p>
            <a:pPr indent="-317500" lvl="1" marL="914400" rtl="0" algn="l">
              <a:spcBef>
                <a:spcPts val="0"/>
              </a:spcBef>
              <a:spcAft>
                <a:spcPts val="0"/>
              </a:spcAft>
              <a:buSzPts val="1400"/>
              <a:buChar char="○"/>
            </a:pPr>
            <a:r>
              <a:rPr lang="en"/>
              <a:t>The problem we’re trying to solve must be able to be split into many self-similar pieces.</a:t>
            </a:r>
            <a:endParaRPr/>
          </a:p>
          <a:p>
            <a:pPr indent="-342900" lvl="0" marL="457200" rtl="0" algn="l">
              <a:spcBef>
                <a:spcPts val="0"/>
              </a:spcBef>
              <a:spcAft>
                <a:spcPts val="0"/>
              </a:spcAft>
              <a:buSzPts val="1800"/>
              <a:buChar char="●"/>
            </a:pPr>
            <a:r>
              <a:rPr lang="en"/>
              <a:t>Recursion is similar to the idea of mathematical induction. Proofs by induction look like this:</a:t>
            </a:r>
            <a:endParaRPr/>
          </a:p>
          <a:p>
            <a:pPr indent="-317500" lvl="1" marL="914400" rtl="0" algn="l">
              <a:spcBef>
                <a:spcPts val="0"/>
              </a:spcBef>
              <a:spcAft>
                <a:spcPts val="0"/>
              </a:spcAft>
              <a:buSzPts val="1400"/>
              <a:buChar char="○"/>
            </a:pPr>
            <a:r>
              <a:rPr lang="en"/>
              <a:t>Show something works for n = 1. Now, assume that it works for some value k. Show that if it works for k, it must work for k + 1. Thus, it must work for all n &gt;= 1.</a:t>
            </a:r>
            <a:endParaRPr/>
          </a:p>
          <a:p>
            <a:pPr indent="-317500" lvl="1" marL="914400" rtl="0" algn="l">
              <a:spcBef>
                <a:spcPts val="0"/>
              </a:spcBef>
              <a:spcAft>
                <a:spcPts val="0"/>
              </a:spcAft>
              <a:buSzPts val="1400"/>
              <a:buChar char="○"/>
            </a:pPr>
            <a:r>
              <a:rPr lang="en"/>
              <a:t>When writing recursive functions, we’ll use the same idea!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1143000" y="0"/>
            <a:ext cx="6857999"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1124000" y="0"/>
            <a:ext cx="6857999"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7"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1012875" y="0"/>
            <a:ext cx="6895176" cy="5171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2"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1156650" y="28225"/>
            <a:ext cx="6820367" cy="5115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1156675" y="0"/>
            <a:ext cx="6857999"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2" name="Shape 102"/>
        <p:cNvGrpSpPr/>
        <p:nvPr/>
      </p:nvGrpSpPr>
      <p:grpSpPr>
        <a:xfrm>
          <a:off x="0" y="0"/>
          <a:ext cx="0" cy="0"/>
          <a:chOff x="0" y="0"/>
          <a:chExt cx="0" cy="0"/>
        </a:xfrm>
      </p:grpSpPr>
      <p:pic>
        <p:nvPicPr>
          <p:cNvPr id="103" name="Google Shape;103;p21"/>
          <p:cNvPicPr preferRelativeResize="0"/>
          <p:nvPr/>
        </p:nvPicPr>
        <p:blipFill>
          <a:blip r:embed="rId3">
            <a:alphaModFix/>
          </a:blip>
          <a:stretch>
            <a:fillRect/>
          </a:stretch>
        </p:blipFill>
        <p:spPr>
          <a:xfrm>
            <a:off x="1019425" y="0"/>
            <a:ext cx="6857999"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