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Amatic SC"/>
      <p:regular r:id="rId21"/>
      <p:bold r:id="rId22"/>
    </p:embeddedFont>
    <p:embeddedFont>
      <p:font typeface="Source Code Pro"/>
      <p:regular r:id="rId23"/>
      <p:bold r:id="rId24"/>
    </p:embeddedFont>
    <p:embeddedFont>
      <p:font typeface="Century Gothic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AmaticSC-bold.fntdata"/><Relationship Id="rId21" Type="http://schemas.openxmlformats.org/officeDocument/2006/relationships/font" Target="fonts/AmaticSC-regular.fntdata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enturyGothic-bold.fntdata"/><Relationship Id="rId25" Type="http://schemas.openxmlformats.org/officeDocument/2006/relationships/font" Target="fonts/CenturyGothic-regular.fntdata"/><Relationship Id="rId28" Type="http://schemas.openxmlformats.org/officeDocument/2006/relationships/font" Target="fonts/CenturyGothic-boldItalic.fntdata"/><Relationship Id="rId27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5eb0aba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5eb0aba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5eb0aba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5eb0aba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65eb0aba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65eb0aba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5eb0aba8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65eb0aba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65eb0aba8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65eb0aba8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65eb0aba8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65eb0aba8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65eb0aba8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65eb0aba8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22647fc0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22647fc0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22647fc0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22647fc0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22647fc0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22647fc0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5eb0aba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5eb0aba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5eb0aba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5eb0aba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5eb0aba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5eb0aba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5eb0aba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5eb0aba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5eb0aba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65eb0aba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1944695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200"/>
              <a:buFont typeface="Century Gothic"/>
              <a:buNone/>
              <a:defRPr b="0" i="0" sz="27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1941909" y="1600200"/>
            <a:ext cx="66864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b="0" i="0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6195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•"/>
              <a:defRPr b="0" i="0" sz="2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238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•"/>
              <a:defRPr b="0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238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•"/>
              <a:defRPr b="0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7472856" y="4597831"/>
            <a:ext cx="11580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1941911" y="4597828"/>
            <a:ext cx="5443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7" name="Google Shape;57;p13"/>
          <p:cNvSpPr/>
          <p:nvPr/>
        </p:nvSpPr>
        <p:spPr>
          <a:xfrm flipH="1" rot="10800000">
            <a:off x="-3141" y="535857"/>
            <a:ext cx="1191300" cy="380400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398861" y="590839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goo.gl/forms/WR0vxKUJLbuu0DLd2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ecs280staff.github.io/unit_test_framework/" TargetMode="External"/><Relationship Id="rId4" Type="http://schemas.openxmlformats.org/officeDocument/2006/relationships/hyperlink" Target="https://eecs280staff.github.io/lab/lab02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311700" y="311450"/>
            <a:ext cx="8520600" cy="13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LAB 2 - Pointers and Arrays</a:t>
            </a:r>
            <a:endParaRPr sz="60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0" y="1727025"/>
            <a:ext cx="7048500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267700" y="3984075"/>
            <a:ext cx="46086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Please take a minute to fill out this form: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DB4437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https://goo.gl/forms/WR0vxKUJLbuu0DLd2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this look like in memory?</a:t>
            </a:r>
            <a:endParaRPr/>
          </a:p>
        </p:txBody>
      </p:sp>
      <p:pic>
        <p:nvPicPr>
          <p:cNvPr descr="Screen Shot 2017-09-21 at 8.59.41 PM.png"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263" y="1553475"/>
            <a:ext cx="8459475" cy="16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</a:t>
            </a:r>
            <a:endParaRPr/>
          </a:p>
        </p:txBody>
      </p:sp>
      <p:pic>
        <p:nvPicPr>
          <p:cNvPr descr="Screen Shot 2017-09-21 at 8.59.41 PM.png"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6250"/>
            <a:ext cx="50958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 txBox="1"/>
          <p:nvPr/>
        </p:nvSpPr>
        <p:spPr>
          <a:xfrm>
            <a:off x="152400" y="2379725"/>
            <a:ext cx="5176800" cy="25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What do these lines do?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cout &lt;&lt; *c &lt;&lt; endl;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cout &lt;&lt; *d &lt;&lt; endl;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cout &lt;&lt; d &lt;&lt; endl;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cout &lt;&lt; b &lt;&lt; endl;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cout &lt;&lt; &amp;a &lt;&lt; endl;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cout &lt;&lt; c &lt;&lt; endl;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cout &lt;&lt; &amp;e &lt;&lt; endl;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cout &lt;&lt; e &lt;&lt; endl;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cout &lt;&lt; *e &lt;&lt; endl;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cout &lt;&lt; **d &lt;&lt; endl;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5849525" y="1407088"/>
            <a:ext cx="1119600" cy="6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5447225" y="3324425"/>
            <a:ext cx="1119600" cy="6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7556175" y="3324425"/>
            <a:ext cx="1119600" cy="6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7614425" y="1457100"/>
            <a:ext cx="1119600" cy="6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4"/>
          <p:cNvSpPr txBox="1"/>
          <p:nvPr/>
        </p:nvSpPr>
        <p:spPr>
          <a:xfrm>
            <a:off x="6051775" y="1549788"/>
            <a:ext cx="8574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2048</a:t>
            </a:r>
            <a:endParaRPr/>
          </a:p>
        </p:txBody>
      </p:sp>
      <p:sp>
        <p:nvSpPr>
          <p:cNvPr id="195" name="Google Shape;195;p24"/>
          <p:cNvSpPr txBox="1"/>
          <p:nvPr/>
        </p:nvSpPr>
        <p:spPr>
          <a:xfrm>
            <a:off x="7964675" y="1530100"/>
            <a:ext cx="7665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0x01</a:t>
            </a:r>
            <a:endParaRPr/>
          </a:p>
        </p:txBody>
      </p:sp>
      <p:sp>
        <p:nvSpPr>
          <p:cNvPr id="196" name="Google Shape;196;p24"/>
          <p:cNvSpPr txBox="1"/>
          <p:nvPr/>
        </p:nvSpPr>
        <p:spPr>
          <a:xfrm>
            <a:off x="5651738" y="3457475"/>
            <a:ext cx="9177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0x08</a:t>
            </a:r>
            <a:endParaRPr/>
          </a:p>
        </p:txBody>
      </p:sp>
      <p:sp>
        <p:nvSpPr>
          <p:cNvPr id="197" name="Google Shape;197;p24"/>
          <p:cNvSpPr txBox="1"/>
          <p:nvPr/>
        </p:nvSpPr>
        <p:spPr>
          <a:xfrm>
            <a:off x="7816150" y="3447425"/>
            <a:ext cx="7665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0x01</a:t>
            </a:r>
            <a:endParaRPr/>
          </a:p>
        </p:txBody>
      </p:sp>
      <p:sp>
        <p:nvSpPr>
          <p:cNvPr id="198" name="Google Shape;198;p24"/>
          <p:cNvSpPr txBox="1"/>
          <p:nvPr/>
        </p:nvSpPr>
        <p:spPr>
          <a:xfrm>
            <a:off x="6000800" y="1083950"/>
            <a:ext cx="38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99" name="Google Shape;199;p24"/>
          <p:cNvSpPr txBox="1"/>
          <p:nvPr/>
        </p:nvSpPr>
        <p:spPr>
          <a:xfrm>
            <a:off x="5506625" y="1588200"/>
            <a:ext cx="294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00" name="Google Shape;200;p24"/>
          <p:cNvSpPr txBox="1"/>
          <p:nvPr/>
        </p:nvSpPr>
        <p:spPr>
          <a:xfrm>
            <a:off x="6061325" y="2132800"/>
            <a:ext cx="766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0x01</a:t>
            </a:r>
            <a:endParaRPr/>
          </a:p>
        </p:txBody>
      </p:sp>
      <p:sp>
        <p:nvSpPr>
          <p:cNvPr id="201" name="Google Shape;201;p24"/>
          <p:cNvSpPr txBox="1"/>
          <p:nvPr/>
        </p:nvSpPr>
        <p:spPr>
          <a:xfrm>
            <a:off x="7836325" y="2173150"/>
            <a:ext cx="665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0x08</a:t>
            </a:r>
            <a:endParaRPr/>
          </a:p>
        </p:txBody>
      </p:sp>
      <p:sp>
        <p:nvSpPr>
          <p:cNvPr id="202" name="Google Shape;202;p24"/>
          <p:cNvSpPr txBox="1"/>
          <p:nvPr/>
        </p:nvSpPr>
        <p:spPr>
          <a:xfrm>
            <a:off x="8080800" y="1077350"/>
            <a:ext cx="38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03" name="Google Shape;203;p24"/>
          <p:cNvSpPr txBox="1"/>
          <p:nvPr/>
        </p:nvSpPr>
        <p:spPr>
          <a:xfrm>
            <a:off x="5718425" y="2939625"/>
            <a:ext cx="342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04" name="Google Shape;204;p24"/>
          <p:cNvSpPr txBox="1"/>
          <p:nvPr/>
        </p:nvSpPr>
        <p:spPr>
          <a:xfrm>
            <a:off x="5587300" y="4038925"/>
            <a:ext cx="71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0x10</a:t>
            </a:r>
            <a:endParaRPr/>
          </a:p>
        </p:txBody>
      </p:sp>
      <p:sp>
        <p:nvSpPr>
          <p:cNvPr id="205" name="Google Shape;205;p24"/>
          <p:cNvSpPr txBox="1"/>
          <p:nvPr/>
        </p:nvSpPr>
        <p:spPr>
          <a:xfrm>
            <a:off x="7947275" y="2979975"/>
            <a:ext cx="516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06" name="Google Shape;206;p24"/>
          <p:cNvSpPr txBox="1"/>
          <p:nvPr/>
        </p:nvSpPr>
        <p:spPr>
          <a:xfrm>
            <a:off x="7644700" y="4059100"/>
            <a:ext cx="766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0x100</a:t>
            </a:r>
            <a:endParaRPr/>
          </a:p>
        </p:txBody>
      </p:sp>
      <p:sp>
        <p:nvSpPr>
          <p:cNvPr id="207" name="Google Shape;207;p24"/>
          <p:cNvSpPr txBox="1"/>
          <p:nvPr/>
        </p:nvSpPr>
        <p:spPr>
          <a:xfrm>
            <a:off x="6569450" y="3457475"/>
            <a:ext cx="6657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nt**</a:t>
            </a:r>
            <a:endParaRPr/>
          </a:p>
        </p:txBody>
      </p:sp>
      <p:sp>
        <p:nvSpPr>
          <p:cNvPr id="208" name="Google Shape;208;p24"/>
          <p:cNvSpPr txBox="1"/>
          <p:nvPr/>
        </p:nvSpPr>
        <p:spPr>
          <a:xfrm>
            <a:off x="8673400" y="3464075"/>
            <a:ext cx="4707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int*</a:t>
            </a:r>
            <a:endParaRPr/>
          </a:p>
        </p:txBody>
      </p:sp>
      <p:sp>
        <p:nvSpPr>
          <p:cNvPr id="209" name="Google Shape;209;p24"/>
          <p:cNvSpPr txBox="1"/>
          <p:nvPr/>
        </p:nvSpPr>
        <p:spPr>
          <a:xfrm>
            <a:off x="6999250" y="1588200"/>
            <a:ext cx="516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210" name="Google Shape;210;p24"/>
          <p:cNvSpPr txBox="1"/>
          <p:nvPr/>
        </p:nvSpPr>
        <p:spPr>
          <a:xfrm>
            <a:off x="8714175" y="1625250"/>
            <a:ext cx="516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int*</a:t>
            </a:r>
            <a:endParaRPr/>
          </a:p>
        </p:txBody>
      </p:sp>
      <p:sp>
        <p:nvSpPr>
          <p:cNvPr id="211" name="Google Shape;211;p24"/>
          <p:cNvSpPr/>
          <p:nvPr/>
        </p:nvSpPr>
        <p:spPr>
          <a:xfrm>
            <a:off x="6454650" y="1880675"/>
            <a:ext cx="1361500" cy="1654000"/>
          </a:xfrm>
          <a:custGeom>
            <a:rect b="b" l="l" r="r" t="t"/>
            <a:pathLst>
              <a:path extrusionOk="0" h="66160" w="54460">
                <a:moveTo>
                  <a:pt x="0" y="66160"/>
                </a:moveTo>
                <a:cubicBezTo>
                  <a:pt x="12773" y="40611"/>
                  <a:pt x="34266" y="20202"/>
                  <a:pt x="5446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12" name="Google Shape;212;p24"/>
          <p:cNvSpPr/>
          <p:nvPr/>
        </p:nvSpPr>
        <p:spPr>
          <a:xfrm>
            <a:off x="6868150" y="1570903"/>
            <a:ext cx="897575" cy="198850"/>
          </a:xfrm>
          <a:custGeom>
            <a:rect b="b" l="l" r="r" t="t"/>
            <a:pathLst>
              <a:path extrusionOk="0" h="7954" w="35903">
                <a:moveTo>
                  <a:pt x="35903" y="7550"/>
                </a:moveTo>
                <a:cubicBezTo>
                  <a:pt x="29265" y="-2409"/>
                  <a:pt x="5347" y="-2754"/>
                  <a:pt x="0" y="7954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13" name="Google Shape;213;p24"/>
          <p:cNvSpPr/>
          <p:nvPr/>
        </p:nvSpPr>
        <p:spPr>
          <a:xfrm>
            <a:off x="6484900" y="2021875"/>
            <a:ext cx="1149725" cy="1452275"/>
          </a:xfrm>
          <a:custGeom>
            <a:rect b="b" l="l" r="r" t="t"/>
            <a:pathLst>
              <a:path extrusionOk="0" h="58091" w="45989">
                <a:moveTo>
                  <a:pt x="45989" y="58091"/>
                </a:moveTo>
                <a:cubicBezTo>
                  <a:pt x="34142" y="58091"/>
                  <a:pt x="18519" y="53358"/>
                  <a:pt x="14119" y="42358"/>
                </a:cubicBezTo>
                <a:cubicBezTo>
                  <a:pt x="10973" y="34492"/>
                  <a:pt x="16553" y="25057"/>
                  <a:pt x="14119" y="16943"/>
                </a:cubicBezTo>
                <a:cubicBezTo>
                  <a:pt x="12007" y="9901"/>
                  <a:pt x="7352" y="0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</a:t>
            </a:r>
            <a:endParaRPr/>
          </a:p>
        </p:txBody>
      </p:sp>
      <p:pic>
        <p:nvPicPr>
          <p:cNvPr descr="Screen Shot 2017-09-21 at 8.59.41 PM.png"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6250"/>
            <a:ext cx="50958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5"/>
          <p:cNvSpPr txBox="1"/>
          <p:nvPr/>
        </p:nvSpPr>
        <p:spPr>
          <a:xfrm>
            <a:off x="169400" y="2379725"/>
            <a:ext cx="5176800" cy="26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What do these lines do?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cout &lt;&lt; *c &lt;&lt; endl;  → 2048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cout &lt;&lt; *d &lt;&lt; endl;  → 0x01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out &lt;&lt; d &lt;&lt; endl;   → 0x08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cout &lt;&lt; b &lt;&lt; endl;   → 2048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cout &lt;&lt; &amp;a &lt;&lt; endl;  → 0x01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cout &lt;&lt; c &lt;&lt; endl;   → 0x01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out &lt;&lt; &amp;e &lt;&lt; endl;  → 0x100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cout &lt;&lt; e &lt;&lt; endl;   → 0x01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cout &lt;&lt; *e &lt;&lt; endl;  → 2048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out &lt;&lt; **d &lt;&lt; endl; → 2048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Screen Shot 2017-09-22 at 1.20.13 AM.png" id="221" name="Google Shape;22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8600" y="1246250"/>
            <a:ext cx="3493000" cy="3442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311700" y="1008775"/>
            <a:ext cx="8520600" cy="15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arrays?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Arrays are contiguous blocks of memory that contain objects of the same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“Contiguous” means “immediately next to one another”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Question -- what’s so special about contiguous memory?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Arrays look like this in memory:</a:t>
            </a: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112825" y="3634300"/>
            <a:ext cx="6229200" cy="80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1161200" y="3670600"/>
            <a:ext cx="798300" cy="7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2039300" y="3670600"/>
            <a:ext cx="798300" cy="7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6"/>
          <p:cNvSpPr/>
          <p:nvPr/>
        </p:nvSpPr>
        <p:spPr>
          <a:xfrm>
            <a:off x="2917400" y="3670600"/>
            <a:ext cx="798300" cy="7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"/>
          <p:cNvSpPr/>
          <p:nvPr/>
        </p:nvSpPr>
        <p:spPr>
          <a:xfrm>
            <a:off x="3795500" y="3677950"/>
            <a:ext cx="798300" cy="7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6"/>
          <p:cNvSpPr/>
          <p:nvPr/>
        </p:nvSpPr>
        <p:spPr>
          <a:xfrm>
            <a:off x="4673600" y="3677950"/>
            <a:ext cx="798300" cy="7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6"/>
          <p:cNvSpPr/>
          <p:nvPr/>
        </p:nvSpPr>
        <p:spPr>
          <a:xfrm>
            <a:off x="5551700" y="3670600"/>
            <a:ext cx="798300" cy="7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6"/>
          <p:cNvSpPr/>
          <p:nvPr/>
        </p:nvSpPr>
        <p:spPr>
          <a:xfrm>
            <a:off x="6429800" y="3670600"/>
            <a:ext cx="798300" cy="7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6"/>
          <p:cNvSpPr txBox="1"/>
          <p:nvPr/>
        </p:nvSpPr>
        <p:spPr>
          <a:xfrm>
            <a:off x="1366825" y="3791550"/>
            <a:ext cx="5079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55</a:t>
            </a:r>
            <a:endParaRPr/>
          </a:p>
        </p:txBody>
      </p:sp>
      <p:sp>
        <p:nvSpPr>
          <p:cNvPr id="237" name="Google Shape;237;p26"/>
          <p:cNvSpPr txBox="1"/>
          <p:nvPr/>
        </p:nvSpPr>
        <p:spPr>
          <a:xfrm>
            <a:off x="4818800" y="3785500"/>
            <a:ext cx="5079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238" name="Google Shape;238;p26"/>
          <p:cNvSpPr txBox="1"/>
          <p:nvPr/>
        </p:nvSpPr>
        <p:spPr>
          <a:xfrm>
            <a:off x="3974513" y="3785500"/>
            <a:ext cx="5079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9" name="Google Shape;239;p26"/>
          <p:cNvSpPr txBox="1"/>
          <p:nvPr/>
        </p:nvSpPr>
        <p:spPr>
          <a:xfrm>
            <a:off x="3062600" y="3785500"/>
            <a:ext cx="5079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240" name="Google Shape;240;p26"/>
          <p:cNvSpPr txBox="1"/>
          <p:nvPr/>
        </p:nvSpPr>
        <p:spPr>
          <a:xfrm>
            <a:off x="2218313" y="3792850"/>
            <a:ext cx="5079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433</a:t>
            </a:r>
            <a:endParaRPr/>
          </a:p>
        </p:txBody>
      </p:sp>
      <p:sp>
        <p:nvSpPr>
          <p:cNvPr id="241" name="Google Shape;241;p26"/>
          <p:cNvSpPr txBox="1"/>
          <p:nvPr/>
        </p:nvSpPr>
        <p:spPr>
          <a:xfrm>
            <a:off x="6575000" y="3785500"/>
            <a:ext cx="5079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280</a:t>
            </a:r>
            <a:endParaRPr/>
          </a:p>
        </p:txBody>
      </p:sp>
      <p:sp>
        <p:nvSpPr>
          <p:cNvPr id="242" name="Google Shape;242;p26"/>
          <p:cNvSpPr txBox="1"/>
          <p:nvPr/>
        </p:nvSpPr>
        <p:spPr>
          <a:xfrm>
            <a:off x="5696900" y="3785500"/>
            <a:ext cx="5079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216</a:t>
            </a:r>
            <a:endParaRPr/>
          </a:p>
        </p:txBody>
      </p:sp>
      <p:sp>
        <p:nvSpPr>
          <p:cNvPr id="243" name="Google Shape;243;p26"/>
          <p:cNvSpPr txBox="1"/>
          <p:nvPr/>
        </p:nvSpPr>
        <p:spPr>
          <a:xfrm>
            <a:off x="713700" y="2823925"/>
            <a:ext cx="56364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nt arr[7] = { 55, 433, 12, 1, 20, 216, 280 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1112825" y="4420500"/>
            <a:ext cx="8466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</a:t>
            </a:r>
            <a:endParaRPr/>
          </a:p>
        </p:txBody>
      </p:sp>
      <p:sp>
        <p:nvSpPr>
          <p:cNvPr id="245" name="Google Shape;245;p26"/>
          <p:cNvSpPr txBox="1"/>
          <p:nvPr/>
        </p:nvSpPr>
        <p:spPr>
          <a:xfrm>
            <a:off x="2015150" y="4435300"/>
            <a:ext cx="8466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0x004</a:t>
            </a:r>
            <a:endParaRPr/>
          </a:p>
        </p:txBody>
      </p:sp>
      <p:sp>
        <p:nvSpPr>
          <p:cNvPr id="246" name="Google Shape;246;p26"/>
          <p:cNvSpPr txBox="1"/>
          <p:nvPr/>
        </p:nvSpPr>
        <p:spPr>
          <a:xfrm>
            <a:off x="2893250" y="4435300"/>
            <a:ext cx="8466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0x008</a:t>
            </a:r>
            <a:endParaRPr/>
          </a:p>
        </p:txBody>
      </p:sp>
      <p:sp>
        <p:nvSpPr>
          <p:cNvPr id="247" name="Google Shape;247;p26"/>
          <p:cNvSpPr txBox="1"/>
          <p:nvPr/>
        </p:nvSpPr>
        <p:spPr>
          <a:xfrm>
            <a:off x="3771350" y="4435300"/>
            <a:ext cx="8466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0x00C</a:t>
            </a:r>
            <a:endParaRPr/>
          </a:p>
        </p:txBody>
      </p:sp>
      <p:sp>
        <p:nvSpPr>
          <p:cNvPr id="248" name="Google Shape;248;p26"/>
          <p:cNvSpPr txBox="1"/>
          <p:nvPr/>
        </p:nvSpPr>
        <p:spPr>
          <a:xfrm>
            <a:off x="4649450" y="4435300"/>
            <a:ext cx="8466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0x010</a:t>
            </a:r>
            <a:endParaRPr/>
          </a:p>
        </p:txBody>
      </p:sp>
      <p:sp>
        <p:nvSpPr>
          <p:cNvPr id="249" name="Google Shape;249;p26"/>
          <p:cNvSpPr txBox="1"/>
          <p:nvPr/>
        </p:nvSpPr>
        <p:spPr>
          <a:xfrm>
            <a:off x="5527550" y="4435300"/>
            <a:ext cx="8466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0x014</a:t>
            </a:r>
            <a:endParaRPr/>
          </a:p>
        </p:txBody>
      </p:sp>
      <p:sp>
        <p:nvSpPr>
          <p:cNvPr id="250" name="Google Shape;250;p26"/>
          <p:cNvSpPr txBox="1"/>
          <p:nvPr/>
        </p:nvSpPr>
        <p:spPr>
          <a:xfrm>
            <a:off x="6405650" y="4435300"/>
            <a:ext cx="8466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0x018</a:t>
            </a:r>
            <a:endParaRPr/>
          </a:p>
        </p:txBody>
      </p:sp>
      <p:sp>
        <p:nvSpPr>
          <p:cNvPr id="251" name="Google Shape;251;p26"/>
          <p:cNvSpPr txBox="1"/>
          <p:nvPr/>
        </p:nvSpPr>
        <p:spPr>
          <a:xfrm>
            <a:off x="84725" y="3573825"/>
            <a:ext cx="79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arr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2" name="Google Shape;252;p26"/>
          <p:cNvSpPr/>
          <p:nvPr/>
        </p:nvSpPr>
        <p:spPr>
          <a:xfrm>
            <a:off x="326650" y="4045550"/>
            <a:ext cx="762000" cy="476175"/>
          </a:xfrm>
          <a:custGeom>
            <a:rect b="b" l="l" r="r" t="t"/>
            <a:pathLst>
              <a:path extrusionOk="0" h="19047" w="30480">
                <a:moveTo>
                  <a:pt x="0" y="0"/>
                </a:moveTo>
                <a:cubicBezTo>
                  <a:pt x="0" y="6738"/>
                  <a:pt x="649" y="17549"/>
                  <a:pt x="7257" y="18868"/>
                </a:cubicBezTo>
                <a:cubicBezTo>
                  <a:pt x="10842" y="19584"/>
                  <a:pt x="12878" y="13914"/>
                  <a:pt x="14514" y="10644"/>
                </a:cubicBezTo>
                <a:cubicBezTo>
                  <a:pt x="17073" y="5528"/>
                  <a:pt x="24760" y="4354"/>
                  <a:pt x="30480" y="4354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53" name="Google Shape;253;p26"/>
          <p:cNvSpPr txBox="1"/>
          <p:nvPr/>
        </p:nvSpPr>
        <p:spPr>
          <a:xfrm>
            <a:off x="7453100" y="2344425"/>
            <a:ext cx="1690800" cy="2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*Note: all of these addresses are “4 apart” - that’s because an integer takes up 4 bytes of memory (usually)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Passing arrays into functions</a:t>
            </a:r>
            <a:endParaRPr/>
          </a:p>
        </p:txBody>
      </p:sp>
      <p:pic>
        <p:nvPicPr>
          <p:cNvPr descr="Screen Shot 2017-09-21 at 10.11.28 PM.png" id="259" name="Google Shape;2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3027" y="1209675"/>
            <a:ext cx="4229275" cy="3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7"/>
          <p:cNvSpPr/>
          <p:nvPr/>
        </p:nvSpPr>
        <p:spPr>
          <a:xfrm>
            <a:off x="423400" y="3452875"/>
            <a:ext cx="3846300" cy="142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7"/>
          <p:cNvSpPr txBox="1"/>
          <p:nvPr/>
        </p:nvSpPr>
        <p:spPr>
          <a:xfrm>
            <a:off x="580650" y="3573825"/>
            <a:ext cx="136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</a:t>
            </a:r>
            <a:endParaRPr/>
          </a:p>
        </p:txBody>
      </p:sp>
      <p:sp>
        <p:nvSpPr>
          <p:cNvPr id="262" name="Google Shape;262;p27"/>
          <p:cNvSpPr/>
          <p:nvPr/>
        </p:nvSpPr>
        <p:spPr>
          <a:xfrm>
            <a:off x="604825" y="4033450"/>
            <a:ext cx="3507600" cy="61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7"/>
          <p:cNvSpPr/>
          <p:nvPr/>
        </p:nvSpPr>
        <p:spPr>
          <a:xfrm>
            <a:off x="641125" y="4045550"/>
            <a:ext cx="604800" cy="59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7"/>
          <p:cNvSpPr/>
          <p:nvPr/>
        </p:nvSpPr>
        <p:spPr>
          <a:xfrm>
            <a:off x="1342650" y="4045550"/>
            <a:ext cx="604800" cy="59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7"/>
          <p:cNvSpPr/>
          <p:nvPr/>
        </p:nvSpPr>
        <p:spPr>
          <a:xfrm>
            <a:off x="2044175" y="4045550"/>
            <a:ext cx="604800" cy="59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"/>
          <p:cNvSpPr/>
          <p:nvPr/>
        </p:nvSpPr>
        <p:spPr>
          <a:xfrm>
            <a:off x="2745700" y="4045550"/>
            <a:ext cx="604800" cy="59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7"/>
          <p:cNvSpPr/>
          <p:nvPr/>
        </p:nvSpPr>
        <p:spPr>
          <a:xfrm>
            <a:off x="3447225" y="4045550"/>
            <a:ext cx="604800" cy="59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"/>
          <p:cNvSpPr txBox="1"/>
          <p:nvPr/>
        </p:nvSpPr>
        <p:spPr>
          <a:xfrm>
            <a:off x="713725" y="4166750"/>
            <a:ext cx="4596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66</a:t>
            </a:r>
            <a:endParaRPr/>
          </a:p>
        </p:txBody>
      </p:sp>
      <p:sp>
        <p:nvSpPr>
          <p:cNvPr id="269" name="Google Shape;269;p27"/>
          <p:cNvSpPr txBox="1"/>
          <p:nvPr/>
        </p:nvSpPr>
        <p:spPr>
          <a:xfrm>
            <a:off x="1415250" y="4166750"/>
            <a:ext cx="4596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</a:t>
            </a:r>
            <a:endParaRPr/>
          </a:p>
        </p:txBody>
      </p:sp>
      <p:sp>
        <p:nvSpPr>
          <p:cNvPr id="270" name="Google Shape;270;p27"/>
          <p:cNvSpPr txBox="1"/>
          <p:nvPr/>
        </p:nvSpPr>
        <p:spPr>
          <a:xfrm>
            <a:off x="2116775" y="4166750"/>
            <a:ext cx="4596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71" name="Google Shape;271;p27"/>
          <p:cNvSpPr txBox="1"/>
          <p:nvPr/>
        </p:nvSpPr>
        <p:spPr>
          <a:xfrm>
            <a:off x="2818300" y="4166750"/>
            <a:ext cx="4596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76</a:t>
            </a:r>
            <a:endParaRPr/>
          </a:p>
        </p:txBody>
      </p:sp>
      <p:sp>
        <p:nvSpPr>
          <p:cNvPr id="272" name="Google Shape;272;p27"/>
          <p:cNvSpPr txBox="1"/>
          <p:nvPr/>
        </p:nvSpPr>
        <p:spPr>
          <a:xfrm>
            <a:off x="3519850" y="4166750"/>
            <a:ext cx="4596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37</a:t>
            </a:r>
            <a:endParaRPr/>
          </a:p>
        </p:txBody>
      </p:sp>
      <p:sp>
        <p:nvSpPr>
          <p:cNvPr id="273" name="Google Shape;273;p27"/>
          <p:cNvSpPr txBox="1"/>
          <p:nvPr/>
        </p:nvSpPr>
        <p:spPr>
          <a:xfrm>
            <a:off x="592725" y="4626125"/>
            <a:ext cx="6531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</a:t>
            </a:r>
            <a:endParaRPr/>
          </a:p>
        </p:txBody>
      </p:sp>
      <p:sp>
        <p:nvSpPr>
          <p:cNvPr id="274" name="Google Shape;274;p27"/>
          <p:cNvSpPr txBox="1"/>
          <p:nvPr/>
        </p:nvSpPr>
        <p:spPr>
          <a:xfrm>
            <a:off x="1342600" y="4626125"/>
            <a:ext cx="6048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0x04</a:t>
            </a:r>
            <a:endParaRPr/>
          </a:p>
        </p:txBody>
      </p:sp>
      <p:sp>
        <p:nvSpPr>
          <p:cNvPr id="275" name="Google Shape;275;p27"/>
          <p:cNvSpPr txBox="1"/>
          <p:nvPr/>
        </p:nvSpPr>
        <p:spPr>
          <a:xfrm>
            <a:off x="2044175" y="4626125"/>
            <a:ext cx="6048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0x08</a:t>
            </a:r>
            <a:endParaRPr/>
          </a:p>
        </p:txBody>
      </p:sp>
      <p:sp>
        <p:nvSpPr>
          <p:cNvPr id="276" name="Google Shape;276;p27"/>
          <p:cNvSpPr txBox="1"/>
          <p:nvPr/>
        </p:nvSpPr>
        <p:spPr>
          <a:xfrm>
            <a:off x="2745700" y="4626125"/>
            <a:ext cx="6048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0x0C</a:t>
            </a:r>
            <a:endParaRPr/>
          </a:p>
        </p:txBody>
      </p:sp>
      <p:sp>
        <p:nvSpPr>
          <p:cNvPr id="277" name="Google Shape;277;p27"/>
          <p:cNvSpPr txBox="1"/>
          <p:nvPr/>
        </p:nvSpPr>
        <p:spPr>
          <a:xfrm>
            <a:off x="3447225" y="4626125"/>
            <a:ext cx="6048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0x10</a:t>
            </a:r>
            <a:endParaRPr/>
          </a:p>
        </p:txBody>
      </p:sp>
      <p:sp>
        <p:nvSpPr>
          <p:cNvPr id="278" name="Google Shape;278;p27"/>
          <p:cNvSpPr/>
          <p:nvPr/>
        </p:nvSpPr>
        <p:spPr>
          <a:xfrm>
            <a:off x="435475" y="1432825"/>
            <a:ext cx="3846300" cy="142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7"/>
          <p:cNvSpPr txBox="1"/>
          <p:nvPr/>
        </p:nvSpPr>
        <p:spPr>
          <a:xfrm>
            <a:off x="411300" y="997550"/>
            <a:ext cx="136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sum_array</a:t>
            </a:r>
            <a:endParaRPr/>
          </a:p>
        </p:txBody>
      </p:sp>
      <p:sp>
        <p:nvSpPr>
          <p:cNvPr id="280" name="Google Shape;280;p27"/>
          <p:cNvSpPr txBox="1"/>
          <p:nvPr/>
        </p:nvSpPr>
        <p:spPr>
          <a:xfrm>
            <a:off x="435475" y="3047675"/>
            <a:ext cx="136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sp>
        <p:nvSpPr>
          <p:cNvPr id="281" name="Google Shape;281;p27"/>
          <p:cNvSpPr/>
          <p:nvPr/>
        </p:nvSpPr>
        <p:spPr>
          <a:xfrm>
            <a:off x="604825" y="1771650"/>
            <a:ext cx="568500" cy="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7"/>
          <p:cNvSpPr txBox="1"/>
          <p:nvPr/>
        </p:nvSpPr>
        <p:spPr>
          <a:xfrm>
            <a:off x="713700" y="1856300"/>
            <a:ext cx="35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83" name="Google Shape;283;p27"/>
          <p:cNvSpPr txBox="1"/>
          <p:nvPr/>
        </p:nvSpPr>
        <p:spPr>
          <a:xfrm>
            <a:off x="604825" y="2243350"/>
            <a:ext cx="5685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0x30</a:t>
            </a:r>
            <a:endParaRPr/>
          </a:p>
        </p:txBody>
      </p:sp>
      <p:sp>
        <p:nvSpPr>
          <p:cNvPr id="284" name="Google Shape;284;p27"/>
          <p:cNvSpPr txBox="1"/>
          <p:nvPr/>
        </p:nvSpPr>
        <p:spPr>
          <a:xfrm>
            <a:off x="604825" y="1445050"/>
            <a:ext cx="7983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</a:t>
            </a:r>
            <a:endParaRPr/>
          </a:p>
        </p:txBody>
      </p:sp>
      <p:sp>
        <p:nvSpPr>
          <p:cNvPr id="285" name="Google Shape;285;p27"/>
          <p:cNvSpPr txBox="1"/>
          <p:nvPr/>
        </p:nvSpPr>
        <p:spPr>
          <a:xfrm>
            <a:off x="1790175" y="1529750"/>
            <a:ext cx="8466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</a:t>
            </a:r>
            <a:endParaRPr/>
          </a:p>
        </p:txBody>
      </p:sp>
      <p:sp>
        <p:nvSpPr>
          <p:cNvPr id="286" name="Google Shape;286;p27"/>
          <p:cNvSpPr/>
          <p:nvPr/>
        </p:nvSpPr>
        <p:spPr>
          <a:xfrm>
            <a:off x="1003975" y="1892600"/>
            <a:ext cx="1055175" cy="2104575"/>
          </a:xfrm>
          <a:custGeom>
            <a:rect b="b" l="l" r="r" t="t"/>
            <a:pathLst>
              <a:path extrusionOk="0" h="84183" w="42207">
                <a:moveTo>
                  <a:pt x="40156" y="0"/>
                </a:moveTo>
                <a:cubicBezTo>
                  <a:pt x="41283" y="13524"/>
                  <a:pt x="45077" y="29225"/>
                  <a:pt x="37737" y="40640"/>
                </a:cubicBezTo>
                <a:cubicBezTo>
                  <a:pt x="27349" y="56795"/>
                  <a:pt x="0" y="64976"/>
                  <a:pt x="0" y="84183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87" name="Google Shape;287;p27"/>
          <p:cNvSpPr txBox="1"/>
          <p:nvPr/>
        </p:nvSpPr>
        <p:spPr>
          <a:xfrm>
            <a:off x="2721500" y="1723250"/>
            <a:ext cx="4596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88" name="Google Shape;288;p27"/>
          <p:cNvSpPr txBox="1"/>
          <p:nvPr/>
        </p:nvSpPr>
        <p:spPr>
          <a:xfrm>
            <a:off x="2661025" y="1505550"/>
            <a:ext cx="6531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289" name="Google Shape;289;p27"/>
          <p:cNvSpPr/>
          <p:nvPr/>
        </p:nvSpPr>
        <p:spPr>
          <a:xfrm>
            <a:off x="2624725" y="1807925"/>
            <a:ext cx="459600" cy="4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7"/>
          <p:cNvSpPr txBox="1"/>
          <p:nvPr/>
        </p:nvSpPr>
        <p:spPr>
          <a:xfrm>
            <a:off x="3144825" y="1880500"/>
            <a:ext cx="5202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291" name="Google Shape;291;p27"/>
          <p:cNvSpPr txBox="1"/>
          <p:nvPr/>
        </p:nvSpPr>
        <p:spPr>
          <a:xfrm>
            <a:off x="2661025" y="1856300"/>
            <a:ext cx="350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2" name="Google Shape;292;p27"/>
          <p:cNvSpPr txBox="1"/>
          <p:nvPr/>
        </p:nvSpPr>
        <p:spPr>
          <a:xfrm>
            <a:off x="1209600" y="1856300"/>
            <a:ext cx="5202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293" name="Google Shape;293;p27"/>
          <p:cNvSpPr txBox="1"/>
          <p:nvPr/>
        </p:nvSpPr>
        <p:spPr>
          <a:xfrm>
            <a:off x="2612650" y="2279650"/>
            <a:ext cx="6531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0x34</a:t>
            </a:r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4390650" y="2170775"/>
            <a:ext cx="1088550" cy="28425"/>
          </a:xfrm>
          <a:custGeom>
            <a:rect b="b" l="l" r="r" t="t"/>
            <a:pathLst>
              <a:path extrusionOk="0" h="1137" w="43542">
                <a:moveTo>
                  <a:pt x="0" y="484"/>
                </a:moveTo>
                <a:cubicBezTo>
                  <a:pt x="9676" y="484"/>
                  <a:pt x="19352" y="484"/>
                  <a:pt x="29028" y="484"/>
                </a:cubicBezTo>
                <a:cubicBezTo>
                  <a:pt x="33869" y="484"/>
                  <a:pt x="39213" y="2167"/>
                  <a:pt x="43542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8"/>
          <p:cNvSpPr txBox="1"/>
          <p:nvPr>
            <p:ph type="title"/>
          </p:nvPr>
        </p:nvSpPr>
        <p:spPr>
          <a:xfrm>
            <a:off x="311700" y="0"/>
            <a:ext cx="85206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Next:</a:t>
            </a:r>
            <a:endParaRPr/>
          </a:p>
        </p:txBody>
      </p:sp>
      <p:sp>
        <p:nvSpPr>
          <p:cNvPr id="300" name="Google Shape;300;p28"/>
          <p:cNvSpPr txBox="1"/>
          <p:nvPr>
            <p:ph idx="1" type="body"/>
          </p:nvPr>
        </p:nvSpPr>
        <p:spPr>
          <a:xfrm>
            <a:off x="311700" y="620700"/>
            <a:ext cx="8520600" cy="4400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Worksheet in small groups &amp; as a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Test Framework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Find tutorial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https://eecs280staff.github.io/unit_test_framework/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on lab in small groups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Lab: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https://eecs280staff.github.io/lab/lab02/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 : </a:t>
            </a:r>
            <a:r>
              <a:rPr lang="en"/>
              <a:t>Get started on Project 2!</a:t>
            </a:r>
            <a:endParaRPr/>
          </a:p>
        </p:txBody>
      </p:sp>
      <p:pic>
        <p:nvPicPr>
          <p:cNvPr id="306" name="Google Shape;3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350" y="2163375"/>
            <a:ext cx="2114575" cy="1408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2700" y="2332763"/>
            <a:ext cx="1871650" cy="10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1525" y="2251625"/>
            <a:ext cx="2114575" cy="1231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0950" y="2421463"/>
            <a:ext cx="1784175" cy="8920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9"/>
          <p:cNvSpPr txBox="1"/>
          <p:nvPr/>
        </p:nvSpPr>
        <p:spPr>
          <a:xfrm>
            <a:off x="3689625" y="3784925"/>
            <a:ext cx="14784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*deflates slowly*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56550" y="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About Melissa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801000"/>
            <a:ext cx="8520600" cy="3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Senior studying Computer Science and Math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Favorite things: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Teaching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Westworld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Email: mmgeorg@umich.edu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Office hours (usually):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Monday 2 - 3pm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Tuesday 6 - 8pm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Thursday 6 - 7pm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EECS 280 Lab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649725"/>
            <a:ext cx="8520600" cy="42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When/ where is lab?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Section 24, Friday 2:30pm - 4:30pm 4153 USB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Why come to lab?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Walk through worksheet solutions, time to work on the coding portion of the lab collaboratively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Interactive tutorials on debugging, etc.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Weekly lecture review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Written practice problems that will serve as exam prep.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You’ll have an opportunity to ask all of your questions regarding labs, lectures, and projects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How should I prepare for lab?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There are no computers in here - please bring your laptop, or contact eecs280staff@umich.edu so we can help you borrow one!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 the past, my students have found it useful to follow along in my slides. They will be posted every week before class in the “LabReference-&gt;Melissa George” folder.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few more notes: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 am here for YOU -- do what’s best for your own learning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2 halves of lab -- 1st ½ = material, 2nd ½ = ‘office hours’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83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EECS 280 In General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829325"/>
            <a:ext cx="8520600" cy="3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tips for success: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 up with lecture content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 projects early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</a:pPr>
            <a:r>
              <a:rPr lang="en"/>
              <a:t>It’s okay to struggle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 is your friend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Engage on Piazza - ask and answer questions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Practice and struggling through tough problems will make you great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succeed in this course - I’m here to help you do that! Take advantage of lab and ask me all of your questions.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ReadMe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4947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 2 due Sunday, September 23rd at 8pm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2 due Thursday, October 5th at 8pm</a:t>
            </a:r>
            <a:endParaRPr/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3683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genda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3096775"/>
            <a:ext cx="4281900" cy="17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pointers and arrays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 02 Worksheet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Test tutorial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part of lab</a:t>
            </a:r>
            <a:endParaRPr/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7672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Reminders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6000" y="2507975"/>
            <a:ext cx="2856300" cy="237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656575"/>
            <a:ext cx="4453800" cy="28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Objects live at specific addresses in your computer’s memory. It can be useful to draw diagrams of this using stack frames-- one for each function call-- to represent what is happening in memory during your program.</a:t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6481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 objects live?</a:t>
            </a:r>
            <a:endParaRPr/>
          </a:p>
        </p:txBody>
      </p:sp>
      <p:pic>
        <p:nvPicPr>
          <p:cNvPr descr="Screen Shot 2017-09-21 at 8.37.27 PM.png"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050" y="2560100"/>
            <a:ext cx="3202324" cy="23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4535775" y="900800"/>
            <a:ext cx="4173000" cy="16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Practice: d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raw a diagram representing what happens in memory during the course of this program. Use a stack frame for each function call, draw boxes to represent locations where objects live in memory, and give those locations some addresses.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74850"/>
            <a:ext cx="85206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stack frames involved in this program would look something like this. At what point in your program should the stack look like this?</a:t>
            </a:r>
            <a:endParaRPr/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908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</a:t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689500" y="2591500"/>
            <a:ext cx="2697300" cy="10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689500" y="3972975"/>
            <a:ext cx="2697300" cy="10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7-09-21 at 8.37.27 PM.png"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350" y="2286975"/>
            <a:ext cx="3202324" cy="23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/>
          <p:nvPr/>
        </p:nvSpPr>
        <p:spPr>
          <a:xfrm>
            <a:off x="870925" y="4299550"/>
            <a:ext cx="399300" cy="3528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1410375" y="4299550"/>
            <a:ext cx="399300" cy="3528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949825" y="4299550"/>
            <a:ext cx="399300" cy="3528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1492625" y="4045550"/>
            <a:ext cx="338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1998325" y="4045550"/>
            <a:ext cx="338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858825" y="3985075"/>
            <a:ext cx="3993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1439400" y="3985075"/>
            <a:ext cx="3387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1959500" y="3960875"/>
            <a:ext cx="3387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873350" y="4287450"/>
            <a:ext cx="3993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1416425" y="4299550"/>
            <a:ext cx="3993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1947400" y="4287450"/>
            <a:ext cx="3993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1959500" y="4287450"/>
            <a:ext cx="3993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665300" y="3634300"/>
            <a:ext cx="19110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706475" y="2216625"/>
            <a:ext cx="19110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do_stuff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889125" y="2591500"/>
            <a:ext cx="3387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858825" y="2925475"/>
            <a:ext cx="399300" cy="3528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846725" y="2920700"/>
            <a:ext cx="3993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1308725" y="4688650"/>
            <a:ext cx="7065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0x08</a:t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717325" y="4677100"/>
            <a:ext cx="7065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0x04</a:t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1947400" y="4710900"/>
            <a:ext cx="7065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0x12</a:t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777800" y="3301385"/>
            <a:ext cx="891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0x24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872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828225"/>
            <a:ext cx="8520600" cy="4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pointer is a type of object that holds an address.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declare pointers like this: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a = 5;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int * ptr = &amp;a;</a:t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489900" y="2149988"/>
            <a:ext cx="1269900" cy="64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489900" y="2240738"/>
            <a:ext cx="11127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0xBC</a:t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411300" y="2812525"/>
            <a:ext cx="12699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0x0A</a:t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2027225" y="2128400"/>
            <a:ext cx="1269900" cy="64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411300" y="1759550"/>
            <a:ext cx="12699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ptr</a:t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0" y="2286038"/>
            <a:ext cx="9798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*</a:t>
            </a:r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2007875" y="1807925"/>
            <a:ext cx="1112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3326250" y="2219175"/>
            <a:ext cx="6774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2056250" y="2811825"/>
            <a:ext cx="8952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0xBC</a:t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2263025" y="2219125"/>
            <a:ext cx="798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489900" y="1278500"/>
            <a:ext cx="3132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We can visualize pointers like this: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4307150" y="1348325"/>
            <a:ext cx="3132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Or like this: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4344550" y="2128363"/>
            <a:ext cx="1269900" cy="64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6350100" y="2128363"/>
            <a:ext cx="1269900" cy="64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6350100" y="2867450"/>
            <a:ext cx="8952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0xBC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4344550" y="2867450"/>
            <a:ext cx="12699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0x0A</a:t>
            </a:r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5570100" y="2268024"/>
            <a:ext cx="9798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*</a:t>
            </a:r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7620000" y="2219125"/>
            <a:ext cx="6774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4344550" y="1759550"/>
            <a:ext cx="12699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ptr</a:t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6350100" y="1738788"/>
            <a:ext cx="1112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4886550" y="2056242"/>
            <a:ext cx="1765900" cy="345975"/>
          </a:xfrm>
          <a:custGeom>
            <a:rect b="b" l="l" r="r" t="t"/>
            <a:pathLst>
              <a:path extrusionOk="0" h="13839" w="70636">
                <a:moveTo>
                  <a:pt x="0" y="13290"/>
                </a:moveTo>
                <a:cubicBezTo>
                  <a:pt x="12855" y="13290"/>
                  <a:pt x="23560" y="-1592"/>
                  <a:pt x="36286" y="227"/>
                </a:cubicBezTo>
                <a:cubicBezTo>
                  <a:pt x="44861" y="1452"/>
                  <a:pt x="50808" y="10066"/>
                  <a:pt x="59025" y="12806"/>
                </a:cubicBezTo>
                <a:cubicBezTo>
                  <a:pt x="62709" y="14035"/>
                  <a:pt x="66752" y="13774"/>
                  <a:pt x="70636" y="13774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61" name="Google Shape;161;p21"/>
          <p:cNvSpPr txBox="1"/>
          <p:nvPr/>
        </p:nvSpPr>
        <p:spPr>
          <a:xfrm>
            <a:off x="6737075" y="2212375"/>
            <a:ext cx="798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689500" y="4819650"/>
            <a:ext cx="2933090" cy="161875"/>
          </a:xfrm>
          <a:custGeom>
            <a:rect b="b" l="l" r="r" t="t"/>
            <a:pathLst>
              <a:path extrusionOk="0" h="6475" w="121920">
                <a:moveTo>
                  <a:pt x="0" y="0"/>
                </a:moveTo>
                <a:cubicBezTo>
                  <a:pt x="1713" y="1370"/>
                  <a:pt x="1719" y="4892"/>
                  <a:pt x="3870" y="5322"/>
                </a:cubicBezTo>
                <a:cubicBezTo>
                  <a:pt x="12952" y="7139"/>
                  <a:pt x="22312" y="413"/>
                  <a:pt x="31448" y="1935"/>
                </a:cubicBezTo>
                <a:cubicBezTo>
                  <a:pt x="39373" y="3256"/>
                  <a:pt x="47124" y="6021"/>
                  <a:pt x="55154" y="6289"/>
                </a:cubicBezTo>
                <a:cubicBezTo>
                  <a:pt x="77444" y="7032"/>
                  <a:pt x="99617" y="1935"/>
                  <a:pt x="121920" y="193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163" name="Google Shape;163;p21"/>
          <p:cNvSpPr txBox="1"/>
          <p:nvPr/>
        </p:nvSpPr>
        <p:spPr>
          <a:xfrm>
            <a:off x="3713300" y="4582950"/>
            <a:ext cx="53703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Declare the type of the thing at the end of the pointer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1062000" y="4253453"/>
            <a:ext cx="1112702" cy="345896"/>
          </a:xfrm>
          <a:custGeom>
            <a:rect b="b" l="l" r="r" t="t"/>
            <a:pathLst>
              <a:path extrusionOk="0" h="9033" w="44994">
                <a:moveTo>
                  <a:pt x="0" y="9033"/>
                </a:moveTo>
                <a:cubicBezTo>
                  <a:pt x="3413" y="3343"/>
                  <a:pt x="11394" y="-974"/>
                  <a:pt x="17901" y="325"/>
                </a:cubicBezTo>
                <a:cubicBezTo>
                  <a:pt x="26763" y="2094"/>
                  <a:pt x="40953" y="9375"/>
                  <a:pt x="44994" y="1292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165" name="Google Shape;165;p21"/>
          <p:cNvSpPr txBox="1"/>
          <p:nvPr/>
        </p:nvSpPr>
        <p:spPr>
          <a:xfrm>
            <a:off x="2007875" y="3884450"/>
            <a:ext cx="34107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se a * to say it’s a pointer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2184425" y="4412225"/>
            <a:ext cx="1112739" cy="119475"/>
          </a:xfrm>
          <a:custGeom>
            <a:rect b="b" l="l" r="r" t="t"/>
            <a:pathLst>
              <a:path extrusionOk="0" h="4779" w="37583">
                <a:moveTo>
                  <a:pt x="0" y="4779"/>
                </a:moveTo>
                <a:cubicBezTo>
                  <a:pt x="6844" y="-110"/>
                  <a:pt x="18161" y="-1823"/>
                  <a:pt x="25158" y="2844"/>
                </a:cubicBezTo>
                <a:cubicBezTo>
                  <a:pt x="28122" y="4821"/>
                  <a:pt x="39365" y="3812"/>
                  <a:pt x="35802" y="3812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167" name="Google Shape;167;p21"/>
          <p:cNvSpPr txBox="1"/>
          <p:nvPr/>
        </p:nvSpPr>
        <p:spPr>
          <a:xfrm>
            <a:off x="3306900" y="4285525"/>
            <a:ext cx="55062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Take the address of the int a to store in “ptr”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 Continued</a:t>
            </a:r>
            <a:endParaRPr/>
          </a:p>
        </p:txBody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311700" y="1228675"/>
            <a:ext cx="8520600" cy="3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we dereference a pointer, this means: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“follow the pointer and return the value of the object at the end”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</a:t>
            </a:r>
            <a:r>
              <a:rPr lang="en"/>
              <a:t>g</a:t>
            </a:r>
            <a:r>
              <a:rPr lang="en"/>
              <a:t>o to the address and return the value of the object stored at that address”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Dereferencing looks like this: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7-09-21 at 9.24.09 PM.png"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775" y="4228563"/>
            <a:ext cx="140970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9-21 at 9.50.26 PM.png" id="175" name="Google Shape;17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775" y="2823925"/>
            <a:ext cx="37719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9-21 at 10.02.42 PM.png" id="176" name="Google Shape;176;p22"/>
          <p:cNvPicPr preferRelativeResize="0"/>
          <p:nvPr/>
        </p:nvPicPr>
        <p:blipFill rotWithShape="1">
          <a:blip r:embed="rId5">
            <a:alphaModFix/>
          </a:blip>
          <a:srcRect b="0" l="0" r="0" t="6838"/>
          <a:stretch/>
        </p:blipFill>
        <p:spPr>
          <a:xfrm>
            <a:off x="4849250" y="2823925"/>
            <a:ext cx="3983050" cy="16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