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Amatic SC"/>
      <p:regular r:id="rId34"/>
      <p:bold r:id="rId35"/>
    </p:embeddedFont>
    <p:embeddedFont>
      <p:font typeface="Source Code Pro"/>
      <p:regular r:id="rId36"/>
      <p:bold r:id="rId37"/>
    </p:embeddedFont>
    <p:embeddedFont>
      <p:font typeface="Century Gothic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Gothic-italic.fntdata"/><Relationship Id="rId20" Type="http://schemas.openxmlformats.org/officeDocument/2006/relationships/slide" Target="slides/slide15.xml"/><Relationship Id="rId41" Type="http://schemas.openxmlformats.org/officeDocument/2006/relationships/font" Target="fonts/CenturyGothic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AmaticSC-bold.fntdata"/><Relationship Id="rId12" Type="http://schemas.openxmlformats.org/officeDocument/2006/relationships/slide" Target="slides/slide7.xml"/><Relationship Id="rId34" Type="http://schemas.openxmlformats.org/officeDocument/2006/relationships/font" Target="fonts/AmaticSC-regular.fntdata"/><Relationship Id="rId15" Type="http://schemas.openxmlformats.org/officeDocument/2006/relationships/slide" Target="slides/slide10.xml"/><Relationship Id="rId37" Type="http://schemas.openxmlformats.org/officeDocument/2006/relationships/font" Target="fonts/SourceCodePro-bold.fntdata"/><Relationship Id="rId14" Type="http://schemas.openxmlformats.org/officeDocument/2006/relationships/slide" Target="slides/slide9.xml"/><Relationship Id="rId36" Type="http://schemas.openxmlformats.org/officeDocument/2006/relationships/font" Target="fonts/SourceCodePro-regular.fntdata"/><Relationship Id="rId17" Type="http://schemas.openxmlformats.org/officeDocument/2006/relationships/slide" Target="slides/slide12.xml"/><Relationship Id="rId39" Type="http://schemas.openxmlformats.org/officeDocument/2006/relationships/font" Target="fonts/CenturyGothic-bold.fntdata"/><Relationship Id="rId16" Type="http://schemas.openxmlformats.org/officeDocument/2006/relationships/slide" Target="slides/slide11.xml"/><Relationship Id="rId38" Type="http://schemas.openxmlformats.org/officeDocument/2006/relationships/font" Target="fonts/CenturyGothic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76788841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76788841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76788841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76788841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76788841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76788841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767888412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76788841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76788841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76788841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767888412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767888412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42ec32d62a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42ec32d62a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42ec32d62a_1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42ec32d62a_1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42ec32d62a_1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42ec32d62a_1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42ec32d62a_1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42ec32d62a_1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76788841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76788841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42ec32d62a_1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g42ec32d62a_1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g42ec32d62a_1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42ec32d62a_1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g42ec32d62a_1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42ec32d62a_1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42ec32d62a_1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42ec32d6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42ec32d6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42ec32d62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42ec32d6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42ec32d62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42ec32d62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Note that this slide doesn’t show how to use complete commands- this is just meant to be a diagram demonstrating workflow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76788841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76788841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767888412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767888412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0751df8f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30751df8f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6788841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76788841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76788841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76788841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76788841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76788841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76788841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76788841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6aa0803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6aa0803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77532762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77532762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76788841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76788841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1944695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200"/>
              <a:buFont typeface="Century Gothic"/>
              <a:buNone/>
              <a:defRPr b="0" i="0" sz="27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1941909" y="1600200"/>
            <a:ext cx="66864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b="0" i="0" sz="2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6195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•"/>
              <a:defRPr b="0" i="0" sz="2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238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•"/>
              <a:defRPr b="0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238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•"/>
              <a:defRPr b="0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7472856" y="4597831"/>
            <a:ext cx="11580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1941911" y="4597828"/>
            <a:ext cx="5443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7" name="Google Shape;57;p13"/>
          <p:cNvSpPr/>
          <p:nvPr/>
        </p:nvSpPr>
        <p:spPr>
          <a:xfrm flipH="1" rot="10800000">
            <a:off x="-3141" y="535857"/>
            <a:ext cx="1191300" cy="380400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398861" y="590839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ctrTitle"/>
          </p:nvPr>
        </p:nvSpPr>
        <p:spPr>
          <a:xfrm>
            <a:off x="1941911" y="1885951"/>
            <a:ext cx="6686400" cy="16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100"/>
              <a:buFont typeface="Century Gothic"/>
              <a:buNone/>
              <a:defRPr b="0" i="0" sz="41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1" type="subTitle"/>
          </p:nvPr>
        </p:nvSpPr>
        <p:spPr>
          <a:xfrm>
            <a:off x="1941911" y="3583037"/>
            <a:ext cx="66864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2700" lvl="1" marL="3429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2700" lvl="2" marL="6858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" lvl="3" marL="10287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" lvl="4" marL="13716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" lvl="5" marL="17145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" lvl="6" marL="20574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" lvl="7" marL="24003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" lvl="8" marL="27432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>
            <a:off x="7472856" y="4597831"/>
            <a:ext cx="11580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1941911" y="4597828"/>
            <a:ext cx="5443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7" name="Google Shape;97;p15"/>
          <p:cNvSpPr/>
          <p:nvPr/>
        </p:nvSpPr>
        <p:spPr>
          <a:xfrm>
            <a:off x="2" y="3242861"/>
            <a:ext cx="1308600" cy="583800"/>
          </a:xfrm>
          <a:custGeom>
            <a:rect b="b" l="l" r="r" t="t"/>
            <a:pathLst>
              <a:path extrusionOk="0" h="120000" w="120000">
                <a:moveTo>
                  <a:pt x="92580" y="119999"/>
                </a:moveTo>
                <a:cubicBezTo>
                  <a:pt x="93548" y="119999"/>
                  <a:pt x="94193" y="119277"/>
                  <a:pt x="94516" y="118554"/>
                </a:cubicBezTo>
                <a:cubicBezTo>
                  <a:pt x="94516" y="117831"/>
                  <a:pt x="94838" y="117831"/>
                  <a:pt x="94838" y="117831"/>
                </a:cubicBezTo>
                <a:cubicBezTo>
                  <a:pt x="119354" y="62891"/>
                  <a:pt x="119354" y="62891"/>
                  <a:pt x="119354" y="62891"/>
                </a:cubicBezTo>
                <a:cubicBezTo>
                  <a:pt x="120000" y="61445"/>
                  <a:pt x="120000" y="58554"/>
                  <a:pt x="119354" y="56385"/>
                </a:cubicBezTo>
                <a:cubicBezTo>
                  <a:pt x="94838" y="2168"/>
                  <a:pt x="94838" y="2168"/>
                  <a:pt x="94838" y="2168"/>
                </a:cubicBezTo>
                <a:cubicBezTo>
                  <a:pt x="94838" y="1445"/>
                  <a:pt x="94516" y="1445"/>
                  <a:pt x="94516" y="1445"/>
                </a:cubicBezTo>
                <a:cubicBezTo>
                  <a:pt x="94193" y="722"/>
                  <a:pt x="93548" y="0"/>
                  <a:pt x="9258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19999"/>
                  <a:pt x="0" y="119999"/>
                  <a:pt x="0" y="119999"/>
                </a:cubicBezTo>
                <a:lnTo>
                  <a:pt x="92580" y="11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398861" y="3397158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1944695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100"/>
              <a:buFont typeface="Century Gothic"/>
              <a:buNone/>
              <a:defRPr b="0" i="0" sz="27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1941909" y="1600200"/>
            <a:ext cx="66864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810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b="0" i="0" sz="2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6195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•"/>
              <a:defRPr b="0" i="0" sz="2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238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•"/>
              <a:defRPr b="0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238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•"/>
              <a:defRPr b="0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10" type="dt"/>
          </p:nvPr>
        </p:nvSpPr>
        <p:spPr>
          <a:xfrm>
            <a:off x="7472856" y="4597831"/>
            <a:ext cx="11580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11" type="ftr"/>
          </p:nvPr>
        </p:nvSpPr>
        <p:spPr>
          <a:xfrm>
            <a:off x="1941911" y="4597828"/>
            <a:ext cx="5443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4" name="Google Shape;104;p16"/>
          <p:cNvSpPr/>
          <p:nvPr/>
        </p:nvSpPr>
        <p:spPr>
          <a:xfrm flipH="1" rot="10800000">
            <a:off x="-3141" y="535857"/>
            <a:ext cx="1191300" cy="380400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398861" y="590839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1941911" y="1544063"/>
            <a:ext cx="66864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100"/>
              <a:buFont typeface="Century Gothic"/>
              <a:buNone/>
              <a:defRPr b="0" i="0" sz="30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1941911" y="2647597"/>
            <a:ext cx="66864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5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7472856" y="4597831"/>
            <a:ext cx="11580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1941911" y="4597828"/>
            <a:ext cx="5443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1" name="Google Shape;111;p17"/>
          <p:cNvSpPr/>
          <p:nvPr/>
        </p:nvSpPr>
        <p:spPr>
          <a:xfrm flipH="1" rot="10800000">
            <a:off x="-3141" y="2383706"/>
            <a:ext cx="1191300" cy="380400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398861" y="2433107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1944695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100"/>
              <a:buFont typeface="Century Gothic"/>
              <a:buNone/>
              <a:defRPr b="0" i="0" sz="27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1941909" y="1600200"/>
            <a:ext cx="32355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429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385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•"/>
              <a:defRPr b="0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Google Shape;116;p18"/>
          <p:cNvSpPr txBox="1"/>
          <p:nvPr>
            <p:ph idx="2" type="body"/>
          </p:nvPr>
        </p:nvSpPr>
        <p:spPr>
          <a:xfrm>
            <a:off x="5393060" y="1594667"/>
            <a:ext cx="32355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429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385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•"/>
              <a:defRPr b="0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Google Shape;117;p18"/>
          <p:cNvSpPr/>
          <p:nvPr/>
        </p:nvSpPr>
        <p:spPr>
          <a:xfrm flipH="1" rot="10800000">
            <a:off x="-3141" y="535857"/>
            <a:ext cx="1191300" cy="380400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10" type="dt"/>
          </p:nvPr>
        </p:nvSpPr>
        <p:spPr>
          <a:xfrm>
            <a:off x="7472856" y="4597831"/>
            <a:ext cx="11580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11" type="ftr"/>
          </p:nvPr>
        </p:nvSpPr>
        <p:spPr>
          <a:xfrm>
            <a:off x="1941911" y="4597828"/>
            <a:ext cx="5443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398861" y="590839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1944695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100"/>
              <a:buFont typeface="Century Gothic"/>
              <a:buNone/>
              <a:defRPr b="0" i="0" sz="27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2204531" y="1479527"/>
            <a:ext cx="29946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2" type="body"/>
          </p:nvPr>
        </p:nvSpPr>
        <p:spPr>
          <a:xfrm>
            <a:off x="1941909" y="1911725"/>
            <a:ext cx="3257100" cy="25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429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385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•"/>
              <a:defRPr b="0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idx="3" type="body"/>
          </p:nvPr>
        </p:nvSpPr>
        <p:spPr>
          <a:xfrm>
            <a:off x="5629974" y="1477106"/>
            <a:ext cx="29991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Google Shape;126;p19"/>
          <p:cNvSpPr txBox="1"/>
          <p:nvPr>
            <p:ph idx="4" type="body"/>
          </p:nvPr>
        </p:nvSpPr>
        <p:spPr>
          <a:xfrm>
            <a:off x="5375218" y="1909304"/>
            <a:ext cx="3253800" cy="25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429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385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•"/>
              <a:defRPr b="0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7" name="Google Shape;127;p19"/>
          <p:cNvSpPr txBox="1"/>
          <p:nvPr>
            <p:ph idx="10" type="dt"/>
          </p:nvPr>
        </p:nvSpPr>
        <p:spPr>
          <a:xfrm>
            <a:off x="7472856" y="4597831"/>
            <a:ext cx="11580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11" type="ftr"/>
          </p:nvPr>
        </p:nvSpPr>
        <p:spPr>
          <a:xfrm>
            <a:off x="1941911" y="4597828"/>
            <a:ext cx="5443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9" name="Google Shape;129;p19"/>
          <p:cNvSpPr/>
          <p:nvPr/>
        </p:nvSpPr>
        <p:spPr>
          <a:xfrm flipH="1" rot="10800000">
            <a:off x="-3141" y="535857"/>
            <a:ext cx="1191300" cy="380400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398861" y="590839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1944695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100"/>
              <a:buFont typeface="Century Gothic"/>
              <a:buNone/>
              <a:defRPr b="0" i="0" sz="27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10" type="dt"/>
          </p:nvPr>
        </p:nvSpPr>
        <p:spPr>
          <a:xfrm>
            <a:off x="7472856" y="4597831"/>
            <a:ext cx="11580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idx="11" type="ftr"/>
          </p:nvPr>
        </p:nvSpPr>
        <p:spPr>
          <a:xfrm>
            <a:off x="1941911" y="4597828"/>
            <a:ext cx="5443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5" name="Google Shape;135;p20"/>
          <p:cNvSpPr/>
          <p:nvPr/>
        </p:nvSpPr>
        <p:spPr>
          <a:xfrm flipH="1" rot="10800000">
            <a:off x="-3141" y="535857"/>
            <a:ext cx="1191300" cy="380400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398861" y="590839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10" type="dt"/>
          </p:nvPr>
        </p:nvSpPr>
        <p:spPr>
          <a:xfrm>
            <a:off x="7472856" y="4597831"/>
            <a:ext cx="11580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11" type="ftr"/>
          </p:nvPr>
        </p:nvSpPr>
        <p:spPr>
          <a:xfrm>
            <a:off x="1941911" y="4597828"/>
            <a:ext cx="5443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0" name="Google Shape;140;p21"/>
          <p:cNvSpPr/>
          <p:nvPr/>
        </p:nvSpPr>
        <p:spPr>
          <a:xfrm flipH="1" rot="10800000">
            <a:off x="-3141" y="535857"/>
            <a:ext cx="1191300" cy="380400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398861" y="590839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1941911" y="334566"/>
            <a:ext cx="26289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100"/>
              <a:buFont typeface="Century Gothic"/>
              <a:buNone/>
              <a:defRPr b="0" i="0" sz="27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4742259" y="334569"/>
            <a:ext cx="3886200" cy="40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3429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385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•"/>
              <a:defRPr b="0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5" name="Google Shape;145;p22"/>
          <p:cNvSpPr txBox="1"/>
          <p:nvPr>
            <p:ph idx="2" type="body"/>
          </p:nvPr>
        </p:nvSpPr>
        <p:spPr>
          <a:xfrm>
            <a:off x="1941911" y="1198960"/>
            <a:ext cx="2628900" cy="3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6" name="Google Shape;146;p22"/>
          <p:cNvSpPr txBox="1"/>
          <p:nvPr>
            <p:ph idx="10" type="dt"/>
          </p:nvPr>
        </p:nvSpPr>
        <p:spPr>
          <a:xfrm>
            <a:off x="7472856" y="4597831"/>
            <a:ext cx="11580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7" name="Google Shape;147;p22"/>
          <p:cNvSpPr txBox="1"/>
          <p:nvPr>
            <p:ph idx="11" type="ftr"/>
          </p:nvPr>
        </p:nvSpPr>
        <p:spPr>
          <a:xfrm>
            <a:off x="1941911" y="4597828"/>
            <a:ext cx="5443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8" name="Google Shape;148;p22"/>
          <p:cNvSpPr/>
          <p:nvPr/>
        </p:nvSpPr>
        <p:spPr>
          <a:xfrm flipH="1" rot="10800000">
            <a:off x="-3141" y="535857"/>
            <a:ext cx="1191300" cy="380400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398861" y="590839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1941910" y="3600450"/>
            <a:ext cx="66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100"/>
              <a:buFont typeface="Century Gothic"/>
              <a:buNone/>
              <a:defRPr b="0" i="0" sz="18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2" name="Google Shape;152;p23"/>
          <p:cNvSpPr/>
          <p:nvPr>
            <p:ph idx="2" type="pic"/>
          </p:nvPr>
        </p:nvSpPr>
        <p:spPr>
          <a:xfrm>
            <a:off x="1941909" y="476224"/>
            <a:ext cx="6686400" cy="28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270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270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1941910" y="4025503"/>
            <a:ext cx="66864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10" type="dt"/>
          </p:nvPr>
        </p:nvSpPr>
        <p:spPr>
          <a:xfrm>
            <a:off x="7472856" y="4597831"/>
            <a:ext cx="11580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11" type="ftr"/>
          </p:nvPr>
        </p:nvSpPr>
        <p:spPr>
          <a:xfrm>
            <a:off x="1941911" y="4597828"/>
            <a:ext cx="5443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6" name="Google Shape;156;p23"/>
          <p:cNvSpPr/>
          <p:nvPr/>
        </p:nvSpPr>
        <p:spPr>
          <a:xfrm flipH="1" rot="10800000">
            <a:off x="-3141" y="3683870"/>
            <a:ext cx="1191300" cy="380400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 txBox="1"/>
          <p:nvPr>
            <p:ph idx="12" type="sldNum"/>
          </p:nvPr>
        </p:nvSpPr>
        <p:spPr>
          <a:xfrm>
            <a:off x="398861" y="3737318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1941911" y="457200"/>
            <a:ext cx="6686400" cy="23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100"/>
              <a:buFont typeface="Century Gothic"/>
              <a:buNone/>
              <a:defRPr b="0" i="0" sz="36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1941911" y="3265535"/>
            <a:ext cx="66864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4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1" name="Google Shape;161;p24"/>
          <p:cNvSpPr txBox="1"/>
          <p:nvPr>
            <p:ph idx="10" type="dt"/>
          </p:nvPr>
        </p:nvSpPr>
        <p:spPr>
          <a:xfrm>
            <a:off x="7472856" y="4597831"/>
            <a:ext cx="11580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2" name="Google Shape;162;p24"/>
          <p:cNvSpPr txBox="1"/>
          <p:nvPr>
            <p:ph idx="11" type="ftr"/>
          </p:nvPr>
        </p:nvSpPr>
        <p:spPr>
          <a:xfrm>
            <a:off x="1941911" y="4597828"/>
            <a:ext cx="5443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3" name="Google Shape;163;p24"/>
          <p:cNvSpPr/>
          <p:nvPr/>
        </p:nvSpPr>
        <p:spPr>
          <a:xfrm flipH="1" rot="10800000">
            <a:off x="-3141" y="2383706"/>
            <a:ext cx="1191300" cy="380400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398861" y="2433107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2137463" y="457200"/>
            <a:ext cx="62955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100"/>
              <a:buFont typeface="Century Gothic"/>
              <a:buNone/>
              <a:defRPr b="0" i="0" sz="36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2456260" y="2628900"/>
            <a:ext cx="5652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2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8" name="Google Shape;168;p25"/>
          <p:cNvSpPr txBox="1"/>
          <p:nvPr>
            <p:ph idx="2" type="body"/>
          </p:nvPr>
        </p:nvSpPr>
        <p:spPr>
          <a:xfrm>
            <a:off x="1941911" y="3265535"/>
            <a:ext cx="66864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4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9" name="Google Shape;169;p25"/>
          <p:cNvSpPr txBox="1"/>
          <p:nvPr>
            <p:ph idx="10" type="dt"/>
          </p:nvPr>
        </p:nvSpPr>
        <p:spPr>
          <a:xfrm>
            <a:off x="7472856" y="4597831"/>
            <a:ext cx="11580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0" name="Google Shape;170;p25"/>
          <p:cNvSpPr txBox="1"/>
          <p:nvPr>
            <p:ph idx="11" type="ftr"/>
          </p:nvPr>
        </p:nvSpPr>
        <p:spPr>
          <a:xfrm>
            <a:off x="1941911" y="4597828"/>
            <a:ext cx="5443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1" name="Google Shape;171;p25"/>
          <p:cNvSpPr/>
          <p:nvPr/>
        </p:nvSpPr>
        <p:spPr>
          <a:xfrm flipH="1" rot="10800000">
            <a:off x="-3141" y="2383706"/>
            <a:ext cx="1191300" cy="380400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 txBox="1"/>
          <p:nvPr>
            <p:ph idx="12" type="sldNum"/>
          </p:nvPr>
        </p:nvSpPr>
        <p:spPr>
          <a:xfrm>
            <a:off x="398861" y="2433107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25"/>
          <p:cNvSpPr txBox="1"/>
          <p:nvPr/>
        </p:nvSpPr>
        <p:spPr>
          <a:xfrm>
            <a:off x="1850739" y="48600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74" name="Google Shape;174;p25"/>
          <p:cNvSpPr txBox="1"/>
          <p:nvPr/>
        </p:nvSpPr>
        <p:spPr>
          <a:xfrm>
            <a:off x="8336139" y="217898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1941910" y="1828802"/>
            <a:ext cx="6686400" cy="20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100"/>
              <a:buFont typeface="Century Gothic"/>
              <a:buNone/>
              <a:defRPr b="0" i="0" sz="36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1941910" y="3886200"/>
            <a:ext cx="66864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385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•"/>
              <a:defRPr b="0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8" name="Google Shape;178;p26"/>
          <p:cNvSpPr txBox="1"/>
          <p:nvPr>
            <p:ph idx="10" type="dt"/>
          </p:nvPr>
        </p:nvSpPr>
        <p:spPr>
          <a:xfrm>
            <a:off x="7472856" y="4597831"/>
            <a:ext cx="11580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9" name="Google Shape;179;p26"/>
          <p:cNvSpPr txBox="1"/>
          <p:nvPr>
            <p:ph idx="11" type="ftr"/>
          </p:nvPr>
        </p:nvSpPr>
        <p:spPr>
          <a:xfrm>
            <a:off x="1941911" y="4597828"/>
            <a:ext cx="5443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0" name="Google Shape;180;p26"/>
          <p:cNvSpPr/>
          <p:nvPr/>
        </p:nvSpPr>
        <p:spPr>
          <a:xfrm flipH="1" rot="10800000">
            <a:off x="-3141" y="3683870"/>
            <a:ext cx="1191300" cy="380400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6"/>
          <p:cNvSpPr txBox="1"/>
          <p:nvPr>
            <p:ph idx="12" type="sldNum"/>
          </p:nvPr>
        </p:nvSpPr>
        <p:spPr>
          <a:xfrm>
            <a:off x="398861" y="3737318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2137463" y="457200"/>
            <a:ext cx="62955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100"/>
              <a:buFont typeface="Century Gothic"/>
              <a:buNone/>
              <a:defRPr b="0" i="0" sz="36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1941909" y="3257550"/>
            <a:ext cx="66864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5" name="Google Shape;185;p27"/>
          <p:cNvSpPr txBox="1"/>
          <p:nvPr>
            <p:ph idx="2" type="body"/>
          </p:nvPr>
        </p:nvSpPr>
        <p:spPr>
          <a:xfrm>
            <a:off x="1941910" y="3886200"/>
            <a:ext cx="66864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385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•"/>
              <a:defRPr b="0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6" name="Google Shape;186;p27"/>
          <p:cNvSpPr txBox="1"/>
          <p:nvPr>
            <p:ph idx="10" type="dt"/>
          </p:nvPr>
        </p:nvSpPr>
        <p:spPr>
          <a:xfrm>
            <a:off x="7472856" y="4597831"/>
            <a:ext cx="11580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7" name="Google Shape;187;p27"/>
          <p:cNvSpPr txBox="1"/>
          <p:nvPr>
            <p:ph idx="11" type="ftr"/>
          </p:nvPr>
        </p:nvSpPr>
        <p:spPr>
          <a:xfrm>
            <a:off x="1941911" y="4597828"/>
            <a:ext cx="5443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8" name="Google Shape;188;p27"/>
          <p:cNvSpPr/>
          <p:nvPr/>
        </p:nvSpPr>
        <p:spPr>
          <a:xfrm flipH="1" rot="10800000">
            <a:off x="-3141" y="3683870"/>
            <a:ext cx="1191300" cy="380400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7"/>
          <p:cNvSpPr txBox="1"/>
          <p:nvPr>
            <p:ph idx="12" type="sldNum"/>
          </p:nvPr>
        </p:nvSpPr>
        <p:spPr>
          <a:xfrm>
            <a:off x="398861" y="3737318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7"/>
          <p:cNvSpPr txBox="1"/>
          <p:nvPr/>
        </p:nvSpPr>
        <p:spPr>
          <a:xfrm>
            <a:off x="1850739" y="48600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91" name="Google Shape;191;p27"/>
          <p:cNvSpPr txBox="1"/>
          <p:nvPr/>
        </p:nvSpPr>
        <p:spPr>
          <a:xfrm>
            <a:off x="8336139" y="217898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1941911" y="470555"/>
            <a:ext cx="66864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100"/>
              <a:buFont typeface="Century Gothic"/>
              <a:buNone/>
              <a:defRPr b="0" i="0" sz="36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1941909" y="3257550"/>
            <a:ext cx="66864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5" name="Google Shape;195;p28"/>
          <p:cNvSpPr txBox="1"/>
          <p:nvPr>
            <p:ph idx="2" type="body"/>
          </p:nvPr>
        </p:nvSpPr>
        <p:spPr>
          <a:xfrm>
            <a:off x="1941910" y="3886200"/>
            <a:ext cx="66864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385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•"/>
              <a:defRPr b="0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6" name="Google Shape;196;p28"/>
          <p:cNvSpPr txBox="1"/>
          <p:nvPr>
            <p:ph idx="10" type="dt"/>
          </p:nvPr>
        </p:nvSpPr>
        <p:spPr>
          <a:xfrm>
            <a:off x="7472856" y="4597831"/>
            <a:ext cx="11580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7" name="Google Shape;197;p28"/>
          <p:cNvSpPr txBox="1"/>
          <p:nvPr>
            <p:ph idx="11" type="ftr"/>
          </p:nvPr>
        </p:nvSpPr>
        <p:spPr>
          <a:xfrm>
            <a:off x="1941911" y="4597828"/>
            <a:ext cx="5443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8" name="Google Shape;198;p28"/>
          <p:cNvSpPr/>
          <p:nvPr/>
        </p:nvSpPr>
        <p:spPr>
          <a:xfrm flipH="1" rot="10800000">
            <a:off x="-3141" y="3683870"/>
            <a:ext cx="1191300" cy="380400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8"/>
          <p:cNvSpPr txBox="1"/>
          <p:nvPr>
            <p:ph idx="12" type="sldNum"/>
          </p:nvPr>
        </p:nvSpPr>
        <p:spPr>
          <a:xfrm>
            <a:off x="398861" y="3737318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1944695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100"/>
              <a:buFont typeface="Century Gothic"/>
              <a:buNone/>
              <a:defRPr b="0" i="0" sz="27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 rot="5400000">
            <a:off x="3827859" y="-285600"/>
            <a:ext cx="2914800" cy="6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429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385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•"/>
              <a:defRPr b="0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3" name="Google Shape;203;p29"/>
          <p:cNvSpPr txBox="1"/>
          <p:nvPr>
            <p:ph idx="10" type="dt"/>
          </p:nvPr>
        </p:nvSpPr>
        <p:spPr>
          <a:xfrm>
            <a:off x="7472856" y="4597831"/>
            <a:ext cx="11580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4" name="Google Shape;204;p29"/>
          <p:cNvSpPr txBox="1"/>
          <p:nvPr>
            <p:ph idx="11" type="ftr"/>
          </p:nvPr>
        </p:nvSpPr>
        <p:spPr>
          <a:xfrm>
            <a:off x="1941911" y="4597828"/>
            <a:ext cx="5443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5" name="Google Shape;205;p29"/>
          <p:cNvSpPr/>
          <p:nvPr/>
        </p:nvSpPr>
        <p:spPr>
          <a:xfrm flipH="1" rot="10800000">
            <a:off x="-3141" y="535857"/>
            <a:ext cx="1191300" cy="380400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9"/>
          <p:cNvSpPr txBox="1"/>
          <p:nvPr>
            <p:ph idx="12" type="sldNum"/>
          </p:nvPr>
        </p:nvSpPr>
        <p:spPr>
          <a:xfrm>
            <a:off x="398861" y="590839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 rot="5400000">
            <a:off x="5817461" y="1624207"/>
            <a:ext cx="3963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100"/>
              <a:buFont typeface="Century Gothic"/>
              <a:buNone/>
              <a:defRPr b="0" i="0" sz="27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 rot="5400000">
            <a:off x="2389359" y="23257"/>
            <a:ext cx="3963000" cy="48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429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385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•"/>
              <a:defRPr b="0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0" name="Google Shape;210;p30"/>
          <p:cNvSpPr txBox="1"/>
          <p:nvPr>
            <p:ph idx="10" type="dt"/>
          </p:nvPr>
        </p:nvSpPr>
        <p:spPr>
          <a:xfrm>
            <a:off x="7472856" y="4597831"/>
            <a:ext cx="11580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1" name="Google Shape;211;p30"/>
          <p:cNvSpPr txBox="1"/>
          <p:nvPr>
            <p:ph idx="11" type="ftr"/>
          </p:nvPr>
        </p:nvSpPr>
        <p:spPr>
          <a:xfrm>
            <a:off x="1941911" y="4597828"/>
            <a:ext cx="5443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2" name="Google Shape;212;p30"/>
          <p:cNvSpPr/>
          <p:nvPr/>
        </p:nvSpPr>
        <p:spPr>
          <a:xfrm flipH="1" rot="10800000">
            <a:off x="-3141" y="535857"/>
            <a:ext cx="1191300" cy="380400"/>
          </a:xfrm>
          <a:custGeom>
            <a:rect b="b" l="l" r="r" t="t"/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0"/>
          <p:cNvSpPr txBox="1"/>
          <p:nvPr>
            <p:ph idx="12" type="sldNum"/>
          </p:nvPr>
        </p:nvSpPr>
        <p:spPr>
          <a:xfrm>
            <a:off x="398861" y="590839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12" scaled="0"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-11" y="171449"/>
            <a:ext cx="2138646" cy="4978997"/>
            <a:chOff x="2487613" y="285750"/>
            <a:chExt cx="2428900" cy="5654738"/>
          </a:xfrm>
        </p:grpSpPr>
        <p:sp>
          <p:nvSpPr>
            <p:cNvPr id="61" name="Google Shape;61;p14"/>
            <p:cNvSpPr/>
            <p:nvPr/>
          </p:nvSpPr>
          <p:spPr>
            <a:xfrm>
              <a:off x="2487613" y="2284413"/>
              <a:ext cx="85800" cy="5334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09090" y="103235"/>
                    <a:pt x="103636" y="87352"/>
                    <a:pt x="92727" y="70588"/>
                  </a:cubicBezTo>
                  <a:cubicBezTo>
                    <a:pt x="60000" y="47647"/>
                    <a:pt x="32727" y="23823"/>
                    <a:pt x="0" y="0"/>
                  </a:cubicBezTo>
                  <a:cubicBezTo>
                    <a:pt x="0" y="30882"/>
                    <a:pt x="0" y="30882"/>
                    <a:pt x="0" y="30882"/>
                  </a:cubicBezTo>
                  <a:cubicBezTo>
                    <a:pt x="32727" y="56470"/>
                    <a:pt x="70909" y="82941"/>
                    <a:pt x="109090" y="109411"/>
                  </a:cubicBezTo>
                  <a:cubicBezTo>
                    <a:pt x="109090" y="112941"/>
                    <a:pt x="114545" y="116470"/>
                    <a:pt x="120000" y="12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2597151" y="2779713"/>
              <a:ext cx="550800" cy="1977900"/>
            </a:xfrm>
            <a:custGeom>
              <a:rect b="b" l="l" r="r" t="t"/>
              <a:pathLst>
                <a:path extrusionOk="0" h="120000" w="120000">
                  <a:moveTo>
                    <a:pt x="73714" y="83333"/>
                  </a:moveTo>
                  <a:cubicBezTo>
                    <a:pt x="88285" y="95714"/>
                    <a:pt x="102857" y="107857"/>
                    <a:pt x="119142" y="120000"/>
                  </a:cubicBezTo>
                  <a:cubicBezTo>
                    <a:pt x="119142" y="117857"/>
                    <a:pt x="119142" y="115952"/>
                    <a:pt x="120000" y="113809"/>
                  </a:cubicBezTo>
                  <a:cubicBezTo>
                    <a:pt x="106285" y="103571"/>
                    <a:pt x="93428" y="93095"/>
                    <a:pt x="81428" y="82619"/>
                  </a:cubicBezTo>
                  <a:cubicBezTo>
                    <a:pt x="49714" y="55476"/>
                    <a:pt x="23142" y="27857"/>
                    <a:pt x="0" y="0"/>
                  </a:cubicBezTo>
                  <a:cubicBezTo>
                    <a:pt x="1714" y="4761"/>
                    <a:pt x="3428" y="9761"/>
                    <a:pt x="5142" y="14523"/>
                  </a:cubicBezTo>
                  <a:cubicBezTo>
                    <a:pt x="25714" y="37619"/>
                    <a:pt x="48000" y="60714"/>
                    <a:pt x="73714" y="83333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3175001" y="4730750"/>
              <a:ext cx="519000" cy="1209600"/>
            </a:xfrm>
            <a:custGeom>
              <a:rect b="b" l="l" r="r" t="t"/>
              <a:pathLst>
                <a:path extrusionOk="0" h="120000" w="120000">
                  <a:moveTo>
                    <a:pt x="7272" y="8571"/>
                  </a:moveTo>
                  <a:cubicBezTo>
                    <a:pt x="4545" y="5844"/>
                    <a:pt x="1818" y="3116"/>
                    <a:pt x="0" y="0"/>
                  </a:cubicBezTo>
                  <a:cubicBezTo>
                    <a:pt x="0" y="3896"/>
                    <a:pt x="0" y="7402"/>
                    <a:pt x="0" y="11298"/>
                  </a:cubicBezTo>
                  <a:cubicBezTo>
                    <a:pt x="19090" y="33116"/>
                    <a:pt x="40000" y="54545"/>
                    <a:pt x="61818" y="75584"/>
                  </a:cubicBezTo>
                  <a:cubicBezTo>
                    <a:pt x="77272" y="90389"/>
                    <a:pt x="94545" y="105194"/>
                    <a:pt x="111818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2727" y="104805"/>
                    <a:pt x="85454" y="89610"/>
                    <a:pt x="70000" y="74025"/>
                  </a:cubicBezTo>
                  <a:cubicBezTo>
                    <a:pt x="47272" y="52597"/>
                    <a:pt x="26363" y="30779"/>
                    <a:pt x="7272" y="8571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3305176" y="5630863"/>
              <a:ext cx="146100" cy="309600"/>
            </a:xfrm>
            <a:custGeom>
              <a:rect b="b" l="l" r="r" t="t"/>
              <a:pathLst>
                <a:path extrusionOk="0" h="120000" w="120000">
                  <a:moveTo>
                    <a:pt x="90810" y="120000"/>
                  </a:move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7837" y="80506"/>
                    <a:pt x="38918" y="41012"/>
                    <a:pt x="0" y="0"/>
                  </a:cubicBezTo>
                  <a:cubicBezTo>
                    <a:pt x="25945" y="41012"/>
                    <a:pt x="55135" y="80506"/>
                    <a:pt x="90810" y="12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2573338" y="2817813"/>
              <a:ext cx="700200" cy="2835300"/>
            </a:xfrm>
            <a:custGeom>
              <a:rect b="b" l="l" r="r" t="t"/>
              <a:pathLst>
                <a:path extrusionOk="0" h="120000" w="120000">
                  <a:moveTo>
                    <a:pt x="109213" y="109695"/>
                  </a:moveTo>
                  <a:cubicBezTo>
                    <a:pt x="97752" y="102714"/>
                    <a:pt x="87640" y="95734"/>
                    <a:pt x="78202" y="88753"/>
                  </a:cubicBezTo>
                  <a:cubicBezTo>
                    <a:pt x="56629" y="72631"/>
                    <a:pt x="39775" y="56011"/>
                    <a:pt x="26966" y="39224"/>
                  </a:cubicBezTo>
                  <a:cubicBezTo>
                    <a:pt x="19550" y="29085"/>
                    <a:pt x="13483" y="18781"/>
                    <a:pt x="8089" y="8476"/>
                  </a:cubicBezTo>
                  <a:cubicBezTo>
                    <a:pt x="5393" y="5650"/>
                    <a:pt x="2696" y="2825"/>
                    <a:pt x="0" y="0"/>
                  </a:cubicBezTo>
                  <a:cubicBezTo>
                    <a:pt x="5393" y="13130"/>
                    <a:pt x="12808" y="26426"/>
                    <a:pt x="22247" y="39390"/>
                  </a:cubicBezTo>
                  <a:cubicBezTo>
                    <a:pt x="34382" y="56343"/>
                    <a:pt x="51235" y="72963"/>
                    <a:pt x="72134" y="89252"/>
                  </a:cubicBezTo>
                  <a:cubicBezTo>
                    <a:pt x="82921" y="97396"/>
                    <a:pt x="95056" y="105373"/>
                    <a:pt x="107865" y="113185"/>
                  </a:cubicBezTo>
                  <a:cubicBezTo>
                    <a:pt x="111910" y="115512"/>
                    <a:pt x="115955" y="117673"/>
                    <a:pt x="120000" y="120000"/>
                  </a:cubicBezTo>
                  <a:cubicBezTo>
                    <a:pt x="118651" y="119168"/>
                    <a:pt x="117977" y="118504"/>
                    <a:pt x="117303" y="117673"/>
                  </a:cubicBezTo>
                  <a:cubicBezTo>
                    <a:pt x="113932" y="115013"/>
                    <a:pt x="111235" y="112354"/>
                    <a:pt x="109213" y="109695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2506663" y="285750"/>
              <a:ext cx="90600" cy="2493900"/>
            </a:xfrm>
            <a:custGeom>
              <a:rect b="b" l="l" r="r" t="t"/>
              <a:pathLst>
                <a:path extrusionOk="0" h="120000" w="120000">
                  <a:moveTo>
                    <a:pt x="57391" y="109039"/>
                  </a:moveTo>
                  <a:cubicBezTo>
                    <a:pt x="62608" y="109795"/>
                    <a:pt x="62608" y="110551"/>
                    <a:pt x="62608" y="111307"/>
                  </a:cubicBezTo>
                  <a:cubicBezTo>
                    <a:pt x="78260" y="113952"/>
                    <a:pt x="99130" y="116598"/>
                    <a:pt x="114782" y="119433"/>
                  </a:cubicBezTo>
                  <a:cubicBezTo>
                    <a:pt x="114782" y="119622"/>
                    <a:pt x="114782" y="119811"/>
                    <a:pt x="120000" y="120000"/>
                  </a:cubicBezTo>
                  <a:cubicBezTo>
                    <a:pt x="109565" y="116220"/>
                    <a:pt x="99130" y="112629"/>
                    <a:pt x="88695" y="108850"/>
                  </a:cubicBezTo>
                  <a:cubicBezTo>
                    <a:pt x="46956" y="89574"/>
                    <a:pt x="26086" y="70299"/>
                    <a:pt x="26086" y="50834"/>
                  </a:cubicBezTo>
                  <a:cubicBezTo>
                    <a:pt x="31304" y="33826"/>
                    <a:pt x="46956" y="17007"/>
                    <a:pt x="78260" y="0"/>
                  </a:cubicBezTo>
                  <a:cubicBezTo>
                    <a:pt x="62608" y="0"/>
                    <a:pt x="62608" y="0"/>
                    <a:pt x="62608" y="0"/>
                  </a:cubicBezTo>
                  <a:cubicBezTo>
                    <a:pt x="26086" y="16818"/>
                    <a:pt x="10434" y="33826"/>
                    <a:pt x="5217" y="50834"/>
                  </a:cubicBezTo>
                  <a:cubicBezTo>
                    <a:pt x="0" y="70299"/>
                    <a:pt x="15652" y="89574"/>
                    <a:pt x="57391" y="10903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2554288" y="2598738"/>
              <a:ext cx="66600" cy="420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14117" y="21308"/>
                    <a:pt x="21176" y="41495"/>
                    <a:pt x="35294" y="62803"/>
                  </a:cubicBezTo>
                  <a:cubicBezTo>
                    <a:pt x="63529" y="81869"/>
                    <a:pt x="91764" y="100934"/>
                    <a:pt x="120000" y="120000"/>
                  </a:cubicBezTo>
                  <a:cubicBezTo>
                    <a:pt x="105882" y="97570"/>
                    <a:pt x="91764" y="74018"/>
                    <a:pt x="77647" y="51588"/>
                  </a:cubicBezTo>
                  <a:cubicBezTo>
                    <a:pt x="70588" y="50467"/>
                    <a:pt x="70588" y="49345"/>
                    <a:pt x="70588" y="48224"/>
                  </a:cubicBezTo>
                  <a:cubicBezTo>
                    <a:pt x="49411" y="31401"/>
                    <a:pt x="21176" y="15700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3143251" y="4757738"/>
              <a:ext cx="162000" cy="87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16756"/>
                    <a:pt x="5853" y="33513"/>
                    <a:pt x="14634" y="50270"/>
                  </a:cubicBezTo>
                  <a:cubicBezTo>
                    <a:pt x="23414" y="63243"/>
                    <a:pt x="35121" y="76756"/>
                    <a:pt x="49756" y="89729"/>
                  </a:cubicBezTo>
                  <a:cubicBezTo>
                    <a:pt x="55609" y="92972"/>
                    <a:pt x="64390" y="96216"/>
                    <a:pt x="70243" y="99459"/>
                  </a:cubicBezTo>
                  <a:cubicBezTo>
                    <a:pt x="87804" y="106486"/>
                    <a:pt x="102439" y="112972"/>
                    <a:pt x="120000" y="120000"/>
                  </a:cubicBezTo>
                  <a:cubicBezTo>
                    <a:pt x="117073" y="118378"/>
                    <a:pt x="114146" y="116216"/>
                    <a:pt x="111219" y="114594"/>
                  </a:cubicBezTo>
                  <a:cubicBezTo>
                    <a:pt x="76097" y="92972"/>
                    <a:pt x="52682" y="71351"/>
                    <a:pt x="38048" y="49729"/>
                  </a:cubicBezTo>
                  <a:cubicBezTo>
                    <a:pt x="32195" y="36756"/>
                    <a:pt x="26341" y="24324"/>
                    <a:pt x="23414" y="11891"/>
                  </a:cubicBezTo>
                  <a:cubicBezTo>
                    <a:pt x="23414" y="11351"/>
                    <a:pt x="20487" y="10810"/>
                    <a:pt x="20487" y="9729"/>
                  </a:cubicBezTo>
                  <a:cubicBezTo>
                    <a:pt x="14634" y="6486"/>
                    <a:pt x="5853" y="3243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3148013" y="1282700"/>
              <a:ext cx="1768500" cy="3448200"/>
            </a:xfrm>
            <a:custGeom>
              <a:rect b="b" l="l" r="r" t="t"/>
              <a:pathLst>
                <a:path extrusionOk="0" h="120000" w="120000">
                  <a:moveTo>
                    <a:pt x="1866" y="116719"/>
                  </a:moveTo>
                  <a:cubicBezTo>
                    <a:pt x="2666" y="105512"/>
                    <a:pt x="6933" y="94441"/>
                    <a:pt x="13333" y="83781"/>
                  </a:cubicBezTo>
                  <a:cubicBezTo>
                    <a:pt x="20000" y="73120"/>
                    <a:pt x="29066" y="62870"/>
                    <a:pt x="39733" y="53029"/>
                  </a:cubicBezTo>
                  <a:cubicBezTo>
                    <a:pt x="50400" y="43189"/>
                    <a:pt x="62666" y="33895"/>
                    <a:pt x="76000" y="25011"/>
                  </a:cubicBezTo>
                  <a:cubicBezTo>
                    <a:pt x="82666" y="20637"/>
                    <a:pt x="89866" y="16264"/>
                    <a:pt x="97066" y="12164"/>
                  </a:cubicBezTo>
                  <a:cubicBezTo>
                    <a:pt x="100800" y="10113"/>
                    <a:pt x="104533" y="7927"/>
                    <a:pt x="108266" y="6013"/>
                  </a:cubicBezTo>
                  <a:cubicBezTo>
                    <a:pt x="112266" y="3963"/>
                    <a:pt x="116000" y="2050"/>
                    <a:pt x="120000" y="136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15733" y="1913"/>
                    <a:pt x="112000" y="3826"/>
                    <a:pt x="108000" y="5876"/>
                  </a:cubicBezTo>
                  <a:cubicBezTo>
                    <a:pt x="104266" y="7790"/>
                    <a:pt x="100533" y="9840"/>
                    <a:pt x="96800" y="12027"/>
                  </a:cubicBezTo>
                  <a:cubicBezTo>
                    <a:pt x="89333" y="16127"/>
                    <a:pt x="82133" y="20364"/>
                    <a:pt x="75466" y="24738"/>
                  </a:cubicBezTo>
                  <a:cubicBezTo>
                    <a:pt x="61866" y="33621"/>
                    <a:pt x="49333" y="42915"/>
                    <a:pt x="38666" y="52756"/>
                  </a:cubicBezTo>
                  <a:cubicBezTo>
                    <a:pt x="27733" y="62460"/>
                    <a:pt x="18666" y="72847"/>
                    <a:pt x="12000" y="83507"/>
                  </a:cubicBezTo>
                  <a:cubicBezTo>
                    <a:pt x="5066" y="94305"/>
                    <a:pt x="800" y="105375"/>
                    <a:pt x="0" y="116719"/>
                  </a:cubicBezTo>
                  <a:cubicBezTo>
                    <a:pt x="0" y="116993"/>
                    <a:pt x="0" y="117129"/>
                    <a:pt x="0" y="117403"/>
                  </a:cubicBezTo>
                  <a:cubicBezTo>
                    <a:pt x="533" y="118223"/>
                    <a:pt x="1066" y="119179"/>
                    <a:pt x="1866" y="120000"/>
                  </a:cubicBezTo>
                  <a:cubicBezTo>
                    <a:pt x="1866" y="118906"/>
                    <a:pt x="1866" y="117813"/>
                    <a:pt x="1866" y="11671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3273426" y="5653088"/>
              <a:ext cx="138000" cy="287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24000" y="39452"/>
                    <a:pt x="54857" y="80547"/>
                    <a:pt x="89142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78857" y="80547"/>
                    <a:pt x="37714" y="39452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3143251" y="4656138"/>
              <a:ext cx="31800" cy="189000"/>
            </a:xfrm>
            <a:custGeom>
              <a:rect b="b" l="l" r="r" t="t"/>
              <a:pathLst>
                <a:path extrusionOk="0" h="120000" w="120000">
                  <a:moveTo>
                    <a:pt x="105000" y="110000"/>
                  </a:moveTo>
                  <a:cubicBezTo>
                    <a:pt x="105000" y="115000"/>
                    <a:pt x="120000" y="117500"/>
                    <a:pt x="120000" y="120000"/>
                  </a:cubicBezTo>
                  <a:cubicBezTo>
                    <a:pt x="120000" y="95000"/>
                    <a:pt x="120000" y="72500"/>
                    <a:pt x="120000" y="47500"/>
                  </a:cubicBezTo>
                  <a:cubicBezTo>
                    <a:pt x="75000" y="32500"/>
                    <a:pt x="45000" y="15000"/>
                    <a:pt x="15000" y="0"/>
                  </a:cubicBezTo>
                  <a:cubicBezTo>
                    <a:pt x="0" y="22500"/>
                    <a:pt x="0" y="42500"/>
                    <a:pt x="0" y="65000"/>
                  </a:cubicBezTo>
                  <a:cubicBezTo>
                    <a:pt x="30000" y="80000"/>
                    <a:pt x="75000" y="95000"/>
                    <a:pt x="105000" y="11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3211513" y="5410200"/>
              <a:ext cx="203100" cy="530100"/>
            </a:xfrm>
            <a:custGeom>
              <a:rect b="b" l="l" r="r" t="t"/>
              <a:pathLst>
                <a:path extrusionOk="0" h="120000" w="120000">
                  <a:moveTo>
                    <a:pt x="16153" y="16000"/>
                  </a:moveTo>
                  <a:cubicBezTo>
                    <a:pt x="11538" y="10666"/>
                    <a:pt x="4615" y="5333"/>
                    <a:pt x="0" y="0"/>
                  </a:cubicBezTo>
                  <a:cubicBezTo>
                    <a:pt x="6923" y="14222"/>
                    <a:pt x="16153" y="28444"/>
                    <a:pt x="27692" y="42666"/>
                  </a:cubicBezTo>
                  <a:cubicBezTo>
                    <a:pt x="30000" y="47111"/>
                    <a:pt x="32307" y="50666"/>
                    <a:pt x="36923" y="55111"/>
                  </a:cubicBezTo>
                  <a:cubicBezTo>
                    <a:pt x="62307" y="76444"/>
                    <a:pt x="90000" y="98666"/>
                    <a:pt x="117692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4615" y="96888"/>
                    <a:pt x="73846" y="73777"/>
                    <a:pt x="55384" y="49777"/>
                  </a:cubicBezTo>
                  <a:cubicBezTo>
                    <a:pt x="41538" y="38222"/>
                    <a:pt x="30000" y="27555"/>
                    <a:pt x="16153" y="16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14"/>
          <p:cNvGrpSpPr/>
          <p:nvPr/>
        </p:nvGrpSpPr>
        <p:grpSpPr>
          <a:xfrm>
            <a:off x="20450" y="119"/>
            <a:ext cx="1767607" cy="5139909"/>
            <a:chOff x="6627813" y="195610"/>
            <a:chExt cx="1952725" cy="5678203"/>
          </a:xfrm>
        </p:grpSpPr>
        <p:sp>
          <p:nvSpPr>
            <p:cNvPr id="74" name="Google Shape;74;p14"/>
            <p:cNvSpPr/>
            <p:nvPr/>
          </p:nvSpPr>
          <p:spPr>
            <a:xfrm>
              <a:off x="6627813" y="195610"/>
              <a:ext cx="409500" cy="3646500"/>
            </a:xfrm>
            <a:custGeom>
              <a:rect b="b" l="l" r="r" t="t"/>
              <a:pathLst>
                <a:path extrusionOk="0" h="120000" w="120000">
                  <a:moveTo>
                    <a:pt x="8155" y="27391"/>
                  </a:moveTo>
                  <a:cubicBezTo>
                    <a:pt x="12815" y="37565"/>
                    <a:pt x="19805" y="47869"/>
                    <a:pt x="30291" y="58043"/>
                  </a:cubicBezTo>
                  <a:cubicBezTo>
                    <a:pt x="39611" y="68217"/>
                    <a:pt x="51262" y="78391"/>
                    <a:pt x="66407" y="88565"/>
                  </a:cubicBezTo>
                  <a:cubicBezTo>
                    <a:pt x="80388" y="98739"/>
                    <a:pt x="97864" y="108782"/>
                    <a:pt x="117669" y="118826"/>
                  </a:cubicBezTo>
                  <a:cubicBezTo>
                    <a:pt x="118834" y="119217"/>
                    <a:pt x="120000" y="119608"/>
                    <a:pt x="120000" y="120000"/>
                  </a:cubicBezTo>
                  <a:cubicBezTo>
                    <a:pt x="118834" y="118043"/>
                    <a:pt x="116504" y="115956"/>
                    <a:pt x="115339" y="114000"/>
                  </a:cubicBezTo>
                  <a:cubicBezTo>
                    <a:pt x="115339" y="113608"/>
                    <a:pt x="115339" y="113217"/>
                    <a:pt x="115339" y="112956"/>
                  </a:cubicBezTo>
                  <a:cubicBezTo>
                    <a:pt x="99029" y="104739"/>
                    <a:pt x="85048" y="96652"/>
                    <a:pt x="73398" y="88434"/>
                  </a:cubicBezTo>
                  <a:cubicBezTo>
                    <a:pt x="58252" y="78260"/>
                    <a:pt x="45436" y="68217"/>
                    <a:pt x="34951" y="57913"/>
                  </a:cubicBezTo>
                  <a:cubicBezTo>
                    <a:pt x="24466" y="47739"/>
                    <a:pt x="16310" y="37565"/>
                    <a:pt x="10485" y="27260"/>
                  </a:cubicBezTo>
                  <a:cubicBezTo>
                    <a:pt x="8155" y="22173"/>
                    <a:pt x="5825" y="17086"/>
                    <a:pt x="3495" y="12000"/>
                  </a:cubicBezTo>
                  <a:cubicBezTo>
                    <a:pt x="2330" y="7956"/>
                    <a:pt x="1165" y="4043"/>
                    <a:pt x="11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43"/>
                    <a:pt x="1165" y="7956"/>
                    <a:pt x="1165" y="12000"/>
                  </a:cubicBezTo>
                  <a:cubicBezTo>
                    <a:pt x="3495" y="17086"/>
                    <a:pt x="4660" y="22173"/>
                    <a:pt x="8155" y="273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7061201" y="3771900"/>
              <a:ext cx="350700" cy="1309800"/>
            </a:xfrm>
            <a:custGeom>
              <a:rect b="b" l="l" r="r" t="t"/>
              <a:pathLst>
                <a:path extrusionOk="0" h="120000" w="120000">
                  <a:moveTo>
                    <a:pt x="72272" y="83272"/>
                  </a:moveTo>
                  <a:cubicBezTo>
                    <a:pt x="87272" y="95636"/>
                    <a:pt x="102272" y="108000"/>
                    <a:pt x="120000" y="120000"/>
                  </a:cubicBezTo>
                  <a:cubicBezTo>
                    <a:pt x="120000" y="117454"/>
                    <a:pt x="120000" y="114545"/>
                    <a:pt x="120000" y="112000"/>
                  </a:cubicBezTo>
                  <a:cubicBezTo>
                    <a:pt x="120000" y="111636"/>
                    <a:pt x="120000" y="110909"/>
                    <a:pt x="120000" y="110545"/>
                  </a:cubicBezTo>
                  <a:cubicBezTo>
                    <a:pt x="107727" y="101090"/>
                    <a:pt x="95454" y="91636"/>
                    <a:pt x="84545" y="82181"/>
                  </a:cubicBezTo>
                  <a:cubicBezTo>
                    <a:pt x="51818" y="55272"/>
                    <a:pt x="23181" y="27636"/>
                    <a:pt x="0" y="0"/>
                  </a:cubicBezTo>
                  <a:cubicBezTo>
                    <a:pt x="2727" y="7636"/>
                    <a:pt x="5454" y="15272"/>
                    <a:pt x="9545" y="22909"/>
                  </a:cubicBezTo>
                  <a:cubicBezTo>
                    <a:pt x="28636" y="43272"/>
                    <a:pt x="49090" y="63272"/>
                    <a:pt x="72272" y="832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7439026" y="5053013"/>
              <a:ext cx="357300" cy="820800"/>
            </a:xfrm>
            <a:custGeom>
              <a:rect b="b" l="l" r="r" t="t"/>
              <a:pathLst>
                <a:path extrusionOk="0" h="120000" w="120000">
                  <a:moveTo>
                    <a:pt x="8000" y="8695"/>
                  </a:moveTo>
                  <a:cubicBezTo>
                    <a:pt x="5333" y="5797"/>
                    <a:pt x="2666" y="2898"/>
                    <a:pt x="0" y="0"/>
                  </a:cubicBezTo>
                  <a:cubicBezTo>
                    <a:pt x="0" y="5217"/>
                    <a:pt x="0" y="11014"/>
                    <a:pt x="1333" y="16811"/>
                  </a:cubicBezTo>
                  <a:cubicBezTo>
                    <a:pt x="18666" y="35942"/>
                    <a:pt x="36000" y="55072"/>
                    <a:pt x="56000" y="73623"/>
                  </a:cubicBezTo>
                  <a:cubicBezTo>
                    <a:pt x="72000" y="89275"/>
                    <a:pt x="89333" y="104927"/>
                    <a:pt x="106666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1333" y="104347"/>
                    <a:pt x="84000" y="88115"/>
                    <a:pt x="66666" y="71304"/>
                  </a:cubicBezTo>
                  <a:cubicBezTo>
                    <a:pt x="45333" y="51014"/>
                    <a:pt x="26666" y="29565"/>
                    <a:pt x="8000" y="86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7037388" y="3811588"/>
              <a:ext cx="457200" cy="1852500"/>
            </a:xfrm>
            <a:custGeom>
              <a:rect b="b" l="l" r="r" t="t"/>
              <a:pathLst>
                <a:path extrusionOk="0" h="120000" w="120000">
                  <a:moveTo>
                    <a:pt x="105391" y="105096"/>
                  </a:moveTo>
                  <a:cubicBezTo>
                    <a:pt x="97043" y="99700"/>
                    <a:pt x="88695" y="94047"/>
                    <a:pt x="81391" y="88394"/>
                  </a:cubicBezTo>
                  <a:cubicBezTo>
                    <a:pt x="59478" y="72205"/>
                    <a:pt x="42782" y="55503"/>
                    <a:pt x="30260" y="38800"/>
                  </a:cubicBezTo>
                  <a:cubicBezTo>
                    <a:pt x="22956" y="30578"/>
                    <a:pt x="17739" y="22098"/>
                    <a:pt x="13565" y="13618"/>
                  </a:cubicBezTo>
                  <a:cubicBezTo>
                    <a:pt x="9391" y="8993"/>
                    <a:pt x="4173" y="4625"/>
                    <a:pt x="0" y="0"/>
                  </a:cubicBezTo>
                  <a:cubicBezTo>
                    <a:pt x="5217" y="13104"/>
                    <a:pt x="12521" y="26209"/>
                    <a:pt x="21913" y="39057"/>
                  </a:cubicBezTo>
                  <a:cubicBezTo>
                    <a:pt x="34434" y="56017"/>
                    <a:pt x="51130" y="72719"/>
                    <a:pt x="72000" y="89164"/>
                  </a:cubicBezTo>
                  <a:cubicBezTo>
                    <a:pt x="82434" y="97130"/>
                    <a:pt x="93913" y="105353"/>
                    <a:pt x="107478" y="113319"/>
                  </a:cubicBezTo>
                  <a:cubicBezTo>
                    <a:pt x="111652" y="115374"/>
                    <a:pt x="115826" y="117687"/>
                    <a:pt x="120000" y="119999"/>
                  </a:cubicBezTo>
                  <a:cubicBezTo>
                    <a:pt x="118956" y="119229"/>
                    <a:pt x="117913" y="118458"/>
                    <a:pt x="116869" y="117687"/>
                  </a:cubicBezTo>
                  <a:cubicBezTo>
                    <a:pt x="112695" y="113576"/>
                    <a:pt x="108521" y="109207"/>
                    <a:pt x="105391" y="1050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992938" y="1263650"/>
              <a:ext cx="144600" cy="2508300"/>
            </a:xfrm>
            <a:custGeom>
              <a:rect b="b" l="l" r="r" t="t"/>
              <a:pathLst>
                <a:path extrusionOk="0" h="120000" w="120000">
                  <a:moveTo>
                    <a:pt x="56666" y="120000"/>
                  </a:moveTo>
                  <a:cubicBezTo>
                    <a:pt x="50000" y="117725"/>
                    <a:pt x="46666" y="115450"/>
                    <a:pt x="43333" y="113175"/>
                  </a:cubicBezTo>
                  <a:cubicBezTo>
                    <a:pt x="26666" y="100473"/>
                    <a:pt x="16666" y="87962"/>
                    <a:pt x="16666" y="75450"/>
                  </a:cubicBezTo>
                  <a:cubicBezTo>
                    <a:pt x="16666" y="62748"/>
                    <a:pt x="26666" y="50236"/>
                    <a:pt x="43333" y="37535"/>
                  </a:cubicBezTo>
                  <a:cubicBezTo>
                    <a:pt x="50000" y="31279"/>
                    <a:pt x="60000" y="25023"/>
                    <a:pt x="73333" y="18767"/>
                  </a:cubicBezTo>
                  <a:cubicBezTo>
                    <a:pt x="86666" y="12511"/>
                    <a:pt x="100000" y="6255"/>
                    <a:pt x="120000" y="0"/>
                  </a:cubicBezTo>
                  <a:cubicBezTo>
                    <a:pt x="116666" y="0"/>
                    <a:pt x="116666" y="0"/>
                    <a:pt x="116666" y="0"/>
                  </a:cubicBezTo>
                  <a:cubicBezTo>
                    <a:pt x="96666" y="6255"/>
                    <a:pt x="80000" y="12511"/>
                    <a:pt x="66666" y="18767"/>
                  </a:cubicBezTo>
                  <a:cubicBezTo>
                    <a:pt x="53333" y="25023"/>
                    <a:pt x="43333" y="31279"/>
                    <a:pt x="33333" y="37535"/>
                  </a:cubicBezTo>
                  <a:cubicBezTo>
                    <a:pt x="13333" y="50047"/>
                    <a:pt x="3333" y="62748"/>
                    <a:pt x="3333" y="75450"/>
                  </a:cubicBezTo>
                  <a:cubicBezTo>
                    <a:pt x="0" y="87393"/>
                    <a:pt x="6666" y="99526"/>
                    <a:pt x="23333" y="111658"/>
                  </a:cubicBezTo>
                  <a:cubicBezTo>
                    <a:pt x="33333" y="114312"/>
                    <a:pt x="43333" y="117156"/>
                    <a:pt x="53333" y="119810"/>
                  </a:cubicBezTo>
                  <a:cubicBezTo>
                    <a:pt x="53333" y="119810"/>
                    <a:pt x="56666" y="120000"/>
                    <a:pt x="56666" y="120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7526338" y="5640388"/>
              <a:ext cx="111000" cy="233400"/>
            </a:xfrm>
            <a:custGeom>
              <a:rect b="b" l="l" r="r" t="t"/>
              <a:pathLst>
                <a:path extrusionOk="0" h="120000" w="120000">
                  <a:moveTo>
                    <a:pt x="94285" y="120000"/>
                  </a:move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77142" y="81355"/>
                    <a:pt x="38571" y="40677"/>
                    <a:pt x="0" y="0"/>
                  </a:cubicBezTo>
                  <a:cubicBezTo>
                    <a:pt x="25714" y="40677"/>
                    <a:pt x="55714" y="81355"/>
                    <a:pt x="94285" y="120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7021513" y="3598863"/>
              <a:ext cx="68400" cy="423900"/>
            </a:xfrm>
            <a:custGeom>
              <a:rect b="b" l="l" r="r" t="t"/>
              <a:pathLst>
                <a:path extrusionOk="0" h="120000" w="120000">
                  <a:moveTo>
                    <a:pt x="28235" y="60560"/>
                  </a:moveTo>
                  <a:cubicBezTo>
                    <a:pt x="56470" y="80747"/>
                    <a:pt x="91764" y="99813"/>
                    <a:pt x="120000" y="120000"/>
                  </a:cubicBezTo>
                  <a:cubicBezTo>
                    <a:pt x="98823" y="96448"/>
                    <a:pt x="84705" y="72897"/>
                    <a:pt x="70588" y="49345"/>
                  </a:cubicBezTo>
                  <a:cubicBezTo>
                    <a:pt x="70588" y="49345"/>
                    <a:pt x="63529" y="48224"/>
                    <a:pt x="63529" y="48224"/>
                  </a:cubicBezTo>
                  <a:cubicBezTo>
                    <a:pt x="42352" y="32523"/>
                    <a:pt x="21176" y="15700"/>
                    <a:pt x="0" y="0"/>
                  </a:cubicBezTo>
                  <a:cubicBezTo>
                    <a:pt x="0" y="2242"/>
                    <a:pt x="0" y="5607"/>
                    <a:pt x="0" y="8971"/>
                  </a:cubicBezTo>
                  <a:cubicBezTo>
                    <a:pt x="7058" y="25794"/>
                    <a:pt x="21176" y="43738"/>
                    <a:pt x="28235" y="605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7412038" y="2801938"/>
              <a:ext cx="1168500" cy="2251200"/>
            </a:xfrm>
            <a:custGeom>
              <a:rect b="b" l="l" r="r" t="t"/>
              <a:pathLst>
                <a:path extrusionOk="0" h="120000" w="120000">
                  <a:moveTo>
                    <a:pt x="3265" y="116830"/>
                  </a:moveTo>
                  <a:cubicBezTo>
                    <a:pt x="3673" y="105845"/>
                    <a:pt x="7755" y="94647"/>
                    <a:pt x="14285" y="83873"/>
                  </a:cubicBezTo>
                  <a:cubicBezTo>
                    <a:pt x="20816" y="73309"/>
                    <a:pt x="29795" y="62957"/>
                    <a:pt x="40408" y="53239"/>
                  </a:cubicBezTo>
                  <a:cubicBezTo>
                    <a:pt x="50612" y="43309"/>
                    <a:pt x="62857" y="34014"/>
                    <a:pt x="76326" y="25140"/>
                  </a:cubicBezTo>
                  <a:cubicBezTo>
                    <a:pt x="82857" y="20704"/>
                    <a:pt x="89795" y="16267"/>
                    <a:pt x="97142" y="12253"/>
                  </a:cubicBezTo>
                  <a:cubicBezTo>
                    <a:pt x="100816" y="10140"/>
                    <a:pt x="104489" y="8028"/>
                    <a:pt x="108163" y="5915"/>
                  </a:cubicBezTo>
                  <a:cubicBezTo>
                    <a:pt x="111836" y="4014"/>
                    <a:pt x="115918" y="1901"/>
                    <a:pt x="120000" y="0"/>
                  </a:cubicBezTo>
                  <a:cubicBezTo>
                    <a:pt x="119591" y="0"/>
                    <a:pt x="119591" y="0"/>
                    <a:pt x="119591" y="0"/>
                  </a:cubicBezTo>
                  <a:cubicBezTo>
                    <a:pt x="115510" y="1901"/>
                    <a:pt x="111428" y="3802"/>
                    <a:pt x="107755" y="5704"/>
                  </a:cubicBezTo>
                  <a:cubicBezTo>
                    <a:pt x="104081" y="7816"/>
                    <a:pt x="100408" y="9929"/>
                    <a:pt x="96734" y="11830"/>
                  </a:cubicBezTo>
                  <a:cubicBezTo>
                    <a:pt x="88979" y="16056"/>
                    <a:pt x="82040" y="20281"/>
                    <a:pt x="75510" y="24718"/>
                  </a:cubicBezTo>
                  <a:cubicBezTo>
                    <a:pt x="61632" y="33591"/>
                    <a:pt x="49387" y="42887"/>
                    <a:pt x="38775" y="52605"/>
                  </a:cubicBezTo>
                  <a:cubicBezTo>
                    <a:pt x="27755" y="62535"/>
                    <a:pt x="18775" y="72887"/>
                    <a:pt x="12244" y="83661"/>
                  </a:cubicBezTo>
                  <a:cubicBezTo>
                    <a:pt x="5306" y="94014"/>
                    <a:pt x="1224" y="105000"/>
                    <a:pt x="0" y="115985"/>
                  </a:cubicBezTo>
                  <a:cubicBezTo>
                    <a:pt x="1224" y="117253"/>
                    <a:pt x="2040" y="118521"/>
                    <a:pt x="2857" y="120000"/>
                  </a:cubicBezTo>
                  <a:cubicBezTo>
                    <a:pt x="2857" y="118943"/>
                    <a:pt x="2857" y="117887"/>
                    <a:pt x="3265" y="1168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494588" y="5664200"/>
              <a:ext cx="99900" cy="209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24000" y="40754"/>
                    <a:pt x="57600" y="81509"/>
                    <a:pt x="9120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6800" y="81509"/>
                    <a:pt x="38400" y="4075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412038" y="5081588"/>
              <a:ext cx="114300" cy="558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25531"/>
                    <a:pt x="8275" y="51063"/>
                    <a:pt x="28965" y="75744"/>
                  </a:cubicBezTo>
                  <a:cubicBezTo>
                    <a:pt x="45517" y="83404"/>
                    <a:pt x="57931" y="91914"/>
                    <a:pt x="74482" y="99574"/>
                  </a:cubicBezTo>
                  <a:cubicBezTo>
                    <a:pt x="91034" y="106382"/>
                    <a:pt x="103448" y="113191"/>
                    <a:pt x="120000" y="120000"/>
                  </a:cubicBezTo>
                  <a:cubicBezTo>
                    <a:pt x="115862" y="118297"/>
                    <a:pt x="115862" y="116595"/>
                    <a:pt x="111724" y="114893"/>
                  </a:cubicBezTo>
                  <a:cubicBezTo>
                    <a:pt x="66206" y="83404"/>
                    <a:pt x="41379" y="51063"/>
                    <a:pt x="33103" y="18723"/>
                  </a:cubicBezTo>
                  <a:cubicBezTo>
                    <a:pt x="28965" y="15319"/>
                    <a:pt x="20689" y="12765"/>
                    <a:pt x="16551" y="9361"/>
                  </a:cubicBezTo>
                  <a:cubicBezTo>
                    <a:pt x="8275" y="5957"/>
                    <a:pt x="4137" y="255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7412038" y="4978400"/>
              <a:ext cx="31800" cy="189000"/>
            </a:xfrm>
            <a:custGeom>
              <a:rect b="b" l="l" r="r" t="t"/>
              <a:pathLst>
                <a:path extrusionOk="0" h="120000" w="120000">
                  <a:moveTo>
                    <a:pt x="0" y="65000"/>
                  </a:moveTo>
                  <a:cubicBezTo>
                    <a:pt x="15000" y="72500"/>
                    <a:pt x="30000" y="82500"/>
                    <a:pt x="60000" y="92500"/>
                  </a:cubicBezTo>
                  <a:cubicBezTo>
                    <a:pt x="75000" y="102500"/>
                    <a:pt x="105000" y="110000"/>
                    <a:pt x="120000" y="120000"/>
                  </a:cubicBezTo>
                  <a:cubicBezTo>
                    <a:pt x="105000" y="95000"/>
                    <a:pt x="105000" y="70000"/>
                    <a:pt x="105000" y="47500"/>
                  </a:cubicBezTo>
                  <a:cubicBezTo>
                    <a:pt x="75000" y="30000"/>
                    <a:pt x="45000" y="15000"/>
                    <a:pt x="0" y="0"/>
                  </a:cubicBezTo>
                  <a:cubicBezTo>
                    <a:pt x="0" y="2500"/>
                    <a:pt x="0" y="7500"/>
                    <a:pt x="0" y="10000"/>
                  </a:cubicBezTo>
                  <a:cubicBezTo>
                    <a:pt x="0" y="27500"/>
                    <a:pt x="0" y="47500"/>
                    <a:pt x="0" y="65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7439026" y="5434013"/>
              <a:ext cx="174600" cy="439800"/>
            </a:xfrm>
            <a:custGeom>
              <a:rect b="b" l="l" r="r" t="t"/>
              <a:pathLst>
                <a:path extrusionOk="0" h="120000" w="120000">
                  <a:moveTo>
                    <a:pt x="30000" y="30270"/>
                  </a:moveTo>
                  <a:cubicBezTo>
                    <a:pt x="19090" y="20540"/>
                    <a:pt x="10909" y="9729"/>
                    <a:pt x="0" y="0"/>
                  </a:cubicBezTo>
                  <a:cubicBezTo>
                    <a:pt x="8181" y="17297"/>
                    <a:pt x="19090" y="35675"/>
                    <a:pt x="30000" y="52972"/>
                  </a:cubicBezTo>
                  <a:cubicBezTo>
                    <a:pt x="32727" y="56216"/>
                    <a:pt x="35454" y="59459"/>
                    <a:pt x="38181" y="62702"/>
                  </a:cubicBezTo>
                  <a:cubicBezTo>
                    <a:pt x="60000" y="82162"/>
                    <a:pt x="81818" y="101621"/>
                    <a:pt x="106363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5454" y="99459"/>
                    <a:pt x="76363" y="77837"/>
                    <a:pt x="60000" y="56216"/>
                  </a:cubicBezTo>
                  <a:cubicBezTo>
                    <a:pt x="49090" y="47567"/>
                    <a:pt x="40909" y="38918"/>
                    <a:pt x="30000" y="302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14"/>
          <p:cNvSpPr/>
          <p:nvPr/>
        </p:nvSpPr>
        <p:spPr>
          <a:xfrm>
            <a:off x="0" y="0"/>
            <a:ext cx="137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 txBox="1"/>
          <p:nvPr>
            <p:ph type="title"/>
          </p:nvPr>
        </p:nvSpPr>
        <p:spPr>
          <a:xfrm>
            <a:off x="1944695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100"/>
              <a:buFont typeface="Century Gothic"/>
              <a:buNone/>
              <a:defRPr b="0" i="0" sz="27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1941909" y="1600200"/>
            <a:ext cx="66864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429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385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•"/>
              <a:defRPr b="0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•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7472856" y="4597831"/>
            <a:ext cx="11580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1941911" y="4597828"/>
            <a:ext cx="5443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398861" y="590839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5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ctrTitle"/>
          </p:nvPr>
        </p:nvSpPr>
        <p:spPr>
          <a:xfrm>
            <a:off x="311700" y="0"/>
            <a:ext cx="8520600" cy="19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3 - Strings and I/O</a:t>
            </a:r>
            <a:endParaRPr/>
          </a:p>
        </p:txBody>
      </p:sp>
      <p:pic>
        <p:nvPicPr>
          <p:cNvPr id="219" name="Google Shape;2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151" y="1667650"/>
            <a:ext cx="3299692" cy="318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Tips:</a:t>
            </a:r>
            <a:endParaRPr/>
          </a:p>
        </p:txBody>
      </p:sp>
      <p:sp>
        <p:nvSpPr>
          <p:cNvPr id="321" name="Google Shape;321;p40"/>
          <p:cNvSpPr txBox="1"/>
          <p:nvPr>
            <p:ph idx="1" type="body"/>
          </p:nvPr>
        </p:nvSpPr>
        <p:spPr>
          <a:xfrm>
            <a:off x="311700" y="1228675"/>
            <a:ext cx="3983400" cy="38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Convert a c-string to a C++ string: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</a:rPr>
              <a:t>const </a:t>
            </a:r>
            <a:r>
              <a:rPr lang="en" sz="1600">
                <a:solidFill>
                  <a:srgbClr val="0000FF"/>
                </a:solidFill>
              </a:rPr>
              <a:t>char * cstr = “hello”;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</a:rPr>
              <a:t>string cpp_str = string(cstr);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Convert a C++ string into a c-string: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</a:rPr>
              <a:t>string cpp_str = “hello”;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FF"/>
                </a:solidFill>
              </a:rPr>
              <a:t>const char * cstr = cpp_str.c_str();</a:t>
            </a:r>
            <a:endParaRPr sz="1600">
              <a:solidFill>
                <a:srgbClr val="0000FF"/>
              </a:solidFill>
            </a:endParaRPr>
          </a:p>
        </p:txBody>
      </p:sp>
      <p:pic>
        <p:nvPicPr>
          <p:cNvPr descr="Screen Shot 2017-09-26 at 3.21.32 AM.png" id="322" name="Google Shape;32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650" y="1405175"/>
            <a:ext cx="4876700" cy="25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Line Arguments</a:t>
            </a:r>
            <a:endParaRPr/>
          </a:p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like we can pass arguments into any function, we can pass arguments into the main function of our programs: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i</a:t>
            </a:r>
            <a:r>
              <a:rPr lang="en">
                <a:solidFill>
                  <a:srgbClr val="0000FF"/>
                </a:solidFill>
              </a:rPr>
              <a:t>nt main(int argc, char * argv[])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FF"/>
                </a:solidFill>
              </a:rPr>
              <a:t>i</a:t>
            </a:r>
            <a:r>
              <a:rPr lang="en">
                <a:solidFill>
                  <a:srgbClr val="0000FF"/>
                </a:solidFill>
              </a:rPr>
              <a:t>nt main(int argc, char ** argv)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29" name="Google Shape;329;p41"/>
          <p:cNvSpPr/>
          <p:nvPr/>
        </p:nvSpPr>
        <p:spPr>
          <a:xfrm>
            <a:off x="4959475" y="2269149"/>
            <a:ext cx="1456771" cy="1254187"/>
          </a:xfrm>
          <a:custGeom>
            <a:rect b="b" l="l" r="r" t="t"/>
            <a:pathLst>
              <a:path extrusionOk="0" h="62977" w="55380">
                <a:moveTo>
                  <a:pt x="0" y="157"/>
                </a:moveTo>
                <a:cubicBezTo>
                  <a:pt x="6511" y="157"/>
                  <a:pt x="13496" y="-471"/>
                  <a:pt x="19424" y="2223"/>
                </a:cubicBezTo>
                <a:cubicBezTo>
                  <a:pt x="29995" y="7028"/>
                  <a:pt x="37091" y="18021"/>
                  <a:pt x="42568" y="28260"/>
                </a:cubicBezTo>
                <a:cubicBezTo>
                  <a:pt x="48386" y="39137"/>
                  <a:pt x="55380" y="50642"/>
                  <a:pt x="55380" y="62977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330" name="Google Shape;330;p41"/>
          <p:cNvSpPr/>
          <p:nvPr/>
        </p:nvSpPr>
        <p:spPr>
          <a:xfrm>
            <a:off x="4887125" y="3295975"/>
            <a:ext cx="1529175" cy="351288"/>
          </a:xfrm>
          <a:custGeom>
            <a:rect b="b" l="l" r="r" t="t"/>
            <a:pathLst>
              <a:path extrusionOk="0" h="20664" w="61167">
                <a:moveTo>
                  <a:pt x="0" y="0"/>
                </a:moveTo>
                <a:cubicBezTo>
                  <a:pt x="21390" y="2375"/>
                  <a:pt x="41913" y="11049"/>
                  <a:pt x="61167" y="20664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331" name="Google Shape;331;p41"/>
          <p:cNvSpPr txBox="1"/>
          <p:nvPr/>
        </p:nvSpPr>
        <p:spPr>
          <a:xfrm>
            <a:off x="712950" y="3647275"/>
            <a:ext cx="7811100" cy="12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 array of arrays of characters -- for example, if we run: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“    ./program  -a  hello.txt   “, we will have something like this: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2" name="Google Shape;332;p41"/>
          <p:cNvSpPr/>
          <p:nvPr/>
        </p:nvSpPr>
        <p:spPr>
          <a:xfrm>
            <a:off x="311700" y="4401575"/>
            <a:ext cx="6383700" cy="65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1"/>
          <p:cNvSpPr/>
          <p:nvPr/>
        </p:nvSpPr>
        <p:spPr>
          <a:xfrm>
            <a:off x="402950" y="4515175"/>
            <a:ext cx="2799900" cy="35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1"/>
          <p:cNvSpPr/>
          <p:nvPr/>
        </p:nvSpPr>
        <p:spPr>
          <a:xfrm>
            <a:off x="4143225" y="4515175"/>
            <a:ext cx="2149200" cy="35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1"/>
          <p:cNvSpPr/>
          <p:nvPr/>
        </p:nvSpPr>
        <p:spPr>
          <a:xfrm>
            <a:off x="3299275" y="4515175"/>
            <a:ext cx="744600" cy="35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1"/>
          <p:cNvSpPr txBox="1"/>
          <p:nvPr/>
        </p:nvSpPr>
        <p:spPr>
          <a:xfrm>
            <a:off x="423625" y="4525500"/>
            <a:ext cx="27999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   /    p    r     o     g     r     a     m</a:t>
            </a:r>
            <a:endParaRPr/>
          </a:p>
        </p:txBody>
      </p:sp>
      <p:sp>
        <p:nvSpPr>
          <p:cNvPr id="337" name="Google Shape;337;p41"/>
          <p:cNvSpPr txBox="1"/>
          <p:nvPr/>
        </p:nvSpPr>
        <p:spPr>
          <a:xfrm>
            <a:off x="3223525" y="4525500"/>
            <a:ext cx="6789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</a:t>
            </a:r>
            <a:endParaRPr/>
          </a:p>
        </p:txBody>
      </p:sp>
      <p:sp>
        <p:nvSpPr>
          <p:cNvPr id="338" name="Google Shape;338;p41"/>
          <p:cNvSpPr txBox="1"/>
          <p:nvPr/>
        </p:nvSpPr>
        <p:spPr>
          <a:xfrm>
            <a:off x="4163875" y="4525500"/>
            <a:ext cx="21285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  e   l    l    o   .   t   x   t</a:t>
            </a:r>
            <a:endParaRPr/>
          </a:p>
        </p:txBody>
      </p:sp>
      <p:sp>
        <p:nvSpPr>
          <p:cNvPr id="339" name="Google Shape;339;p41"/>
          <p:cNvSpPr txBox="1"/>
          <p:nvPr/>
        </p:nvSpPr>
        <p:spPr>
          <a:xfrm>
            <a:off x="1539500" y="4174200"/>
            <a:ext cx="3459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40" name="Google Shape;340;p41"/>
          <p:cNvSpPr txBox="1"/>
          <p:nvPr/>
        </p:nvSpPr>
        <p:spPr>
          <a:xfrm>
            <a:off x="3440650" y="4174200"/>
            <a:ext cx="3459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41" name="Google Shape;341;p41"/>
          <p:cNvSpPr txBox="1"/>
          <p:nvPr/>
        </p:nvSpPr>
        <p:spPr>
          <a:xfrm>
            <a:off x="5026675" y="4174200"/>
            <a:ext cx="4029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42" name="Google Shape;342;p41"/>
          <p:cNvSpPr txBox="1"/>
          <p:nvPr/>
        </p:nvSpPr>
        <p:spPr>
          <a:xfrm>
            <a:off x="444275" y="4887125"/>
            <a:ext cx="58482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0  1    2     3     4       5      6     7      8           0     1         0    1   2   3    4    5   6   7   8 </a:t>
            </a:r>
            <a:endParaRPr sz="1200"/>
          </a:p>
        </p:txBody>
      </p:sp>
      <p:sp>
        <p:nvSpPr>
          <p:cNvPr id="343" name="Google Shape;343;p41"/>
          <p:cNvSpPr txBox="1"/>
          <p:nvPr/>
        </p:nvSpPr>
        <p:spPr>
          <a:xfrm>
            <a:off x="7046575" y="4370525"/>
            <a:ext cx="13743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argc ==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"/>
          <p:cNvSpPr txBox="1"/>
          <p:nvPr>
            <p:ph type="title"/>
          </p:nvPr>
        </p:nvSpPr>
        <p:spPr>
          <a:xfrm>
            <a:off x="311700" y="1585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: Using cin &amp; cout</a:t>
            </a:r>
            <a:endParaRPr/>
          </a:p>
        </p:txBody>
      </p:sp>
      <p:sp>
        <p:nvSpPr>
          <p:cNvPr id="349" name="Google Shape;349;p42"/>
          <p:cNvSpPr txBox="1"/>
          <p:nvPr>
            <p:ph idx="1" type="body"/>
          </p:nvPr>
        </p:nvSpPr>
        <p:spPr>
          <a:xfrm>
            <a:off x="311700" y="1001375"/>
            <a:ext cx="8520600" cy="39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main()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s</a:t>
            </a:r>
            <a:r>
              <a:rPr lang="en"/>
              <a:t>tring password;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c</a:t>
            </a:r>
            <a:r>
              <a:rPr lang="en"/>
              <a:t>out &lt;&lt; “Please enter your password: \n”;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c</a:t>
            </a:r>
            <a:r>
              <a:rPr lang="en"/>
              <a:t>in &gt;&gt; password;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c</a:t>
            </a:r>
            <a:r>
              <a:rPr lang="en"/>
              <a:t>out &lt;&lt; “Processing your request…” &lt;&lt; endl;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i</a:t>
            </a:r>
            <a:r>
              <a:rPr lang="en"/>
              <a:t>nt waitTime = 0;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while(true) { ++waitTime;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I/O With Streams</a:t>
            </a:r>
            <a:endParaRPr/>
          </a:p>
        </p:txBody>
      </p:sp>
      <p:sp>
        <p:nvSpPr>
          <p:cNvPr id="355" name="Google Shape;355;p43"/>
          <p:cNvSpPr txBox="1"/>
          <p:nvPr>
            <p:ph idx="1" type="body"/>
          </p:nvPr>
        </p:nvSpPr>
        <p:spPr>
          <a:xfrm>
            <a:off x="311700" y="1228675"/>
            <a:ext cx="8520600" cy="30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#include</a:t>
            </a:r>
            <a:r>
              <a:rPr lang="en"/>
              <a:t> the library </a:t>
            </a:r>
            <a:r>
              <a:rPr lang="en">
                <a:solidFill>
                  <a:srgbClr val="9900FF"/>
                </a:solidFill>
              </a:rPr>
              <a:t>&lt;fstream&gt;</a:t>
            </a:r>
            <a:endParaRPr>
              <a:solidFill>
                <a:srgbClr val="99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will allow you to read / write to files using these: “&lt;&lt;” and “&gt;&gt;” just like you would reading from cin / writing from cout.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use “ifstream” (input file stream) and “ofstream” (output file stream) objects in order to read from files and write to files.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4"/>
          <p:cNvSpPr txBox="1"/>
          <p:nvPr>
            <p:ph type="title"/>
          </p:nvPr>
        </p:nvSpPr>
        <p:spPr>
          <a:xfrm>
            <a:off x="311700" y="448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Input With Streams</a:t>
            </a:r>
            <a:endParaRPr/>
          </a:p>
        </p:txBody>
      </p:sp>
      <p:sp>
        <p:nvSpPr>
          <p:cNvPr id="361" name="Google Shape;361;p44"/>
          <p:cNvSpPr txBox="1"/>
          <p:nvPr>
            <p:ph idx="1" type="body"/>
          </p:nvPr>
        </p:nvSpPr>
        <p:spPr>
          <a:xfrm>
            <a:off x="311700" y="901650"/>
            <a:ext cx="8520600" cy="41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64D79"/>
                </a:solidFill>
              </a:rPr>
              <a:t>ifstream inputStream;</a:t>
            </a:r>
            <a:endParaRPr sz="1600">
              <a:solidFill>
                <a:srgbClr val="A64D7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A84F"/>
                </a:solidFill>
              </a:rPr>
              <a:t>inputStream.open(“input.txt”);</a:t>
            </a:r>
            <a:endParaRPr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</a:rPr>
              <a:t>if(!inputStream.is_open()) {</a:t>
            </a:r>
            <a:endParaRPr sz="1600">
              <a:solidFill>
                <a:srgbClr val="9900F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</a:rPr>
              <a:t>cout &lt;&lt; “error opening file!\n”;</a:t>
            </a:r>
            <a:endParaRPr sz="1600">
              <a:solidFill>
                <a:srgbClr val="9900F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</a:rPr>
              <a:t>exit(1);</a:t>
            </a:r>
            <a:endParaRPr sz="1600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</a:rPr>
              <a:t>}</a:t>
            </a:r>
            <a:endParaRPr sz="1600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</a:rPr>
              <a:t>string nextWord;</a:t>
            </a:r>
            <a:endParaRPr sz="1600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</a:rPr>
              <a:t>while(inputStream &gt;&gt; nextWord) {</a:t>
            </a:r>
            <a:endParaRPr sz="1600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</a:rPr>
              <a:t>	cout &lt;&lt; “The next word is “ &lt;&lt; nextWord &lt;&lt; endl;</a:t>
            </a:r>
            <a:endParaRPr sz="1600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</a:rPr>
              <a:t>}</a:t>
            </a:r>
            <a:endParaRPr sz="1600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</a:rPr>
              <a:t>inputStream.close();</a:t>
            </a:r>
            <a:endParaRPr sz="1600">
              <a:solidFill>
                <a:srgbClr val="0000FF"/>
              </a:solidFill>
            </a:endParaRPr>
          </a:p>
        </p:txBody>
      </p:sp>
      <p:sp>
        <p:nvSpPr>
          <p:cNvPr id="362" name="Google Shape;362;p44"/>
          <p:cNvSpPr/>
          <p:nvPr/>
        </p:nvSpPr>
        <p:spPr>
          <a:xfrm>
            <a:off x="2779375" y="3364350"/>
            <a:ext cx="1053831" cy="334575"/>
          </a:xfrm>
          <a:custGeom>
            <a:rect b="b" l="l" r="r" t="t"/>
            <a:pathLst>
              <a:path extrusionOk="0" h="13383" w="35157">
                <a:moveTo>
                  <a:pt x="1681" y="13383"/>
                </a:moveTo>
                <a:cubicBezTo>
                  <a:pt x="1681" y="9248"/>
                  <a:pt x="-1657" y="3908"/>
                  <a:pt x="1268" y="985"/>
                </a:cubicBezTo>
                <a:cubicBezTo>
                  <a:pt x="3712" y="-1457"/>
                  <a:pt x="8152" y="1596"/>
                  <a:pt x="11600" y="1811"/>
                </a:cubicBezTo>
                <a:cubicBezTo>
                  <a:pt x="19456" y="2302"/>
                  <a:pt x="28116" y="-56"/>
                  <a:pt x="35157" y="3464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363" name="Google Shape;363;p44"/>
          <p:cNvSpPr txBox="1"/>
          <p:nvPr/>
        </p:nvSpPr>
        <p:spPr>
          <a:xfrm>
            <a:off x="3833250" y="3368300"/>
            <a:ext cx="27483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Reads one word at a time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4" name="Google Shape;364;p44"/>
          <p:cNvSpPr/>
          <p:nvPr/>
        </p:nvSpPr>
        <p:spPr>
          <a:xfrm>
            <a:off x="3533625" y="816250"/>
            <a:ext cx="1653150" cy="340950"/>
          </a:xfrm>
          <a:custGeom>
            <a:rect b="b" l="l" r="r" t="t"/>
            <a:pathLst>
              <a:path extrusionOk="0" h="13638" w="66126">
                <a:moveTo>
                  <a:pt x="0" y="13638"/>
                </a:moveTo>
                <a:cubicBezTo>
                  <a:pt x="22506" y="13638"/>
                  <a:pt x="44773" y="7112"/>
                  <a:pt x="66126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365" name="Google Shape;365;p44"/>
          <p:cNvSpPr txBox="1"/>
          <p:nvPr/>
        </p:nvSpPr>
        <p:spPr>
          <a:xfrm>
            <a:off x="5186775" y="508950"/>
            <a:ext cx="29448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Declare input file stream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6" name="Google Shape;366;p44"/>
          <p:cNvSpPr/>
          <p:nvPr/>
        </p:nvSpPr>
        <p:spPr>
          <a:xfrm>
            <a:off x="4277525" y="1642825"/>
            <a:ext cx="991900" cy="51650"/>
          </a:xfrm>
          <a:custGeom>
            <a:rect b="b" l="l" r="r" t="t"/>
            <a:pathLst>
              <a:path extrusionOk="0" h="2066" w="39676">
                <a:moveTo>
                  <a:pt x="0" y="2066"/>
                </a:moveTo>
                <a:cubicBezTo>
                  <a:pt x="13243" y="2066"/>
                  <a:pt x="26433" y="0"/>
                  <a:pt x="39676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367" name="Google Shape;367;p44"/>
          <p:cNvSpPr txBox="1"/>
          <p:nvPr/>
        </p:nvSpPr>
        <p:spPr>
          <a:xfrm>
            <a:off x="5310825" y="1405175"/>
            <a:ext cx="26967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Open file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8" name="Google Shape;368;p44"/>
          <p:cNvSpPr/>
          <p:nvPr/>
        </p:nvSpPr>
        <p:spPr>
          <a:xfrm>
            <a:off x="4980125" y="2469400"/>
            <a:ext cx="940225" cy="10325"/>
          </a:xfrm>
          <a:custGeom>
            <a:rect b="b" l="l" r="r" t="t"/>
            <a:pathLst>
              <a:path extrusionOk="0" h="413" w="37609">
                <a:moveTo>
                  <a:pt x="0" y="413"/>
                </a:moveTo>
                <a:cubicBezTo>
                  <a:pt x="12537" y="413"/>
                  <a:pt x="25072" y="0"/>
                  <a:pt x="37609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369" name="Google Shape;369;p44"/>
          <p:cNvSpPr txBox="1"/>
          <p:nvPr/>
        </p:nvSpPr>
        <p:spPr>
          <a:xfrm>
            <a:off x="6116675" y="2304075"/>
            <a:ext cx="24591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Check for errors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0" name="Google Shape;370;p44"/>
          <p:cNvSpPr/>
          <p:nvPr/>
        </p:nvSpPr>
        <p:spPr>
          <a:xfrm>
            <a:off x="3047975" y="4800619"/>
            <a:ext cx="1797800" cy="59500"/>
          </a:xfrm>
          <a:custGeom>
            <a:rect b="b" l="l" r="r" t="t"/>
            <a:pathLst>
              <a:path extrusionOk="0" h="2380" w="71912">
                <a:moveTo>
                  <a:pt x="0" y="2380"/>
                </a:moveTo>
                <a:cubicBezTo>
                  <a:pt x="23959" y="1594"/>
                  <a:pt x="48180" y="-1835"/>
                  <a:pt x="71912" y="1553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371" name="Google Shape;371;p44"/>
          <p:cNvSpPr txBox="1"/>
          <p:nvPr/>
        </p:nvSpPr>
        <p:spPr>
          <a:xfrm>
            <a:off x="5186775" y="4659825"/>
            <a:ext cx="3915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Close the file when you’re done!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5"/>
          <p:cNvSpPr txBox="1"/>
          <p:nvPr>
            <p:ph type="title"/>
          </p:nvPr>
        </p:nvSpPr>
        <p:spPr>
          <a:xfrm>
            <a:off x="311700" y="448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Output With Streams</a:t>
            </a:r>
            <a:endParaRPr/>
          </a:p>
        </p:txBody>
      </p:sp>
      <p:sp>
        <p:nvSpPr>
          <p:cNvPr id="377" name="Google Shape;377;p45"/>
          <p:cNvSpPr txBox="1"/>
          <p:nvPr>
            <p:ph idx="1" type="body"/>
          </p:nvPr>
        </p:nvSpPr>
        <p:spPr>
          <a:xfrm>
            <a:off x="311700" y="901650"/>
            <a:ext cx="8520600" cy="41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64D79"/>
                </a:solidFill>
              </a:rPr>
              <a:t>o</a:t>
            </a:r>
            <a:r>
              <a:rPr lang="en" sz="1600">
                <a:solidFill>
                  <a:srgbClr val="A64D79"/>
                </a:solidFill>
              </a:rPr>
              <a:t>fstream outputStream;</a:t>
            </a:r>
            <a:endParaRPr sz="1600">
              <a:solidFill>
                <a:srgbClr val="A64D7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A84F"/>
                </a:solidFill>
              </a:rPr>
              <a:t>output</a:t>
            </a:r>
            <a:r>
              <a:rPr lang="en" sz="1600">
                <a:solidFill>
                  <a:srgbClr val="6AA84F"/>
                </a:solidFill>
              </a:rPr>
              <a:t>Stream.open(“output.txt”);</a:t>
            </a:r>
            <a:endParaRPr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</a:rPr>
              <a:t>if(!outputStream.is_open()) {</a:t>
            </a:r>
            <a:endParaRPr sz="1600">
              <a:solidFill>
                <a:srgbClr val="9900F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</a:rPr>
              <a:t>cout &lt;&lt; “error opening file!\n”;</a:t>
            </a:r>
            <a:endParaRPr sz="1600">
              <a:solidFill>
                <a:srgbClr val="9900F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</a:rPr>
              <a:t>exit(1);</a:t>
            </a:r>
            <a:endParaRPr sz="1600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</a:rPr>
              <a:t>}</a:t>
            </a:r>
            <a:endParaRPr sz="1600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</a:rPr>
              <a:t>for(int i = 0; i &lt; 200; ++i) {</a:t>
            </a:r>
            <a:endParaRPr sz="1600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</a:rPr>
              <a:t>	outputStream &lt;&lt; i &lt;&lt; endl;</a:t>
            </a:r>
            <a:endParaRPr sz="1600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</a:rPr>
              <a:t>}</a:t>
            </a:r>
            <a:endParaRPr sz="1600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</a:rPr>
              <a:t>outputStream</a:t>
            </a:r>
            <a:r>
              <a:rPr lang="en" sz="1600">
                <a:solidFill>
                  <a:srgbClr val="0000FF"/>
                </a:solidFill>
              </a:rPr>
              <a:t>.close();</a:t>
            </a:r>
            <a:endParaRPr sz="1600">
              <a:solidFill>
                <a:srgbClr val="0000FF"/>
              </a:solidFill>
            </a:endParaRPr>
          </a:p>
        </p:txBody>
      </p:sp>
      <p:sp>
        <p:nvSpPr>
          <p:cNvPr id="378" name="Google Shape;378;p45"/>
          <p:cNvSpPr/>
          <p:nvPr/>
        </p:nvSpPr>
        <p:spPr>
          <a:xfrm>
            <a:off x="2779375" y="3364350"/>
            <a:ext cx="1053831" cy="334575"/>
          </a:xfrm>
          <a:custGeom>
            <a:rect b="b" l="l" r="r" t="t"/>
            <a:pathLst>
              <a:path extrusionOk="0" h="13383" w="35157">
                <a:moveTo>
                  <a:pt x="1681" y="13383"/>
                </a:moveTo>
                <a:cubicBezTo>
                  <a:pt x="1681" y="9248"/>
                  <a:pt x="-1657" y="3908"/>
                  <a:pt x="1268" y="985"/>
                </a:cubicBezTo>
                <a:cubicBezTo>
                  <a:pt x="3712" y="-1457"/>
                  <a:pt x="8152" y="1596"/>
                  <a:pt x="11600" y="1811"/>
                </a:cubicBezTo>
                <a:cubicBezTo>
                  <a:pt x="19456" y="2302"/>
                  <a:pt x="28116" y="-56"/>
                  <a:pt x="35157" y="3464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379" name="Google Shape;379;p45"/>
          <p:cNvSpPr txBox="1"/>
          <p:nvPr/>
        </p:nvSpPr>
        <p:spPr>
          <a:xfrm>
            <a:off x="3833250" y="3368300"/>
            <a:ext cx="40605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Counts to 200 &amp; writes to output.txt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0" name="Google Shape;380;p45"/>
          <p:cNvSpPr/>
          <p:nvPr/>
        </p:nvSpPr>
        <p:spPr>
          <a:xfrm>
            <a:off x="3533625" y="816250"/>
            <a:ext cx="1653150" cy="340950"/>
          </a:xfrm>
          <a:custGeom>
            <a:rect b="b" l="l" r="r" t="t"/>
            <a:pathLst>
              <a:path extrusionOk="0" h="13638" w="66126">
                <a:moveTo>
                  <a:pt x="0" y="13638"/>
                </a:moveTo>
                <a:cubicBezTo>
                  <a:pt x="22506" y="13638"/>
                  <a:pt x="44773" y="7112"/>
                  <a:pt x="66126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381" name="Google Shape;381;p45"/>
          <p:cNvSpPr txBox="1"/>
          <p:nvPr/>
        </p:nvSpPr>
        <p:spPr>
          <a:xfrm>
            <a:off x="5186775" y="508950"/>
            <a:ext cx="29448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Declare output file stream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2" name="Google Shape;382;p45"/>
          <p:cNvSpPr/>
          <p:nvPr/>
        </p:nvSpPr>
        <p:spPr>
          <a:xfrm>
            <a:off x="4277525" y="1642825"/>
            <a:ext cx="991900" cy="51650"/>
          </a:xfrm>
          <a:custGeom>
            <a:rect b="b" l="l" r="r" t="t"/>
            <a:pathLst>
              <a:path extrusionOk="0" h="2066" w="39676">
                <a:moveTo>
                  <a:pt x="0" y="2066"/>
                </a:moveTo>
                <a:cubicBezTo>
                  <a:pt x="13243" y="2066"/>
                  <a:pt x="26433" y="0"/>
                  <a:pt x="39676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383" name="Google Shape;383;p45"/>
          <p:cNvSpPr txBox="1"/>
          <p:nvPr/>
        </p:nvSpPr>
        <p:spPr>
          <a:xfrm>
            <a:off x="5310825" y="1405175"/>
            <a:ext cx="26967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Open file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4" name="Google Shape;384;p45"/>
          <p:cNvSpPr/>
          <p:nvPr/>
        </p:nvSpPr>
        <p:spPr>
          <a:xfrm>
            <a:off x="4980125" y="2469400"/>
            <a:ext cx="940225" cy="10325"/>
          </a:xfrm>
          <a:custGeom>
            <a:rect b="b" l="l" r="r" t="t"/>
            <a:pathLst>
              <a:path extrusionOk="0" h="413" w="37609">
                <a:moveTo>
                  <a:pt x="0" y="413"/>
                </a:moveTo>
                <a:cubicBezTo>
                  <a:pt x="12537" y="413"/>
                  <a:pt x="25072" y="0"/>
                  <a:pt x="37609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385" name="Google Shape;385;p45"/>
          <p:cNvSpPr txBox="1"/>
          <p:nvPr/>
        </p:nvSpPr>
        <p:spPr>
          <a:xfrm>
            <a:off x="6116675" y="2304075"/>
            <a:ext cx="24591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Check for errors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6" name="Google Shape;386;p45"/>
          <p:cNvSpPr/>
          <p:nvPr/>
        </p:nvSpPr>
        <p:spPr>
          <a:xfrm>
            <a:off x="2087100" y="4889619"/>
            <a:ext cx="1797800" cy="59500"/>
          </a:xfrm>
          <a:custGeom>
            <a:rect b="b" l="l" r="r" t="t"/>
            <a:pathLst>
              <a:path extrusionOk="0" h="2380" w="71912">
                <a:moveTo>
                  <a:pt x="0" y="2380"/>
                </a:moveTo>
                <a:cubicBezTo>
                  <a:pt x="23959" y="1594"/>
                  <a:pt x="48180" y="-1835"/>
                  <a:pt x="71912" y="1553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387" name="Google Shape;387;p45"/>
          <p:cNvSpPr txBox="1"/>
          <p:nvPr/>
        </p:nvSpPr>
        <p:spPr>
          <a:xfrm>
            <a:off x="4091550" y="4711475"/>
            <a:ext cx="3915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Close the file when you’re done!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6"/>
          <p:cNvSpPr txBox="1"/>
          <p:nvPr>
            <p:ph type="title"/>
          </p:nvPr>
        </p:nvSpPr>
        <p:spPr>
          <a:xfrm>
            <a:off x="1944695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Font typeface="Century Gothic"/>
              <a:buNone/>
            </a:pPr>
            <a:r>
              <a:rPr b="0" i="0" lang="en" sz="27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Using a Compiler</a:t>
            </a:r>
            <a:endParaRPr b="0" i="0" sz="2700" u="none" cap="none" strike="noStrike">
              <a:solidFill>
                <a:srgbClr val="168DB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3" name="Google Shape;393;p46"/>
          <p:cNvSpPr txBox="1"/>
          <p:nvPr>
            <p:ph idx="12" type="sldNum"/>
          </p:nvPr>
        </p:nvSpPr>
        <p:spPr>
          <a:xfrm>
            <a:off x="398861" y="590839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500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4" name="Google Shape;394;p46"/>
          <p:cNvSpPr txBox="1"/>
          <p:nvPr/>
        </p:nvSpPr>
        <p:spPr>
          <a:xfrm>
            <a:off x="2091635" y="1194494"/>
            <a:ext cx="1645800" cy="900300"/>
          </a:xfrm>
          <a:prstGeom prst="rect">
            <a:avLst/>
          </a:prstGeom>
          <a:gradFill>
            <a:gsLst>
              <a:gs pos="0">
                <a:srgbClr val="466B9D"/>
              </a:gs>
              <a:gs pos="100000">
                <a:srgbClr val="225286"/>
              </a:gs>
            </a:gsLst>
            <a:lin ang="5400012" scaled="0"/>
          </a:gradFill>
          <a:ln>
            <a:noFill/>
          </a:ln>
          <a:effectLst>
            <a:outerShdw blurRad="50800" rotWithShape="0" dir="5400000" dist="38100">
              <a:srgbClr val="000000">
                <a:alpha val="6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 Code</a:t>
            </a:r>
            <a:endParaRPr sz="1100"/>
          </a:p>
        </p:txBody>
      </p:sp>
      <p:sp>
        <p:nvSpPr>
          <p:cNvPr id="395" name="Google Shape;395;p46"/>
          <p:cNvSpPr txBox="1"/>
          <p:nvPr/>
        </p:nvSpPr>
        <p:spPr>
          <a:xfrm>
            <a:off x="5203354" y="864368"/>
            <a:ext cx="2153400" cy="1315800"/>
          </a:xfrm>
          <a:prstGeom prst="rect">
            <a:avLst/>
          </a:prstGeom>
          <a:gradFill>
            <a:gsLst>
              <a:gs pos="0">
                <a:srgbClr val="466B9D"/>
              </a:gs>
              <a:gs pos="100000">
                <a:srgbClr val="225286"/>
              </a:gs>
            </a:gsLst>
            <a:lin ang="5400012" scaled="0"/>
          </a:gradFill>
          <a:ln>
            <a:noFill/>
          </a:ln>
          <a:effectLst>
            <a:outerShdw blurRad="50800" rotWithShape="0" dir="5400000" dist="38100">
              <a:srgbClr val="000000">
                <a:alpha val="6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Executable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Machine Code</a:t>
            </a:r>
            <a:endParaRPr sz="1100"/>
          </a:p>
        </p:txBody>
      </p:sp>
      <p:sp>
        <p:nvSpPr>
          <p:cNvPr id="396" name="Google Shape;396;p46"/>
          <p:cNvSpPr/>
          <p:nvPr/>
        </p:nvSpPr>
        <p:spPr>
          <a:xfrm>
            <a:off x="3857626" y="1358866"/>
            <a:ext cx="1228800" cy="57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rnd" cmpd="sng" w="15875">
            <a:solidFill>
              <a:srgbClr val="871C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Compile</a:t>
            </a:r>
            <a:endParaRPr sz="1100"/>
          </a:p>
        </p:txBody>
      </p:sp>
      <p:sp>
        <p:nvSpPr>
          <p:cNvPr id="397" name="Google Shape;397;p46"/>
          <p:cNvSpPr txBox="1"/>
          <p:nvPr/>
        </p:nvSpPr>
        <p:spPr>
          <a:xfrm>
            <a:off x="5203354" y="2934495"/>
            <a:ext cx="2153400" cy="1546200"/>
          </a:xfrm>
          <a:prstGeom prst="rect">
            <a:avLst/>
          </a:prstGeom>
          <a:gradFill>
            <a:gsLst>
              <a:gs pos="0">
                <a:srgbClr val="466B9D"/>
              </a:gs>
              <a:gs pos="100000">
                <a:srgbClr val="225286"/>
              </a:gs>
            </a:gsLst>
            <a:lin ang="5400012" scaled="0"/>
          </a:gradFill>
          <a:ln>
            <a:noFill/>
          </a:ln>
          <a:effectLst>
            <a:outerShdw blurRad="50800" rotWithShape="0" dir="5400000" dist="381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Machine</a:t>
            </a:r>
            <a:endParaRPr sz="1100"/>
          </a:p>
        </p:txBody>
      </p:sp>
      <p:sp>
        <p:nvSpPr>
          <p:cNvPr id="398" name="Google Shape;398;p46"/>
          <p:cNvSpPr/>
          <p:nvPr/>
        </p:nvSpPr>
        <p:spPr>
          <a:xfrm>
            <a:off x="5807408" y="2303972"/>
            <a:ext cx="945600" cy="529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158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Run</a:t>
            </a:r>
            <a:endParaRPr sz="1100"/>
          </a:p>
        </p:txBody>
      </p:sp>
      <p:sp>
        <p:nvSpPr>
          <p:cNvPr id="399" name="Google Shape;399;p46"/>
          <p:cNvSpPr/>
          <p:nvPr/>
        </p:nvSpPr>
        <p:spPr>
          <a:xfrm>
            <a:off x="5643724" y="3218528"/>
            <a:ext cx="1272900" cy="708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58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Running Program</a:t>
            </a:r>
            <a:endParaRPr sz="1100"/>
          </a:p>
        </p:txBody>
      </p:sp>
      <p:sp>
        <p:nvSpPr>
          <p:cNvPr id="400" name="Google Shape;400;p46"/>
          <p:cNvSpPr/>
          <p:nvPr/>
        </p:nvSpPr>
        <p:spPr>
          <a:xfrm>
            <a:off x="4229100" y="3394317"/>
            <a:ext cx="1349100" cy="35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</a:t>
            </a:r>
            <a:endParaRPr sz="1100"/>
          </a:p>
        </p:txBody>
      </p:sp>
      <p:sp>
        <p:nvSpPr>
          <p:cNvPr id="401" name="Google Shape;401;p46"/>
          <p:cNvSpPr/>
          <p:nvPr/>
        </p:nvSpPr>
        <p:spPr>
          <a:xfrm>
            <a:off x="6982406" y="3369105"/>
            <a:ext cx="1349100" cy="35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7"/>
          <p:cNvSpPr txBox="1"/>
          <p:nvPr>
            <p:ph type="title"/>
          </p:nvPr>
        </p:nvSpPr>
        <p:spPr>
          <a:xfrm>
            <a:off x="1944695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Font typeface="Century Gothic"/>
              <a:buNone/>
            </a:pPr>
            <a:r>
              <a:rPr b="0" i="0" lang="en" sz="27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Compilation Sequence</a:t>
            </a:r>
            <a:endParaRPr b="0" i="0" sz="2700" u="none" cap="none" strike="noStrike">
              <a:solidFill>
                <a:srgbClr val="168DB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7" name="Google Shape;407;p47"/>
          <p:cNvSpPr txBox="1"/>
          <p:nvPr>
            <p:ph idx="1" type="body"/>
          </p:nvPr>
        </p:nvSpPr>
        <p:spPr>
          <a:xfrm>
            <a:off x="1941911" y="2606574"/>
            <a:ext cx="5715000" cy="18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381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AutoNum type="arabicPeriod"/>
            </a:pPr>
            <a:r>
              <a:rPr b="0" i="0" lang="en" sz="2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Preprocessing</a:t>
            </a:r>
            <a:endParaRPr/>
          </a:p>
          <a:p>
            <a:pPr indent="-381000" lvl="0" marL="38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AutoNum type="arabicPeriod"/>
            </a:pPr>
            <a:r>
              <a:rPr b="0" i="0" lang="en" sz="2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Compilation Proper</a:t>
            </a:r>
            <a:endParaRPr/>
          </a:p>
          <a:p>
            <a:pPr indent="-381000" lvl="0" marL="38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AutoNum type="arabicPeriod"/>
            </a:pPr>
            <a:r>
              <a:rPr b="0" i="0" lang="en" sz="2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Assembly</a:t>
            </a:r>
            <a:endParaRPr/>
          </a:p>
          <a:p>
            <a:pPr indent="-381000" lvl="0" marL="38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AutoNum type="arabicPeriod"/>
            </a:pPr>
            <a:r>
              <a:rPr b="0" i="0" lang="en" sz="2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Linking</a:t>
            </a:r>
            <a:endParaRPr b="0" i="0" sz="24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8" name="Google Shape;408;p47"/>
          <p:cNvSpPr txBox="1"/>
          <p:nvPr>
            <p:ph idx="12" type="sldNum"/>
          </p:nvPr>
        </p:nvSpPr>
        <p:spPr>
          <a:xfrm>
            <a:off x="398861" y="590839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500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9" name="Google Shape;409;p47"/>
          <p:cNvSpPr txBox="1"/>
          <p:nvPr/>
        </p:nvSpPr>
        <p:spPr>
          <a:xfrm>
            <a:off x="444126" y="1498575"/>
            <a:ext cx="1645800" cy="900300"/>
          </a:xfrm>
          <a:prstGeom prst="rect">
            <a:avLst/>
          </a:prstGeom>
          <a:gradFill>
            <a:gsLst>
              <a:gs pos="0">
                <a:srgbClr val="466B9D"/>
              </a:gs>
              <a:gs pos="100000">
                <a:srgbClr val="225286"/>
              </a:gs>
            </a:gsLst>
            <a:lin ang="5400012" scaled="0"/>
          </a:gradFill>
          <a:ln>
            <a:noFill/>
          </a:ln>
          <a:effectLst>
            <a:outerShdw blurRad="50800" rotWithShape="0" dir="5400000" dist="38100">
              <a:srgbClr val="000000">
                <a:alpha val="6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 Code</a:t>
            </a:r>
            <a:endParaRPr sz="1100"/>
          </a:p>
        </p:txBody>
      </p:sp>
      <p:sp>
        <p:nvSpPr>
          <p:cNvPr id="410" name="Google Shape;410;p47"/>
          <p:cNvSpPr txBox="1"/>
          <p:nvPr/>
        </p:nvSpPr>
        <p:spPr>
          <a:xfrm>
            <a:off x="6694451" y="1290826"/>
            <a:ext cx="2153400" cy="1315800"/>
          </a:xfrm>
          <a:prstGeom prst="rect">
            <a:avLst/>
          </a:prstGeom>
          <a:gradFill>
            <a:gsLst>
              <a:gs pos="0">
                <a:srgbClr val="466B9D"/>
              </a:gs>
              <a:gs pos="100000">
                <a:srgbClr val="225286"/>
              </a:gs>
            </a:gsLst>
            <a:lin ang="5400012" scaled="0"/>
          </a:gradFill>
          <a:ln>
            <a:noFill/>
          </a:ln>
          <a:effectLst>
            <a:outerShdw blurRad="50800" rotWithShape="0" dir="5400000" dist="38100">
              <a:srgbClr val="000000">
                <a:alpha val="6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Executable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Machine Code</a:t>
            </a:r>
            <a:endParaRPr sz="1100"/>
          </a:p>
        </p:txBody>
      </p:sp>
      <p:sp>
        <p:nvSpPr>
          <p:cNvPr id="411" name="Google Shape;411;p47"/>
          <p:cNvSpPr/>
          <p:nvPr/>
        </p:nvSpPr>
        <p:spPr>
          <a:xfrm>
            <a:off x="2182856" y="1662948"/>
            <a:ext cx="4419300" cy="57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rnd" cmpd="sng" w="15875">
            <a:solidFill>
              <a:srgbClr val="871C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Compile</a:t>
            </a:r>
            <a:endParaRPr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8"/>
          <p:cNvSpPr txBox="1"/>
          <p:nvPr>
            <p:ph type="title"/>
          </p:nvPr>
        </p:nvSpPr>
        <p:spPr>
          <a:xfrm>
            <a:off x="1944695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Font typeface="Century Gothic"/>
              <a:buNone/>
            </a:pPr>
            <a:r>
              <a:rPr b="0" i="0" lang="en" sz="27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Preprocessing</a:t>
            </a:r>
            <a:endParaRPr b="0" i="0" sz="2700" u="none" cap="none" strike="noStrike">
              <a:solidFill>
                <a:srgbClr val="168DB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7" name="Google Shape;417;p48"/>
          <p:cNvSpPr txBox="1"/>
          <p:nvPr>
            <p:ph idx="1" type="body"/>
          </p:nvPr>
        </p:nvSpPr>
        <p:spPr>
          <a:xfrm>
            <a:off x="1941909" y="1600200"/>
            <a:ext cx="66864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</a:pPr>
            <a:r>
              <a:rPr b="0" i="0" lang="en" sz="2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Takes care of any preprocessor directives</a:t>
            </a:r>
            <a:endParaRPr/>
          </a:p>
          <a:p>
            <a:pPr indent="-22225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•"/>
            </a:pPr>
            <a:r>
              <a:rPr b="0" i="0" lang="en" sz="2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e.g. #include, #define</a:t>
            </a:r>
            <a:endParaRPr/>
          </a:p>
          <a:p>
            <a:pPr indent="-889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" sz="2400" u="none" cap="none" strike="noStrike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g++ -E stats.cpp -o hello.ii</a:t>
            </a:r>
            <a:endParaRPr b="0" i="0" sz="2400" u="none" cap="none" strike="noStrike">
              <a:solidFill>
                <a:srgbClr val="3F3F3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8" name="Google Shape;418;p48"/>
          <p:cNvSpPr txBox="1"/>
          <p:nvPr>
            <p:ph idx="12" type="sldNum"/>
          </p:nvPr>
        </p:nvSpPr>
        <p:spPr>
          <a:xfrm>
            <a:off x="398861" y="590839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500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9"/>
          <p:cNvSpPr txBox="1"/>
          <p:nvPr>
            <p:ph type="title"/>
          </p:nvPr>
        </p:nvSpPr>
        <p:spPr>
          <a:xfrm>
            <a:off x="1944695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Font typeface="Century Gothic"/>
              <a:buNone/>
            </a:pPr>
            <a:r>
              <a:rPr b="0" i="0" lang="en" sz="27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Compilation Proper</a:t>
            </a:r>
            <a:endParaRPr b="0" i="0" sz="2700" u="none" cap="none" strike="noStrike">
              <a:solidFill>
                <a:srgbClr val="168DB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4" name="Google Shape;424;p49"/>
          <p:cNvSpPr txBox="1"/>
          <p:nvPr>
            <p:ph idx="1" type="body"/>
          </p:nvPr>
        </p:nvSpPr>
        <p:spPr>
          <a:xfrm>
            <a:off x="1941909" y="1281363"/>
            <a:ext cx="6686400" cy="31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•"/>
            </a:pPr>
            <a:r>
              <a:rPr b="0" i="0" lang="en" sz="2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Convert source into </a:t>
            </a:r>
            <a:r>
              <a:rPr b="0" i="1" lang="en" sz="2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assembly instructions</a:t>
            </a:r>
            <a:endParaRPr/>
          </a:p>
          <a:p>
            <a:pPr indent="-222250" lvl="1" marL="558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•"/>
            </a:pPr>
            <a:r>
              <a:rPr b="0" i="0" lang="en" sz="1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is the big one. It’s quite complicated.</a:t>
            </a:r>
            <a:endParaRPr/>
          </a:p>
          <a:p>
            <a:pPr indent="-114300" lvl="0" marL="2540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54000" lvl="0" marL="2540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•"/>
            </a:pPr>
            <a:r>
              <a:rPr b="0" i="0" lang="en" sz="2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Many languages (including C++) have separate compilation</a:t>
            </a:r>
            <a:endParaRPr/>
          </a:p>
          <a:p>
            <a:pPr indent="-222250" lvl="1" marL="558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•"/>
            </a:pPr>
            <a:r>
              <a:rPr b="0" i="0" lang="en" sz="1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Each source file is compiled independently </a:t>
            </a:r>
            <a:endParaRPr/>
          </a:p>
          <a:p>
            <a:pPr indent="-101600" lvl="1" marL="558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" sz="2200" u="none" cap="none" strike="noStrike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g++ -S hello.ii -o hello.s</a:t>
            </a:r>
            <a:endParaRPr b="0" i="0" sz="2200" u="none" cap="none" strike="noStrike">
              <a:solidFill>
                <a:srgbClr val="3F3F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" sz="2200" u="none" cap="none" strike="noStrike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g++ -S lib.ii –o lib.s</a:t>
            </a:r>
            <a:endParaRPr b="0" i="0" sz="2200" u="none" cap="none" strike="noStrike">
              <a:solidFill>
                <a:srgbClr val="3F3F3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5" name="Google Shape;425;p49"/>
          <p:cNvSpPr txBox="1"/>
          <p:nvPr>
            <p:ph idx="12" type="sldNum"/>
          </p:nvPr>
        </p:nvSpPr>
        <p:spPr>
          <a:xfrm>
            <a:off x="398861" y="590839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500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311700" y="2721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ReadMe</a:t>
            </a:r>
            <a:endParaRPr/>
          </a:p>
        </p:txBody>
      </p:sp>
      <p:sp>
        <p:nvSpPr>
          <p:cNvPr id="225" name="Google Shape;225;p32"/>
          <p:cNvSpPr txBox="1"/>
          <p:nvPr/>
        </p:nvSpPr>
        <p:spPr>
          <a:xfrm>
            <a:off x="311700" y="164977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Lab 3 due Sunday, September 30th at 8pm on autograder</a:t>
            </a:r>
            <a:endParaRPr sz="18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Project 2 due Friday, October 5th at 8pm</a:t>
            </a:r>
            <a:endParaRPr sz="18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311700" y="25233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212121"/>
                </a:solidFill>
                <a:latin typeface="Amatic SC"/>
                <a:ea typeface="Amatic SC"/>
                <a:cs typeface="Amatic SC"/>
                <a:sym typeface="Amatic SC"/>
              </a:rPr>
              <a:t>Agenda</a:t>
            </a:r>
            <a:endParaRPr b="1" sz="4200">
              <a:solidFill>
                <a:srgbClr val="21212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27" name="Google Shape;227;p32"/>
          <p:cNvSpPr txBox="1"/>
          <p:nvPr/>
        </p:nvSpPr>
        <p:spPr>
          <a:xfrm>
            <a:off x="311700" y="3251775"/>
            <a:ext cx="8520600" cy="17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Review of C-style strings, streams</a:t>
            </a:r>
            <a:endParaRPr sz="18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Compilation Sequence &amp; Git</a:t>
            </a:r>
            <a:endParaRPr sz="18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Worksheet</a:t>
            </a:r>
            <a:endParaRPr sz="18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 part of the lab</a:t>
            </a:r>
            <a:endParaRPr sz="18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CHALLENGE: exam style question</a:t>
            </a:r>
            <a:endParaRPr sz="18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8" name="Google Shape;228;p32"/>
          <p:cNvSpPr txBox="1"/>
          <p:nvPr/>
        </p:nvSpPr>
        <p:spPr>
          <a:xfrm>
            <a:off x="311700" y="9222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212121"/>
                </a:solidFill>
                <a:latin typeface="Amatic SC"/>
                <a:ea typeface="Amatic SC"/>
                <a:cs typeface="Amatic SC"/>
                <a:sym typeface="Amatic SC"/>
              </a:rPr>
              <a:t>Reminders</a:t>
            </a:r>
            <a:endParaRPr b="1" sz="4200">
              <a:solidFill>
                <a:srgbClr val="21212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29" name="Google Shape;229;p32"/>
          <p:cNvSpPr/>
          <p:nvPr/>
        </p:nvSpPr>
        <p:spPr>
          <a:xfrm>
            <a:off x="5588938" y="3396925"/>
            <a:ext cx="182406" cy="437750"/>
          </a:xfrm>
          <a:custGeom>
            <a:rect b="b" l="l" r="r" t="t"/>
            <a:pathLst>
              <a:path extrusionOk="0" h="17510" w="5082">
                <a:moveTo>
                  <a:pt x="0" y="0"/>
                </a:moveTo>
                <a:cubicBezTo>
                  <a:pt x="2353" y="785"/>
                  <a:pt x="2243" y="4943"/>
                  <a:pt x="1459" y="7296"/>
                </a:cubicBezTo>
                <a:cubicBezTo>
                  <a:pt x="1069" y="8468"/>
                  <a:pt x="5736" y="7881"/>
                  <a:pt x="4864" y="8755"/>
                </a:cubicBezTo>
                <a:cubicBezTo>
                  <a:pt x="3992" y="9629"/>
                  <a:pt x="2011" y="9110"/>
                  <a:pt x="1459" y="10214"/>
                </a:cubicBezTo>
                <a:cubicBezTo>
                  <a:pt x="542" y="12048"/>
                  <a:pt x="4543" y="14345"/>
                  <a:pt x="3405" y="16051"/>
                </a:cubicBezTo>
                <a:cubicBezTo>
                  <a:pt x="2802" y="16956"/>
                  <a:pt x="1460" y="17024"/>
                  <a:pt x="487" y="1751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0" name="Google Shape;230;p32"/>
          <p:cNvSpPr/>
          <p:nvPr/>
        </p:nvSpPr>
        <p:spPr>
          <a:xfrm>
            <a:off x="2305875" y="3998188"/>
            <a:ext cx="113875" cy="290666"/>
          </a:xfrm>
          <a:custGeom>
            <a:rect b="b" l="l" r="r" t="t"/>
            <a:pathLst>
              <a:path extrusionOk="0" h="17510" w="5082">
                <a:moveTo>
                  <a:pt x="0" y="0"/>
                </a:moveTo>
                <a:cubicBezTo>
                  <a:pt x="2353" y="785"/>
                  <a:pt x="2243" y="4943"/>
                  <a:pt x="1459" y="7296"/>
                </a:cubicBezTo>
                <a:cubicBezTo>
                  <a:pt x="1069" y="8468"/>
                  <a:pt x="5736" y="7881"/>
                  <a:pt x="4864" y="8755"/>
                </a:cubicBezTo>
                <a:cubicBezTo>
                  <a:pt x="3992" y="9629"/>
                  <a:pt x="2011" y="9110"/>
                  <a:pt x="1459" y="10214"/>
                </a:cubicBezTo>
                <a:cubicBezTo>
                  <a:pt x="542" y="12048"/>
                  <a:pt x="4543" y="14345"/>
                  <a:pt x="3405" y="16051"/>
                </a:cubicBezTo>
                <a:cubicBezTo>
                  <a:pt x="2802" y="16956"/>
                  <a:pt x="1460" y="17024"/>
                  <a:pt x="487" y="1751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1" name="Google Shape;231;p32"/>
          <p:cNvSpPr/>
          <p:nvPr/>
        </p:nvSpPr>
        <p:spPr>
          <a:xfrm>
            <a:off x="5126863" y="4424825"/>
            <a:ext cx="182406" cy="437750"/>
          </a:xfrm>
          <a:custGeom>
            <a:rect b="b" l="l" r="r" t="t"/>
            <a:pathLst>
              <a:path extrusionOk="0" h="17510" w="5082">
                <a:moveTo>
                  <a:pt x="0" y="0"/>
                </a:moveTo>
                <a:cubicBezTo>
                  <a:pt x="2353" y="785"/>
                  <a:pt x="2243" y="4943"/>
                  <a:pt x="1459" y="7296"/>
                </a:cubicBezTo>
                <a:cubicBezTo>
                  <a:pt x="1069" y="8468"/>
                  <a:pt x="5736" y="7881"/>
                  <a:pt x="4864" y="8755"/>
                </a:cubicBezTo>
                <a:cubicBezTo>
                  <a:pt x="3992" y="9629"/>
                  <a:pt x="2011" y="9110"/>
                  <a:pt x="1459" y="10214"/>
                </a:cubicBezTo>
                <a:cubicBezTo>
                  <a:pt x="542" y="12048"/>
                  <a:pt x="4543" y="14345"/>
                  <a:pt x="3405" y="16051"/>
                </a:cubicBezTo>
                <a:cubicBezTo>
                  <a:pt x="2802" y="16956"/>
                  <a:pt x="1460" y="17024"/>
                  <a:pt x="487" y="1751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2" name="Google Shape;232;p32"/>
          <p:cNvSpPr txBox="1"/>
          <p:nvPr/>
        </p:nvSpPr>
        <p:spPr>
          <a:xfrm>
            <a:off x="5771350" y="3396925"/>
            <a:ext cx="4455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30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3" name="Google Shape;233;p32"/>
          <p:cNvSpPr txBox="1"/>
          <p:nvPr/>
        </p:nvSpPr>
        <p:spPr>
          <a:xfrm>
            <a:off x="2492625" y="3924875"/>
            <a:ext cx="5550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&lt; </a:t>
            </a:r>
            <a:r>
              <a:rPr lang="en">
                <a:solidFill>
                  <a:srgbClr val="FF0000"/>
                </a:solidFill>
              </a:rPr>
              <a:t>30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4" name="Google Shape;234;p32"/>
          <p:cNvSpPr txBox="1"/>
          <p:nvPr/>
        </p:nvSpPr>
        <p:spPr>
          <a:xfrm>
            <a:off x="5402650" y="4424825"/>
            <a:ext cx="10299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remainder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0"/>
          <p:cNvSpPr txBox="1"/>
          <p:nvPr>
            <p:ph type="title"/>
          </p:nvPr>
        </p:nvSpPr>
        <p:spPr>
          <a:xfrm>
            <a:off x="1944695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Font typeface="Century Gothic"/>
              <a:buNone/>
            </a:pPr>
            <a:r>
              <a:rPr b="0" i="0" lang="en" sz="27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Assembly</a:t>
            </a:r>
            <a:endParaRPr b="0" i="0" sz="2700" u="none" cap="none" strike="noStrike">
              <a:solidFill>
                <a:srgbClr val="168DB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2" name="Google Shape;432;p50"/>
          <p:cNvSpPr txBox="1"/>
          <p:nvPr>
            <p:ph idx="1" type="body"/>
          </p:nvPr>
        </p:nvSpPr>
        <p:spPr>
          <a:xfrm>
            <a:off x="1941910" y="1600201"/>
            <a:ext cx="68292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</a:pPr>
            <a:r>
              <a:rPr b="0" i="0" lang="en" sz="2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Convert assembly instructions into a binary </a:t>
            </a:r>
            <a:r>
              <a:rPr b="0" i="1" lang="en" sz="2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file</a:t>
            </a:r>
            <a:endParaRPr b="0" i="0" sz="24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54000" lvl="0" marL="254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</a:pPr>
            <a:r>
              <a:rPr b="0" i="0" lang="en" sz="2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code is not human-readable anymore!</a:t>
            </a:r>
            <a:endParaRPr b="0" i="0" sz="24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01600" lvl="0" marL="254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88900" lvl="1" marL="55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" sz="2400" u="none" cap="none" strike="noStrike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g++ -c hello.s -o hello.o</a:t>
            </a:r>
            <a:endParaRPr b="0" i="0" sz="2400" u="none" cap="none" strike="noStrike">
              <a:solidFill>
                <a:srgbClr val="3F3F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" sz="2400" u="none" cap="none" strike="noStrike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g++ -c lib.s -o lib.o</a:t>
            </a:r>
            <a:endParaRPr b="0" i="0" sz="2400" u="none" cap="none" strike="noStrike">
              <a:solidFill>
                <a:srgbClr val="3F3F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3" name="Google Shape;433;p50"/>
          <p:cNvSpPr txBox="1"/>
          <p:nvPr>
            <p:ph idx="12" type="sldNum"/>
          </p:nvPr>
        </p:nvSpPr>
        <p:spPr>
          <a:xfrm>
            <a:off x="398861" y="590839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500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1"/>
          <p:cNvSpPr txBox="1"/>
          <p:nvPr>
            <p:ph type="title"/>
          </p:nvPr>
        </p:nvSpPr>
        <p:spPr>
          <a:xfrm>
            <a:off x="1944695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Font typeface="Century Gothic"/>
              <a:buNone/>
            </a:pPr>
            <a:r>
              <a:rPr b="0" i="0" lang="en" sz="27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Linking</a:t>
            </a:r>
            <a:endParaRPr b="0" i="0" sz="2700" u="none" cap="none" strike="noStrike">
              <a:solidFill>
                <a:srgbClr val="168DB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9" name="Google Shape;439;p51"/>
          <p:cNvSpPr txBox="1"/>
          <p:nvPr>
            <p:ph idx="1" type="body"/>
          </p:nvPr>
        </p:nvSpPr>
        <p:spPr>
          <a:xfrm>
            <a:off x="1941909" y="1600200"/>
            <a:ext cx="66864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•"/>
            </a:pPr>
            <a:r>
              <a:rPr b="0" i="0" lang="en" sz="2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 files have been compiled separately until this point.</a:t>
            </a:r>
            <a:endParaRPr/>
          </a:p>
          <a:p>
            <a:pPr indent="-114300" lvl="0" marL="2540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54000" lvl="0" marL="2540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•"/>
            </a:pPr>
            <a:r>
              <a:rPr b="0" i="0" lang="en" sz="2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Linking essentially connects the </a:t>
            </a:r>
            <a:r>
              <a:rPr b="0" i="1" lang="en" sz="2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definition</a:t>
            </a:r>
            <a:r>
              <a:rPr b="0" i="0" lang="en" sz="2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or </a:t>
            </a:r>
            <a:r>
              <a:rPr b="0" i="1" lang="en" sz="2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implementation</a:t>
            </a:r>
            <a:r>
              <a:rPr b="0" i="0" lang="en" sz="2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a function with places where it is used.</a:t>
            </a:r>
            <a:endParaRPr/>
          </a:p>
          <a:p>
            <a:pPr indent="-101600" lvl="1" marL="558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" sz="2200" u="none" cap="none" strike="noStrike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g++ hello.o lib.o -o hello.exe</a:t>
            </a:r>
            <a:endParaRPr b="0" i="0" sz="2200" u="none" cap="none" strike="noStrike">
              <a:solidFill>
                <a:srgbClr val="3F3F3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0" name="Google Shape;440;p51"/>
          <p:cNvSpPr txBox="1"/>
          <p:nvPr>
            <p:ph idx="12" type="sldNum"/>
          </p:nvPr>
        </p:nvSpPr>
        <p:spPr>
          <a:xfrm>
            <a:off x="398861" y="590839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500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2"/>
          <p:cNvSpPr txBox="1"/>
          <p:nvPr>
            <p:ph type="title"/>
          </p:nvPr>
        </p:nvSpPr>
        <p:spPr>
          <a:xfrm>
            <a:off x="1944695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Font typeface="Century Gothic"/>
              <a:buNone/>
            </a:pPr>
            <a:r>
              <a:rPr b="0" i="0" lang="en" sz="27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Using </a:t>
            </a:r>
            <a:r>
              <a:rPr b="0" i="0" lang="en" sz="2700" u="none" cap="none" strike="noStrike">
                <a:solidFill>
                  <a:srgbClr val="168DBA"/>
                </a:solidFill>
                <a:latin typeface="Consolas"/>
                <a:ea typeface="Consolas"/>
                <a:cs typeface="Consolas"/>
                <a:sym typeface="Consolas"/>
              </a:rPr>
              <a:t>g++</a:t>
            </a:r>
            <a:endParaRPr b="0" i="0" sz="2700" u="none" cap="none" strike="noStrike">
              <a:solidFill>
                <a:srgbClr val="168DB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6" name="Google Shape;446;p52"/>
          <p:cNvSpPr txBox="1"/>
          <p:nvPr>
            <p:ph idx="1" type="body"/>
          </p:nvPr>
        </p:nvSpPr>
        <p:spPr>
          <a:xfrm>
            <a:off x="1941909" y="1600200"/>
            <a:ext cx="66864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</a:pPr>
            <a:r>
              <a:rPr b="0" i="0" lang="en" sz="2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we use g++ without any special flags, b</a:t>
            </a:r>
            <a:r>
              <a:rPr lang="en"/>
              <a:t>y</a:t>
            </a:r>
            <a:r>
              <a:rPr b="0" i="0" lang="en" sz="2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default the entire compilation process is performed.</a:t>
            </a:r>
            <a:endParaRPr/>
          </a:p>
          <a:p>
            <a:pPr indent="-1270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" sz="2400" u="none" cap="none" strike="noStrike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g++ hello.cpp lib.cpp -o hello.exe</a:t>
            </a:r>
            <a:endParaRPr b="0" i="0" sz="2400" u="none" cap="none" strike="noStrike">
              <a:solidFill>
                <a:srgbClr val="3F3F3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7" name="Google Shape;447;p52"/>
          <p:cNvSpPr txBox="1"/>
          <p:nvPr>
            <p:ph idx="12" type="sldNum"/>
          </p:nvPr>
        </p:nvSpPr>
        <p:spPr>
          <a:xfrm>
            <a:off x="398861" y="590839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500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3"/>
          <p:cNvSpPr txBox="1"/>
          <p:nvPr>
            <p:ph type="title"/>
          </p:nvPr>
        </p:nvSpPr>
        <p:spPr>
          <a:xfrm>
            <a:off x="311700" y="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453" name="Google Shape;453;p53"/>
          <p:cNvSpPr txBox="1"/>
          <p:nvPr>
            <p:ph idx="1" type="body"/>
          </p:nvPr>
        </p:nvSpPr>
        <p:spPr>
          <a:xfrm>
            <a:off x="311700" y="801000"/>
            <a:ext cx="8520600" cy="43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is basically a version control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Helps us keep all of our files safe, keep every version of our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can return to an old version of our code if we break something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can “push” to GitLab so that if something bad happens to our computer, our files are still safe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≠ GitLab, but GitLab ≅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use Git: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save copies of previous versions in your directory so that you can return to them at any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use GitLab: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also save copies of previous versions remotely- on GitLab’s servers- so if something goes wrong, you can always get your code back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Committing and pushing your code</a:t>
            </a:r>
            <a:endParaRPr/>
          </a:p>
        </p:txBody>
      </p:sp>
      <p:sp>
        <p:nvSpPr>
          <p:cNvPr id="459" name="Google Shape;459;p5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“Saves” in git are called “commits.”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Remember these 3 basic steps: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git add -A == “get ready to save all of the files in this directory”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git commit -m “this is my message” == “save all of the added files, and associate this message with that save”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git push -u origin master == “push my new saved code to GitLab so that the remote GitLab knows about the new changes too, not just my computer”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5"/>
          <p:cNvSpPr txBox="1"/>
          <p:nvPr>
            <p:ph type="title"/>
          </p:nvPr>
        </p:nvSpPr>
        <p:spPr>
          <a:xfrm>
            <a:off x="311700" y="-1060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CAEN, GitLab, and You</a:t>
            </a:r>
            <a:endParaRPr/>
          </a:p>
        </p:txBody>
      </p:sp>
      <p:pic>
        <p:nvPicPr>
          <p:cNvPr id="465" name="Google Shape;46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25" y="3593325"/>
            <a:ext cx="1878252" cy="125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0602" y="1038475"/>
            <a:ext cx="1597525" cy="175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2926" y="3593329"/>
            <a:ext cx="1999375" cy="13325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8" name="Google Shape;468;p55"/>
          <p:cNvCxnSpPr/>
          <p:nvPr/>
        </p:nvCxnSpPr>
        <p:spPr>
          <a:xfrm flipH="1" rot="10800000">
            <a:off x="2287225" y="2495175"/>
            <a:ext cx="1131000" cy="1057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9" name="Google Shape;469;p55"/>
          <p:cNvCxnSpPr/>
          <p:nvPr/>
        </p:nvCxnSpPr>
        <p:spPr>
          <a:xfrm flipH="1" rot="-5400000">
            <a:off x="5342425" y="2599800"/>
            <a:ext cx="1131000" cy="1057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0" name="Google Shape;470;p55"/>
          <p:cNvCxnSpPr/>
          <p:nvPr/>
        </p:nvCxnSpPr>
        <p:spPr>
          <a:xfrm flipH="1" rot="5400000">
            <a:off x="5111525" y="2770825"/>
            <a:ext cx="1131000" cy="10578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1" name="Google Shape;471;p55"/>
          <p:cNvCxnSpPr/>
          <p:nvPr/>
        </p:nvCxnSpPr>
        <p:spPr>
          <a:xfrm flipH="1">
            <a:off x="2419600" y="2734225"/>
            <a:ext cx="1131000" cy="10578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2" name="Google Shape;472;p55"/>
          <p:cNvSpPr txBox="1"/>
          <p:nvPr/>
        </p:nvSpPr>
        <p:spPr>
          <a:xfrm rot="-2512588">
            <a:off x="1901945" y="2613561"/>
            <a:ext cx="1580611" cy="4620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git push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3" name="Google Shape;473;p55"/>
          <p:cNvSpPr txBox="1"/>
          <p:nvPr/>
        </p:nvSpPr>
        <p:spPr>
          <a:xfrm rot="-2512478">
            <a:off x="2386165" y="3193983"/>
            <a:ext cx="1497971" cy="4620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git pull</a:t>
            </a:r>
            <a:endParaRPr sz="18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4" name="Google Shape;474;p55"/>
          <p:cNvSpPr txBox="1"/>
          <p:nvPr/>
        </p:nvSpPr>
        <p:spPr>
          <a:xfrm rot="2850093">
            <a:off x="5301800" y="2726151"/>
            <a:ext cx="1496957" cy="4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git pull</a:t>
            </a: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5" name="Google Shape;475;p55"/>
          <p:cNvSpPr txBox="1"/>
          <p:nvPr/>
        </p:nvSpPr>
        <p:spPr>
          <a:xfrm rot="2850486">
            <a:off x="4752065" y="3258726"/>
            <a:ext cx="1536672" cy="4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git push</a:t>
            </a:r>
            <a:endParaRPr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76" name="Google Shape;476;p55"/>
          <p:cNvCxnSpPr/>
          <p:nvPr/>
        </p:nvCxnSpPr>
        <p:spPr>
          <a:xfrm>
            <a:off x="2553500" y="4362850"/>
            <a:ext cx="3599400" cy="366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7" name="Google Shape;477;p55"/>
          <p:cNvCxnSpPr/>
          <p:nvPr/>
        </p:nvCxnSpPr>
        <p:spPr>
          <a:xfrm rot="10800000">
            <a:off x="2553475" y="4605925"/>
            <a:ext cx="3587100" cy="366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8" name="Google Shape;478;p55"/>
          <p:cNvSpPr txBox="1"/>
          <p:nvPr/>
        </p:nvSpPr>
        <p:spPr>
          <a:xfrm>
            <a:off x="3298675" y="3865225"/>
            <a:ext cx="21681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scp* (or rsync)</a:t>
            </a:r>
            <a:endParaRPr sz="1800">
              <a:solidFill>
                <a:srgbClr val="99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9" name="Google Shape;479;p55"/>
          <p:cNvSpPr txBox="1"/>
          <p:nvPr/>
        </p:nvSpPr>
        <p:spPr>
          <a:xfrm>
            <a:off x="3418225" y="4605925"/>
            <a:ext cx="21120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scp* (or rsync)</a:t>
            </a:r>
            <a:endParaRPr sz="1800">
              <a:solidFill>
                <a:srgbClr val="E0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0" name="Google Shape;480;p55"/>
          <p:cNvSpPr txBox="1"/>
          <p:nvPr/>
        </p:nvSpPr>
        <p:spPr>
          <a:xfrm>
            <a:off x="311700" y="587425"/>
            <a:ext cx="5062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How to get your files from one place to another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1" name="Google Shape;481;p55"/>
          <p:cNvSpPr txBox="1"/>
          <p:nvPr/>
        </p:nvSpPr>
        <p:spPr>
          <a:xfrm>
            <a:off x="486200" y="2769375"/>
            <a:ext cx="14238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git add</a:t>
            </a:r>
            <a:endParaRPr>
              <a:solidFill>
                <a:srgbClr val="741B4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git commit</a:t>
            </a:r>
            <a:endParaRPr>
              <a:solidFill>
                <a:srgbClr val="741B4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(local save)</a:t>
            </a:r>
            <a:endParaRPr>
              <a:solidFill>
                <a:srgbClr val="741B4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2" name="Google Shape;482;p55"/>
          <p:cNvSpPr txBox="1"/>
          <p:nvPr/>
        </p:nvSpPr>
        <p:spPr>
          <a:xfrm>
            <a:off x="7193750" y="2707425"/>
            <a:ext cx="14853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git add</a:t>
            </a:r>
            <a:endParaRPr>
              <a:solidFill>
                <a:srgbClr val="741B4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git commit</a:t>
            </a:r>
            <a:endParaRPr>
              <a:solidFill>
                <a:srgbClr val="741B4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(local save)</a:t>
            </a:r>
            <a:endParaRPr>
              <a:solidFill>
                <a:srgbClr val="741B4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3" name="Google Shape;483;p55"/>
          <p:cNvSpPr/>
          <p:nvPr/>
        </p:nvSpPr>
        <p:spPr>
          <a:xfrm>
            <a:off x="6952425" y="2580548"/>
            <a:ext cx="1597575" cy="964849"/>
          </a:xfrm>
          <a:custGeom>
            <a:rect b="b" l="l" r="r" t="t"/>
            <a:pathLst>
              <a:path extrusionOk="0" h="29941" w="51979">
                <a:moveTo>
                  <a:pt x="0" y="29410"/>
                </a:moveTo>
                <a:cubicBezTo>
                  <a:pt x="0" y="20844"/>
                  <a:pt x="2963" y="11032"/>
                  <a:pt x="9545" y="5549"/>
                </a:cubicBezTo>
                <a:cubicBezTo>
                  <a:pt x="15276" y="774"/>
                  <a:pt x="23863" y="-497"/>
                  <a:pt x="31285" y="246"/>
                </a:cubicBezTo>
                <a:cubicBezTo>
                  <a:pt x="38375" y="956"/>
                  <a:pt x="46659" y="4478"/>
                  <a:pt x="49844" y="10851"/>
                </a:cubicBezTo>
                <a:cubicBezTo>
                  <a:pt x="52689" y="16543"/>
                  <a:pt x="52692" y="24251"/>
                  <a:pt x="49844" y="29941"/>
                </a:cubicBezTo>
              </a:path>
            </a:pathLst>
          </a:custGeom>
          <a:noFill/>
          <a:ln cap="flat" cmpd="sng" w="28575">
            <a:solidFill>
              <a:srgbClr val="741B47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84" name="Google Shape;484;p55"/>
          <p:cNvSpPr/>
          <p:nvPr/>
        </p:nvSpPr>
        <p:spPr>
          <a:xfrm flipH="1">
            <a:off x="311700" y="2619475"/>
            <a:ext cx="1597575" cy="887002"/>
          </a:xfrm>
          <a:custGeom>
            <a:rect b="b" l="l" r="r" t="t"/>
            <a:pathLst>
              <a:path extrusionOk="0" h="29941" w="51979">
                <a:moveTo>
                  <a:pt x="0" y="29410"/>
                </a:moveTo>
                <a:cubicBezTo>
                  <a:pt x="0" y="20844"/>
                  <a:pt x="2963" y="11032"/>
                  <a:pt x="9545" y="5549"/>
                </a:cubicBezTo>
                <a:cubicBezTo>
                  <a:pt x="15276" y="774"/>
                  <a:pt x="23863" y="-497"/>
                  <a:pt x="31285" y="246"/>
                </a:cubicBezTo>
                <a:cubicBezTo>
                  <a:pt x="38375" y="956"/>
                  <a:pt x="46659" y="4478"/>
                  <a:pt x="49844" y="10851"/>
                </a:cubicBezTo>
                <a:cubicBezTo>
                  <a:pt x="52689" y="16543"/>
                  <a:pt x="52692" y="24251"/>
                  <a:pt x="49844" y="29941"/>
                </a:cubicBezTo>
              </a:path>
            </a:pathLst>
          </a:custGeom>
          <a:noFill/>
          <a:ln cap="flat" cmpd="sng" w="28575">
            <a:solidFill>
              <a:srgbClr val="741B47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85" name="Google Shape;485;p55"/>
          <p:cNvSpPr txBox="1"/>
          <p:nvPr/>
        </p:nvSpPr>
        <p:spPr>
          <a:xfrm>
            <a:off x="312950" y="4811100"/>
            <a:ext cx="17703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YOUR COMPUTER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6" name="Google Shape;486;p55"/>
          <p:cNvSpPr txBox="1"/>
          <p:nvPr/>
        </p:nvSpPr>
        <p:spPr>
          <a:xfrm>
            <a:off x="7494050" y="4811100"/>
            <a:ext cx="6771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CAEN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6"/>
          <p:cNvSpPr txBox="1"/>
          <p:nvPr>
            <p:ph type="title"/>
          </p:nvPr>
        </p:nvSpPr>
        <p:spPr>
          <a:xfrm>
            <a:off x="311700" y="21712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the worksheet together in class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7"/>
          <p:cNvSpPr txBox="1"/>
          <p:nvPr>
            <p:ph type="title"/>
          </p:nvPr>
        </p:nvSpPr>
        <p:spPr>
          <a:xfrm>
            <a:off x="311700" y="21712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Part of Lab + Exam Style Questions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-- Exam Style Question</a:t>
            </a:r>
            <a:endParaRPr/>
          </a:p>
        </p:txBody>
      </p:sp>
      <p:sp>
        <p:nvSpPr>
          <p:cNvPr id="502" name="Google Shape;502;p58"/>
          <p:cNvSpPr txBox="1"/>
          <p:nvPr>
            <p:ph idx="1" type="body"/>
          </p:nvPr>
        </p:nvSpPr>
        <p:spPr>
          <a:xfrm>
            <a:off x="311700" y="1228675"/>
            <a:ext cx="8520600" cy="3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// Construct a function that, given a c-string, will find the 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// instances of the character ‘elt’ within the c-string and duplicate 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// them. The function should return the total number of times that 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// ‘elt’ was duplicated. 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// The size of the cstring should remain the same.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// Ex. 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// char * searchMe = {‘p’,’o’,’t’,’a’,’t’,’o’,’\0’};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// duplicateMe(searchMe,’o’) -&gt; returns 1, searchMe == pooato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// char * searchMe = {‘w’,’o’,’o’,’t’,’e’,’d’,’\0’};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// duplicateMe(searchMe,’o’) -&gt; returns 1, searchMe == wooted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// char * searchMe = {‘a’,’l’,’a’,’b’,’a’,’m’,’a’,’\0’};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// duplicateMe(searchMe,’a’) -&gt; returns 3, searchMe == aaaaaaa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duplicateMe(char* str, char elt){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// Your code here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C-Style Strings</a:t>
            </a:r>
            <a:endParaRPr/>
          </a:p>
        </p:txBody>
      </p:sp>
      <p:sp>
        <p:nvSpPr>
          <p:cNvPr id="240" name="Google Shape;240;p3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C-style strings are arrays of characters with sentinel value/ null character (‘\0’) at the end.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null character tells us when to stop traversing the 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from C++ style strings (i.e. string str=“hi!”)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declare them like this: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</a:t>
            </a:r>
            <a:r>
              <a:rPr lang="en"/>
              <a:t>har greeting[7] = {‘h’, ‘e’, ‘l’, ‘l’, ‘o’, ‘!’, ‘\0’};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</a:t>
            </a:r>
            <a:r>
              <a:rPr lang="en"/>
              <a:t>onst </a:t>
            </a:r>
            <a:r>
              <a:rPr lang="en"/>
              <a:t>c</a:t>
            </a:r>
            <a:r>
              <a:rPr lang="en"/>
              <a:t>har * farewell = “goodbye”;</a:t>
            </a:r>
            <a:endParaRPr/>
          </a:p>
        </p:txBody>
      </p:sp>
      <p:sp>
        <p:nvSpPr>
          <p:cNvPr id="241" name="Google Shape;241;p33"/>
          <p:cNvSpPr/>
          <p:nvPr/>
        </p:nvSpPr>
        <p:spPr>
          <a:xfrm>
            <a:off x="816250" y="3760925"/>
            <a:ext cx="5868600" cy="80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3"/>
          <p:cNvSpPr/>
          <p:nvPr/>
        </p:nvSpPr>
        <p:spPr>
          <a:xfrm>
            <a:off x="878225" y="3808475"/>
            <a:ext cx="764700" cy="71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3"/>
          <p:cNvSpPr/>
          <p:nvPr/>
        </p:nvSpPr>
        <p:spPr>
          <a:xfrm>
            <a:off x="3365675" y="3808475"/>
            <a:ext cx="764700" cy="71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3"/>
          <p:cNvSpPr/>
          <p:nvPr/>
        </p:nvSpPr>
        <p:spPr>
          <a:xfrm>
            <a:off x="2536525" y="3808475"/>
            <a:ext cx="764700" cy="71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3"/>
          <p:cNvSpPr/>
          <p:nvPr/>
        </p:nvSpPr>
        <p:spPr>
          <a:xfrm>
            <a:off x="1707375" y="3808475"/>
            <a:ext cx="764700" cy="71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3"/>
          <p:cNvSpPr/>
          <p:nvPr/>
        </p:nvSpPr>
        <p:spPr>
          <a:xfrm>
            <a:off x="5023975" y="3808475"/>
            <a:ext cx="764700" cy="71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3"/>
          <p:cNvSpPr/>
          <p:nvPr/>
        </p:nvSpPr>
        <p:spPr>
          <a:xfrm>
            <a:off x="4194825" y="3808475"/>
            <a:ext cx="764700" cy="71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3"/>
          <p:cNvSpPr/>
          <p:nvPr/>
        </p:nvSpPr>
        <p:spPr>
          <a:xfrm>
            <a:off x="5853125" y="3808475"/>
            <a:ext cx="764700" cy="71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3"/>
          <p:cNvSpPr txBox="1"/>
          <p:nvPr/>
        </p:nvSpPr>
        <p:spPr>
          <a:xfrm>
            <a:off x="981550" y="3884900"/>
            <a:ext cx="5994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3"/>
          <p:cNvSpPr txBox="1"/>
          <p:nvPr/>
        </p:nvSpPr>
        <p:spPr>
          <a:xfrm>
            <a:off x="878225" y="3910700"/>
            <a:ext cx="8316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‘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h’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1" name="Google Shape;251;p33"/>
          <p:cNvSpPr txBox="1"/>
          <p:nvPr/>
        </p:nvSpPr>
        <p:spPr>
          <a:xfrm>
            <a:off x="4130375" y="3910700"/>
            <a:ext cx="8961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‘o’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33"/>
          <p:cNvSpPr txBox="1"/>
          <p:nvPr/>
        </p:nvSpPr>
        <p:spPr>
          <a:xfrm>
            <a:off x="3298775" y="3910700"/>
            <a:ext cx="8316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‘l’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3" name="Google Shape;253;p33"/>
          <p:cNvSpPr txBox="1"/>
          <p:nvPr/>
        </p:nvSpPr>
        <p:spPr>
          <a:xfrm>
            <a:off x="2469625" y="3901325"/>
            <a:ext cx="8316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‘l’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4" name="Google Shape;254;p33"/>
          <p:cNvSpPr txBox="1"/>
          <p:nvPr/>
        </p:nvSpPr>
        <p:spPr>
          <a:xfrm>
            <a:off x="1707375" y="3910700"/>
            <a:ext cx="8316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‘e’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Google Shape;255;p33"/>
          <p:cNvSpPr txBox="1"/>
          <p:nvPr/>
        </p:nvSpPr>
        <p:spPr>
          <a:xfrm>
            <a:off x="5729075" y="3901325"/>
            <a:ext cx="11004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‘\0’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6" name="Google Shape;256;p33"/>
          <p:cNvSpPr txBox="1"/>
          <p:nvPr/>
        </p:nvSpPr>
        <p:spPr>
          <a:xfrm>
            <a:off x="4957075" y="3910700"/>
            <a:ext cx="8316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‘!’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7" name="Google Shape;257;p33"/>
          <p:cNvSpPr txBox="1"/>
          <p:nvPr/>
        </p:nvSpPr>
        <p:spPr>
          <a:xfrm>
            <a:off x="888575" y="4587500"/>
            <a:ext cx="7233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1001</a:t>
            </a:r>
            <a:endParaRPr/>
          </a:p>
        </p:txBody>
      </p:sp>
      <p:sp>
        <p:nvSpPr>
          <p:cNvPr id="258" name="Google Shape;258;p33"/>
          <p:cNvSpPr txBox="1"/>
          <p:nvPr/>
        </p:nvSpPr>
        <p:spPr>
          <a:xfrm>
            <a:off x="2526175" y="4587500"/>
            <a:ext cx="7233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1003</a:t>
            </a:r>
            <a:endParaRPr/>
          </a:p>
        </p:txBody>
      </p:sp>
      <p:sp>
        <p:nvSpPr>
          <p:cNvPr id="259" name="Google Shape;259;p33"/>
          <p:cNvSpPr txBox="1"/>
          <p:nvPr/>
        </p:nvSpPr>
        <p:spPr>
          <a:xfrm>
            <a:off x="1707375" y="4587500"/>
            <a:ext cx="7233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1002</a:t>
            </a:r>
            <a:endParaRPr/>
          </a:p>
        </p:txBody>
      </p:sp>
      <p:sp>
        <p:nvSpPr>
          <p:cNvPr id="260" name="Google Shape;260;p33"/>
          <p:cNvSpPr txBox="1"/>
          <p:nvPr/>
        </p:nvSpPr>
        <p:spPr>
          <a:xfrm>
            <a:off x="3344975" y="4587500"/>
            <a:ext cx="7233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1004</a:t>
            </a:r>
            <a:endParaRPr/>
          </a:p>
        </p:txBody>
      </p:sp>
      <p:sp>
        <p:nvSpPr>
          <p:cNvPr id="261" name="Google Shape;261;p33"/>
          <p:cNvSpPr txBox="1"/>
          <p:nvPr/>
        </p:nvSpPr>
        <p:spPr>
          <a:xfrm>
            <a:off x="4163775" y="4587500"/>
            <a:ext cx="7233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1005</a:t>
            </a:r>
            <a:endParaRPr/>
          </a:p>
        </p:txBody>
      </p:sp>
      <p:sp>
        <p:nvSpPr>
          <p:cNvPr id="262" name="Google Shape;262;p33"/>
          <p:cNvSpPr txBox="1"/>
          <p:nvPr/>
        </p:nvSpPr>
        <p:spPr>
          <a:xfrm>
            <a:off x="5044675" y="4587500"/>
            <a:ext cx="7233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1006</a:t>
            </a:r>
            <a:endParaRPr/>
          </a:p>
        </p:txBody>
      </p:sp>
      <p:sp>
        <p:nvSpPr>
          <p:cNvPr id="263" name="Google Shape;263;p33"/>
          <p:cNvSpPr txBox="1"/>
          <p:nvPr/>
        </p:nvSpPr>
        <p:spPr>
          <a:xfrm>
            <a:off x="5873825" y="4587500"/>
            <a:ext cx="7233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1007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this code do?</a:t>
            </a:r>
            <a:endParaRPr/>
          </a:p>
        </p:txBody>
      </p:sp>
      <p:sp>
        <p:nvSpPr>
          <p:cNvPr id="269" name="Google Shape;269;p34"/>
          <p:cNvSpPr txBox="1"/>
          <p:nvPr>
            <p:ph idx="1" type="body"/>
          </p:nvPr>
        </p:nvSpPr>
        <p:spPr>
          <a:xfrm>
            <a:off x="311700" y="1228675"/>
            <a:ext cx="8520600" cy="38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</a:t>
            </a:r>
            <a:r>
              <a:rPr lang="en" sz="1600"/>
              <a:t>har first[9] = {‘M’, ‘i’, ‘c’, ‘h’, ‘i’, ‘g’, ‘a’, ‘n’ ‘\0’};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</a:t>
            </a:r>
            <a:r>
              <a:rPr lang="en" sz="1600"/>
              <a:t>har second[6] = {‘S’, ‘t’, ‘a’, ‘t’, ‘e’, ‘\0’};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f</a:t>
            </a:r>
            <a:r>
              <a:rPr lang="en" sz="1600"/>
              <a:t>irst = second;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if(first == second) { cout &lt;&lt; “they match!” &lt;&lt; endl; }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c</a:t>
            </a:r>
            <a:r>
              <a:rPr lang="en" sz="1600"/>
              <a:t>har * third = second;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this code do?</a:t>
            </a:r>
            <a:endParaRPr/>
          </a:p>
        </p:txBody>
      </p:sp>
      <p:sp>
        <p:nvSpPr>
          <p:cNvPr id="275" name="Google Shape;275;p35"/>
          <p:cNvSpPr txBox="1"/>
          <p:nvPr>
            <p:ph idx="1" type="body"/>
          </p:nvPr>
        </p:nvSpPr>
        <p:spPr>
          <a:xfrm>
            <a:off x="311700" y="1228675"/>
            <a:ext cx="8520600" cy="38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char first[9] = {‘M’, ‘i’, ‘c’, ‘h’, ‘i’, ‘g’, ‘a’, ‘n’ ‘\0’};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char second[6] = {‘S’, ‘t’, ‘a’, ‘t’, ‘e’, ‘\0’};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first = second;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Doesn’t compile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if(first == second) { cout &lt;&lt; “they match!” &lt;&lt; endl; }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Compares pointers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char * third = second;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Doesn’t copy, just sets third to point at the same string as second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ways to declare:</a:t>
            </a:r>
            <a:endParaRPr/>
          </a:p>
        </p:txBody>
      </p:sp>
      <p:sp>
        <p:nvSpPr>
          <p:cNvPr id="281" name="Google Shape;281;p3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an array: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</a:t>
            </a:r>
            <a:r>
              <a:rPr lang="en" sz="1800"/>
              <a:t>har color[7] = “purple”;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 can change this array after we’ve declared it!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pointer to a string literal: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const c</a:t>
            </a:r>
            <a:r>
              <a:rPr lang="en" sz="1800"/>
              <a:t>har * shape = “square”;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 cannot change this c-string after we’ve declared it!</a:t>
            </a:r>
            <a:endParaRPr sz="1800"/>
          </a:p>
        </p:txBody>
      </p:sp>
      <p:sp>
        <p:nvSpPr>
          <p:cNvPr id="282" name="Google Shape;282;p36"/>
          <p:cNvSpPr/>
          <p:nvPr/>
        </p:nvSpPr>
        <p:spPr>
          <a:xfrm>
            <a:off x="7552850" y="227300"/>
            <a:ext cx="1363800" cy="12294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6"/>
          <p:cNvSpPr/>
          <p:nvPr/>
        </p:nvSpPr>
        <p:spPr>
          <a:xfrm>
            <a:off x="8379350" y="2180100"/>
            <a:ext cx="537300" cy="5271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6"/>
          <p:cNvSpPr/>
          <p:nvPr/>
        </p:nvSpPr>
        <p:spPr>
          <a:xfrm>
            <a:off x="8596250" y="3430600"/>
            <a:ext cx="320400" cy="3204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Declaring </a:t>
            </a:r>
            <a:r>
              <a:rPr lang="en"/>
              <a:t>arrays -- </a:t>
            </a:r>
            <a:r>
              <a:rPr lang="en"/>
              <a:t>what works and what doesn’t?</a:t>
            </a:r>
            <a:endParaRPr/>
          </a:p>
        </p:txBody>
      </p:sp>
      <p:sp>
        <p:nvSpPr>
          <p:cNvPr id="290" name="Google Shape;290;p37"/>
          <p:cNvSpPr txBox="1"/>
          <p:nvPr>
            <p:ph idx="1" type="body"/>
          </p:nvPr>
        </p:nvSpPr>
        <p:spPr>
          <a:xfrm>
            <a:off x="0" y="1140050"/>
            <a:ext cx="4286400" cy="4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8761D"/>
                </a:solidFill>
              </a:rPr>
              <a:t>What works</a:t>
            </a:r>
            <a:endParaRPr u="sng">
              <a:solidFill>
                <a:srgbClr val="38761D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char arr[] = “hello”;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char arr[] =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en" sz="1600"/>
              <a:t>{‘h’, ‘e’, ‘l’, ‘l’, ‘o’, ‘\0’}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char arr[6] = “hello”;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char arr[6] =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en" sz="1600"/>
              <a:t>{‘h’, ‘e’, ‘l’, ‘l’, ‘o’, ‘\0’}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</a:t>
            </a:r>
            <a:r>
              <a:rPr lang="en" sz="1600"/>
              <a:t>onst char * arr = “hello”;</a:t>
            </a:r>
            <a:endParaRPr sz="1600"/>
          </a:p>
        </p:txBody>
      </p:sp>
      <p:sp>
        <p:nvSpPr>
          <p:cNvPr id="291" name="Google Shape;291;p37"/>
          <p:cNvSpPr txBox="1"/>
          <p:nvPr>
            <p:ph idx="1" type="body"/>
          </p:nvPr>
        </p:nvSpPr>
        <p:spPr>
          <a:xfrm>
            <a:off x="4286400" y="1140050"/>
            <a:ext cx="4857600" cy="4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0000"/>
                </a:solidFill>
              </a:rPr>
              <a:t>What doesn’t</a:t>
            </a:r>
            <a:endParaRPr u="sng">
              <a:solidFill>
                <a:srgbClr val="FF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char arr[5] = “hello”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char arr[] =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{‘h’, ‘e’, ‘l’, ‘l’, ‘o’}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char arr[5] =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en" sz="1600"/>
              <a:t>{‘h’, ‘e’, ‘l’, ‘l’, ‘o’}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</a:t>
            </a:r>
            <a:r>
              <a:rPr lang="en" sz="1600"/>
              <a:t>har * arr = “hello”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</a:t>
            </a:r>
            <a:r>
              <a:rPr lang="en" sz="1600"/>
              <a:t>onst char * arr =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{‘h’, ‘e’, ‘l’, ‘l’, ‘o’, ‘\0’}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Declaring arrays -- what works and what doesn’t?</a:t>
            </a:r>
            <a:endParaRPr/>
          </a:p>
        </p:txBody>
      </p:sp>
      <p:sp>
        <p:nvSpPr>
          <p:cNvPr id="297" name="Google Shape;297;p38"/>
          <p:cNvSpPr txBox="1"/>
          <p:nvPr>
            <p:ph idx="1" type="body"/>
          </p:nvPr>
        </p:nvSpPr>
        <p:spPr>
          <a:xfrm>
            <a:off x="0" y="1140050"/>
            <a:ext cx="4286400" cy="4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8761D"/>
                </a:solidFill>
              </a:rPr>
              <a:t>What works</a:t>
            </a:r>
            <a:endParaRPr u="sng">
              <a:solidFill>
                <a:srgbClr val="38761D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char arr[] = “hello”;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char arr[] =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en" sz="1600"/>
              <a:t>{‘h’, ‘e’, ‘l’, ‘l’, ‘o’, ‘\0’}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char arr[6] = “hello”;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char arr[6] =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en" sz="1600"/>
              <a:t>{‘h’, ‘e’, ‘l’, ‘l’, ‘o’, ‘\0’}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const char * arr = “hello”;</a:t>
            </a:r>
            <a:endParaRPr sz="1600"/>
          </a:p>
        </p:txBody>
      </p:sp>
      <p:sp>
        <p:nvSpPr>
          <p:cNvPr id="298" name="Google Shape;298;p38"/>
          <p:cNvSpPr txBox="1"/>
          <p:nvPr>
            <p:ph idx="1" type="body"/>
          </p:nvPr>
        </p:nvSpPr>
        <p:spPr>
          <a:xfrm>
            <a:off x="4286400" y="1140050"/>
            <a:ext cx="4857600" cy="4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0000"/>
                </a:solidFill>
              </a:rPr>
              <a:t>What doesn’t</a:t>
            </a:r>
            <a:endParaRPr u="sng">
              <a:solidFill>
                <a:srgbClr val="FF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char arr[5] = “hello”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char arr[] =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{‘h’, ‘e’, ‘l’, ‘l’, ‘o’}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char arr[5] =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en" sz="1600"/>
              <a:t>{‘h’, ‘e’, ‘l’, ‘l’, ‘o’}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char * arr = “hello”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const char * arr =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{‘h’, ‘e’, ‘l’, ‘l’, ‘o’, ‘\0’}</a:t>
            </a:r>
            <a:endParaRPr sz="1600"/>
          </a:p>
        </p:txBody>
      </p:sp>
      <p:sp>
        <p:nvSpPr>
          <p:cNvPr id="299" name="Google Shape;299;p38"/>
          <p:cNvSpPr/>
          <p:nvPr/>
        </p:nvSpPr>
        <p:spPr>
          <a:xfrm>
            <a:off x="7467800" y="1873575"/>
            <a:ext cx="327000" cy="50175"/>
          </a:xfrm>
          <a:custGeom>
            <a:rect b="b" l="l" r="r" t="t"/>
            <a:pathLst>
              <a:path extrusionOk="0" h="2007" w="13080">
                <a:moveTo>
                  <a:pt x="0" y="707"/>
                </a:moveTo>
                <a:cubicBezTo>
                  <a:pt x="4366" y="707"/>
                  <a:pt x="11125" y="3904"/>
                  <a:pt x="1308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300" name="Google Shape;300;p38"/>
          <p:cNvSpPr txBox="1"/>
          <p:nvPr/>
        </p:nvSpPr>
        <p:spPr>
          <a:xfrm>
            <a:off x="7777125" y="1687975"/>
            <a:ext cx="13668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Needs size 6 for ‘\0’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1" name="Google Shape;301;p38"/>
          <p:cNvSpPr/>
          <p:nvPr/>
        </p:nvSpPr>
        <p:spPr>
          <a:xfrm flipH="1" rot="9694238">
            <a:off x="7149638" y="2333136"/>
            <a:ext cx="689365" cy="123476"/>
          </a:xfrm>
          <a:custGeom>
            <a:rect b="b" l="l" r="r" t="t"/>
            <a:pathLst>
              <a:path extrusionOk="0" h="4939" w="21210">
                <a:moveTo>
                  <a:pt x="0" y="3535"/>
                </a:moveTo>
                <a:cubicBezTo>
                  <a:pt x="6712" y="6051"/>
                  <a:pt x="16142" y="5068"/>
                  <a:pt x="2121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302" name="Google Shape;302;p38"/>
          <p:cNvSpPr txBox="1"/>
          <p:nvPr/>
        </p:nvSpPr>
        <p:spPr>
          <a:xfrm>
            <a:off x="7840850" y="2178325"/>
            <a:ext cx="14406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Needs ‘\0’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Google Shape;303;p38"/>
          <p:cNvSpPr/>
          <p:nvPr/>
        </p:nvSpPr>
        <p:spPr>
          <a:xfrm>
            <a:off x="7087775" y="3243400"/>
            <a:ext cx="565600" cy="229805"/>
          </a:xfrm>
          <a:custGeom>
            <a:rect b="b" l="l" r="r" t="t"/>
            <a:pathLst>
              <a:path extrusionOk="0" h="10670" w="17675">
                <a:moveTo>
                  <a:pt x="0" y="10670"/>
                </a:moveTo>
                <a:cubicBezTo>
                  <a:pt x="2783" y="4640"/>
                  <a:pt x="12979" y="-3218"/>
                  <a:pt x="17675" y="1478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304" name="Google Shape;304;p38"/>
          <p:cNvSpPr txBox="1"/>
          <p:nvPr/>
        </p:nvSpPr>
        <p:spPr>
          <a:xfrm>
            <a:off x="7653375" y="3090750"/>
            <a:ext cx="14406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Needs ‘\0’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5" name="Google Shape;305;p38"/>
          <p:cNvSpPr/>
          <p:nvPr/>
        </p:nvSpPr>
        <p:spPr>
          <a:xfrm>
            <a:off x="4778854" y="3862050"/>
            <a:ext cx="2688953" cy="229775"/>
          </a:xfrm>
          <a:custGeom>
            <a:rect b="b" l="l" r="r" t="t"/>
            <a:pathLst>
              <a:path extrusionOk="0" h="9191" w="32967">
                <a:moveTo>
                  <a:pt x="445" y="9191"/>
                </a:moveTo>
                <a:cubicBezTo>
                  <a:pt x="445" y="7070"/>
                  <a:pt x="-504" y="4725"/>
                  <a:pt x="445" y="2828"/>
                </a:cubicBezTo>
                <a:cubicBezTo>
                  <a:pt x="1714" y="290"/>
                  <a:pt x="6120" y="2523"/>
                  <a:pt x="8929" y="2121"/>
                </a:cubicBezTo>
                <a:cubicBezTo>
                  <a:pt x="16892" y="982"/>
                  <a:pt x="24923" y="0"/>
                  <a:pt x="32967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306" name="Google Shape;306;p38"/>
          <p:cNvSpPr txBox="1"/>
          <p:nvPr/>
        </p:nvSpPr>
        <p:spPr>
          <a:xfrm>
            <a:off x="7467800" y="3695900"/>
            <a:ext cx="1440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should be const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7" name="Google Shape;307;p38"/>
          <p:cNvSpPr/>
          <p:nvPr/>
        </p:nvSpPr>
        <p:spPr>
          <a:xfrm>
            <a:off x="4860700" y="4445325"/>
            <a:ext cx="1953100" cy="143650"/>
          </a:xfrm>
          <a:custGeom>
            <a:rect b="b" l="l" r="r" t="t"/>
            <a:pathLst>
              <a:path extrusionOk="0" h="5746" w="78124">
                <a:moveTo>
                  <a:pt x="0" y="2475"/>
                </a:moveTo>
                <a:cubicBezTo>
                  <a:pt x="4248" y="8423"/>
                  <a:pt x="14725" y="3075"/>
                  <a:pt x="21917" y="1768"/>
                </a:cubicBezTo>
                <a:cubicBezTo>
                  <a:pt x="25743" y="1072"/>
                  <a:pt x="30009" y="235"/>
                  <a:pt x="33583" y="1768"/>
                </a:cubicBezTo>
                <a:cubicBezTo>
                  <a:pt x="35346" y="2524"/>
                  <a:pt x="36005" y="5050"/>
                  <a:pt x="37825" y="5656"/>
                </a:cubicBezTo>
                <a:cubicBezTo>
                  <a:pt x="38094" y="5746"/>
                  <a:pt x="39264" y="3156"/>
                  <a:pt x="39592" y="2828"/>
                </a:cubicBezTo>
                <a:cubicBezTo>
                  <a:pt x="41094" y="1326"/>
                  <a:pt x="43499" y="1008"/>
                  <a:pt x="45602" y="707"/>
                </a:cubicBezTo>
                <a:cubicBezTo>
                  <a:pt x="56336" y="-828"/>
                  <a:pt x="73280" y="9701"/>
                  <a:pt x="78124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8" name="Google Shape;308;p38"/>
          <p:cNvSpPr txBox="1"/>
          <p:nvPr/>
        </p:nvSpPr>
        <p:spPr>
          <a:xfrm>
            <a:off x="7185075" y="4091825"/>
            <a:ext cx="19089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can only declare with a * to a literal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9" name="Google Shape;309;p38"/>
          <p:cNvSpPr/>
          <p:nvPr/>
        </p:nvSpPr>
        <p:spPr>
          <a:xfrm>
            <a:off x="5824000" y="4541697"/>
            <a:ext cx="1449375" cy="212875"/>
          </a:xfrm>
          <a:custGeom>
            <a:rect b="b" l="l" r="r" t="t"/>
            <a:pathLst>
              <a:path extrusionOk="0" h="8515" w="57975">
                <a:moveTo>
                  <a:pt x="0" y="2862"/>
                </a:moveTo>
                <a:cubicBezTo>
                  <a:pt x="9941" y="6588"/>
                  <a:pt x="21052" y="9893"/>
                  <a:pt x="31462" y="7811"/>
                </a:cubicBezTo>
                <a:cubicBezTo>
                  <a:pt x="40402" y="6023"/>
                  <a:pt x="49818" y="-2979"/>
                  <a:pt x="57975" y="1094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 txBox="1"/>
          <p:nvPr>
            <p:ph type="title"/>
          </p:nvPr>
        </p:nvSpPr>
        <p:spPr>
          <a:xfrm>
            <a:off x="311700" y="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Printing C-Strings</a:t>
            </a:r>
            <a:endParaRPr/>
          </a:p>
        </p:txBody>
      </p:sp>
      <p:sp>
        <p:nvSpPr>
          <p:cNvPr id="315" name="Google Shape;315;p39"/>
          <p:cNvSpPr txBox="1"/>
          <p:nvPr>
            <p:ph idx="1" type="body"/>
          </p:nvPr>
        </p:nvSpPr>
        <p:spPr>
          <a:xfrm>
            <a:off x="311700" y="801000"/>
            <a:ext cx="8520600" cy="3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we try to print arrays, it typically doesn’t work like we’d want. For example,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i</a:t>
            </a:r>
            <a:r>
              <a:rPr lang="en">
                <a:solidFill>
                  <a:srgbClr val="0B5394"/>
                </a:solidFill>
              </a:rPr>
              <a:t>nt array[2] = {42, 8675308};</a:t>
            </a:r>
            <a:endParaRPr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c</a:t>
            </a:r>
            <a:r>
              <a:rPr lang="en">
                <a:solidFill>
                  <a:srgbClr val="0B5394"/>
                </a:solidFill>
              </a:rPr>
              <a:t>out &lt;&lt; array &lt;&lt; endl; // outputs a pointer to 42!</a:t>
            </a:r>
            <a:endParaRPr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However, C treats char * / char [] in a special way…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c</a:t>
            </a:r>
            <a:r>
              <a:rPr lang="en">
                <a:solidFill>
                  <a:srgbClr val="0B5394"/>
                </a:solidFill>
              </a:rPr>
              <a:t>har wow[6] = {‘p’, ‘u’, ‘p’, ‘p’, ‘y’, ‘\0’}</a:t>
            </a:r>
            <a:endParaRPr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cout &lt;&lt; wow &lt;&lt; endl;</a:t>
            </a:r>
            <a:endParaRPr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// outputs “puppy” because cout will keep printing until a null character is reached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