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0ad04a7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ad04a7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7b60899d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b60899d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7b60899d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b60899d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0ad04a7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ad04a7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7b60899d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b60899d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0ad04a7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ad04a7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0ad04a75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ad04a75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0ad04a75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ad04a75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0ad04a75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ad04a75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7b60899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b60899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923100" y="462738"/>
            <a:ext cx="4914600" cy="35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4 - Abstract Data Types</a:t>
            </a:r>
            <a:endParaRPr/>
          </a:p>
        </p:txBody>
      </p:sp>
      <p:pic>
        <p:nvPicPr>
          <p:cNvPr id="102" name="Google Shape;102;p25"/>
          <p:cNvPicPr preferRelativeResize="0"/>
          <p:nvPr/>
        </p:nvPicPr>
        <p:blipFill>
          <a:blip r:embed="rId3">
            <a:alphaModFix/>
          </a:blip>
          <a:stretch>
            <a:fillRect/>
          </a:stretch>
        </p:blipFill>
        <p:spPr>
          <a:xfrm>
            <a:off x="980475" y="183825"/>
            <a:ext cx="2676550" cy="4653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22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Amatic SC"/>
                <a:ea typeface="Amatic SC"/>
                <a:cs typeface="Amatic SC"/>
                <a:sym typeface="Amatic SC"/>
              </a:rPr>
              <a:t>The Essence of Debugging</a:t>
            </a:r>
            <a:endParaRPr b="1" sz="4200">
              <a:latin typeface="Amatic SC"/>
              <a:ea typeface="Amatic SC"/>
              <a:cs typeface="Amatic SC"/>
              <a:sym typeface="Amatic SC"/>
            </a:endParaRPr>
          </a:p>
        </p:txBody>
      </p:sp>
      <p:sp>
        <p:nvSpPr>
          <p:cNvPr id="206" name="Google Shape;206;p34"/>
          <p:cNvSpPr/>
          <p:nvPr/>
        </p:nvSpPr>
        <p:spPr>
          <a:xfrm>
            <a:off x="311700" y="1716050"/>
            <a:ext cx="1832400" cy="8439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Program Doesn’t Work</a:t>
            </a:r>
            <a:endParaRPr>
              <a:latin typeface="Source Code Pro"/>
              <a:ea typeface="Source Code Pro"/>
              <a:cs typeface="Source Code Pro"/>
              <a:sym typeface="Source Code Pro"/>
            </a:endParaRPr>
          </a:p>
        </p:txBody>
      </p:sp>
      <p:sp>
        <p:nvSpPr>
          <p:cNvPr id="207" name="Google Shape;207;p34"/>
          <p:cNvSpPr/>
          <p:nvPr/>
        </p:nvSpPr>
        <p:spPr>
          <a:xfrm>
            <a:off x="2574826" y="1716050"/>
            <a:ext cx="1832400" cy="8439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Hypothesize Why it Doesn’t Work</a:t>
            </a:r>
            <a:endParaRPr>
              <a:latin typeface="Source Code Pro"/>
              <a:ea typeface="Source Code Pro"/>
              <a:cs typeface="Source Code Pro"/>
              <a:sym typeface="Source Code Pro"/>
            </a:endParaRPr>
          </a:p>
        </p:txBody>
      </p:sp>
      <p:sp>
        <p:nvSpPr>
          <p:cNvPr id="208" name="Google Shape;208;p34"/>
          <p:cNvSpPr/>
          <p:nvPr/>
        </p:nvSpPr>
        <p:spPr>
          <a:xfrm>
            <a:off x="4837952" y="1729419"/>
            <a:ext cx="1832400" cy="8439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Make Fixes</a:t>
            </a:r>
            <a:endParaRPr>
              <a:latin typeface="Source Code Pro"/>
              <a:ea typeface="Source Code Pro"/>
              <a:cs typeface="Source Code Pro"/>
              <a:sym typeface="Source Code Pro"/>
            </a:endParaRPr>
          </a:p>
        </p:txBody>
      </p:sp>
      <p:sp>
        <p:nvSpPr>
          <p:cNvPr id="209" name="Google Shape;209;p34"/>
          <p:cNvSpPr/>
          <p:nvPr/>
        </p:nvSpPr>
        <p:spPr>
          <a:xfrm>
            <a:off x="4407188" y="2039500"/>
            <a:ext cx="430800" cy="25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flipH="1">
            <a:off x="989175" y="1096100"/>
            <a:ext cx="7148100" cy="633300"/>
          </a:xfrm>
          <a:prstGeom prst="curvedDownArrow">
            <a:avLst>
              <a:gd fmla="val 25000" name="adj1"/>
              <a:gd fmla="val 50000" name="adj2"/>
              <a:gd fmla="val 25000" name="adj3"/>
            </a:avLst>
          </a:prstGeom>
          <a:solidFill>
            <a:srgbClr val="E0666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It still doesn’t work!</a:t>
            </a:r>
            <a:endParaRPr>
              <a:latin typeface="Source Code Pro"/>
              <a:ea typeface="Source Code Pro"/>
              <a:cs typeface="Source Code Pro"/>
              <a:sym typeface="Source Code Pro"/>
            </a:endParaRPr>
          </a:p>
        </p:txBody>
      </p:sp>
      <p:sp>
        <p:nvSpPr>
          <p:cNvPr id="211" name="Google Shape;211;p34"/>
          <p:cNvSpPr/>
          <p:nvPr/>
        </p:nvSpPr>
        <p:spPr>
          <a:xfrm>
            <a:off x="1129050" y="2636150"/>
            <a:ext cx="197700" cy="4881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3392175" y="2636150"/>
            <a:ext cx="197700" cy="4881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5655300" y="2646408"/>
            <a:ext cx="197700" cy="4881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7101082" y="1729419"/>
            <a:ext cx="1832400" cy="843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Re-test</a:t>
            </a:r>
            <a:endParaRPr>
              <a:latin typeface="Source Code Pro"/>
              <a:ea typeface="Source Code Pro"/>
              <a:cs typeface="Source Code Pro"/>
              <a:sym typeface="Source Code Pro"/>
            </a:endParaRPr>
          </a:p>
        </p:txBody>
      </p:sp>
      <p:sp>
        <p:nvSpPr>
          <p:cNvPr id="215" name="Google Shape;215;p34"/>
          <p:cNvSpPr/>
          <p:nvPr/>
        </p:nvSpPr>
        <p:spPr>
          <a:xfrm>
            <a:off x="6670338" y="2012750"/>
            <a:ext cx="430800" cy="25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a:off x="2144038" y="2026125"/>
            <a:ext cx="430800" cy="25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p:nvPr/>
        </p:nvSpPr>
        <p:spPr>
          <a:xfrm>
            <a:off x="7939575" y="2649550"/>
            <a:ext cx="197700" cy="4881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a:off x="311700" y="3258275"/>
            <a:ext cx="1832400" cy="1556400"/>
          </a:xfrm>
          <a:prstGeom prst="rect">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latin typeface="Source Code Pro"/>
                <a:ea typeface="Source Code Pro"/>
                <a:cs typeface="Source Code Pro"/>
                <a:sym typeface="Source Code Pro"/>
              </a:rPr>
              <a:t> Test case   fails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Autograder fails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Compile Error</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r>
              <a:rPr lang="en">
                <a:latin typeface="Source Code Pro"/>
                <a:ea typeface="Source Code Pro"/>
                <a:cs typeface="Source Code Pro"/>
                <a:sym typeface="Source Code Pro"/>
              </a:rPr>
              <a:t>Segmentation</a:t>
            </a:r>
            <a:r>
              <a:rPr lang="en">
                <a:latin typeface="Source Code Pro"/>
                <a:ea typeface="Source Code Pro"/>
                <a:cs typeface="Source Code Pro"/>
                <a:sym typeface="Source Code Pro"/>
              </a:rPr>
              <a:t> fault</a:t>
            </a:r>
            <a:endParaRPr>
              <a:latin typeface="Source Code Pro"/>
              <a:ea typeface="Source Code Pro"/>
              <a:cs typeface="Source Code Pro"/>
              <a:sym typeface="Source Code Pro"/>
            </a:endParaRPr>
          </a:p>
        </p:txBody>
      </p:sp>
      <p:sp>
        <p:nvSpPr>
          <p:cNvPr id="219" name="Google Shape;219;p34"/>
          <p:cNvSpPr/>
          <p:nvPr/>
        </p:nvSpPr>
        <p:spPr>
          <a:xfrm>
            <a:off x="2574825" y="3258275"/>
            <a:ext cx="1832400" cy="1556400"/>
          </a:xfrm>
          <a:prstGeom prst="rect">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t>
            </a:r>
            <a:r>
              <a:rPr lang="en" sz="1200">
                <a:latin typeface="Source Code Pro"/>
                <a:ea typeface="Source Code Pro"/>
                <a:cs typeface="Source Code Pro"/>
                <a:sym typeface="Source Code Pro"/>
              </a:rPr>
              <a:t> Write more tests!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Study the test case that failed</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Google the error</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Run gdb / your visual debugger</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Print statements</a:t>
            </a:r>
            <a:endParaRPr sz="1200">
              <a:latin typeface="Source Code Pro"/>
              <a:ea typeface="Source Code Pro"/>
              <a:cs typeface="Source Code Pro"/>
              <a:sym typeface="Source Code Pro"/>
            </a:endParaRPr>
          </a:p>
        </p:txBody>
      </p:sp>
      <p:sp>
        <p:nvSpPr>
          <p:cNvPr id="220" name="Google Shape;220;p34"/>
          <p:cNvSpPr/>
          <p:nvPr/>
        </p:nvSpPr>
        <p:spPr>
          <a:xfrm>
            <a:off x="4837950" y="3244210"/>
            <a:ext cx="1832400" cy="1556400"/>
          </a:xfrm>
          <a:prstGeom prst="rect">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Make informed revisions to your code</a:t>
            </a:r>
            <a:endParaRPr>
              <a:latin typeface="Source Code Pro"/>
              <a:ea typeface="Source Code Pro"/>
              <a:cs typeface="Source Code Pro"/>
              <a:sym typeface="Source Code Pro"/>
            </a:endParaRPr>
          </a:p>
        </p:txBody>
      </p:sp>
      <p:sp>
        <p:nvSpPr>
          <p:cNvPr id="221" name="Google Shape;221;p34"/>
          <p:cNvSpPr/>
          <p:nvPr/>
        </p:nvSpPr>
        <p:spPr>
          <a:xfrm>
            <a:off x="7122225" y="3213885"/>
            <a:ext cx="1832400" cy="1556400"/>
          </a:xfrm>
          <a:prstGeom prst="rect">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latin typeface="Source Code Pro"/>
                <a:ea typeface="Source Code Pro"/>
                <a:cs typeface="Source Code Pro"/>
                <a:sym typeface="Source Code Pro"/>
              </a:rPr>
              <a:t>Re-r</a:t>
            </a:r>
            <a:r>
              <a:rPr lang="en" sz="1200">
                <a:latin typeface="Source Code Pro"/>
                <a:ea typeface="Source Code Pro"/>
                <a:cs typeface="Source Code Pro"/>
                <a:sym typeface="Source Code Pro"/>
              </a:rPr>
              <a:t>un your tests</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Write a new test case to find the bug</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Step through code with debugger</a:t>
            </a:r>
            <a:endParaRPr sz="12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21712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for Lab Assignment!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2721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ReadMe</a:t>
            </a:r>
            <a:endParaRPr/>
          </a:p>
        </p:txBody>
      </p:sp>
      <p:sp>
        <p:nvSpPr>
          <p:cNvPr id="108" name="Google Shape;108;p26"/>
          <p:cNvSpPr txBox="1"/>
          <p:nvPr/>
        </p:nvSpPr>
        <p:spPr>
          <a:xfrm>
            <a:off x="311700" y="1649775"/>
            <a:ext cx="8520600" cy="801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4 due Sunday, October 7th at 8pm on Canvas</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Project 2 due TONIGHT at 8pm</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DO NOT WAIT UNTIL 8 TO SUBMIT</a:t>
            </a:r>
            <a:endParaRPr sz="1800">
              <a:solidFill>
                <a:schemeClr val="dk2"/>
              </a:solidFill>
              <a:latin typeface="Source Code Pro"/>
              <a:ea typeface="Source Code Pro"/>
              <a:cs typeface="Source Code Pro"/>
              <a:sym typeface="Source Code Pro"/>
            </a:endParaRPr>
          </a:p>
        </p:txBody>
      </p:sp>
      <p:sp>
        <p:nvSpPr>
          <p:cNvPr id="109" name="Google Shape;109;p26"/>
          <p:cNvSpPr txBox="1"/>
          <p:nvPr/>
        </p:nvSpPr>
        <p:spPr>
          <a:xfrm>
            <a:off x="311700" y="25233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Agenda</a:t>
            </a:r>
            <a:endParaRPr b="1" sz="4200">
              <a:solidFill>
                <a:srgbClr val="212121"/>
              </a:solidFill>
              <a:latin typeface="Amatic SC"/>
              <a:ea typeface="Amatic SC"/>
              <a:cs typeface="Amatic SC"/>
              <a:sym typeface="Amatic SC"/>
            </a:endParaRPr>
          </a:p>
        </p:txBody>
      </p:sp>
      <p:sp>
        <p:nvSpPr>
          <p:cNvPr id="110" name="Google Shape;110;p26"/>
          <p:cNvSpPr txBox="1"/>
          <p:nvPr/>
        </p:nvSpPr>
        <p:spPr>
          <a:xfrm>
            <a:off x="311700" y="3251775"/>
            <a:ext cx="8520600" cy="178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Review: ADTs, structs, classes</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Worksheet</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Debugging Tutorial</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Do lab / ask me questions</a:t>
            </a:r>
            <a:endParaRPr sz="1800">
              <a:solidFill>
                <a:srgbClr val="666666"/>
              </a:solidFill>
              <a:latin typeface="Source Code Pro"/>
              <a:ea typeface="Source Code Pro"/>
              <a:cs typeface="Source Code Pro"/>
              <a:sym typeface="Source Code Pro"/>
            </a:endParaRPr>
          </a:p>
        </p:txBody>
      </p:sp>
      <p:sp>
        <p:nvSpPr>
          <p:cNvPr id="111" name="Google Shape;111;p26"/>
          <p:cNvSpPr txBox="1"/>
          <p:nvPr/>
        </p:nvSpPr>
        <p:spPr>
          <a:xfrm>
            <a:off x="311700" y="9222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Reminders</a:t>
            </a:r>
            <a:endParaRPr b="1" sz="4200">
              <a:solidFill>
                <a:srgbClr val="212121"/>
              </a:solidFill>
              <a:latin typeface="Amatic SC"/>
              <a:ea typeface="Amatic SC"/>
              <a:cs typeface="Amatic SC"/>
              <a:sym typeface="Amatic SC"/>
            </a:endParaRPr>
          </a:p>
        </p:txBody>
      </p:sp>
      <p:pic>
        <p:nvPicPr>
          <p:cNvPr id="112" name="Google Shape;112;p26"/>
          <p:cNvPicPr preferRelativeResize="0"/>
          <p:nvPr/>
        </p:nvPicPr>
        <p:blipFill>
          <a:blip r:embed="rId3">
            <a:alphaModFix/>
          </a:blip>
          <a:stretch>
            <a:fillRect/>
          </a:stretch>
        </p:blipFill>
        <p:spPr>
          <a:xfrm>
            <a:off x="6420263" y="2267100"/>
            <a:ext cx="2205324" cy="1463300"/>
          </a:xfrm>
          <a:prstGeom prst="rect">
            <a:avLst/>
          </a:prstGeom>
          <a:noFill/>
          <a:ln>
            <a:noFill/>
          </a:ln>
        </p:spPr>
      </p:pic>
      <p:sp>
        <p:nvSpPr>
          <p:cNvPr id="113" name="Google Shape;113;p26"/>
          <p:cNvSpPr txBox="1"/>
          <p:nvPr/>
        </p:nvSpPr>
        <p:spPr>
          <a:xfrm>
            <a:off x="6237875" y="3730400"/>
            <a:ext cx="2906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Let’s talk about trains*.</a:t>
            </a:r>
            <a:endParaRPr>
              <a:latin typeface="Source Code Pro"/>
              <a:ea typeface="Source Code Pro"/>
              <a:cs typeface="Source Code Pro"/>
              <a:sym typeface="Source Code Pro"/>
            </a:endParaRPr>
          </a:p>
        </p:txBody>
      </p:sp>
      <p:sp>
        <p:nvSpPr>
          <p:cNvPr id="114" name="Google Shape;114;p26"/>
          <p:cNvSpPr txBox="1"/>
          <p:nvPr/>
        </p:nvSpPr>
        <p:spPr>
          <a:xfrm>
            <a:off x="5804075" y="4658125"/>
            <a:ext cx="3339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*Train example stolen from Jon Juett. </a:t>
            </a:r>
            <a:endParaRPr sz="11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ADTS</a:t>
            </a:r>
            <a:endParaRPr/>
          </a:p>
        </p:txBody>
      </p:sp>
      <p:sp>
        <p:nvSpPr>
          <p:cNvPr id="120" name="Google Shape;120;p27"/>
          <p:cNvSpPr txBox="1"/>
          <p:nvPr>
            <p:ph idx="1" type="body"/>
          </p:nvPr>
        </p:nvSpPr>
        <p:spPr>
          <a:xfrm>
            <a:off x="311700" y="1033050"/>
            <a:ext cx="8520600" cy="391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us organize things in an intuitive way</a:t>
            </a:r>
            <a:endParaRPr/>
          </a:p>
          <a:p>
            <a:pPr indent="-342900" lvl="0" marL="457200" rtl="0" algn="l">
              <a:spcBef>
                <a:spcPts val="0"/>
              </a:spcBef>
              <a:spcAft>
                <a:spcPts val="0"/>
              </a:spcAft>
              <a:buSzPts val="1800"/>
              <a:buChar char="●"/>
            </a:pPr>
            <a:r>
              <a:rPr lang="en"/>
              <a:t>C - style idea: it is intuitive to us to think about objects as </a:t>
            </a:r>
            <a:r>
              <a:rPr lang="en"/>
              <a:t>possessing</a:t>
            </a:r>
            <a:r>
              <a:rPr lang="en"/>
              <a:t> properties:</a:t>
            </a:r>
            <a:endParaRPr/>
          </a:p>
          <a:p>
            <a:pPr indent="-317500" lvl="1" marL="914400" rtl="0" algn="l">
              <a:spcBef>
                <a:spcPts val="0"/>
              </a:spcBef>
              <a:spcAft>
                <a:spcPts val="0"/>
              </a:spcAft>
              <a:buSzPts val="1400"/>
              <a:buChar char="○"/>
            </a:pPr>
            <a:r>
              <a:rPr lang="en"/>
              <a:t>“A train has cars, wheels, and a station.”</a:t>
            </a:r>
            <a:endParaRPr/>
          </a:p>
          <a:p>
            <a:pPr indent="-342900" lvl="0" marL="457200" rtl="0" algn="l">
              <a:spcBef>
                <a:spcPts val="0"/>
              </a:spcBef>
              <a:spcAft>
                <a:spcPts val="0"/>
              </a:spcAft>
              <a:buSzPts val="1800"/>
              <a:buChar char="●"/>
            </a:pPr>
            <a:r>
              <a:rPr lang="en"/>
              <a:t>C++ - style idea: it is intuitive to us to think about objects as possessing properties, but also as having associated actions:</a:t>
            </a:r>
            <a:endParaRPr/>
          </a:p>
          <a:p>
            <a:pPr indent="-317500" lvl="1" marL="914400" rtl="0" algn="l">
              <a:spcBef>
                <a:spcPts val="0"/>
              </a:spcBef>
              <a:spcAft>
                <a:spcPts val="0"/>
              </a:spcAft>
              <a:buSzPts val="1400"/>
              <a:buChar char="○"/>
            </a:pPr>
            <a:r>
              <a:rPr lang="en"/>
              <a:t>“A train has cars, wheels, and a station. But it also runs, burns coal, leaves the station, and whistles.”</a:t>
            </a:r>
            <a:endParaRPr/>
          </a:p>
          <a:p>
            <a:pPr indent="-342900" lvl="0" marL="457200" rtl="0" algn="l">
              <a:spcBef>
                <a:spcPts val="0"/>
              </a:spcBef>
              <a:spcAft>
                <a:spcPts val="0"/>
              </a:spcAft>
              <a:buSzPts val="1800"/>
              <a:buChar char="●"/>
            </a:pPr>
            <a:r>
              <a:rPr lang="en"/>
              <a:t>The key difference between C-style ADT’s and C++ style ADT’s is that C++ style ADT’s surround the idea that “objects don’t just have properties, they should also have associated actions.”</a:t>
            </a:r>
            <a:endParaRPr/>
          </a:p>
        </p:txBody>
      </p:sp>
      <p:pic>
        <p:nvPicPr>
          <p:cNvPr id="121" name="Google Shape;121;p27"/>
          <p:cNvPicPr preferRelativeResize="0"/>
          <p:nvPr/>
        </p:nvPicPr>
        <p:blipFill>
          <a:blip r:embed="rId3">
            <a:alphaModFix/>
          </a:blip>
          <a:stretch>
            <a:fillRect/>
          </a:stretch>
        </p:blipFill>
        <p:spPr>
          <a:xfrm>
            <a:off x="6760725" y="0"/>
            <a:ext cx="2383274" cy="119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64200" y="2491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Structs              vs.             Classes</a:t>
            </a:r>
            <a:endParaRPr/>
          </a:p>
        </p:txBody>
      </p:sp>
      <p:sp>
        <p:nvSpPr>
          <p:cNvPr id="127" name="Google Shape;127;p28"/>
          <p:cNvSpPr txBox="1"/>
          <p:nvPr>
            <p:ph idx="1" type="body"/>
          </p:nvPr>
        </p:nvSpPr>
        <p:spPr>
          <a:xfrm>
            <a:off x="4876175" y="901650"/>
            <a:ext cx="3949800" cy="296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 style</a:t>
            </a:r>
            <a:endParaRPr/>
          </a:p>
          <a:p>
            <a:pPr indent="-342900" lvl="0" marL="457200" rtl="0" algn="l">
              <a:spcBef>
                <a:spcPts val="0"/>
              </a:spcBef>
              <a:spcAft>
                <a:spcPts val="0"/>
              </a:spcAft>
              <a:buSzPts val="1800"/>
              <a:buChar char="●"/>
            </a:pPr>
            <a:r>
              <a:rPr lang="en"/>
              <a:t>Data &amp; functions -- u</a:t>
            </a:r>
            <a:r>
              <a:rPr lang="en"/>
              <a:t>se with data</a:t>
            </a:r>
            <a:r>
              <a:rPr lang="en"/>
              <a:t>, member functions, inheritance, etc.</a:t>
            </a:r>
            <a:endParaRPr/>
          </a:p>
          <a:p>
            <a:pPr indent="-342900" lvl="0" marL="457200" rtl="0" algn="l">
              <a:spcBef>
                <a:spcPts val="0"/>
              </a:spcBef>
              <a:spcAft>
                <a:spcPts val="0"/>
              </a:spcAft>
              <a:buSzPts val="1800"/>
              <a:buChar char="●"/>
            </a:pPr>
            <a:r>
              <a:rPr lang="en"/>
              <a:t>Constructors &amp; destructors</a:t>
            </a:r>
            <a:endParaRPr/>
          </a:p>
          <a:p>
            <a:pPr indent="-342900" lvl="0" marL="457200" rtl="0" algn="l">
              <a:spcBef>
                <a:spcPts val="0"/>
              </a:spcBef>
              <a:spcAft>
                <a:spcPts val="0"/>
              </a:spcAft>
              <a:buSzPts val="1800"/>
              <a:buChar char="●"/>
            </a:pPr>
            <a:r>
              <a:rPr lang="en"/>
              <a:t>Member variable/ function access is private by default</a:t>
            </a:r>
            <a:endParaRPr/>
          </a:p>
        </p:txBody>
      </p:sp>
      <p:sp>
        <p:nvSpPr>
          <p:cNvPr id="128" name="Google Shape;128;p28"/>
          <p:cNvSpPr txBox="1"/>
          <p:nvPr>
            <p:ph idx="1" type="body"/>
          </p:nvPr>
        </p:nvSpPr>
        <p:spPr>
          <a:xfrm>
            <a:off x="364200" y="901650"/>
            <a:ext cx="39498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 style</a:t>
            </a:r>
            <a:endParaRPr/>
          </a:p>
          <a:p>
            <a:pPr indent="-342900" lvl="0" marL="457200" rtl="0" algn="l">
              <a:spcBef>
                <a:spcPts val="0"/>
              </a:spcBef>
              <a:spcAft>
                <a:spcPts val="0"/>
              </a:spcAft>
              <a:buSzPts val="1800"/>
              <a:buChar char="●"/>
            </a:pPr>
            <a:r>
              <a:rPr lang="en"/>
              <a:t>Only data -- use as Plain Old Data structures</a:t>
            </a:r>
            <a:endParaRPr/>
          </a:p>
          <a:p>
            <a:pPr indent="-342900" lvl="0" marL="457200" rtl="0" algn="l">
              <a:spcBef>
                <a:spcPts val="0"/>
              </a:spcBef>
              <a:spcAft>
                <a:spcPts val="0"/>
              </a:spcAft>
              <a:buSzPts val="1800"/>
              <a:buChar char="●"/>
            </a:pPr>
            <a:r>
              <a:rPr lang="en"/>
              <a:t>No constructors -- start off with uninitialized values and then use init functions</a:t>
            </a:r>
            <a:endParaRPr/>
          </a:p>
          <a:p>
            <a:pPr indent="-342900" lvl="0" marL="457200" rtl="0" algn="l">
              <a:spcBef>
                <a:spcPts val="0"/>
              </a:spcBef>
              <a:spcAft>
                <a:spcPts val="0"/>
              </a:spcAft>
              <a:buSzPts val="1800"/>
              <a:buChar char="●"/>
            </a:pPr>
            <a:r>
              <a:rPr lang="en"/>
              <a:t>Member variable/ function access is public by default</a:t>
            </a:r>
            <a:endParaRPr/>
          </a:p>
        </p:txBody>
      </p:sp>
      <p:pic>
        <p:nvPicPr>
          <p:cNvPr id="129" name="Google Shape;129;p28"/>
          <p:cNvPicPr preferRelativeResize="0"/>
          <p:nvPr/>
        </p:nvPicPr>
        <p:blipFill>
          <a:blip r:embed="rId3">
            <a:alphaModFix/>
          </a:blip>
          <a:stretch>
            <a:fillRect/>
          </a:stretch>
        </p:blipFill>
        <p:spPr>
          <a:xfrm>
            <a:off x="869950" y="4575225"/>
            <a:ext cx="1136573" cy="568276"/>
          </a:xfrm>
          <a:prstGeom prst="rect">
            <a:avLst/>
          </a:prstGeom>
          <a:noFill/>
          <a:ln>
            <a:noFill/>
          </a:ln>
        </p:spPr>
      </p:pic>
      <p:pic>
        <p:nvPicPr>
          <p:cNvPr id="130" name="Google Shape;130;p28"/>
          <p:cNvPicPr preferRelativeResize="0"/>
          <p:nvPr/>
        </p:nvPicPr>
        <p:blipFill>
          <a:blip r:embed="rId4">
            <a:alphaModFix/>
          </a:blip>
          <a:stretch>
            <a:fillRect/>
          </a:stretch>
        </p:blipFill>
        <p:spPr>
          <a:xfrm>
            <a:off x="170225" y="4432775"/>
            <a:ext cx="699726" cy="644276"/>
          </a:xfrm>
          <a:prstGeom prst="rect">
            <a:avLst/>
          </a:prstGeom>
          <a:noFill/>
          <a:ln>
            <a:noFill/>
          </a:ln>
        </p:spPr>
      </p:pic>
      <p:pic>
        <p:nvPicPr>
          <p:cNvPr id="131" name="Google Shape;131;p28"/>
          <p:cNvPicPr preferRelativeResize="0"/>
          <p:nvPr/>
        </p:nvPicPr>
        <p:blipFill>
          <a:blip r:embed="rId3">
            <a:alphaModFix/>
          </a:blip>
          <a:stretch>
            <a:fillRect/>
          </a:stretch>
        </p:blipFill>
        <p:spPr>
          <a:xfrm>
            <a:off x="2006525" y="4575225"/>
            <a:ext cx="1136573" cy="568276"/>
          </a:xfrm>
          <a:prstGeom prst="rect">
            <a:avLst/>
          </a:prstGeom>
          <a:noFill/>
          <a:ln>
            <a:noFill/>
          </a:ln>
        </p:spPr>
      </p:pic>
      <p:pic>
        <p:nvPicPr>
          <p:cNvPr id="132" name="Google Shape;132;p28"/>
          <p:cNvPicPr preferRelativeResize="0"/>
          <p:nvPr/>
        </p:nvPicPr>
        <p:blipFill>
          <a:blip r:embed="rId3">
            <a:alphaModFix/>
          </a:blip>
          <a:stretch>
            <a:fillRect/>
          </a:stretch>
        </p:blipFill>
        <p:spPr>
          <a:xfrm>
            <a:off x="3143100" y="4575225"/>
            <a:ext cx="1136573" cy="568276"/>
          </a:xfrm>
          <a:prstGeom prst="rect">
            <a:avLst/>
          </a:prstGeom>
          <a:noFill/>
          <a:ln>
            <a:noFill/>
          </a:ln>
        </p:spPr>
      </p:pic>
      <p:pic>
        <p:nvPicPr>
          <p:cNvPr id="133" name="Google Shape;133;p28"/>
          <p:cNvPicPr preferRelativeResize="0"/>
          <p:nvPr/>
        </p:nvPicPr>
        <p:blipFill>
          <a:blip r:embed="rId3">
            <a:alphaModFix/>
          </a:blip>
          <a:stretch>
            <a:fillRect/>
          </a:stretch>
        </p:blipFill>
        <p:spPr>
          <a:xfrm>
            <a:off x="4279675" y="4575225"/>
            <a:ext cx="1136573" cy="568276"/>
          </a:xfrm>
          <a:prstGeom prst="rect">
            <a:avLst/>
          </a:prstGeom>
          <a:noFill/>
          <a:ln>
            <a:noFill/>
          </a:ln>
        </p:spPr>
      </p:pic>
      <p:pic>
        <p:nvPicPr>
          <p:cNvPr id="134" name="Google Shape;134;p28"/>
          <p:cNvPicPr preferRelativeResize="0"/>
          <p:nvPr/>
        </p:nvPicPr>
        <p:blipFill>
          <a:blip r:embed="rId3">
            <a:alphaModFix/>
          </a:blip>
          <a:stretch>
            <a:fillRect/>
          </a:stretch>
        </p:blipFill>
        <p:spPr>
          <a:xfrm>
            <a:off x="5416250" y="4575225"/>
            <a:ext cx="1136573" cy="568276"/>
          </a:xfrm>
          <a:prstGeom prst="rect">
            <a:avLst/>
          </a:prstGeom>
          <a:noFill/>
          <a:ln>
            <a:noFill/>
          </a:ln>
        </p:spPr>
      </p:pic>
      <p:pic>
        <p:nvPicPr>
          <p:cNvPr id="135" name="Google Shape;135;p28"/>
          <p:cNvPicPr preferRelativeResize="0"/>
          <p:nvPr/>
        </p:nvPicPr>
        <p:blipFill>
          <a:blip r:embed="rId3">
            <a:alphaModFix/>
          </a:blip>
          <a:stretch>
            <a:fillRect/>
          </a:stretch>
        </p:blipFill>
        <p:spPr>
          <a:xfrm>
            <a:off x="6552825" y="4575225"/>
            <a:ext cx="1136573" cy="568276"/>
          </a:xfrm>
          <a:prstGeom prst="rect">
            <a:avLst/>
          </a:prstGeom>
          <a:noFill/>
          <a:ln>
            <a:noFill/>
          </a:ln>
        </p:spPr>
      </p:pic>
      <p:pic>
        <p:nvPicPr>
          <p:cNvPr id="136" name="Google Shape;136;p28"/>
          <p:cNvPicPr preferRelativeResize="0"/>
          <p:nvPr/>
        </p:nvPicPr>
        <p:blipFill>
          <a:blip r:embed="rId3">
            <a:alphaModFix/>
          </a:blip>
          <a:stretch>
            <a:fillRect/>
          </a:stretch>
        </p:blipFill>
        <p:spPr>
          <a:xfrm>
            <a:off x="7689400" y="4575225"/>
            <a:ext cx="1136573" cy="568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1901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Structs                vs.             Classes</a:t>
            </a:r>
            <a:endParaRPr/>
          </a:p>
        </p:txBody>
      </p:sp>
      <p:pic>
        <p:nvPicPr>
          <p:cNvPr id="142" name="Google Shape;142;p29"/>
          <p:cNvPicPr preferRelativeResize="0"/>
          <p:nvPr/>
        </p:nvPicPr>
        <p:blipFill rotWithShape="1">
          <a:blip r:embed="rId3">
            <a:alphaModFix/>
          </a:blip>
          <a:srcRect b="28571" l="5752" r="2064" t="0"/>
          <a:stretch/>
        </p:blipFill>
        <p:spPr>
          <a:xfrm>
            <a:off x="5189313" y="1093850"/>
            <a:ext cx="3793775" cy="2004400"/>
          </a:xfrm>
          <a:prstGeom prst="rect">
            <a:avLst/>
          </a:prstGeom>
          <a:noFill/>
          <a:ln>
            <a:noFill/>
          </a:ln>
        </p:spPr>
      </p:pic>
      <p:sp>
        <p:nvSpPr>
          <p:cNvPr id="143" name="Google Shape;143;p29"/>
          <p:cNvSpPr txBox="1"/>
          <p:nvPr/>
        </p:nvSpPr>
        <p:spPr>
          <a:xfrm>
            <a:off x="129300" y="2769950"/>
            <a:ext cx="4730100" cy="23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C-style / struct ADT -- notice how the data (station name) is inside the struct, but the associated functions are separate pieces. Also notice how we have to pass a pointer to the train into these functions.</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*Notice, however, that we can do pretty much everything with this object that we can with the class type object shown at the right. Just in different ways!</a:t>
            </a:r>
            <a:endParaRPr>
              <a:solidFill>
                <a:schemeClr val="dk2"/>
              </a:solidFill>
              <a:latin typeface="Source Code Pro"/>
              <a:ea typeface="Source Code Pro"/>
              <a:cs typeface="Source Code Pro"/>
              <a:sym typeface="Source Code Pro"/>
            </a:endParaRPr>
          </a:p>
        </p:txBody>
      </p:sp>
      <p:sp>
        <p:nvSpPr>
          <p:cNvPr id="144" name="Google Shape;144;p29"/>
          <p:cNvSpPr txBox="1"/>
          <p:nvPr/>
        </p:nvSpPr>
        <p:spPr>
          <a:xfrm>
            <a:off x="5028350" y="3098250"/>
            <a:ext cx="4115700" cy="19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 style / class ADT -- notice how both data and functions are declared inside the class. Notice how we don’t need to pass any train pointer into these functions. That’s because functions in the train class already have a pointer to the train-- the “this” pointer!</a:t>
            </a:r>
            <a:endParaRPr>
              <a:solidFill>
                <a:schemeClr val="dk2"/>
              </a:solidFill>
              <a:latin typeface="Source Code Pro"/>
              <a:ea typeface="Source Code Pro"/>
              <a:cs typeface="Source Code Pro"/>
              <a:sym typeface="Source Code Pro"/>
            </a:endParaRPr>
          </a:p>
        </p:txBody>
      </p:sp>
      <p:pic>
        <p:nvPicPr>
          <p:cNvPr id="145" name="Google Shape;145;p29"/>
          <p:cNvPicPr preferRelativeResize="0"/>
          <p:nvPr/>
        </p:nvPicPr>
        <p:blipFill rotWithShape="1">
          <a:blip r:embed="rId4">
            <a:alphaModFix/>
          </a:blip>
          <a:srcRect b="0" l="-6020" r="2575" t="0"/>
          <a:stretch/>
        </p:blipFill>
        <p:spPr>
          <a:xfrm>
            <a:off x="-150025" y="1093850"/>
            <a:ext cx="5009426" cy="1419225"/>
          </a:xfrm>
          <a:prstGeom prst="rect">
            <a:avLst/>
          </a:prstGeom>
          <a:noFill/>
          <a:ln>
            <a:noFill/>
          </a:ln>
        </p:spPr>
      </p:pic>
      <p:cxnSp>
        <p:nvCxnSpPr>
          <p:cNvPr id="146" name="Google Shape;146;p29"/>
          <p:cNvCxnSpPr/>
          <p:nvPr/>
        </p:nvCxnSpPr>
        <p:spPr>
          <a:xfrm>
            <a:off x="5009750" y="1091925"/>
            <a:ext cx="24300" cy="4000500"/>
          </a:xfrm>
          <a:prstGeom prst="straightConnector1">
            <a:avLst/>
          </a:prstGeom>
          <a:noFill/>
          <a:ln cap="flat" cmpd="sng" w="28575">
            <a:solidFill>
              <a:srgbClr val="43434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7345375" y="0"/>
            <a:ext cx="1798627" cy="1322949"/>
          </a:xfrm>
          <a:prstGeom prst="rect">
            <a:avLst/>
          </a:prstGeom>
          <a:noFill/>
          <a:ln>
            <a:noFill/>
          </a:ln>
        </p:spPr>
      </p:pic>
      <p:sp>
        <p:nvSpPr>
          <p:cNvPr id="152" name="Google Shape;15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Structs vs. Classes -- Initialization</a:t>
            </a:r>
            <a:endParaRPr/>
          </a:p>
        </p:txBody>
      </p:sp>
      <p:pic>
        <p:nvPicPr>
          <p:cNvPr id="153" name="Google Shape;153;p30"/>
          <p:cNvPicPr preferRelativeResize="0"/>
          <p:nvPr/>
        </p:nvPicPr>
        <p:blipFill rotWithShape="1">
          <a:blip r:embed="rId4">
            <a:alphaModFix/>
          </a:blip>
          <a:srcRect b="24167" l="0" r="0" t="0"/>
          <a:stretch/>
        </p:blipFill>
        <p:spPr>
          <a:xfrm>
            <a:off x="4797350" y="1093850"/>
            <a:ext cx="3284950" cy="1669625"/>
          </a:xfrm>
          <a:prstGeom prst="rect">
            <a:avLst/>
          </a:prstGeom>
          <a:noFill/>
          <a:ln>
            <a:noFill/>
          </a:ln>
        </p:spPr>
      </p:pic>
      <p:pic>
        <p:nvPicPr>
          <p:cNvPr id="154" name="Google Shape;154;p30"/>
          <p:cNvPicPr preferRelativeResize="0"/>
          <p:nvPr/>
        </p:nvPicPr>
        <p:blipFill>
          <a:blip r:embed="rId5">
            <a:alphaModFix/>
          </a:blip>
          <a:stretch>
            <a:fillRect/>
          </a:stretch>
        </p:blipFill>
        <p:spPr>
          <a:xfrm>
            <a:off x="4529825" y="3857300"/>
            <a:ext cx="4614175" cy="624750"/>
          </a:xfrm>
          <a:prstGeom prst="rect">
            <a:avLst/>
          </a:prstGeom>
          <a:noFill/>
          <a:ln>
            <a:noFill/>
          </a:ln>
        </p:spPr>
      </p:pic>
      <p:pic>
        <p:nvPicPr>
          <p:cNvPr id="155" name="Google Shape;155;p30"/>
          <p:cNvPicPr preferRelativeResize="0"/>
          <p:nvPr/>
        </p:nvPicPr>
        <p:blipFill>
          <a:blip r:embed="rId6">
            <a:alphaModFix/>
          </a:blip>
          <a:stretch>
            <a:fillRect/>
          </a:stretch>
        </p:blipFill>
        <p:spPr>
          <a:xfrm>
            <a:off x="152400" y="2073100"/>
            <a:ext cx="4200525" cy="1571625"/>
          </a:xfrm>
          <a:prstGeom prst="rect">
            <a:avLst/>
          </a:prstGeom>
          <a:noFill/>
          <a:ln>
            <a:noFill/>
          </a:ln>
        </p:spPr>
      </p:pic>
      <p:cxnSp>
        <p:nvCxnSpPr>
          <p:cNvPr id="156" name="Google Shape;156;p30"/>
          <p:cNvCxnSpPr/>
          <p:nvPr/>
        </p:nvCxnSpPr>
        <p:spPr>
          <a:xfrm>
            <a:off x="4429225" y="1093850"/>
            <a:ext cx="24300" cy="4000500"/>
          </a:xfrm>
          <a:prstGeom prst="straightConnector1">
            <a:avLst/>
          </a:prstGeom>
          <a:noFill/>
          <a:ln cap="flat" cmpd="sng" w="28575">
            <a:solidFill>
              <a:srgbClr val="434343"/>
            </a:solidFill>
            <a:prstDash val="solid"/>
            <a:round/>
            <a:headEnd len="med" w="med" type="none"/>
            <a:tailEnd len="med" w="med" type="none"/>
          </a:ln>
        </p:spPr>
      </p:cxnSp>
      <p:cxnSp>
        <p:nvCxnSpPr>
          <p:cNvPr id="157" name="Google Shape;157;p30"/>
          <p:cNvCxnSpPr/>
          <p:nvPr/>
        </p:nvCxnSpPr>
        <p:spPr>
          <a:xfrm flipH="1">
            <a:off x="2139800" y="2076850"/>
            <a:ext cx="389400" cy="778200"/>
          </a:xfrm>
          <a:prstGeom prst="straightConnector1">
            <a:avLst/>
          </a:prstGeom>
          <a:noFill/>
          <a:ln cap="flat" cmpd="sng" w="28575">
            <a:solidFill>
              <a:schemeClr val="lt1"/>
            </a:solidFill>
            <a:prstDash val="solid"/>
            <a:round/>
            <a:headEnd len="med" w="med" type="none"/>
            <a:tailEnd len="med" w="med" type="triangle"/>
          </a:ln>
        </p:spPr>
      </p:cxnSp>
      <p:sp>
        <p:nvSpPr>
          <p:cNvPr id="158" name="Google Shape;158;p30"/>
          <p:cNvSpPr txBox="1"/>
          <p:nvPr/>
        </p:nvSpPr>
        <p:spPr>
          <a:xfrm>
            <a:off x="1240225" y="1536750"/>
            <a:ext cx="31890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Pass a pointer to the train you want to initialize </a:t>
            </a:r>
            <a:endParaRPr>
              <a:latin typeface="Source Code Pro"/>
              <a:ea typeface="Source Code Pro"/>
              <a:cs typeface="Source Code Pro"/>
              <a:sym typeface="Source Code Pro"/>
            </a:endParaRPr>
          </a:p>
        </p:txBody>
      </p:sp>
      <p:sp>
        <p:nvSpPr>
          <p:cNvPr id="159" name="Google Shape;159;p30"/>
          <p:cNvSpPr txBox="1"/>
          <p:nvPr/>
        </p:nvSpPr>
        <p:spPr>
          <a:xfrm>
            <a:off x="1994176" y="3644725"/>
            <a:ext cx="20793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 member initializer list</a:t>
            </a:r>
            <a:endParaRPr>
              <a:latin typeface="Source Code Pro"/>
              <a:ea typeface="Source Code Pro"/>
              <a:cs typeface="Source Code Pro"/>
              <a:sym typeface="Source Code Pro"/>
            </a:endParaRPr>
          </a:p>
        </p:txBody>
      </p:sp>
      <p:sp>
        <p:nvSpPr>
          <p:cNvPr id="160" name="Google Shape;160;p30"/>
          <p:cNvSpPr/>
          <p:nvPr/>
        </p:nvSpPr>
        <p:spPr>
          <a:xfrm>
            <a:off x="2772375" y="3146900"/>
            <a:ext cx="1106526" cy="710389"/>
          </a:xfrm>
          <a:custGeom>
            <a:rect b="b" l="l" r="r" t="t"/>
            <a:pathLst>
              <a:path extrusionOk="0" h="16410" w="26972">
                <a:moveTo>
                  <a:pt x="0" y="278"/>
                </a:moveTo>
                <a:cubicBezTo>
                  <a:pt x="6840" y="278"/>
                  <a:pt x="14310" y="-836"/>
                  <a:pt x="20428" y="2224"/>
                </a:cubicBezTo>
                <a:cubicBezTo>
                  <a:pt x="23647" y="3834"/>
                  <a:pt x="26242" y="7415"/>
                  <a:pt x="26751" y="10978"/>
                </a:cubicBezTo>
                <a:cubicBezTo>
                  <a:pt x="26792" y="11267"/>
                  <a:pt x="26467" y="16409"/>
                  <a:pt x="26751" y="15842"/>
                </a:cubicBezTo>
                <a:cubicBezTo>
                  <a:pt x="27637" y="14072"/>
                  <a:pt x="23866" y="12438"/>
                  <a:pt x="21887" y="12438"/>
                </a:cubicBezTo>
              </a:path>
            </a:pathLst>
          </a:custGeom>
          <a:noFill/>
          <a:ln cap="flat" cmpd="sng" w="28575">
            <a:solidFill>
              <a:schemeClr val="lt1"/>
            </a:solidFill>
            <a:prstDash val="solid"/>
            <a:round/>
            <a:headEnd len="med" w="med" type="triangle"/>
            <a:tailEnd len="med" w="med" type="none"/>
          </a:ln>
        </p:spPr>
      </p:sp>
      <p:cxnSp>
        <p:nvCxnSpPr>
          <p:cNvPr id="161" name="Google Shape;161;p30"/>
          <p:cNvCxnSpPr/>
          <p:nvPr/>
        </p:nvCxnSpPr>
        <p:spPr>
          <a:xfrm flipH="1">
            <a:off x="5003875" y="3523850"/>
            <a:ext cx="176100" cy="327600"/>
          </a:xfrm>
          <a:prstGeom prst="straightConnector1">
            <a:avLst/>
          </a:prstGeom>
          <a:noFill/>
          <a:ln cap="flat" cmpd="sng" w="28575">
            <a:solidFill>
              <a:schemeClr val="dk2"/>
            </a:solidFill>
            <a:prstDash val="solid"/>
            <a:round/>
            <a:headEnd len="med" w="med" type="none"/>
            <a:tailEnd len="med" w="med" type="triangle"/>
          </a:ln>
        </p:spPr>
      </p:cxnSp>
      <p:sp>
        <p:nvSpPr>
          <p:cNvPr id="162" name="Google Shape;162;p30"/>
          <p:cNvSpPr txBox="1"/>
          <p:nvPr/>
        </p:nvSpPr>
        <p:spPr>
          <a:xfrm>
            <a:off x="4608475" y="2899250"/>
            <a:ext cx="36234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Use the :: operator to define a function outside the class</a:t>
            </a:r>
            <a:endParaRPr>
              <a:latin typeface="Source Code Pro"/>
              <a:ea typeface="Source Code Pro"/>
              <a:cs typeface="Source Code Pro"/>
              <a:sym typeface="Source Code Pro"/>
            </a:endParaRPr>
          </a:p>
        </p:txBody>
      </p:sp>
      <p:cxnSp>
        <p:nvCxnSpPr>
          <p:cNvPr id="163" name="Google Shape;163;p30"/>
          <p:cNvCxnSpPr/>
          <p:nvPr/>
        </p:nvCxnSpPr>
        <p:spPr>
          <a:xfrm rot="10800000">
            <a:off x="7952275" y="4119650"/>
            <a:ext cx="279600" cy="362400"/>
          </a:xfrm>
          <a:prstGeom prst="straightConnector1">
            <a:avLst/>
          </a:prstGeom>
          <a:noFill/>
          <a:ln cap="flat" cmpd="sng" w="28575">
            <a:solidFill>
              <a:schemeClr val="lt1"/>
            </a:solidFill>
            <a:prstDash val="solid"/>
            <a:round/>
            <a:headEnd len="med" w="med" type="none"/>
            <a:tailEnd len="med" w="med" type="triangle"/>
          </a:ln>
        </p:spPr>
      </p:cxnSp>
      <p:sp>
        <p:nvSpPr>
          <p:cNvPr id="164" name="Google Shape;164;p30"/>
          <p:cNvSpPr txBox="1"/>
          <p:nvPr/>
        </p:nvSpPr>
        <p:spPr>
          <a:xfrm>
            <a:off x="5179975" y="4482050"/>
            <a:ext cx="36234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Use member initializer list and/ or write code in function body</a:t>
            </a:r>
            <a:endParaRPr>
              <a:latin typeface="Source Code Pro"/>
              <a:ea typeface="Source Code Pro"/>
              <a:cs typeface="Source Code Pro"/>
              <a:sym typeface="Source Code Pro"/>
            </a:endParaRPr>
          </a:p>
        </p:txBody>
      </p:sp>
      <p:cxnSp>
        <p:nvCxnSpPr>
          <p:cNvPr id="165" name="Google Shape;165;p30"/>
          <p:cNvCxnSpPr/>
          <p:nvPr/>
        </p:nvCxnSpPr>
        <p:spPr>
          <a:xfrm rot="10800000">
            <a:off x="5520525" y="4302050"/>
            <a:ext cx="486300" cy="180000"/>
          </a:xfrm>
          <a:prstGeom prst="straightConnector1">
            <a:avLst/>
          </a:prstGeom>
          <a:noFill/>
          <a:ln cap="flat" cmpd="sng" w="28575">
            <a:solidFill>
              <a:schemeClr val="lt1"/>
            </a:solidFill>
            <a:prstDash val="solid"/>
            <a:round/>
            <a:headEnd len="med" w="med" type="none"/>
            <a:tailEnd len="med" w="med" type="triangle"/>
          </a:ln>
        </p:spPr>
      </p:cxnSp>
      <p:cxnSp>
        <p:nvCxnSpPr>
          <p:cNvPr id="166" name="Google Shape;166;p30"/>
          <p:cNvCxnSpPr/>
          <p:nvPr/>
        </p:nvCxnSpPr>
        <p:spPr>
          <a:xfrm flipH="1" rot="10800000">
            <a:off x="316150" y="3134800"/>
            <a:ext cx="170100" cy="462000"/>
          </a:xfrm>
          <a:prstGeom prst="straightConnector1">
            <a:avLst/>
          </a:prstGeom>
          <a:noFill/>
          <a:ln cap="flat" cmpd="sng" w="28575">
            <a:solidFill>
              <a:schemeClr val="lt1"/>
            </a:solidFill>
            <a:prstDash val="solid"/>
            <a:round/>
            <a:headEnd len="med" w="med" type="none"/>
            <a:tailEnd len="med" w="med" type="triangle"/>
          </a:ln>
        </p:spPr>
      </p:cxnSp>
      <p:sp>
        <p:nvSpPr>
          <p:cNvPr id="167" name="Google Shape;167;p30"/>
          <p:cNvSpPr txBox="1"/>
          <p:nvPr/>
        </p:nvSpPr>
        <p:spPr>
          <a:xfrm>
            <a:off x="60800" y="3596800"/>
            <a:ext cx="1276800" cy="8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 scope resolution operator</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Structs vs. Classes -- Getters and Setters</a:t>
            </a:r>
            <a:endParaRPr/>
          </a:p>
        </p:txBody>
      </p:sp>
      <p:pic>
        <p:nvPicPr>
          <p:cNvPr id="173" name="Google Shape;173;p31"/>
          <p:cNvPicPr preferRelativeResize="0"/>
          <p:nvPr/>
        </p:nvPicPr>
        <p:blipFill>
          <a:blip r:embed="rId3">
            <a:alphaModFix/>
          </a:blip>
          <a:stretch>
            <a:fillRect/>
          </a:stretch>
        </p:blipFill>
        <p:spPr>
          <a:xfrm>
            <a:off x="164550" y="1093850"/>
            <a:ext cx="4800600" cy="2124075"/>
          </a:xfrm>
          <a:prstGeom prst="rect">
            <a:avLst/>
          </a:prstGeom>
          <a:noFill/>
          <a:ln>
            <a:noFill/>
          </a:ln>
        </p:spPr>
      </p:pic>
      <p:pic>
        <p:nvPicPr>
          <p:cNvPr id="174" name="Google Shape;174;p31"/>
          <p:cNvPicPr preferRelativeResize="0"/>
          <p:nvPr/>
        </p:nvPicPr>
        <p:blipFill>
          <a:blip r:embed="rId4">
            <a:alphaModFix/>
          </a:blip>
          <a:stretch>
            <a:fillRect/>
          </a:stretch>
        </p:blipFill>
        <p:spPr>
          <a:xfrm>
            <a:off x="5117550" y="1093850"/>
            <a:ext cx="3874050" cy="3222255"/>
          </a:xfrm>
          <a:prstGeom prst="rect">
            <a:avLst/>
          </a:prstGeom>
          <a:noFill/>
          <a:ln>
            <a:noFill/>
          </a:ln>
        </p:spPr>
      </p:pic>
      <p:sp>
        <p:nvSpPr>
          <p:cNvPr id="175" name="Google Shape;175;p31"/>
          <p:cNvSpPr/>
          <p:nvPr/>
        </p:nvSpPr>
        <p:spPr>
          <a:xfrm>
            <a:off x="5152716" y="3549806"/>
            <a:ext cx="1024350" cy="740100"/>
          </a:xfrm>
          <a:custGeom>
            <a:rect b="b" l="l" r="r" t="t"/>
            <a:pathLst>
              <a:path extrusionOk="0" h="29604" w="40974">
                <a:moveTo>
                  <a:pt x="40974" y="6744"/>
                </a:moveTo>
                <a:cubicBezTo>
                  <a:pt x="30713" y="-96"/>
                  <a:pt x="12726" y="-3437"/>
                  <a:pt x="4008" y="5285"/>
                </a:cubicBezTo>
                <a:cubicBezTo>
                  <a:pt x="-1727" y="11023"/>
                  <a:pt x="-595" y="22349"/>
                  <a:pt x="3036" y="29604"/>
                </a:cubicBezTo>
              </a:path>
            </a:pathLst>
          </a:custGeom>
          <a:noFill/>
          <a:ln cap="flat" cmpd="sng" w="19050">
            <a:solidFill>
              <a:schemeClr val="lt1"/>
            </a:solidFill>
            <a:prstDash val="solid"/>
            <a:round/>
            <a:headEnd len="med" w="med" type="triangle"/>
            <a:tailEnd len="med" w="med" type="none"/>
          </a:ln>
        </p:spPr>
      </p:sp>
      <p:sp>
        <p:nvSpPr>
          <p:cNvPr id="176" name="Google Shape;176;p31"/>
          <p:cNvSpPr txBox="1"/>
          <p:nvPr/>
        </p:nvSpPr>
        <p:spPr>
          <a:xfrm>
            <a:off x="5034075" y="4399325"/>
            <a:ext cx="29427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Scope resolution operator</a:t>
            </a:r>
            <a:endParaRPr>
              <a:latin typeface="Source Code Pro"/>
              <a:ea typeface="Source Code Pro"/>
              <a:cs typeface="Source Code Pro"/>
              <a:sym typeface="Source Code Pro"/>
            </a:endParaRPr>
          </a:p>
        </p:txBody>
      </p:sp>
      <p:sp>
        <p:nvSpPr>
          <p:cNvPr id="177" name="Google Shape;177;p31"/>
          <p:cNvSpPr txBox="1"/>
          <p:nvPr/>
        </p:nvSpPr>
        <p:spPr>
          <a:xfrm>
            <a:off x="182400" y="3280650"/>
            <a:ext cx="36966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 scope resolution needed</a:t>
            </a:r>
            <a:endParaRPr>
              <a:latin typeface="Source Code Pro"/>
              <a:ea typeface="Source Code Pro"/>
              <a:cs typeface="Source Code Pro"/>
              <a:sym typeface="Source Code Pro"/>
            </a:endParaRPr>
          </a:p>
        </p:txBody>
      </p:sp>
      <p:sp>
        <p:nvSpPr>
          <p:cNvPr id="178" name="Google Shape;178;p31"/>
          <p:cNvSpPr txBox="1"/>
          <p:nvPr/>
        </p:nvSpPr>
        <p:spPr>
          <a:xfrm>
            <a:off x="-36450" y="3786500"/>
            <a:ext cx="3027600" cy="12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Note: in both cases, we are using getter and setter functions to help us separate interface from implementation.</a:t>
            </a:r>
            <a:endParaRPr>
              <a:latin typeface="Source Code Pro"/>
              <a:ea typeface="Source Code Pro"/>
              <a:cs typeface="Source Code Pro"/>
              <a:sym typeface="Source Code Pro"/>
            </a:endParaRPr>
          </a:p>
        </p:txBody>
      </p:sp>
      <p:sp>
        <p:nvSpPr>
          <p:cNvPr id="179" name="Google Shape;179;p31"/>
          <p:cNvSpPr/>
          <p:nvPr/>
        </p:nvSpPr>
        <p:spPr>
          <a:xfrm>
            <a:off x="4790874" y="2670800"/>
            <a:ext cx="3185905" cy="609854"/>
          </a:xfrm>
          <a:custGeom>
            <a:rect b="b" l="l" r="r" t="t"/>
            <a:pathLst>
              <a:path extrusionOk="0" h="12946" w="113327">
                <a:moveTo>
                  <a:pt x="113327" y="6623"/>
                </a:moveTo>
                <a:cubicBezTo>
                  <a:pt x="90402" y="2802"/>
                  <a:pt x="66563" y="-2804"/>
                  <a:pt x="43774" y="1759"/>
                </a:cubicBezTo>
                <a:cubicBezTo>
                  <a:pt x="35188" y="3478"/>
                  <a:pt x="26095" y="-447"/>
                  <a:pt x="17509" y="1272"/>
                </a:cubicBezTo>
                <a:cubicBezTo>
                  <a:pt x="10631" y="2649"/>
                  <a:pt x="4958" y="7983"/>
                  <a:pt x="0" y="12946"/>
                </a:cubicBezTo>
              </a:path>
            </a:pathLst>
          </a:custGeom>
          <a:noFill/>
          <a:ln cap="flat" cmpd="sng" w="19050">
            <a:solidFill>
              <a:srgbClr val="B7B7B7"/>
            </a:solidFill>
            <a:prstDash val="solid"/>
            <a:round/>
            <a:headEnd len="med" w="med" type="triangle"/>
            <a:tailEnd len="med" w="med" type="none"/>
          </a:ln>
        </p:spPr>
      </p:sp>
      <p:sp>
        <p:nvSpPr>
          <p:cNvPr id="180" name="Google Shape;180;p31"/>
          <p:cNvSpPr txBox="1"/>
          <p:nvPr/>
        </p:nvSpPr>
        <p:spPr>
          <a:xfrm>
            <a:off x="3465475" y="3217925"/>
            <a:ext cx="1687200" cy="14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This “const” prevents get_station() from changing any member variables</a:t>
            </a:r>
            <a:endParaRPr>
              <a:latin typeface="Source Code Pro"/>
              <a:ea typeface="Source Code Pro"/>
              <a:cs typeface="Source Code Pro"/>
              <a:sym typeface="Source Code Pro"/>
            </a:endParaRPr>
          </a:p>
        </p:txBody>
      </p:sp>
      <p:cxnSp>
        <p:nvCxnSpPr>
          <p:cNvPr id="181" name="Google Shape;181;p31"/>
          <p:cNvCxnSpPr/>
          <p:nvPr/>
        </p:nvCxnSpPr>
        <p:spPr>
          <a:xfrm>
            <a:off x="5029200" y="1093850"/>
            <a:ext cx="24300" cy="4000500"/>
          </a:xfrm>
          <a:prstGeom prst="straightConnector1">
            <a:avLst/>
          </a:prstGeom>
          <a:noFill/>
          <a:ln cap="flat" cmpd="sng" w="28575">
            <a:solidFill>
              <a:srgbClr val="434343"/>
            </a:solidFill>
            <a:prstDash val="solid"/>
            <a:round/>
            <a:headEnd len="med" w="med" type="none"/>
            <a:tailEnd len="med" w="med" type="none"/>
          </a:ln>
        </p:spPr>
      </p:cxnSp>
      <p:pic>
        <p:nvPicPr>
          <p:cNvPr id="182" name="Google Shape;182;p31"/>
          <p:cNvPicPr preferRelativeResize="0"/>
          <p:nvPr/>
        </p:nvPicPr>
        <p:blipFill>
          <a:blip r:embed="rId5">
            <a:alphaModFix/>
          </a:blip>
          <a:stretch>
            <a:fillRect/>
          </a:stretch>
        </p:blipFill>
        <p:spPr>
          <a:xfrm>
            <a:off x="7628086" y="0"/>
            <a:ext cx="1515914" cy="1010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Structs vs. Classes -- Creating &amp; Using Objects</a:t>
            </a:r>
            <a:endParaRPr/>
          </a:p>
        </p:txBody>
      </p:sp>
      <p:pic>
        <p:nvPicPr>
          <p:cNvPr id="188" name="Google Shape;188;p32"/>
          <p:cNvPicPr preferRelativeResize="0"/>
          <p:nvPr/>
        </p:nvPicPr>
        <p:blipFill>
          <a:blip r:embed="rId3">
            <a:alphaModFix/>
          </a:blip>
          <a:stretch>
            <a:fillRect/>
          </a:stretch>
        </p:blipFill>
        <p:spPr>
          <a:xfrm>
            <a:off x="177938" y="2605013"/>
            <a:ext cx="4057650" cy="1190625"/>
          </a:xfrm>
          <a:prstGeom prst="rect">
            <a:avLst/>
          </a:prstGeom>
          <a:noFill/>
          <a:ln>
            <a:noFill/>
          </a:ln>
        </p:spPr>
      </p:pic>
      <p:pic>
        <p:nvPicPr>
          <p:cNvPr id="189" name="Google Shape;189;p32"/>
          <p:cNvPicPr preferRelativeResize="0"/>
          <p:nvPr/>
        </p:nvPicPr>
        <p:blipFill>
          <a:blip r:embed="rId4">
            <a:alphaModFix/>
          </a:blip>
          <a:stretch>
            <a:fillRect/>
          </a:stretch>
        </p:blipFill>
        <p:spPr>
          <a:xfrm>
            <a:off x="4939525" y="2818725"/>
            <a:ext cx="3533775" cy="1038225"/>
          </a:xfrm>
          <a:prstGeom prst="rect">
            <a:avLst/>
          </a:prstGeom>
          <a:noFill/>
          <a:ln>
            <a:noFill/>
          </a:ln>
        </p:spPr>
      </p:pic>
      <p:cxnSp>
        <p:nvCxnSpPr>
          <p:cNvPr id="190" name="Google Shape;190;p32"/>
          <p:cNvCxnSpPr/>
          <p:nvPr/>
        </p:nvCxnSpPr>
        <p:spPr>
          <a:xfrm>
            <a:off x="4652575" y="1093850"/>
            <a:ext cx="24300" cy="4000500"/>
          </a:xfrm>
          <a:prstGeom prst="straightConnector1">
            <a:avLst/>
          </a:prstGeom>
          <a:noFill/>
          <a:ln cap="flat" cmpd="sng" w="28575">
            <a:solidFill>
              <a:srgbClr val="434343"/>
            </a:solidFill>
            <a:prstDash val="solid"/>
            <a:round/>
            <a:headEnd len="med" w="med" type="none"/>
            <a:tailEnd len="med" w="med" type="none"/>
          </a:ln>
        </p:spPr>
      </p:cxnSp>
      <p:pic>
        <p:nvPicPr>
          <p:cNvPr id="191" name="Google Shape;191;p32"/>
          <p:cNvPicPr preferRelativeResize="0"/>
          <p:nvPr/>
        </p:nvPicPr>
        <p:blipFill rotWithShape="1">
          <a:blip r:embed="rId5">
            <a:alphaModFix/>
          </a:blip>
          <a:srcRect b="0" l="4337" r="2578" t="0"/>
          <a:stretch/>
        </p:blipFill>
        <p:spPr>
          <a:xfrm>
            <a:off x="0" y="1093850"/>
            <a:ext cx="4590924" cy="1445375"/>
          </a:xfrm>
          <a:prstGeom prst="rect">
            <a:avLst/>
          </a:prstGeom>
          <a:noFill/>
          <a:ln>
            <a:noFill/>
          </a:ln>
        </p:spPr>
      </p:pic>
      <p:pic>
        <p:nvPicPr>
          <p:cNvPr id="192" name="Google Shape;192;p32"/>
          <p:cNvPicPr preferRelativeResize="0"/>
          <p:nvPr/>
        </p:nvPicPr>
        <p:blipFill rotWithShape="1">
          <a:blip r:embed="rId6">
            <a:alphaModFix/>
          </a:blip>
          <a:srcRect b="28571" l="5752" r="2064" t="0"/>
          <a:stretch/>
        </p:blipFill>
        <p:spPr>
          <a:xfrm>
            <a:off x="4809513" y="814338"/>
            <a:ext cx="3793775" cy="2004400"/>
          </a:xfrm>
          <a:prstGeom prst="rect">
            <a:avLst/>
          </a:prstGeom>
          <a:noFill/>
          <a:ln>
            <a:noFill/>
          </a:ln>
        </p:spPr>
      </p:pic>
      <p:pic>
        <p:nvPicPr>
          <p:cNvPr id="193" name="Google Shape;193;p32"/>
          <p:cNvPicPr preferRelativeResize="0"/>
          <p:nvPr/>
        </p:nvPicPr>
        <p:blipFill>
          <a:blip r:embed="rId7">
            <a:alphaModFix/>
          </a:blip>
          <a:stretch>
            <a:fillRect/>
          </a:stretch>
        </p:blipFill>
        <p:spPr>
          <a:xfrm>
            <a:off x="7329226" y="0"/>
            <a:ext cx="1814774" cy="1310799"/>
          </a:xfrm>
          <a:prstGeom prst="rect">
            <a:avLst/>
          </a:prstGeom>
          <a:noFill/>
          <a:ln>
            <a:noFill/>
          </a:ln>
        </p:spPr>
      </p:pic>
      <p:sp>
        <p:nvSpPr>
          <p:cNvPr id="194" name="Google Shape;194;p32"/>
          <p:cNvSpPr txBox="1"/>
          <p:nvPr/>
        </p:nvSpPr>
        <p:spPr>
          <a:xfrm>
            <a:off x="158425" y="3861450"/>
            <a:ext cx="4231500" cy="11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We have to create a new train object, and then initialize it with the init function. When we call the train functions,  we have to pass in the train’s address.</a:t>
            </a:r>
            <a:endParaRPr>
              <a:latin typeface="Source Code Pro"/>
              <a:ea typeface="Source Code Pro"/>
              <a:cs typeface="Source Code Pro"/>
              <a:sym typeface="Source Code Pro"/>
            </a:endParaRPr>
          </a:p>
        </p:txBody>
      </p:sp>
      <p:sp>
        <p:nvSpPr>
          <p:cNvPr id="195" name="Google Shape;195;p32"/>
          <p:cNvSpPr txBox="1"/>
          <p:nvPr/>
        </p:nvSpPr>
        <p:spPr>
          <a:xfrm>
            <a:off x="4809525" y="3929625"/>
            <a:ext cx="4273500" cy="11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We can create &amp; initialize the train object all at once. We use the “dot” operator to call member functions. We do not have to pass in the address.</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21712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