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aa33be3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aa33be3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4c3a2e8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4c3a2e8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aa33be3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aa33be3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aa33be3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aa33be3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4c3a2e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4c3a2e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aa33be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aa33be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aa33be3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aa33be3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aa33be3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aa33be3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aa33be3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aa33be3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aa33be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aa33be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6104a9f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6104a9f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a33be3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aa33be3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4c3a2e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4c3a2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4c3a2e8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4c3a2e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aa33be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aa33be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aa33be3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aa33be3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4c3a2e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4c3a2e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elGeorge/Fruit.git" TargetMode="External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315450" y="0"/>
            <a:ext cx="4627200" cy="3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Style ADTs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50" y="156250"/>
            <a:ext cx="3481175" cy="4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093850"/>
            <a:ext cx="8520600" cy="1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type is the type of an object at the beginning / throughout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type is the type of an object during run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Comes into play when we have virtual functions.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11700" y="2338263"/>
            <a:ext cx="4636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are the static and dynamic types of fruit_ptr in these two code snippets?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717200" y="3491025"/>
            <a:ext cx="4172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 but its dynamic type is Kitten.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0650"/>
            <a:ext cx="3619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4011213"/>
            <a:ext cx="31337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425" y="3153975"/>
            <a:ext cx="40862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4760425" y="4030275"/>
            <a:ext cx="39420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won’t work. This is a downcast. They’re not safe and they won’t compile.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Why do you think this is?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- which function do i choose?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739950"/>
            <a:ext cx="8520600" cy="24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which function to call by doing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static and dynamic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static type’s functions. If the static type has a match, call it. Unless it says virtual - go to step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object’s dynamic type. If there is a function that matches the signature we’re looking for exactly, call that.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88" y="3630050"/>
            <a:ext cx="264223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443" y="3674750"/>
            <a:ext cx="3573981" cy="13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708613" y="3149538"/>
            <a:ext cx="3156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384900" y="3038863"/>
            <a:ext cx="3156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Result: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0" y="0"/>
            <a:ext cx="2757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happens?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400"/>
            <a:ext cx="4560575" cy="31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175" y="63500"/>
            <a:ext cx="3517574" cy="235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175" y="2457750"/>
            <a:ext cx="351757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polymorphism USEFUL?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3710450" y="1021275"/>
            <a:ext cx="30843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 Fruit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104625" y="1880475"/>
            <a:ext cx="2661000" cy="8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class Banana : public Fruit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922875" y="1909575"/>
            <a:ext cx="3084300" cy="80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class Watermelon : public Fruit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267900" y="1880475"/>
            <a:ext cx="2564400" cy="8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class Apple: public Fruit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552175" y="1344676"/>
            <a:ext cx="870850" cy="378575"/>
          </a:xfrm>
          <a:custGeom>
            <a:rect b="b" l="l" r="r" t="t"/>
            <a:pathLst>
              <a:path extrusionOk="0" h="15143" w="34834">
                <a:moveTo>
                  <a:pt x="34834" y="629"/>
                </a:moveTo>
                <a:cubicBezTo>
                  <a:pt x="28542" y="629"/>
                  <a:pt x="21890" y="-1003"/>
                  <a:pt x="15965" y="1113"/>
                </a:cubicBezTo>
                <a:cubicBezTo>
                  <a:pt x="9293" y="3496"/>
                  <a:pt x="3166" y="8805"/>
                  <a:pt x="0" y="1514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25"/>
          <p:cNvSpPr/>
          <p:nvPr/>
        </p:nvSpPr>
        <p:spPr>
          <a:xfrm flipH="1">
            <a:off x="6007167" y="1297875"/>
            <a:ext cx="766783" cy="378575"/>
          </a:xfrm>
          <a:custGeom>
            <a:rect b="b" l="l" r="r" t="t"/>
            <a:pathLst>
              <a:path extrusionOk="0" h="15143" w="34834">
                <a:moveTo>
                  <a:pt x="34834" y="629"/>
                </a:moveTo>
                <a:cubicBezTo>
                  <a:pt x="28542" y="629"/>
                  <a:pt x="21890" y="-1003"/>
                  <a:pt x="15965" y="1113"/>
                </a:cubicBezTo>
                <a:cubicBezTo>
                  <a:pt x="9293" y="3496"/>
                  <a:pt x="3166" y="8805"/>
                  <a:pt x="0" y="1514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5"/>
          <p:cNvSpPr/>
          <p:nvPr/>
        </p:nvSpPr>
        <p:spPr>
          <a:xfrm>
            <a:off x="5394550" y="1493450"/>
            <a:ext cx="36050" cy="290300"/>
          </a:xfrm>
          <a:custGeom>
            <a:rect b="b" l="l" r="r" t="t"/>
            <a:pathLst>
              <a:path extrusionOk="0" h="11612" w="1442">
                <a:moveTo>
                  <a:pt x="0" y="0"/>
                </a:moveTo>
                <a:cubicBezTo>
                  <a:pt x="1224" y="3675"/>
                  <a:pt x="2214" y="8146"/>
                  <a:pt x="484" y="116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File:Bananas.svg - Wikimedia Commons"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00" y="2183402"/>
            <a:ext cx="766775" cy="51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elon - Free pictures on Pixabay"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446" y="2183401"/>
            <a:ext cx="595105" cy="510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- Free pictures on Pixabay"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375" y="2183400"/>
            <a:ext cx="649698" cy="5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298175" y="2739675"/>
            <a:ext cx="83337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Banana banana1();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Banana banana2();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Watermelon watermelon1();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Apple apple1();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Fruit* groceries[4] = {&amp;banana1, &amp;banana2, &amp;watermelon1, &amp;apple1};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for(int i = 0; i &lt; 4; ++i)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groceries[i]-&gt;eat();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//we automatically call the right “eat” function!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64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vs. Overloading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865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OVERLOADING is when we have several functions that may have the same name, but different SIGNATURES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5868622">
            <a:off x="3208714" y="3599192"/>
            <a:ext cx="1290609" cy="1042650"/>
          </a:xfrm>
          <a:custGeom>
            <a:rect b="b" l="l" r="r" t="t"/>
            <a:pathLst>
              <a:path extrusionOk="0" h="30395" w="50800">
                <a:moveTo>
                  <a:pt x="0" y="4660"/>
                </a:moveTo>
                <a:cubicBezTo>
                  <a:pt x="6398" y="-3337"/>
                  <a:pt x="25211" y="-251"/>
                  <a:pt x="30480" y="8531"/>
                </a:cubicBezTo>
                <a:cubicBezTo>
                  <a:pt x="33413" y="13420"/>
                  <a:pt x="35092" y="20201"/>
                  <a:pt x="32899" y="25464"/>
                </a:cubicBezTo>
                <a:cubicBezTo>
                  <a:pt x="31309" y="29280"/>
                  <a:pt x="25088" y="31446"/>
                  <a:pt x="21288" y="29818"/>
                </a:cubicBezTo>
                <a:cubicBezTo>
                  <a:pt x="19192" y="28920"/>
                  <a:pt x="19599" y="25209"/>
                  <a:pt x="20320" y="23045"/>
                </a:cubicBezTo>
                <a:cubicBezTo>
                  <a:pt x="21953" y="18147"/>
                  <a:pt x="27292" y="14010"/>
                  <a:pt x="32415" y="13369"/>
                </a:cubicBezTo>
                <a:cubicBezTo>
                  <a:pt x="39363" y="12500"/>
                  <a:pt x="47198" y="17525"/>
                  <a:pt x="50800" y="2352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sp>
      <p:sp>
        <p:nvSpPr>
          <p:cNvPr id="224" name="Google Shape;224;p26"/>
          <p:cNvSpPr txBox="1"/>
          <p:nvPr/>
        </p:nvSpPr>
        <p:spPr>
          <a:xfrm>
            <a:off x="117925" y="1798900"/>
            <a:ext cx="34380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When I call this code with different argument types, different constructors will run!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happens when I run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49" y="2344600"/>
            <a:ext cx="5150050" cy="100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03" y="3333467"/>
            <a:ext cx="32194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03" y="4303592"/>
            <a:ext cx="19621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227200" y="3798325"/>
            <a:ext cx="2913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about when I run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2152" y="3798327"/>
            <a:ext cx="2087245" cy="12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-93975"/>
            <a:ext cx="8520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vs. Overloading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670350"/>
            <a:ext cx="85206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 OVERRIDING is when a derived class has a function with the same signature as a virtual function in the base class.</a:t>
            </a:r>
            <a:endParaRPr sz="1400"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75" y="3939975"/>
            <a:ext cx="4016424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750" y="3787774"/>
            <a:ext cx="3651825" cy="13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00" y="1500800"/>
            <a:ext cx="3517574" cy="235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3750" y="1395838"/>
            <a:ext cx="3193130" cy="2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64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&amp; the override keyword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311700" y="865850"/>
            <a:ext cx="85206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override keyword is used when we are writing a function for a derived class that we want to OVERRIDE a function in the base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the override keyword because we want the compiler to yell at us if the new function we write doesn’t actually override any base class functions.</a:t>
            </a:r>
            <a:endParaRPr sz="1600"/>
          </a:p>
        </p:txBody>
      </p:sp>
      <p:sp>
        <p:nvSpPr>
          <p:cNvPr id="246" name="Google Shape;246;p28"/>
          <p:cNvSpPr txBox="1"/>
          <p:nvPr/>
        </p:nvSpPr>
        <p:spPr>
          <a:xfrm>
            <a:off x="508100" y="4452300"/>
            <a:ext cx="78801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Compiler is happy to let us write this new “eat()” function in Watermelon, but it doesn’t override the function in Fruit!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51133" l="0" r="0" t="0"/>
          <a:stretch/>
        </p:blipFill>
        <p:spPr>
          <a:xfrm>
            <a:off x="4599115" y="3024938"/>
            <a:ext cx="4441935" cy="1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 rotWithShape="1">
          <a:blip r:embed="rId4">
            <a:alphaModFix/>
          </a:blip>
          <a:srcRect b="61861" l="0" r="0" t="0"/>
          <a:stretch/>
        </p:blipFill>
        <p:spPr>
          <a:xfrm>
            <a:off x="96825" y="3240350"/>
            <a:ext cx="4187139" cy="9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5232650" y="3779625"/>
            <a:ext cx="2415900" cy="240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19825" y="3895975"/>
            <a:ext cx="2415900" cy="240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8"/>
          <p:cNvCxnSpPr>
            <a:stCxn id="250" idx="3"/>
          </p:cNvCxnSpPr>
          <p:nvPr/>
        </p:nvCxnSpPr>
        <p:spPr>
          <a:xfrm flipH="1" rot="10800000">
            <a:off x="2835725" y="3949375"/>
            <a:ext cx="2317200" cy="669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11700" y="64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&amp; the override keyword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311700" y="865850"/>
            <a:ext cx="86382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override keyword is used when we are writing a function for a derived class that we want to OVERRIDE a function in the base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the override keyword because we want the compiler to yell at us if the new function we write doesn’t actually override any base class functions.</a:t>
            </a:r>
            <a:endParaRPr sz="1600"/>
          </a:p>
        </p:txBody>
      </p:sp>
      <p:sp>
        <p:nvSpPr>
          <p:cNvPr id="258" name="Google Shape;258;p29"/>
          <p:cNvSpPr txBox="1"/>
          <p:nvPr/>
        </p:nvSpPr>
        <p:spPr>
          <a:xfrm>
            <a:off x="4336275" y="2678750"/>
            <a:ext cx="42996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Compiler/ IDE yells at us and says we’re not doing what we’ve intended!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62070" l="0" r="31935" t="0"/>
          <a:stretch/>
        </p:blipFill>
        <p:spPr>
          <a:xfrm>
            <a:off x="97575" y="2678750"/>
            <a:ext cx="2878150" cy="9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 b="27331" l="0" r="0" t="13419"/>
          <a:stretch/>
        </p:blipFill>
        <p:spPr>
          <a:xfrm>
            <a:off x="97575" y="3797450"/>
            <a:ext cx="8957274" cy="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/>
          <p:nvPr/>
        </p:nvSpPr>
        <p:spPr>
          <a:xfrm>
            <a:off x="328700" y="3334375"/>
            <a:ext cx="2415900" cy="240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739875" y="4342525"/>
            <a:ext cx="8210100" cy="240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9"/>
          <p:cNvCxnSpPr>
            <a:stCxn id="258" idx="2"/>
            <a:endCxn id="262" idx="0"/>
          </p:cNvCxnSpPr>
          <p:nvPr/>
        </p:nvCxnSpPr>
        <p:spPr>
          <a:xfrm flipH="1">
            <a:off x="4845075" y="3396350"/>
            <a:ext cx="1641000" cy="9462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4197775" y="1325325"/>
            <a:ext cx="26739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style Q’s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14" y="1619475"/>
            <a:ext cx="2063933" cy="15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414775"/>
            <a:ext cx="8520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5 due Sunday, October 14th at 8pm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3 due Friday, October 26th at 8pm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LAB NEXT WEEK -- Have a great break!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523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Agenda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259750"/>
            <a:ext cx="85206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Brief review Polymorphism + Inheritance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Worksheet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Exam-style Questions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 for Lab Assignment / Project Questions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7307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Reminders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823753" y="3251775"/>
            <a:ext cx="2289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Today’s theme: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Fruit!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758" y="3728176"/>
            <a:ext cx="2320240" cy="1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64400" y="460188"/>
            <a:ext cx="8215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follow along with today’s example: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107300" y="1654375"/>
            <a:ext cx="69294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https://github.com/MelGeorge/Fruit.git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 project with these files in your IDE, or simply view them in a text editor!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725" y="3443150"/>
            <a:ext cx="2476726" cy="1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43150"/>
            <a:ext cx="2476726" cy="1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450" y="3443150"/>
            <a:ext cx="2476726" cy="1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30719" t="0"/>
          <a:stretch/>
        </p:blipFill>
        <p:spPr>
          <a:xfrm>
            <a:off x="7428075" y="3443150"/>
            <a:ext cx="1715924" cy="15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801000"/>
            <a:ext cx="85206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when we have base classes and derived classes. A base class is usually a broad category, whereas a derived class is usually a specific subtype within that category.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we might have a base class called “Fruit” (a large category) and a derived class called “Watermelon” (a type of fruit). A Watermelon “is a” fruit.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35300" y="3186275"/>
            <a:ext cx="2993400" cy="1869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429425" y="3332900"/>
            <a:ext cx="174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905900" y="4188100"/>
            <a:ext cx="1014000" cy="801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796000" y="4241150"/>
            <a:ext cx="13806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WATERMELONS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250" y="3308375"/>
            <a:ext cx="1747200" cy="17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-862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- Fruits &amp; Watermelons Example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45" y="617050"/>
            <a:ext cx="3645880" cy="26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4459325" y="3497825"/>
            <a:ext cx="3921900" cy="1539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593725" y="3957275"/>
            <a:ext cx="1954800" cy="9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11700" y="3784925"/>
            <a:ext cx="1954800" cy="9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707425" y="3957275"/>
            <a:ext cx="146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slices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97525" y="4301975"/>
            <a:ext cx="1747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seeds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color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15500" y="4129625"/>
            <a:ext cx="1747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seeds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color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593725" y="3589425"/>
            <a:ext cx="2040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WATERMELON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3784925"/>
            <a:ext cx="1954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593725" y="3957275"/>
            <a:ext cx="1954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40288"/>
            <a:ext cx="3946825" cy="2638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0" y="3342563"/>
            <a:ext cx="47463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 memory, these objects look like this: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719100" y="0"/>
            <a:ext cx="24249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" y="0"/>
            <a:ext cx="3517574" cy="235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5" y="2430525"/>
            <a:ext cx="3517571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938" y="671500"/>
            <a:ext cx="53816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762950" y="4362025"/>
            <a:ext cx="5265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Inheritance is BOTTOM UP-- if both classes have defined the same function, look in the derived class first.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996000" y="450075"/>
            <a:ext cx="1152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</a:t>
            </a:r>
            <a:endParaRPr/>
          </a:p>
        </p:txBody>
      </p:sp>
      <p:pic>
        <p:nvPicPr>
          <p:cNvPr descr="File:Bananas.svg - Wikimedia Commons"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400" y="2679963"/>
            <a:ext cx="1717450" cy="11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elon - Free pictures on Pixabay"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002" y="2557688"/>
            <a:ext cx="1617875" cy="1388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- Free pictures on Pixabay"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024" y="2496100"/>
            <a:ext cx="1923076" cy="15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2379560" y="1340438"/>
            <a:ext cx="1256325" cy="1318375"/>
          </a:xfrm>
          <a:custGeom>
            <a:rect b="b" l="l" r="r" t="t"/>
            <a:pathLst>
              <a:path extrusionOk="0" h="52735" w="50253">
                <a:moveTo>
                  <a:pt x="904" y="52735"/>
                </a:moveTo>
                <a:cubicBezTo>
                  <a:pt x="904" y="48058"/>
                  <a:pt x="-1024" y="42966"/>
                  <a:pt x="904" y="38705"/>
                </a:cubicBezTo>
                <a:cubicBezTo>
                  <a:pt x="6375" y="26613"/>
                  <a:pt x="24570" y="13965"/>
                  <a:pt x="36222" y="20320"/>
                </a:cubicBezTo>
                <a:cubicBezTo>
                  <a:pt x="41760" y="23340"/>
                  <a:pt x="41356" y="34066"/>
                  <a:pt x="37674" y="39188"/>
                </a:cubicBezTo>
                <a:cubicBezTo>
                  <a:pt x="34102" y="44157"/>
                  <a:pt x="26013" y="47072"/>
                  <a:pt x="20257" y="44994"/>
                </a:cubicBezTo>
                <a:cubicBezTo>
                  <a:pt x="9832" y="41230"/>
                  <a:pt x="10378" y="21967"/>
                  <a:pt x="15419" y="12095"/>
                </a:cubicBezTo>
                <a:cubicBezTo>
                  <a:pt x="21009" y="1148"/>
                  <a:pt x="37962" y="0"/>
                  <a:pt x="50253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5" name="Google Shape;125;p19"/>
          <p:cNvSpPr/>
          <p:nvPr/>
        </p:nvSpPr>
        <p:spPr>
          <a:xfrm>
            <a:off x="4520775" y="1441550"/>
            <a:ext cx="307500" cy="1116155"/>
          </a:xfrm>
          <a:custGeom>
            <a:rect b="b" l="l" r="r" t="t"/>
            <a:pathLst>
              <a:path extrusionOk="0" h="34970" w="12300">
                <a:moveTo>
                  <a:pt x="4954" y="34834"/>
                </a:moveTo>
                <a:cubicBezTo>
                  <a:pt x="7458" y="34834"/>
                  <a:pt x="12565" y="35377"/>
                  <a:pt x="12211" y="32899"/>
                </a:cubicBezTo>
                <a:cubicBezTo>
                  <a:pt x="11521" y="28072"/>
                  <a:pt x="1299" y="29404"/>
                  <a:pt x="116" y="24674"/>
                </a:cubicBezTo>
                <a:cubicBezTo>
                  <a:pt x="-812" y="20965"/>
                  <a:pt x="7571" y="22054"/>
                  <a:pt x="10276" y="19352"/>
                </a:cubicBezTo>
                <a:cubicBezTo>
                  <a:pt x="11352" y="18277"/>
                  <a:pt x="9123" y="16326"/>
                  <a:pt x="7857" y="15482"/>
                </a:cubicBezTo>
                <a:cubicBezTo>
                  <a:pt x="5844" y="14140"/>
                  <a:pt x="1464" y="13475"/>
                  <a:pt x="2051" y="11128"/>
                </a:cubicBezTo>
                <a:cubicBezTo>
                  <a:pt x="2715" y="8473"/>
                  <a:pt x="10046" y="6965"/>
                  <a:pt x="7857" y="5322"/>
                </a:cubicBezTo>
                <a:cubicBezTo>
                  <a:pt x="6793" y="4524"/>
                  <a:pt x="4724" y="5460"/>
                  <a:pt x="3986" y="4354"/>
                </a:cubicBezTo>
                <a:cubicBezTo>
                  <a:pt x="3161" y="3117"/>
                  <a:pt x="3903" y="1051"/>
                  <a:pt x="495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6" name="Google Shape;126;p19"/>
          <p:cNvSpPr/>
          <p:nvPr/>
        </p:nvSpPr>
        <p:spPr>
          <a:xfrm>
            <a:off x="5358250" y="983493"/>
            <a:ext cx="1858025" cy="1550150"/>
          </a:xfrm>
          <a:custGeom>
            <a:rect b="b" l="l" r="r" t="t"/>
            <a:pathLst>
              <a:path extrusionOk="0" h="62006" w="74321">
                <a:moveTo>
                  <a:pt x="74023" y="62006"/>
                </a:moveTo>
                <a:cubicBezTo>
                  <a:pt x="74023" y="57230"/>
                  <a:pt x="75216" y="50432"/>
                  <a:pt x="71120" y="47975"/>
                </a:cubicBezTo>
                <a:cubicBezTo>
                  <a:pt x="68272" y="46267"/>
                  <a:pt x="65521" y="51647"/>
                  <a:pt x="62412" y="52813"/>
                </a:cubicBezTo>
                <a:cubicBezTo>
                  <a:pt x="57940" y="54490"/>
                  <a:pt x="50516" y="54182"/>
                  <a:pt x="48381" y="49910"/>
                </a:cubicBezTo>
                <a:cubicBezTo>
                  <a:pt x="44893" y="42932"/>
                  <a:pt x="58899" y="28379"/>
                  <a:pt x="51284" y="26688"/>
                </a:cubicBezTo>
                <a:cubicBezTo>
                  <a:pt x="44027" y="25076"/>
                  <a:pt x="34768" y="36784"/>
                  <a:pt x="29513" y="31526"/>
                </a:cubicBezTo>
                <a:cubicBezTo>
                  <a:pt x="24805" y="26814"/>
                  <a:pt x="34405" y="17875"/>
                  <a:pt x="31932" y="11690"/>
                </a:cubicBezTo>
                <a:cubicBezTo>
                  <a:pt x="28923" y="4165"/>
                  <a:pt x="15429" y="16671"/>
                  <a:pt x="7741" y="14109"/>
                </a:cubicBezTo>
                <a:cubicBezTo>
                  <a:pt x="5610" y="13399"/>
                  <a:pt x="4611" y="9950"/>
                  <a:pt x="5322" y="7819"/>
                </a:cubicBezTo>
                <a:cubicBezTo>
                  <a:pt x="6052" y="5629"/>
                  <a:pt x="9082" y="3674"/>
                  <a:pt x="8225" y="1530"/>
                </a:cubicBezTo>
                <a:cubicBezTo>
                  <a:pt x="7200" y="-1033"/>
                  <a:pt x="1236" y="28"/>
                  <a:pt x="0" y="249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" name="Google Shape;127;p19"/>
          <p:cNvSpPr txBox="1"/>
          <p:nvPr/>
        </p:nvSpPr>
        <p:spPr>
          <a:xfrm>
            <a:off x="1487675" y="1774375"/>
            <a:ext cx="98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“Is 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635875" y="1757675"/>
            <a:ext cx="98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“Is 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872575" y="1387025"/>
            <a:ext cx="98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“Is 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9"/>
          <p:cNvSpPr/>
          <p:nvPr/>
        </p:nvSpPr>
        <p:spPr>
          <a:xfrm flipH="1">
            <a:off x="4520807" y="3843950"/>
            <a:ext cx="244809" cy="943450"/>
          </a:xfrm>
          <a:custGeom>
            <a:rect b="b" l="l" r="r" t="t"/>
            <a:pathLst>
              <a:path extrusionOk="0" h="37738" w="15189">
                <a:moveTo>
                  <a:pt x="15189" y="0"/>
                </a:moveTo>
                <a:cubicBezTo>
                  <a:pt x="6770" y="0"/>
                  <a:pt x="-571" y="11936"/>
                  <a:pt x="191" y="20320"/>
                </a:cubicBezTo>
                <a:cubicBezTo>
                  <a:pt x="510" y="23828"/>
                  <a:pt x="7860" y="25714"/>
                  <a:pt x="10351" y="23223"/>
                </a:cubicBezTo>
                <a:cubicBezTo>
                  <a:pt x="11563" y="22011"/>
                  <a:pt x="8661" y="19595"/>
                  <a:pt x="6964" y="19353"/>
                </a:cubicBezTo>
                <a:cubicBezTo>
                  <a:pt x="889" y="18487"/>
                  <a:pt x="3253" y="32249"/>
                  <a:pt x="5997" y="3773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19"/>
          <p:cNvSpPr txBox="1"/>
          <p:nvPr/>
        </p:nvSpPr>
        <p:spPr>
          <a:xfrm>
            <a:off x="1197575" y="4118125"/>
            <a:ext cx="1427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“has 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Seed - Free vector graphics on Pixabay"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7529" y="4748175"/>
            <a:ext cx="634601" cy="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1100210" y="3875400"/>
            <a:ext cx="379725" cy="943450"/>
          </a:xfrm>
          <a:custGeom>
            <a:rect b="b" l="l" r="r" t="t"/>
            <a:pathLst>
              <a:path extrusionOk="0" h="37738" w="15189">
                <a:moveTo>
                  <a:pt x="15189" y="0"/>
                </a:moveTo>
                <a:cubicBezTo>
                  <a:pt x="6770" y="0"/>
                  <a:pt x="-571" y="11936"/>
                  <a:pt x="191" y="20320"/>
                </a:cubicBezTo>
                <a:cubicBezTo>
                  <a:pt x="510" y="23828"/>
                  <a:pt x="7860" y="25714"/>
                  <a:pt x="10351" y="23223"/>
                </a:cubicBezTo>
                <a:cubicBezTo>
                  <a:pt x="11563" y="22011"/>
                  <a:pt x="8661" y="19595"/>
                  <a:pt x="6964" y="19353"/>
                </a:cubicBezTo>
                <a:cubicBezTo>
                  <a:pt x="889" y="18487"/>
                  <a:pt x="3253" y="32249"/>
                  <a:pt x="5997" y="3773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4" name="Google Shape;134;p19"/>
          <p:cNvSpPr/>
          <p:nvPr/>
        </p:nvSpPr>
        <p:spPr>
          <a:xfrm>
            <a:off x="7216285" y="3875400"/>
            <a:ext cx="379725" cy="943450"/>
          </a:xfrm>
          <a:custGeom>
            <a:rect b="b" l="l" r="r" t="t"/>
            <a:pathLst>
              <a:path extrusionOk="0" h="37738" w="15189">
                <a:moveTo>
                  <a:pt x="15189" y="0"/>
                </a:moveTo>
                <a:cubicBezTo>
                  <a:pt x="6770" y="0"/>
                  <a:pt x="-571" y="11936"/>
                  <a:pt x="191" y="20320"/>
                </a:cubicBezTo>
                <a:cubicBezTo>
                  <a:pt x="510" y="23828"/>
                  <a:pt x="7860" y="25714"/>
                  <a:pt x="10351" y="23223"/>
                </a:cubicBezTo>
                <a:cubicBezTo>
                  <a:pt x="11563" y="22011"/>
                  <a:pt x="8661" y="19595"/>
                  <a:pt x="6964" y="19353"/>
                </a:cubicBezTo>
                <a:cubicBezTo>
                  <a:pt x="889" y="18487"/>
                  <a:pt x="3253" y="32249"/>
                  <a:pt x="5997" y="3773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5" name="Google Shape;135;p19"/>
          <p:cNvSpPr txBox="1"/>
          <p:nvPr/>
        </p:nvSpPr>
        <p:spPr>
          <a:xfrm>
            <a:off x="3634550" y="4149575"/>
            <a:ext cx="1427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“has 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7596000" y="4118125"/>
            <a:ext cx="1427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“has 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Seed - Free vector graphics on Pixabay"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5916" y="4748175"/>
            <a:ext cx="634601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d - Free vector graphics on Pixabay"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9879" y="4666450"/>
            <a:ext cx="634601" cy="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12225" y="34200"/>
            <a:ext cx="34209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Inheritance is for when something “is a” type of something else. Member variables are for when something “has a” part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286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when objects can behave in many different ways, depending on the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Ad-Hoc Polymorphism / Function Overloading : many functions with the SAME NAME but different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Subtype Polymorphism : a variable of a base type can hold an object of a derived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Upcasts are safe, downcasts are not -- use the “is a” construct to check!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Static vs. Dynamic Type and Static vs. Dynamic Binding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Parametric Polymorphism : templating! Later &lt;3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29100"/>
            <a:ext cx="30765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4068375" y="292850"/>
            <a:ext cx="44472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Polymorphism comes into play when we have pointers to objects. When we access those objects and call their member functions through the pointers, we will see polymorphic behavior.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Fruit pointer can point to a Watermelon, because all watermelons are fruits.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11700" y="3815150"/>
            <a:ext cx="433500" cy="3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752550" y="3815150"/>
            <a:ext cx="433500" cy="3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95475" y="3491725"/>
            <a:ext cx="1490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fruit_ptr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443775" y="3497900"/>
            <a:ext cx="1490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fruit_ptr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1916375" y="3519050"/>
            <a:ext cx="1954800" cy="9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2020175" y="3863750"/>
            <a:ext cx="1747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seeds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color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916375" y="3519050"/>
            <a:ext cx="1954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067425" y="3404300"/>
            <a:ext cx="3076500" cy="138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335789" y="3811455"/>
            <a:ext cx="1533600" cy="86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7993903" y="3811455"/>
            <a:ext cx="1150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slices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417241" y="4064056"/>
            <a:ext cx="13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seeds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string color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067425" y="3404300"/>
            <a:ext cx="1600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WATERMELON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6335789" y="3811455"/>
            <a:ext cx="153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62000" y="3992625"/>
            <a:ext cx="1343900" cy="61100"/>
          </a:xfrm>
          <a:custGeom>
            <a:rect b="b" l="l" r="r" t="t"/>
            <a:pathLst>
              <a:path extrusionOk="0" h="2444" w="53756">
                <a:moveTo>
                  <a:pt x="0" y="0"/>
                </a:moveTo>
                <a:cubicBezTo>
                  <a:pt x="12227" y="0"/>
                  <a:pt x="24446" y="748"/>
                  <a:pt x="36652" y="1466"/>
                </a:cubicBezTo>
                <a:cubicBezTo>
                  <a:pt x="42353" y="1801"/>
                  <a:pt x="48649" y="-112"/>
                  <a:pt x="53756" y="244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7" name="Google Shape;167;p21"/>
          <p:cNvSpPr/>
          <p:nvPr/>
        </p:nvSpPr>
        <p:spPr>
          <a:xfrm>
            <a:off x="4985850" y="3971050"/>
            <a:ext cx="1081571" cy="61100"/>
          </a:xfrm>
          <a:custGeom>
            <a:rect b="b" l="l" r="r" t="t"/>
            <a:pathLst>
              <a:path extrusionOk="0" h="2444" w="53756">
                <a:moveTo>
                  <a:pt x="0" y="0"/>
                </a:moveTo>
                <a:cubicBezTo>
                  <a:pt x="12227" y="0"/>
                  <a:pt x="24446" y="748"/>
                  <a:pt x="36652" y="1466"/>
                </a:cubicBezTo>
                <a:cubicBezTo>
                  <a:pt x="42353" y="1801"/>
                  <a:pt x="48649" y="-112"/>
                  <a:pt x="53756" y="244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8" name="Google Shape;168;p21"/>
          <p:cNvSpPr txBox="1"/>
          <p:nvPr/>
        </p:nvSpPr>
        <p:spPr>
          <a:xfrm>
            <a:off x="311700" y="2831838"/>
            <a:ext cx="321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 ptr will “act more like a fruit”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132750" y="2739425"/>
            <a:ext cx="321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 ptr will “act more like a watermelon”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11700" y="4435275"/>
            <a:ext cx="3995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Polymorphism is more TOP DOWN-- look at static type (base class) first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