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matic SC"/>
      <p:regular r:id="rId24"/>
      <p:bold r:id="rId25"/>
    </p:embeddedFont>
    <p:embeddedFont>
      <p:font typeface="Source Code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C226E90-0DED-4314-9FA4-33D080A6A002}">
  <a:tblStyle styleId="{8C226E90-0DED-4314-9FA4-33D080A6A0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AmaticSC-bold.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2abb972aa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abb972aa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6d896bdd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6d896bdd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6d896bdd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6d896bdd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6d896bdd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6d896bdd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6d896bdd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6d896bdd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2abb972aaa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bb972aaa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2abb972aa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bb972aa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2abb972aaa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bb972aaa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2abb972aaa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bb972aaa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2abb972aa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bb972aa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2abb972aaa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abb972aaa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2abb972aa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bb972aa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6d896bd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6d896bd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6d896bdd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6d896bdd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6d896bd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6d896bd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6d896bdd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6d896bdd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6d896bdd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6d896bdd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6d896bdd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6d896bdd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558850" y="961088"/>
            <a:ext cx="56913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Lab 7 -</a:t>
            </a:r>
            <a:endParaRPr/>
          </a:p>
          <a:p>
            <a:pPr indent="0" lvl="0" marL="0" rtl="0" algn="ctr">
              <a:spcBef>
                <a:spcPts val="0"/>
              </a:spcBef>
              <a:spcAft>
                <a:spcPts val="0"/>
              </a:spcAft>
              <a:buNone/>
            </a:pPr>
            <a:r>
              <a:rPr lang="en"/>
              <a:t>Dynamic Memory</a:t>
            </a:r>
            <a:endParaRPr/>
          </a:p>
        </p:txBody>
      </p:sp>
      <p:pic>
        <p:nvPicPr>
          <p:cNvPr id="57" name="Google Shape;57;p13"/>
          <p:cNvPicPr preferRelativeResize="0"/>
          <p:nvPr/>
        </p:nvPicPr>
        <p:blipFill>
          <a:blip r:embed="rId3">
            <a:alphaModFix/>
          </a:blip>
          <a:stretch>
            <a:fillRect/>
          </a:stretch>
        </p:blipFill>
        <p:spPr>
          <a:xfrm>
            <a:off x="410950" y="994725"/>
            <a:ext cx="3147901" cy="31540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Memory leak</a:t>
            </a:r>
            <a:endParaRPr/>
          </a:p>
        </p:txBody>
      </p:sp>
      <p:sp>
        <p:nvSpPr>
          <p:cNvPr id="172" name="Google Shape;172;p22"/>
          <p:cNvSpPr txBox="1"/>
          <p:nvPr>
            <p:ph idx="1" type="body"/>
          </p:nvPr>
        </p:nvSpPr>
        <p:spPr>
          <a:xfrm>
            <a:off x="311700" y="1266325"/>
            <a:ext cx="7895700" cy="330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lose the address of the integer  7. When we lose the address of an object on the heap, the memory is</a:t>
            </a:r>
            <a:r>
              <a:rPr b="1" lang="en"/>
              <a:t> orphaned</a:t>
            </a:r>
            <a:r>
              <a:rPr lang="en"/>
              <a:t>. </a:t>
            </a:r>
            <a:endParaRPr/>
          </a:p>
          <a:p>
            <a:pPr indent="0" lvl="0" marL="0" rtl="0" algn="l">
              <a:spcBef>
                <a:spcPts val="1600"/>
              </a:spcBef>
              <a:spcAft>
                <a:spcPts val="0"/>
              </a:spcAft>
              <a:buNone/>
            </a:pPr>
            <a:r>
              <a:rPr lang="en"/>
              <a:t>When we don’t free up memory we are no longer using, we have a </a:t>
            </a:r>
            <a:r>
              <a:rPr b="1" lang="en"/>
              <a:t>memory leak</a:t>
            </a:r>
            <a:r>
              <a:rPr lang="en"/>
              <a:t>.  </a:t>
            </a:r>
            <a:endParaRPr/>
          </a:p>
          <a:p>
            <a:pPr indent="0" lvl="0" marL="0" rtl="0" algn="l">
              <a:spcBef>
                <a:spcPts val="1600"/>
              </a:spcBef>
              <a:spcAft>
                <a:spcPts val="1600"/>
              </a:spcAft>
              <a:buNone/>
            </a:pPr>
            <a:r>
              <a:rPr lang="en"/>
              <a:t>Orphaned memory -&gt; memory leak</a:t>
            </a:r>
            <a:endParaRPr/>
          </a:p>
        </p:txBody>
      </p:sp>
      <p:sp>
        <p:nvSpPr>
          <p:cNvPr id="173" name="Google Shape;173;p22"/>
          <p:cNvSpPr txBox="1"/>
          <p:nvPr/>
        </p:nvSpPr>
        <p:spPr>
          <a:xfrm>
            <a:off x="393800" y="1266325"/>
            <a:ext cx="2350200" cy="1505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i</a:t>
            </a:r>
            <a:r>
              <a:rPr lang="en">
                <a:solidFill>
                  <a:schemeClr val="dk2"/>
                </a:solidFill>
                <a:latin typeface="Source Code Pro"/>
                <a:ea typeface="Source Code Pro"/>
                <a:cs typeface="Source Code Pro"/>
                <a:sym typeface="Source Code Pro"/>
              </a:rPr>
              <a:t>nt *ptr = new int(7);</a:t>
            </a:r>
            <a:endParaRPr>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a:solidFill>
                  <a:schemeClr val="dk2"/>
                </a:solidFill>
                <a:latin typeface="Source Code Pro"/>
                <a:ea typeface="Source Code Pro"/>
                <a:cs typeface="Source Code Pro"/>
                <a:sym typeface="Source Code Pro"/>
              </a:rPr>
              <a:t>int x = 3;</a:t>
            </a:r>
            <a:endParaRPr>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rPr lang="en">
                <a:solidFill>
                  <a:schemeClr val="dk2"/>
                </a:solidFill>
                <a:latin typeface="Source Code Pro"/>
                <a:ea typeface="Source Code Pro"/>
                <a:cs typeface="Source Code Pro"/>
                <a:sym typeface="Source Code Pro"/>
              </a:rPr>
              <a:t>ptr = &amp;x;</a:t>
            </a:r>
            <a:endParaRPr>
              <a:solidFill>
                <a:schemeClr val="dk2"/>
              </a:solidFill>
              <a:latin typeface="Source Code Pro"/>
              <a:ea typeface="Source Code Pro"/>
              <a:cs typeface="Source Code Pro"/>
              <a:sym typeface="Source Code Pro"/>
            </a:endParaRPr>
          </a:p>
        </p:txBody>
      </p:sp>
      <p:sp>
        <p:nvSpPr>
          <p:cNvPr id="174" name="Google Shape;174;p22"/>
          <p:cNvSpPr txBox="1"/>
          <p:nvPr/>
        </p:nvSpPr>
        <p:spPr>
          <a:xfrm>
            <a:off x="4146800" y="1353550"/>
            <a:ext cx="3100800" cy="1418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v</a:t>
            </a:r>
            <a:r>
              <a:rPr lang="en">
                <a:solidFill>
                  <a:schemeClr val="dk2"/>
                </a:solidFill>
                <a:latin typeface="Source Code Pro"/>
                <a:ea typeface="Source Code Pro"/>
                <a:cs typeface="Source Code Pro"/>
                <a:sym typeface="Source Code Pro"/>
              </a:rPr>
              <a:t>oid foo() {</a:t>
            </a:r>
            <a:br>
              <a:rPr lang="en">
                <a:solidFill>
                  <a:schemeClr val="dk2"/>
                </a:solidFill>
                <a:latin typeface="Source Code Pro"/>
                <a:ea typeface="Source Code Pro"/>
                <a:cs typeface="Source Code Pro"/>
                <a:sym typeface="Source Code Pro"/>
              </a:rPr>
            </a:br>
            <a:r>
              <a:rPr lang="en">
                <a:solidFill>
                  <a:schemeClr val="dk2"/>
                </a:solidFill>
                <a:latin typeface="Source Code Pro"/>
                <a:ea typeface="Source Code Pro"/>
                <a:cs typeface="Source Code Pro"/>
                <a:sym typeface="Source Code Pro"/>
              </a:rPr>
              <a:t>	int *ptr = new int(7);</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	return;</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a:t>
            </a:r>
            <a:endParaRPr>
              <a:solidFill>
                <a:schemeClr val="dk2"/>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free</a:t>
            </a:r>
            <a:endParaRPr/>
          </a:p>
        </p:txBody>
      </p:sp>
      <p:sp>
        <p:nvSpPr>
          <p:cNvPr id="180" name="Google Shape;180;p23"/>
          <p:cNvSpPr txBox="1"/>
          <p:nvPr>
            <p:ph idx="1" type="body"/>
          </p:nvPr>
        </p:nvSpPr>
        <p:spPr>
          <a:xfrm>
            <a:off x="311700" y="1228675"/>
            <a:ext cx="8520600" cy="3340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 </a:t>
            </a:r>
            <a:r>
              <a:rPr b="1" lang="en"/>
              <a:t>double free</a:t>
            </a:r>
            <a:r>
              <a:rPr lang="en"/>
              <a:t> occurs when we attempt to free up memory that’s already been freed</a:t>
            </a:r>
            <a:endParaRPr/>
          </a:p>
        </p:txBody>
      </p:sp>
      <p:sp>
        <p:nvSpPr>
          <p:cNvPr id="181" name="Google Shape;181;p23"/>
          <p:cNvSpPr txBox="1"/>
          <p:nvPr/>
        </p:nvSpPr>
        <p:spPr>
          <a:xfrm>
            <a:off x="4979350" y="1266325"/>
            <a:ext cx="3117300" cy="2079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Source Code Pro"/>
                <a:ea typeface="Source Code Pro"/>
                <a:cs typeface="Source Code Pro"/>
                <a:sym typeface="Source Code Pro"/>
              </a:rPr>
              <a:t>i</a:t>
            </a:r>
            <a:r>
              <a:rPr lang="en" sz="1600">
                <a:solidFill>
                  <a:schemeClr val="dk2"/>
                </a:solidFill>
                <a:latin typeface="Source Code Pro"/>
                <a:ea typeface="Source Code Pro"/>
                <a:cs typeface="Source Code Pro"/>
                <a:sym typeface="Source Code Pro"/>
              </a:rPr>
              <a:t>nt *ptr1 = new int(3);</a:t>
            </a:r>
            <a:endParaRPr sz="16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600">
                <a:solidFill>
                  <a:schemeClr val="dk2"/>
                </a:solidFill>
                <a:latin typeface="Source Code Pro"/>
                <a:ea typeface="Source Code Pro"/>
                <a:cs typeface="Source Code Pro"/>
                <a:sym typeface="Source Code Pro"/>
              </a:rPr>
              <a:t>int *ptr2 = ptr1;</a:t>
            </a:r>
            <a:endParaRPr sz="16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600">
                <a:solidFill>
                  <a:schemeClr val="dk2"/>
                </a:solidFill>
                <a:latin typeface="Source Code Pro"/>
                <a:ea typeface="Source Code Pro"/>
                <a:cs typeface="Source Code Pro"/>
                <a:sym typeface="Source Code Pro"/>
              </a:rPr>
              <a:t>delete ptr1;</a:t>
            </a:r>
            <a:endParaRPr sz="16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rPr lang="en" sz="1600">
                <a:solidFill>
                  <a:schemeClr val="dk2"/>
                </a:solidFill>
                <a:latin typeface="Source Code Pro"/>
                <a:ea typeface="Source Code Pro"/>
                <a:cs typeface="Source Code Pro"/>
                <a:sym typeface="Source Code Pro"/>
              </a:rPr>
              <a:t>delete ptr2;</a:t>
            </a:r>
            <a:endParaRPr sz="1600">
              <a:solidFill>
                <a:schemeClr val="dk2"/>
              </a:solidFill>
              <a:latin typeface="Source Code Pro"/>
              <a:ea typeface="Source Code Pro"/>
              <a:cs typeface="Source Code Pro"/>
              <a:sym typeface="Source Code Pro"/>
            </a:endParaRPr>
          </a:p>
        </p:txBody>
      </p:sp>
      <p:sp>
        <p:nvSpPr>
          <p:cNvPr id="182" name="Google Shape;182;p23"/>
          <p:cNvSpPr txBox="1"/>
          <p:nvPr/>
        </p:nvSpPr>
        <p:spPr>
          <a:xfrm>
            <a:off x="372075" y="1309375"/>
            <a:ext cx="3303300" cy="1993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i</a:t>
            </a:r>
            <a:r>
              <a:rPr lang="en" sz="1800">
                <a:solidFill>
                  <a:schemeClr val="dk2"/>
                </a:solidFill>
                <a:latin typeface="Source Code Pro"/>
                <a:ea typeface="Source Code Pro"/>
                <a:cs typeface="Source Code Pro"/>
                <a:sym typeface="Source Code Pro"/>
              </a:rPr>
              <a:t>nt *ptr = new int(3);</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delete ptr;</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delete ptr;</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Bad delete</a:t>
            </a:r>
            <a:endParaRPr/>
          </a:p>
        </p:txBody>
      </p:sp>
      <p:sp>
        <p:nvSpPr>
          <p:cNvPr id="188" name="Google Shape;188;p24"/>
          <p:cNvSpPr txBox="1"/>
          <p:nvPr>
            <p:ph idx="1" type="body"/>
          </p:nvPr>
        </p:nvSpPr>
        <p:spPr>
          <a:xfrm>
            <a:off x="311700" y="1228675"/>
            <a:ext cx="8520600" cy="3340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 x = 7;</a:t>
            </a:r>
            <a:endParaRPr/>
          </a:p>
          <a:p>
            <a:pPr indent="0" lvl="0" marL="0" rtl="0" algn="l">
              <a:spcBef>
                <a:spcPts val="1600"/>
              </a:spcBef>
              <a:spcAft>
                <a:spcPts val="0"/>
              </a:spcAft>
              <a:buNone/>
            </a:pPr>
            <a:r>
              <a:rPr lang="en"/>
              <a:t>int *ptr = &amp;x;</a:t>
            </a:r>
            <a:endParaRPr/>
          </a:p>
          <a:p>
            <a:pPr indent="0" lvl="0" marL="0" rtl="0" algn="l">
              <a:spcBef>
                <a:spcPts val="1600"/>
              </a:spcBef>
              <a:spcAft>
                <a:spcPts val="0"/>
              </a:spcAft>
              <a:buNone/>
            </a:pPr>
            <a:r>
              <a:rPr lang="en"/>
              <a:t>delete ptr;</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 </a:t>
            </a:r>
            <a:r>
              <a:rPr b="1" lang="en"/>
              <a:t>bad delete </a:t>
            </a:r>
            <a:r>
              <a:rPr lang="en"/>
              <a:t>is when we attempt to deallocate memory that’s not stored on the heap. </a:t>
            </a:r>
            <a:endParaRPr/>
          </a:p>
        </p:txBody>
      </p:sp>
      <p:sp>
        <p:nvSpPr>
          <p:cNvPr id="189" name="Google Shape;189;p24"/>
          <p:cNvSpPr/>
          <p:nvPr/>
        </p:nvSpPr>
        <p:spPr>
          <a:xfrm>
            <a:off x="311700" y="1266325"/>
            <a:ext cx="2187000" cy="152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Dangling pointer </a:t>
            </a:r>
            <a:endParaRPr/>
          </a:p>
        </p:txBody>
      </p:sp>
      <p:sp>
        <p:nvSpPr>
          <p:cNvPr id="195" name="Google Shape;195;p25"/>
          <p:cNvSpPr txBox="1"/>
          <p:nvPr>
            <p:ph idx="1" type="body"/>
          </p:nvPr>
        </p:nvSpPr>
        <p:spPr>
          <a:xfrm>
            <a:off x="311700" y="982450"/>
            <a:ext cx="8520600" cy="3340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 *ptr = new int(3);</a:t>
            </a:r>
            <a:endParaRPr/>
          </a:p>
          <a:p>
            <a:pPr indent="0" lvl="0" marL="0" rtl="0" algn="l">
              <a:spcBef>
                <a:spcPts val="1600"/>
              </a:spcBef>
              <a:spcAft>
                <a:spcPts val="0"/>
              </a:spcAft>
              <a:buNone/>
            </a:pPr>
            <a:r>
              <a:rPr lang="en"/>
              <a:t>delete ptr;</a:t>
            </a:r>
            <a:endParaRPr/>
          </a:p>
          <a:p>
            <a:pPr indent="0" lvl="0" marL="0" rtl="0" algn="l">
              <a:spcBef>
                <a:spcPts val="1600"/>
              </a:spcBef>
              <a:spcAft>
                <a:spcPts val="0"/>
              </a:spcAft>
              <a:buNone/>
            </a:pPr>
            <a:r>
              <a:rPr lang="en"/>
              <a:t>int *ptr2 = new int(7);</a:t>
            </a:r>
            <a:endParaRPr/>
          </a:p>
          <a:p>
            <a:pPr indent="0" lvl="0" marL="0" rtl="0" algn="l">
              <a:spcBef>
                <a:spcPts val="1600"/>
              </a:spcBef>
              <a:spcAft>
                <a:spcPts val="0"/>
              </a:spcAft>
              <a:buNone/>
            </a:pPr>
            <a:r>
              <a:rPr lang="en"/>
              <a:t>cout &lt;&lt; *ptr &lt;&lt; endl;</a:t>
            </a:r>
            <a:endParaRPr/>
          </a:p>
          <a:p>
            <a:pPr indent="0" lvl="0" marL="0" rtl="0" algn="l">
              <a:spcBef>
                <a:spcPts val="1600"/>
              </a:spcBef>
              <a:spcAft>
                <a:spcPts val="0"/>
              </a:spcAft>
              <a:buNone/>
            </a:pPr>
            <a:r>
              <a:rPr lang="en"/>
              <a:t>A </a:t>
            </a:r>
            <a:r>
              <a:rPr b="1" lang="en"/>
              <a:t>dangling pointer</a:t>
            </a:r>
            <a:r>
              <a:rPr lang="en"/>
              <a:t> stores a freed memory address. </a:t>
            </a:r>
            <a:endParaRPr/>
          </a:p>
          <a:p>
            <a:pPr indent="0" lvl="0" marL="0" rtl="0" algn="l">
              <a:spcBef>
                <a:spcPts val="1600"/>
              </a:spcBef>
              <a:spcAft>
                <a:spcPts val="0"/>
              </a:spcAft>
              <a:buNone/>
            </a:pPr>
            <a:r>
              <a:rPr lang="en"/>
              <a:t>Solution: set equal to null pointer after deleting to make sure we don’t use it</a:t>
            </a:r>
            <a:endParaRPr/>
          </a:p>
          <a:p>
            <a:pPr indent="0" lvl="0" marL="0" rtl="0" algn="l">
              <a:spcBef>
                <a:spcPts val="1600"/>
              </a:spcBef>
              <a:spcAft>
                <a:spcPts val="1600"/>
              </a:spcAft>
              <a:buNone/>
            </a:pPr>
            <a:r>
              <a:rPr lang="en"/>
              <a:t>ptr = nullptr;</a:t>
            </a:r>
            <a:endParaRPr/>
          </a:p>
        </p:txBody>
      </p:sp>
      <p:sp>
        <p:nvSpPr>
          <p:cNvPr id="196" name="Google Shape;196;p25"/>
          <p:cNvSpPr/>
          <p:nvPr/>
        </p:nvSpPr>
        <p:spPr>
          <a:xfrm>
            <a:off x="311700" y="982450"/>
            <a:ext cx="3345300" cy="201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311700" y="4322650"/>
            <a:ext cx="2940900" cy="627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Destructor</a:t>
            </a:r>
            <a:endParaRPr/>
          </a:p>
        </p:txBody>
      </p:sp>
      <p:sp>
        <p:nvSpPr>
          <p:cNvPr id="203" name="Google Shape;203;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that the destructor runs when the class instance goes out of scope.</a:t>
            </a:r>
            <a:endParaRPr/>
          </a:p>
          <a:p>
            <a:pPr indent="0" lvl="0" marL="0" rtl="0" algn="l">
              <a:spcBef>
                <a:spcPts val="1600"/>
              </a:spcBef>
              <a:spcAft>
                <a:spcPts val="0"/>
              </a:spcAft>
              <a:buNone/>
            </a:pPr>
            <a:r>
              <a:rPr lang="en"/>
              <a:t>If a variable goes out of scope - that means it is no longer needed and the compiler will get rid of it. </a:t>
            </a:r>
            <a:endParaRPr/>
          </a:p>
          <a:p>
            <a:pPr indent="0" lvl="0" marL="0" rtl="0" algn="l">
              <a:spcBef>
                <a:spcPts val="1600"/>
              </a:spcBef>
              <a:spcAft>
                <a:spcPts val="0"/>
              </a:spcAft>
              <a:buNone/>
            </a:pPr>
            <a:r>
              <a:rPr lang="en"/>
              <a:t>However if the class managed dynamic memory, the compiler doesn’t deal with freeing it. Instead, the programer must write any necessary code in the destructor, and compiler will make sure to run that at the appropriate time.</a:t>
            </a:r>
            <a:endParaRPr/>
          </a:p>
          <a:p>
            <a:pPr indent="0" lvl="0" marL="0" rtl="0" algn="l">
              <a:spcBef>
                <a:spcPts val="1600"/>
              </a:spcBef>
              <a:spcAft>
                <a:spcPts val="1600"/>
              </a:spcAft>
              <a:buNone/>
            </a:pPr>
            <a:r>
              <a:rPr lang="en"/>
              <a:t>Rule of thumb: Often, if </a:t>
            </a:r>
            <a:r>
              <a:rPr b="1" lang="en">
                <a:latin typeface="Courier New"/>
                <a:ea typeface="Courier New"/>
                <a:cs typeface="Courier New"/>
                <a:sym typeface="Courier New"/>
              </a:rPr>
              <a:t>new</a:t>
            </a:r>
            <a:r>
              <a:rPr lang="en"/>
              <a:t> is used in the constructor, </a:t>
            </a:r>
            <a:r>
              <a:rPr b="1" lang="en">
                <a:latin typeface="Courier New"/>
                <a:ea typeface="Courier New"/>
                <a:cs typeface="Courier New"/>
                <a:sym typeface="Courier New"/>
              </a:rPr>
              <a:t>delete</a:t>
            </a:r>
            <a:r>
              <a:rPr lang="en"/>
              <a:t> is used in destructor.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Should I Use Dynamic Memory?</a:t>
            </a:r>
            <a:endParaRPr/>
          </a:p>
        </p:txBody>
      </p:sp>
      <p:sp>
        <p:nvSpPr>
          <p:cNvPr id="209" name="Google Shape;209;p27"/>
          <p:cNvSpPr txBox="1"/>
          <p:nvPr>
            <p:ph idx="1" type="body"/>
          </p:nvPr>
        </p:nvSpPr>
        <p:spPr>
          <a:xfrm>
            <a:off x="311700" y="1228675"/>
            <a:ext cx="8520600" cy="21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rarely use dynamic memory to allocate individual variables.</a:t>
            </a:r>
            <a:endParaRPr/>
          </a:p>
          <a:p>
            <a:pPr indent="0" lvl="0" marL="0" rtl="0" algn="l">
              <a:spcBef>
                <a:spcPts val="1600"/>
              </a:spcBef>
              <a:spcAft>
                <a:spcPts val="1600"/>
              </a:spcAft>
              <a:buNone/>
            </a:pPr>
            <a:r>
              <a:rPr lang="en"/>
              <a:t>Dynamic memory is often used to allocate blocks of memory at a time. It’s most often used in dynamic data structures like vectors and linked lists.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311700" y="448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Amazing Expanding Vector</a:t>
            </a:r>
            <a:endParaRPr/>
          </a:p>
        </p:txBody>
      </p:sp>
      <p:sp>
        <p:nvSpPr>
          <p:cNvPr id="215" name="Google Shape;215;p28"/>
          <p:cNvSpPr txBox="1"/>
          <p:nvPr>
            <p:ph idx="1" type="body"/>
          </p:nvPr>
        </p:nvSpPr>
        <p:spPr>
          <a:xfrm>
            <a:off x="311700" y="845875"/>
            <a:ext cx="8520600" cy="42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vectors implemented under the hood?</a:t>
            </a:r>
            <a:endParaRPr/>
          </a:p>
          <a:p>
            <a:pPr indent="0" lvl="0" marL="0" rtl="0" algn="l">
              <a:spcBef>
                <a:spcPts val="1600"/>
              </a:spcBef>
              <a:spcAft>
                <a:spcPts val="0"/>
              </a:spcAft>
              <a:buNone/>
            </a:pPr>
            <a:r>
              <a:rPr lang="en"/>
              <a:t>Vectors have a fixed size array as part of the class. This array exists on the heap, while a pointer to the first element, capacity and size are member variables of the class.</a:t>
            </a:r>
            <a:endParaRPr/>
          </a:p>
          <a:p>
            <a:pPr indent="0" lvl="0" marL="0" rtl="0" algn="l">
              <a:spcBef>
                <a:spcPts val="1600"/>
              </a:spcBef>
              <a:spcAft>
                <a:spcPts val="0"/>
              </a:spcAft>
              <a:buNone/>
            </a:pPr>
            <a:r>
              <a:rPr lang="en"/>
              <a:t>When the fixed size array becomes full, it “grows” by moving the data into a new space. This involves allocating enough space, copying over existing elements, and freeing up the new space.</a:t>
            </a:r>
            <a:endParaRPr/>
          </a:p>
          <a:p>
            <a:pPr indent="0" lvl="0" marL="0" rtl="0" algn="l">
              <a:spcBef>
                <a:spcPts val="1600"/>
              </a:spcBef>
              <a:spcAft>
                <a:spcPts val="1600"/>
              </a:spcAft>
              <a:buNone/>
            </a:pPr>
            <a:r>
              <a:rPr lang="en"/>
              <a:t>Vectors typically double their array when they grow - this ends up in longer term efficiency.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Vectors: How they expand</a:t>
            </a:r>
            <a:endParaRPr/>
          </a:p>
        </p:txBody>
      </p:sp>
      <p:sp>
        <p:nvSpPr>
          <p:cNvPr id="221" name="Google Shape;221;p29"/>
          <p:cNvSpPr/>
          <p:nvPr/>
        </p:nvSpPr>
        <p:spPr>
          <a:xfrm>
            <a:off x="650925" y="1684150"/>
            <a:ext cx="3017100" cy="6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733575" y="1756475"/>
            <a:ext cx="465000" cy="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a:off x="1309600" y="1766800"/>
            <a:ext cx="465000" cy="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1885625" y="1766800"/>
            <a:ext cx="465000" cy="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2461650" y="1766800"/>
            <a:ext cx="465000" cy="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3037675" y="1766800"/>
            <a:ext cx="465000" cy="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 name="Google Shape;227;p29"/>
          <p:cNvCxnSpPr>
            <a:endCxn id="222" idx="2"/>
          </p:cNvCxnSpPr>
          <p:nvPr/>
        </p:nvCxnSpPr>
        <p:spPr>
          <a:xfrm flipH="1" rot="10800000">
            <a:off x="878175" y="2242175"/>
            <a:ext cx="87900" cy="774900"/>
          </a:xfrm>
          <a:prstGeom prst="straightConnector1">
            <a:avLst/>
          </a:prstGeom>
          <a:noFill/>
          <a:ln cap="flat" cmpd="sng" w="28575">
            <a:solidFill>
              <a:srgbClr val="FF0000"/>
            </a:solidFill>
            <a:prstDash val="solid"/>
            <a:round/>
            <a:headEnd len="med" w="med" type="none"/>
            <a:tailEnd len="med" w="med" type="triangle"/>
          </a:ln>
        </p:spPr>
      </p:cxnSp>
      <p:sp>
        <p:nvSpPr>
          <p:cNvPr id="228" name="Google Shape;228;p29"/>
          <p:cNvSpPr txBox="1"/>
          <p:nvPr/>
        </p:nvSpPr>
        <p:spPr>
          <a:xfrm>
            <a:off x="1937225" y="1823650"/>
            <a:ext cx="4134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229" name="Google Shape;229;p29"/>
          <p:cNvSpPr txBox="1"/>
          <p:nvPr/>
        </p:nvSpPr>
        <p:spPr>
          <a:xfrm>
            <a:off x="1361200" y="1823650"/>
            <a:ext cx="4134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30" name="Google Shape;230;p29"/>
          <p:cNvSpPr txBox="1"/>
          <p:nvPr/>
        </p:nvSpPr>
        <p:spPr>
          <a:xfrm>
            <a:off x="785175" y="1823650"/>
            <a:ext cx="4134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231" name="Google Shape;231;p29"/>
          <p:cNvSpPr txBox="1"/>
          <p:nvPr/>
        </p:nvSpPr>
        <p:spPr>
          <a:xfrm>
            <a:off x="2513250" y="1823650"/>
            <a:ext cx="4134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32" name="Google Shape;232;p29"/>
          <p:cNvSpPr txBox="1"/>
          <p:nvPr/>
        </p:nvSpPr>
        <p:spPr>
          <a:xfrm>
            <a:off x="3089275" y="1823650"/>
            <a:ext cx="4134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33" name="Google Shape;233;p29"/>
          <p:cNvSpPr txBox="1"/>
          <p:nvPr/>
        </p:nvSpPr>
        <p:spPr>
          <a:xfrm>
            <a:off x="433950" y="3017000"/>
            <a:ext cx="13947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Pointer to first elt of array</a:t>
            </a:r>
            <a:endParaRPr>
              <a:latin typeface="Source Code Pro"/>
              <a:ea typeface="Source Code Pro"/>
              <a:cs typeface="Source Code Pro"/>
              <a:sym typeface="Source Code Pro"/>
            </a:endParaRPr>
          </a:p>
        </p:txBody>
      </p:sp>
      <p:sp>
        <p:nvSpPr>
          <p:cNvPr id="234" name="Google Shape;234;p29"/>
          <p:cNvSpPr txBox="1"/>
          <p:nvPr/>
        </p:nvSpPr>
        <p:spPr>
          <a:xfrm>
            <a:off x="4639150" y="1084875"/>
            <a:ext cx="2583000" cy="10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call push_back(6) on the vector…</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No more room! Expand!</a:t>
            </a:r>
            <a:endParaRPr>
              <a:latin typeface="Source Code Pro"/>
              <a:ea typeface="Source Code Pro"/>
              <a:cs typeface="Source Code Pro"/>
              <a:sym typeface="Source Code Pro"/>
            </a:endParaRPr>
          </a:p>
        </p:txBody>
      </p:sp>
      <p:sp>
        <p:nvSpPr>
          <p:cNvPr id="235" name="Google Shape;235;p29"/>
          <p:cNvSpPr/>
          <p:nvPr/>
        </p:nvSpPr>
        <p:spPr>
          <a:xfrm>
            <a:off x="3345025" y="3097075"/>
            <a:ext cx="5675100" cy="6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p:nvPr/>
        </p:nvSpPr>
        <p:spPr>
          <a:xfrm>
            <a:off x="3427675" y="3169400"/>
            <a:ext cx="465000" cy="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a:off x="4003700" y="3179725"/>
            <a:ext cx="465000" cy="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a:off x="4579725" y="3179725"/>
            <a:ext cx="465000" cy="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a:off x="5155750" y="3179725"/>
            <a:ext cx="465000" cy="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5731775" y="3179725"/>
            <a:ext cx="465000" cy="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29"/>
          <p:cNvCxnSpPr>
            <a:endCxn id="236" idx="2"/>
          </p:cNvCxnSpPr>
          <p:nvPr/>
        </p:nvCxnSpPr>
        <p:spPr>
          <a:xfrm flipH="1" rot="10800000">
            <a:off x="3572275" y="3655100"/>
            <a:ext cx="87900" cy="774900"/>
          </a:xfrm>
          <a:prstGeom prst="straightConnector1">
            <a:avLst/>
          </a:prstGeom>
          <a:noFill/>
          <a:ln cap="flat" cmpd="sng" w="28575">
            <a:solidFill>
              <a:srgbClr val="FF0000"/>
            </a:solidFill>
            <a:prstDash val="solid"/>
            <a:round/>
            <a:headEnd len="med" w="med" type="none"/>
            <a:tailEnd len="med" w="med" type="triangle"/>
          </a:ln>
        </p:spPr>
      </p:cxnSp>
      <p:sp>
        <p:nvSpPr>
          <p:cNvPr id="242" name="Google Shape;242;p29"/>
          <p:cNvSpPr txBox="1"/>
          <p:nvPr/>
        </p:nvSpPr>
        <p:spPr>
          <a:xfrm>
            <a:off x="4631325" y="3236575"/>
            <a:ext cx="4134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3</a:t>
            </a:r>
            <a:endParaRPr>
              <a:latin typeface="Source Code Pro"/>
              <a:ea typeface="Source Code Pro"/>
              <a:cs typeface="Source Code Pro"/>
              <a:sym typeface="Source Code Pro"/>
            </a:endParaRPr>
          </a:p>
        </p:txBody>
      </p:sp>
      <p:sp>
        <p:nvSpPr>
          <p:cNvPr id="243" name="Google Shape;243;p29"/>
          <p:cNvSpPr txBox="1"/>
          <p:nvPr/>
        </p:nvSpPr>
        <p:spPr>
          <a:xfrm>
            <a:off x="4055300" y="3236575"/>
            <a:ext cx="4134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sp>
        <p:nvSpPr>
          <p:cNvPr id="244" name="Google Shape;244;p29"/>
          <p:cNvSpPr txBox="1"/>
          <p:nvPr/>
        </p:nvSpPr>
        <p:spPr>
          <a:xfrm>
            <a:off x="3479275" y="3236575"/>
            <a:ext cx="4134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245" name="Google Shape;245;p29"/>
          <p:cNvSpPr txBox="1"/>
          <p:nvPr/>
        </p:nvSpPr>
        <p:spPr>
          <a:xfrm>
            <a:off x="5207350" y="3236575"/>
            <a:ext cx="4134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4</a:t>
            </a:r>
            <a:endParaRPr>
              <a:latin typeface="Source Code Pro"/>
              <a:ea typeface="Source Code Pro"/>
              <a:cs typeface="Source Code Pro"/>
              <a:sym typeface="Source Code Pro"/>
            </a:endParaRPr>
          </a:p>
        </p:txBody>
      </p:sp>
      <p:sp>
        <p:nvSpPr>
          <p:cNvPr id="246" name="Google Shape;246;p29"/>
          <p:cNvSpPr txBox="1"/>
          <p:nvPr/>
        </p:nvSpPr>
        <p:spPr>
          <a:xfrm>
            <a:off x="5783375" y="3236575"/>
            <a:ext cx="4134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5</a:t>
            </a:r>
            <a:endParaRPr>
              <a:latin typeface="Source Code Pro"/>
              <a:ea typeface="Source Code Pro"/>
              <a:cs typeface="Source Code Pro"/>
              <a:sym typeface="Source Code Pro"/>
            </a:endParaRPr>
          </a:p>
        </p:txBody>
      </p:sp>
      <p:sp>
        <p:nvSpPr>
          <p:cNvPr id="247" name="Google Shape;247;p29"/>
          <p:cNvSpPr/>
          <p:nvPr/>
        </p:nvSpPr>
        <p:spPr>
          <a:xfrm>
            <a:off x="6307800" y="3097075"/>
            <a:ext cx="3017100" cy="6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a:off x="6390450" y="3169400"/>
            <a:ext cx="465000" cy="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a:off x="6966475" y="3179725"/>
            <a:ext cx="465000" cy="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a:off x="7542500" y="3179725"/>
            <a:ext cx="465000" cy="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a:off x="8118525" y="3179725"/>
            <a:ext cx="465000" cy="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a:off x="8694550" y="3179725"/>
            <a:ext cx="465000" cy="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txBox="1"/>
          <p:nvPr/>
        </p:nvSpPr>
        <p:spPr>
          <a:xfrm>
            <a:off x="7594100" y="3236575"/>
            <a:ext cx="4134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54" name="Google Shape;254;p29"/>
          <p:cNvSpPr txBox="1"/>
          <p:nvPr/>
        </p:nvSpPr>
        <p:spPr>
          <a:xfrm>
            <a:off x="7018075" y="3236575"/>
            <a:ext cx="4134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55" name="Google Shape;255;p29"/>
          <p:cNvSpPr txBox="1"/>
          <p:nvPr/>
        </p:nvSpPr>
        <p:spPr>
          <a:xfrm>
            <a:off x="6442050" y="3236575"/>
            <a:ext cx="4134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56" name="Google Shape;256;p29"/>
          <p:cNvSpPr txBox="1"/>
          <p:nvPr/>
        </p:nvSpPr>
        <p:spPr>
          <a:xfrm>
            <a:off x="6604675" y="2645000"/>
            <a:ext cx="4134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cxnSp>
        <p:nvCxnSpPr>
          <p:cNvPr id="257" name="Google Shape;257;p29"/>
          <p:cNvCxnSpPr/>
          <p:nvPr/>
        </p:nvCxnSpPr>
        <p:spPr>
          <a:xfrm flipH="1">
            <a:off x="6570000" y="2936975"/>
            <a:ext cx="157500" cy="317700"/>
          </a:xfrm>
          <a:prstGeom prst="straightConnector1">
            <a:avLst/>
          </a:prstGeom>
          <a:noFill/>
          <a:ln cap="flat" cmpd="sng" w="19050">
            <a:solidFill>
              <a:srgbClr val="FF0000"/>
            </a:solidFill>
            <a:prstDash val="solid"/>
            <a:round/>
            <a:headEnd len="med" w="med" type="none"/>
            <a:tailEnd len="med" w="med" type="triangle"/>
          </a:ln>
        </p:spPr>
      </p:cxnSp>
      <p:sp>
        <p:nvSpPr>
          <p:cNvPr id="258" name="Google Shape;258;p29"/>
          <p:cNvSpPr txBox="1"/>
          <p:nvPr/>
        </p:nvSpPr>
        <p:spPr>
          <a:xfrm>
            <a:off x="3345025" y="4476525"/>
            <a:ext cx="2781900" cy="5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New array with twice the capacity as the old one.</a:t>
            </a:r>
            <a:endParaRPr>
              <a:latin typeface="Source Code Pro"/>
              <a:ea typeface="Source Code Pro"/>
              <a:cs typeface="Source Code Pro"/>
              <a:sym typeface="Source Code Pro"/>
            </a:endParaRPr>
          </a:p>
        </p:txBody>
      </p:sp>
      <p:sp>
        <p:nvSpPr>
          <p:cNvPr id="259" name="Google Shape;259;p29"/>
          <p:cNvSpPr txBox="1"/>
          <p:nvPr/>
        </p:nvSpPr>
        <p:spPr>
          <a:xfrm>
            <a:off x="7149875" y="2335150"/>
            <a:ext cx="17979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add new elt to first empty space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a:t>
            </a:r>
            <a:endParaRPr/>
          </a:p>
        </p:txBody>
      </p:sp>
      <p:sp>
        <p:nvSpPr>
          <p:cNvPr id="265" name="Google Shape;265;p30"/>
          <p:cNvSpPr txBox="1"/>
          <p:nvPr>
            <p:ph idx="1" type="body"/>
          </p:nvPr>
        </p:nvSpPr>
        <p:spPr>
          <a:xfrm>
            <a:off x="311700" y="1093850"/>
            <a:ext cx="4631100" cy="107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Worksheet</a:t>
            </a:r>
            <a:endParaRPr/>
          </a:p>
          <a:p>
            <a:pPr indent="-342900" lvl="0" marL="457200" rtl="0" algn="l">
              <a:spcBef>
                <a:spcPts val="0"/>
              </a:spcBef>
              <a:spcAft>
                <a:spcPts val="0"/>
              </a:spcAft>
              <a:buSzPts val="1800"/>
              <a:buChar char="●"/>
            </a:pPr>
            <a:r>
              <a:rPr lang="en"/>
              <a:t>Project 4 Questions?</a:t>
            </a:r>
            <a:endParaRPr/>
          </a:p>
          <a:p>
            <a:pPr indent="-342900" lvl="0" marL="457200" rtl="0" algn="l">
              <a:spcBef>
                <a:spcPts val="0"/>
              </a:spcBef>
              <a:spcAft>
                <a:spcPts val="0"/>
              </a:spcAft>
              <a:buSzPts val="1800"/>
              <a:buChar char="●"/>
            </a:pPr>
            <a:r>
              <a:rPr lang="en"/>
              <a:t>Lab 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544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ReadMe</a:t>
            </a:r>
            <a:endParaRPr/>
          </a:p>
        </p:txBody>
      </p:sp>
      <p:sp>
        <p:nvSpPr>
          <p:cNvPr id="63" name="Google Shape;63;p14"/>
          <p:cNvSpPr txBox="1"/>
          <p:nvPr/>
        </p:nvSpPr>
        <p:spPr>
          <a:xfrm>
            <a:off x="311700" y="1373450"/>
            <a:ext cx="8520600" cy="1149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Lab 7 due Sunday, November 11th at 8pm</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666666"/>
              </a:buClr>
              <a:buSzPts val="1800"/>
              <a:buFont typeface="Source Code Pro"/>
              <a:buChar char="●"/>
            </a:pPr>
            <a:r>
              <a:rPr lang="en" sz="1800">
                <a:solidFill>
                  <a:schemeClr val="dk2"/>
                </a:solidFill>
                <a:latin typeface="Source Code Pro"/>
                <a:ea typeface="Source Code Pro"/>
                <a:cs typeface="Source Code Pro"/>
                <a:sym typeface="Source Code Pro"/>
              </a:rPr>
              <a:t>Project 4 due Monday, November 19th at 8pm</a:t>
            </a:r>
            <a:endParaRPr sz="1800">
              <a:solidFill>
                <a:schemeClr val="dk2"/>
              </a:solidFill>
              <a:latin typeface="Source Code Pro"/>
              <a:ea typeface="Source Code Pro"/>
              <a:cs typeface="Source Code Pro"/>
              <a:sym typeface="Source Code Pro"/>
            </a:endParaRPr>
          </a:p>
        </p:txBody>
      </p:sp>
      <p:sp>
        <p:nvSpPr>
          <p:cNvPr id="64" name="Google Shape;64;p14"/>
          <p:cNvSpPr txBox="1"/>
          <p:nvPr/>
        </p:nvSpPr>
        <p:spPr>
          <a:xfrm>
            <a:off x="311700" y="2171250"/>
            <a:ext cx="85206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212121"/>
                </a:solidFill>
                <a:latin typeface="Amatic SC"/>
                <a:ea typeface="Amatic SC"/>
                <a:cs typeface="Amatic SC"/>
                <a:sym typeface="Amatic SC"/>
              </a:rPr>
              <a:t>Agenda</a:t>
            </a:r>
            <a:endParaRPr b="1" sz="4200">
              <a:solidFill>
                <a:srgbClr val="212121"/>
              </a:solidFill>
              <a:latin typeface="Amatic SC"/>
              <a:ea typeface="Amatic SC"/>
              <a:cs typeface="Amatic SC"/>
              <a:sym typeface="Amatic SC"/>
            </a:endParaRPr>
          </a:p>
        </p:txBody>
      </p:sp>
      <p:sp>
        <p:nvSpPr>
          <p:cNvPr id="65" name="Google Shape;65;p14"/>
          <p:cNvSpPr txBox="1"/>
          <p:nvPr/>
        </p:nvSpPr>
        <p:spPr>
          <a:xfrm>
            <a:off x="311700" y="2972250"/>
            <a:ext cx="8520600" cy="145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Review - dynamic memory</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Worksheet</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666666"/>
              </a:buClr>
              <a:buSzPts val="1800"/>
              <a:buFont typeface="Source Code Pro"/>
              <a:buChar char="●"/>
            </a:pPr>
            <a:r>
              <a:rPr lang="en" sz="1800">
                <a:solidFill>
                  <a:schemeClr val="dk2"/>
                </a:solidFill>
                <a:latin typeface="Source Code Pro"/>
                <a:ea typeface="Source Code Pro"/>
                <a:cs typeface="Source Code Pro"/>
                <a:sym typeface="Source Code Pro"/>
              </a:rPr>
              <a:t>Discuss Project 4</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Lab 7</a:t>
            </a:r>
            <a:endParaRPr sz="1800">
              <a:solidFill>
                <a:srgbClr val="666666"/>
              </a:solidFill>
              <a:latin typeface="Source Code Pro"/>
              <a:ea typeface="Source Code Pro"/>
              <a:cs typeface="Source Code Pro"/>
              <a:sym typeface="Source Code Pro"/>
            </a:endParaRPr>
          </a:p>
        </p:txBody>
      </p:sp>
      <p:sp>
        <p:nvSpPr>
          <p:cNvPr id="66" name="Google Shape;66;p14"/>
          <p:cNvSpPr txBox="1"/>
          <p:nvPr/>
        </p:nvSpPr>
        <p:spPr>
          <a:xfrm>
            <a:off x="311700" y="722400"/>
            <a:ext cx="85206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212121"/>
                </a:solidFill>
                <a:latin typeface="Amatic SC"/>
                <a:ea typeface="Amatic SC"/>
                <a:cs typeface="Amatic SC"/>
                <a:sym typeface="Amatic SC"/>
              </a:rPr>
              <a:t>Reminders</a:t>
            </a:r>
            <a:endParaRPr b="1" sz="4200">
              <a:solidFill>
                <a:srgbClr val="212121"/>
              </a:solidFill>
              <a:latin typeface="Amatic SC"/>
              <a:ea typeface="Amatic SC"/>
              <a:cs typeface="Amatic SC"/>
              <a:sym typeface="Amatic SC"/>
            </a:endParaRPr>
          </a:p>
        </p:txBody>
      </p:sp>
      <p:sp>
        <p:nvSpPr>
          <p:cNvPr id="67" name="Google Shape;67;p14"/>
          <p:cNvSpPr txBox="1"/>
          <p:nvPr/>
        </p:nvSpPr>
        <p:spPr>
          <a:xfrm>
            <a:off x="4424750" y="4431150"/>
            <a:ext cx="3181200" cy="5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Slide Credit: Carolyn</a:t>
            </a:r>
            <a:endParaRPr sz="1800">
              <a:solidFill>
                <a:schemeClr val="dk2"/>
              </a:solidFill>
              <a:latin typeface="Source Code Pro"/>
              <a:ea typeface="Source Code Pro"/>
              <a:cs typeface="Source Code Pro"/>
              <a:sym typeface="Source Code Pro"/>
            </a:endParaRPr>
          </a:p>
        </p:txBody>
      </p:sp>
      <p:pic>
        <p:nvPicPr>
          <p:cNvPr id="68" name="Google Shape;68;p14"/>
          <p:cNvPicPr preferRelativeResize="0"/>
          <p:nvPr/>
        </p:nvPicPr>
        <p:blipFill>
          <a:blip r:embed="rId3">
            <a:alphaModFix/>
          </a:blip>
          <a:stretch>
            <a:fillRect/>
          </a:stretch>
        </p:blipFill>
        <p:spPr>
          <a:xfrm>
            <a:off x="8235170" y="4105672"/>
            <a:ext cx="829900" cy="835704"/>
          </a:xfrm>
          <a:prstGeom prst="rect">
            <a:avLst/>
          </a:prstGeom>
          <a:noFill/>
          <a:ln>
            <a:noFill/>
          </a:ln>
        </p:spPr>
      </p:pic>
      <p:cxnSp>
        <p:nvCxnSpPr>
          <p:cNvPr id="69" name="Google Shape;69;p14"/>
          <p:cNvCxnSpPr>
            <a:endCxn id="68" idx="1"/>
          </p:cNvCxnSpPr>
          <p:nvPr/>
        </p:nvCxnSpPr>
        <p:spPr>
          <a:xfrm flipH="1" rot="10800000">
            <a:off x="7478270" y="4523523"/>
            <a:ext cx="756900" cy="164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Dynamic Memory</a:t>
            </a:r>
            <a:endParaRPr/>
          </a:p>
        </p:txBody>
      </p:sp>
      <p:sp>
        <p:nvSpPr>
          <p:cNvPr id="75" name="Google Shape;75;p15"/>
          <p:cNvSpPr txBox="1"/>
          <p:nvPr>
            <p:ph idx="1" type="body"/>
          </p:nvPr>
        </p:nvSpPr>
        <p:spPr>
          <a:xfrm>
            <a:off x="311700" y="1152475"/>
            <a:ext cx="801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Memory allows you to write programs that can handle memory usage efficiently, and lets us use our computers more effectively.</a:t>
            </a:r>
            <a:endParaRPr/>
          </a:p>
          <a:p>
            <a:pPr indent="0" lvl="0" marL="0" rtl="0" algn="l">
              <a:spcBef>
                <a:spcPts val="1600"/>
              </a:spcBef>
              <a:spcAft>
                <a:spcPts val="0"/>
              </a:spcAft>
              <a:buNone/>
            </a:pPr>
            <a:r>
              <a:rPr lang="en"/>
              <a:t>It lets us do lots of cool things:</a:t>
            </a:r>
            <a:endParaRPr/>
          </a:p>
          <a:p>
            <a:pPr indent="-342900" lvl="0" marL="457200" rtl="0" algn="l">
              <a:spcBef>
                <a:spcPts val="1600"/>
              </a:spcBef>
              <a:spcAft>
                <a:spcPts val="0"/>
              </a:spcAft>
              <a:buSzPts val="1800"/>
              <a:buChar char="●"/>
            </a:pPr>
            <a:r>
              <a:rPr lang="en"/>
              <a:t>Dynamically sized arrays!</a:t>
            </a:r>
            <a:endParaRPr/>
          </a:p>
          <a:p>
            <a:pPr indent="-342900" lvl="0" marL="457200" rtl="0" algn="l">
              <a:spcBef>
                <a:spcPts val="0"/>
              </a:spcBef>
              <a:spcAft>
                <a:spcPts val="0"/>
              </a:spcAft>
              <a:buSzPts val="1800"/>
              <a:buChar char="●"/>
            </a:pPr>
            <a:r>
              <a:rPr lang="en"/>
              <a:t>Control objects’ lifetimes!</a:t>
            </a:r>
            <a:endParaRPr/>
          </a:p>
          <a:p>
            <a:pPr indent="-342900" lvl="0" marL="457200" rtl="0" algn="l">
              <a:spcBef>
                <a:spcPts val="0"/>
              </a:spcBef>
              <a:spcAft>
                <a:spcPts val="0"/>
              </a:spcAft>
              <a:buSzPts val="1800"/>
              <a:buChar char="●"/>
            </a:pPr>
            <a:r>
              <a:rPr lang="en"/>
              <a:t>Decide what types of objects we want to use at runtime! (Recall: Euchre project)</a:t>
            </a:r>
            <a:endParaRPr/>
          </a:p>
          <a:p>
            <a:pPr indent="-317500" lvl="1" marL="914400" rtl="0" algn="l">
              <a:spcBef>
                <a:spcPts val="0"/>
              </a:spcBef>
              <a:spcAft>
                <a:spcPts val="0"/>
              </a:spcAft>
              <a:buSzPts val="1400"/>
              <a:buChar char="○"/>
            </a:pPr>
            <a:r>
              <a:rPr lang="en"/>
              <a:t>We don’t need to know at compile time whether we want to use a Simple Player or a Human Player -- we can decide “on the fly”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graphicFrame>
        <p:nvGraphicFramePr>
          <p:cNvPr id="80" name="Google Shape;80;p16"/>
          <p:cNvGraphicFramePr/>
          <p:nvPr/>
        </p:nvGraphicFramePr>
        <p:xfrm>
          <a:off x="3404775" y="163700"/>
          <a:ext cx="3000000" cy="3000000"/>
        </p:xfrm>
        <a:graphic>
          <a:graphicData uri="http://schemas.openxmlformats.org/drawingml/2006/table">
            <a:tbl>
              <a:tblPr>
                <a:noFill/>
                <a:tableStyleId>{8C226E90-0DED-4314-9FA4-33D080A6A002}</a:tableStyleId>
              </a:tblPr>
              <a:tblGrid>
                <a:gridCol w="5059450"/>
              </a:tblGrid>
              <a:tr h="1001750">
                <a:tc>
                  <a:txBody>
                    <a:bodyPr>
                      <a:no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Stack </a:t>
                      </a:r>
                      <a:endParaRPr sz="2400">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62250">
                <a:tc>
                  <a:txBody>
                    <a:bodyPr>
                      <a:noAutofit/>
                    </a:bodyPr>
                    <a:lstStyle/>
                    <a:p>
                      <a:pPr indent="0" lvl="0" marL="0" rtl="0" algn="l">
                        <a:spcBef>
                          <a:spcPts val="0"/>
                        </a:spcBef>
                        <a:spcAft>
                          <a:spcPts val="0"/>
                        </a:spcAft>
                        <a:buNone/>
                      </a:pPr>
                      <a:r>
                        <a:t/>
                      </a:r>
                      <a:endParaRPr sz="2400">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71400">
                <a:tc>
                  <a:txBody>
                    <a:bodyPr>
                      <a:noAutofit/>
                    </a:bodyPr>
                    <a:lstStyle/>
                    <a:p>
                      <a:pPr indent="0" lvl="0" marL="0" rtl="0" algn="l">
                        <a:spcBef>
                          <a:spcPts val="0"/>
                        </a:spcBef>
                        <a:spcAft>
                          <a:spcPts val="0"/>
                        </a:spcAft>
                        <a:buNone/>
                      </a:pPr>
                      <a:r>
                        <a:t/>
                      </a:r>
                      <a:endParaRPr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Heap</a:t>
                      </a:r>
                      <a:endParaRPr sz="2400">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78050">
                <a:tc>
                  <a:txBody>
                    <a:bodyPr>
                      <a:no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Globals </a:t>
                      </a:r>
                      <a:endParaRPr sz="2400">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26625">
                <a:tc>
                  <a:txBody>
                    <a:bodyPr>
                      <a:no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Text (the program)</a:t>
                      </a:r>
                      <a:endParaRPr sz="2400">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81" name="Google Shape;81;p16"/>
          <p:cNvSpPr txBox="1"/>
          <p:nvPr/>
        </p:nvSpPr>
        <p:spPr>
          <a:xfrm>
            <a:off x="237175" y="382100"/>
            <a:ext cx="2727300" cy="7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Source Code Pro"/>
                <a:ea typeface="Source Code Pro"/>
                <a:cs typeface="Source Code Pro"/>
                <a:sym typeface="Source Code Pro"/>
              </a:rPr>
              <a:t>Local variables</a:t>
            </a:r>
            <a:endParaRPr sz="1800">
              <a:solidFill>
                <a:srgbClr val="666666"/>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rgbClr val="666666"/>
                </a:solidFill>
                <a:latin typeface="Source Code Pro"/>
                <a:ea typeface="Source Code Pro"/>
                <a:cs typeface="Source Code Pro"/>
                <a:sym typeface="Source Code Pro"/>
              </a:rPr>
              <a:t>are stored here </a:t>
            </a:r>
            <a:endParaRPr sz="1800">
              <a:solidFill>
                <a:srgbClr val="666666"/>
              </a:solidFill>
              <a:latin typeface="Source Code Pro"/>
              <a:ea typeface="Source Code Pro"/>
              <a:cs typeface="Source Code Pro"/>
              <a:sym typeface="Source Code Pro"/>
            </a:endParaRPr>
          </a:p>
        </p:txBody>
      </p:sp>
      <p:sp>
        <p:nvSpPr>
          <p:cNvPr id="82" name="Google Shape;82;p16"/>
          <p:cNvSpPr/>
          <p:nvPr/>
        </p:nvSpPr>
        <p:spPr>
          <a:xfrm>
            <a:off x="2490225" y="297734"/>
            <a:ext cx="818400" cy="413775"/>
          </a:xfrm>
          <a:custGeom>
            <a:rect b="b" l="l" r="r" t="t"/>
            <a:pathLst>
              <a:path extrusionOk="0" h="16551" w="32736">
                <a:moveTo>
                  <a:pt x="0" y="13916"/>
                </a:moveTo>
                <a:cubicBezTo>
                  <a:pt x="7468" y="13169"/>
                  <a:pt x="14445" y="9829"/>
                  <a:pt x="21608" y="7591"/>
                </a:cubicBezTo>
                <a:cubicBezTo>
                  <a:pt x="23980" y="6850"/>
                  <a:pt x="26502" y="6537"/>
                  <a:pt x="28987" y="6537"/>
                </a:cubicBezTo>
                <a:cubicBezTo>
                  <a:pt x="30217" y="6537"/>
                  <a:pt x="32917" y="5331"/>
                  <a:pt x="32676" y="6537"/>
                </a:cubicBezTo>
                <a:cubicBezTo>
                  <a:pt x="32115" y="9341"/>
                  <a:pt x="28901" y="10839"/>
                  <a:pt x="26879" y="12861"/>
                </a:cubicBezTo>
                <a:cubicBezTo>
                  <a:pt x="26788" y="12952"/>
                  <a:pt x="24389" y="16551"/>
                  <a:pt x="23716" y="16551"/>
                </a:cubicBezTo>
                <a:cubicBezTo>
                  <a:pt x="20534" y="16551"/>
                  <a:pt x="22979" y="10230"/>
                  <a:pt x="22662" y="7064"/>
                </a:cubicBezTo>
                <a:cubicBezTo>
                  <a:pt x="22434" y="4785"/>
                  <a:pt x="20008" y="-638"/>
                  <a:pt x="22135" y="213"/>
                </a:cubicBezTo>
                <a:cubicBezTo>
                  <a:pt x="26084" y="1792"/>
                  <a:pt x="29142" y="5111"/>
                  <a:pt x="32149" y="8118"/>
                </a:cubicBezTo>
              </a:path>
            </a:pathLst>
          </a:custGeom>
          <a:noFill/>
          <a:ln cap="flat" cmpd="sng" w="38100">
            <a:solidFill>
              <a:srgbClr val="000000"/>
            </a:solidFill>
            <a:prstDash val="solid"/>
            <a:round/>
            <a:headEnd len="med" w="med" type="none"/>
            <a:tailEnd len="med" w="med" type="none"/>
          </a:ln>
        </p:spPr>
      </p:sp>
      <p:cxnSp>
        <p:nvCxnSpPr>
          <p:cNvPr id="83" name="Google Shape;83;p16"/>
          <p:cNvCxnSpPr/>
          <p:nvPr/>
        </p:nvCxnSpPr>
        <p:spPr>
          <a:xfrm>
            <a:off x="5611100" y="356850"/>
            <a:ext cx="0" cy="529200"/>
          </a:xfrm>
          <a:prstGeom prst="straightConnector1">
            <a:avLst/>
          </a:prstGeom>
          <a:noFill/>
          <a:ln cap="flat" cmpd="sng" w="28575">
            <a:solidFill>
              <a:srgbClr val="000000"/>
            </a:solidFill>
            <a:prstDash val="solid"/>
            <a:round/>
            <a:headEnd len="med" w="med" type="none"/>
            <a:tailEnd len="med" w="med" type="triangle"/>
          </a:ln>
        </p:spPr>
      </p:cxnSp>
      <p:cxnSp>
        <p:nvCxnSpPr>
          <p:cNvPr id="84" name="Google Shape;84;p16"/>
          <p:cNvCxnSpPr/>
          <p:nvPr/>
        </p:nvCxnSpPr>
        <p:spPr>
          <a:xfrm rot="10800000">
            <a:off x="5217325" y="2251775"/>
            <a:ext cx="12300" cy="603000"/>
          </a:xfrm>
          <a:prstGeom prst="straightConnector1">
            <a:avLst/>
          </a:prstGeom>
          <a:noFill/>
          <a:ln cap="flat" cmpd="sng" w="28575">
            <a:solidFill>
              <a:srgbClr val="000000"/>
            </a:solidFill>
            <a:prstDash val="solid"/>
            <a:round/>
            <a:headEnd len="med" w="med" type="none"/>
            <a:tailEnd len="med" w="med" type="triangle"/>
          </a:ln>
        </p:spPr>
      </p:cxnSp>
      <p:pic>
        <p:nvPicPr>
          <p:cNvPr id="85" name="Google Shape;85;p16"/>
          <p:cNvPicPr preferRelativeResize="0"/>
          <p:nvPr/>
        </p:nvPicPr>
        <p:blipFill rotWithShape="1">
          <a:blip r:embed="rId3">
            <a:alphaModFix/>
          </a:blip>
          <a:srcRect b="76195" l="5736" r="35127" t="4944"/>
          <a:stretch/>
        </p:blipFill>
        <p:spPr>
          <a:xfrm>
            <a:off x="3404775" y="1137775"/>
            <a:ext cx="5059451" cy="862250"/>
          </a:xfrm>
          <a:prstGeom prst="rect">
            <a:avLst/>
          </a:prstGeom>
          <a:noFill/>
          <a:ln>
            <a:noFill/>
          </a:ln>
        </p:spPr>
      </p:pic>
      <p:sp>
        <p:nvSpPr>
          <p:cNvPr id="86" name="Google Shape;86;p16"/>
          <p:cNvSpPr/>
          <p:nvPr/>
        </p:nvSpPr>
        <p:spPr>
          <a:xfrm>
            <a:off x="3987800" y="1176375"/>
            <a:ext cx="3893400" cy="7850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FFFF"/>
                </a:solidFill>
                <a:latin typeface="Arial"/>
              </a:rPr>
              <a:t>VOID</a:t>
            </a:r>
          </a:p>
        </p:txBody>
      </p:sp>
      <p:sp>
        <p:nvSpPr>
          <p:cNvPr id="87" name="Google Shape;87;p16"/>
          <p:cNvSpPr txBox="1"/>
          <p:nvPr/>
        </p:nvSpPr>
        <p:spPr>
          <a:xfrm>
            <a:off x="344550" y="1771925"/>
            <a:ext cx="2227200" cy="23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int main{</a:t>
            </a:r>
            <a:br>
              <a:rPr lang="en" sz="1800">
                <a:solidFill>
                  <a:schemeClr val="dk2"/>
                </a:solidFill>
                <a:latin typeface="Source Code Pro"/>
                <a:ea typeface="Source Code Pro"/>
                <a:cs typeface="Source Code Pro"/>
                <a:sym typeface="Source Code Pro"/>
              </a:rPr>
            </a:br>
            <a:r>
              <a:rPr lang="en" sz="1800">
                <a:solidFill>
                  <a:schemeClr val="dk2"/>
                </a:solidFill>
                <a:latin typeface="Source Code Pro"/>
                <a:ea typeface="Source Code Pro"/>
                <a:cs typeface="Source Code Pro"/>
                <a:sym typeface="Source Code Pro"/>
              </a:rPr>
              <a:t>	int x = 7;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a:t>
            </a:r>
            <a:endParaRPr sz="1800">
              <a:solidFill>
                <a:schemeClr val="dk2"/>
              </a:solidFill>
              <a:latin typeface="Source Code Pro"/>
              <a:ea typeface="Source Code Pro"/>
              <a:cs typeface="Source Code Pro"/>
              <a:sym typeface="Source Code Pro"/>
            </a:endParaRPr>
          </a:p>
        </p:txBody>
      </p:sp>
      <p:sp>
        <p:nvSpPr>
          <p:cNvPr id="88" name="Google Shape;88;p16"/>
          <p:cNvSpPr txBox="1"/>
          <p:nvPr/>
        </p:nvSpPr>
        <p:spPr>
          <a:xfrm>
            <a:off x="6706225" y="387600"/>
            <a:ext cx="492300" cy="529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2"/>
                </a:solidFill>
                <a:latin typeface="Source Code Pro"/>
                <a:ea typeface="Source Code Pro"/>
                <a:cs typeface="Source Code Pro"/>
                <a:sym typeface="Source Code Pro"/>
              </a:rPr>
              <a:t>7</a:t>
            </a:r>
            <a:endParaRPr sz="3000">
              <a:solidFill>
                <a:schemeClr val="dk2"/>
              </a:solidFill>
              <a:latin typeface="Source Code Pro"/>
              <a:ea typeface="Source Code Pro"/>
              <a:cs typeface="Source Code Pro"/>
              <a:sym typeface="Source Code Pro"/>
            </a:endParaRPr>
          </a:p>
        </p:txBody>
      </p:sp>
      <p:sp>
        <p:nvSpPr>
          <p:cNvPr id="89" name="Google Shape;89;p16"/>
          <p:cNvSpPr txBox="1"/>
          <p:nvPr/>
        </p:nvSpPr>
        <p:spPr>
          <a:xfrm>
            <a:off x="6276075" y="297725"/>
            <a:ext cx="5487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2"/>
                </a:solidFill>
                <a:latin typeface="Source Code Pro"/>
                <a:ea typeface="Source Code Pro"/>
                <a:cs typeface="Source Code Pro"/>
                <a:sym typeface="Source Code Pro"/>
              </a:rPr>
              <a:t>x</a:t>
            </a:r>
            <a:endParaRPr sz="3000">
              <a:solidFill>
                <a:schemeClr val="dk2"/>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graphicFrame>
        <p:nvGraphicFramePr>
          <p:cNvPr id="94" name="Google Shape;94;p17"/>
          <p:cNvGraphicFramePr/>
          <p:nvPr/>
        </p:nvGraphicFramePr>
        <p:xfrm>
          <a:off x="5080200" y="151400"/>
          <a:ext cx="3000000" cy="3000000"/>
        </p:xfrm>
        <a:graphic>
          <a:graphicData uri="http://schemas.openxmlformats.org/drawingml/2006/table">
            <a:tbl>
              <a:tblPr>
                <a:noFill/>
                <a:tableStyleId>{8C226E90-0DED-4314-9FA4-33D080A6A002}</a:tableStyleId>
              </a:tblPr>
              <a:tblGrid>
                <a:gridCol w="3974675"/>
              </a:tblGrid>
              <a:tr h="1510525">
                <a:tc>
                  <a:txBody>
                    <a:bodyPr>
                      <a:noAutofit/>
                    </a:bodyPr>
                    <a:lstStyle/>
                    <a:p>
                      <a:pPr indent="0" lvl="0" marL="0" rtl="0" algn="l">
                        <a:spcBef>
                          <a:spcPts val="0"/>
                        </a:spcBef>
                        <a:spcAft>
                          <a:spcPts val="0"/>
                        </a:spcAft>
                        <a:buNone/>
                      </a:pPr>
                      <a:r>
                        <a:rPr lang="en" sz="3600">
                          <a:solidFill>
                            <a:schemeClr val="dk2"/>
                          </a:solidFill>
                          <a:latin typeface="Source Code Pro"/>
                          <a:ea typeface="Source Code Pro"/>
                          <a:cs typeface="Source Code Pro"/>
                          <a:sym typeface="Source Code Pro"/>
                        </a:rPr>
                        <a:t>Stack </a:t>
                      </a:r>
                      <a:endParaRPr sz="3600">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45425">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The Big Void</a:t>
                      </a:r>
                      <a:endParaRPr>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707750">
                <a:tc>
                  <a:txBody>
                    <a:bodyPr>
                      <a:noAutofit/>
                    </a:bodyPr>
                    <a:lstStyle/>
                    <a:p>
                      <a:pPr indent="0" lvl="0" marL="0" rtl="0" algn="l">
                        <a:spcBef>
                          <a:spcPts val="0"/>
                        </a:spcBef>
                        <a:spcAft>
                          <a:spcPts val="0"/>
                        </a:spcAft>
                        <a:buNone/>
                      </a:pPr>
                      <a:r>
                        <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3600">
                          <a:solidFill>
                            <a:schemeClr val="dk2"/>
                          </a:solidFill>
                          <a:latin typeface="Source Code Pro"/>
                          <a:ea typeface="Source Code Pro"/>
                          <a:cs typeface="Source Code Pro"/>
                          <a:sym typeface="Source Code Pro"/>
                        </a:rPr>
                        <a:t>Heap</a:t>
                      </a:r>
                      <a:endParaRPr sz="3600">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59675">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Globals </a:t>
                      </a:r>
                      <a:endParaRPr>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6715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Text (The program)</a:t>
                      </a:r>
                      <a:endParaRPr>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95" name="Google Shape;95;p17"/>
          <p:cNvSpPr txBox="1"/>
          <p:nvPr/>
        </p:nvSpPr>
        <p:spPr>
          <a:xfrm>
            <a:off x="237175" y="382100"/>
            <a:ext cx="2727300" cy="7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sp>
        <p:nvSpPr>
          <p:cNvPr id="96" name="Google Shape;96;p17"/>
          <p:cNvSpPr txBox="1"/>
          <p:nvPr/>
        </p:nvSpPr>
        <p:spPr>
          <a:xfrm>
            <a:off x="123050" y="2276075"/>
            <a:ext cx="3893400" cy="12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If we use the new keyword we store the object that we construct in the heap.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We get back the address of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The object on the heap</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97" name="Google Shape;97;p17"/>
          <p:cNvSpPr txBox="1"/>
          <p:nvPr/>
        </p:nvSpPr>
        <p:spPr>
          <a:xfrm>
            <a:off x="0" y="478325"/>
            <a:ext cx="5310900" cy="13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int *ptr1 = new int(7);</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Triangle *ptr2 = new Triangle(3,4,5);</a:t>
            </a:r>
            <a:endParaRPr sz="1800">
              <a:solidFill>
                <a:schemeClr val="dk2"/>
              </a:solidFill>
              <a:latin typeface="Source Code Pro"/>
              <a:ea typeface="Source Code Pro"/>
              <a:cs typeface="Source Code Pro"/>
              <a:sym typeface="Source Code Pro"/>
            </a:endParaRPr>
          </a:p>
        </p:txBody>
      </p:sp>
      <p:cxnSp>
        <p:nvCxnSpPr>
          <p:cNvPr id="98" name="Google Shape;98;p17"/>
          <p:cNvCxnSpPr/>
          <p:nvPr/>
        </p:nvCxnSpPr>
        <p:spPr>
          <a:xfrm flipH="1">
            <a:off x="8724288" y="374900"/>
            <a:ext cx="19500" cy="1121400"/>
          </a:xfrm>
          <a:prstGeom prst="straightConnector1">
            <a:avLst/>
          </a:prstGeom>
          <a:noFill/>
          <a:ln cap="flat" cmpd="sng" w="38100">
            <a:solidFill>
              <a:srgbClr val="000000"/>
            </a:solidFill>
            <a:prstDash val="solid"/>
            <a:round/>
            <a:headEnd len="med" w="med" type="none"/>
            <a:tailEnd len="med" w="med" type="triangle"/>
          </a:ln>
        </p:spPr>
      </p:cxnSp>
      <p:cxnSp>
        <p:nvCxnSpPr>
          <p:cNvPr id="99" name="Google Shape;99;p17"/>
          <p:cNvCxnSpPr/>
          <p:nvPr/>
        </p:nvCxnSpPr>
        <p:spPr>
          <a:xfrm flipH="1" rot="10800000">
            <a:off x="8650250" y="2485549"/>
            <a:ext cx="12600" cy="1154400"/>
          </a:xfrm>
          <a:prstGeom prst="straightConnector1">
            <a:avLst/>
          </a:prstGeom>
          <a:noFill/>
          <a:ln cap="flat" cmpd="sng" w="38100">
            <a:solidFill>
              <a:srgbClr val="000000"/>
            </a:solidFill>
            <a:prstDash val="solid"/>
            <a:round/>
            <a:headEnd len="med" w="med" type="none"/>
            <a:tailEnd len="med" w="med" type="triangle"/>
          </a:ln>
        </p:spPr>
      </p:cxnSp>
      <p:sp>
        <p:nvSpPr>
          <p:cNvPr id="100" name="Google Shape;100;p17"/>
          <p:cNvSpPr txBox="1"/>
          <p:nvPr/>
        </p:nvSpPr>
        <p:spPr>
          <a:xfrm>
            <a:off x="7112275" y="229700"/>
            <a:ext cx="726000" cy="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nvSpPr>
        <p:spPr>
          <a:xfrm>
            <a:off x="6521575" y="3061500"/>
            <a:ext cx="4800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7</a:t>
            </a:r>
            <a:endParaRPr sz="2400">
              <a:solidFill>
                <a:schemeClr val="dk2"/>
              </a:solidFill>
              <a:latin typeface="Source Code Pro"/>
              <a:ea typeface="Source Code Pro"/>
              <a:cs typeface="Source Code Pro"/>
              <a:sym typeface="Source Code Pro"/>
            </a:endParaRPr>
          </a:p>
        </p:txBody>
      </p:sp>
      <p:sp>
        <p:nvSpPr>
          <p:cNvPr id="102" name="Google Shape;102;p17"/>
          <p:cNvSpPr/>
          <p:nvPr/>
        </p:nvSpPr>
        <p:spPr>
          <a:xfrm>
            <a:off x="6634600" y="2405325"/>
            <a:ext cx="590700" cy="461400"/>
          </a:xfrm>
          <a:prstGeom prst="triangle">
            <a:avLst>
              <a:gd fmla="val 1375" name="adj"/>
            </a:avLst>
          </a:prstGeom>
          <a:solidFill>
            <a:srgbClr val="66666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nvSpPr>
        <p:spPr>
          <a:xfrm>
            <a:off x="6515575" y="374900"/>
            <a:ext cx="1919400" cy="9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ptr1</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ptr2</a:t>
            </a:r>
            <a:r>
              <a:rPr lang="en" sz="3000">
                <a:solidFill>
                  <a:schemeClr val="dk2"/>
                </a:solidFill>
              </a:rPr>
              <a:t> </a:t>
            </a:r>
            <a:endParaRPr sz="3000">
              <a:solidFill>
                <a:schemeClr val="dk2"/>
              </a:solidFill>
            </a:endParaRPr>
          </a:p>
        </p:txBody>
      </p:sp>
      <p:sp>
        <p:nvSpPr>
          <p:cNvPr id="104" name="Google Shape;104;p17"/>
          <p:cNvSpPr txBox="1"/>
          <p:nvPr/>
        </p:nvSpPr>
        <p:spPr>
          <a:xfrm>
            <a:off x="7225288" y="427850"/>
            <a:ext cx="590700" cy="461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nvSpPr>
        <p:spPr>
          <a:xfrm>
            <a:off x="7225300" y="1087400"/>
            <a:ext cx="590700" cy="461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7225292" y="1295738"/>
            <a:ext cx="681975" cy="1570975"/>
          </a:xfrm>
          <a:custGeom>
            <a:rect b="b" l="l" r="r" t="t"/>
            <a:pathLst>
              <a:path extrusionOk="0" h="62839" w="27279">
                <a:moveTo>
                  <a:pt x="14766" y="0"/>
                </a:moveTo>
                <a:cubicBezTo>
                  <a:pt x="29664" y="0"/>
                  <a:pt x="29297" y="30030"/>
                  <a:pt x="23625" y="43806"/>
                </a:cubicBezTo>
                <a:cubicBezTo>
                  <a:pt x="21511" y="48939"/>
                  <a:pt x="15395" y="53157"/>
                  <a:pt x="9844" y="53157"/>
                </a:cubicBezTo>
                <a:cubicBezTo>
                  <a:pt x="7875" y="53157"/>
                  <a:pt x="5906" y="53157"/>
                  <a:pt x="3937" y="53157"/>
                </a:cubicBezTo>
                <a:cubicBezTo>
                  <a:pt x="2953" y="53157"/>
                  <a:pt x="0" y="53157"/>
                  <a:pt x="984" y="53157"/>
                </a:cubicBezTo>
                <a:cubicBezTo>
                  <a:pt x="3629" y="53157"/>
                  <a:pt x="6893" y="46764"/>
                  <a:pt x="7875" y="49220"/>
                </a:cubicBezTo>
                <a:cubicBezTo>
                  <a:pt x="8896" y="51773"/>
                  <a:pt x="7986" y="52456"/>
                  <a:pt x="8367" y="55126"/>
                </a:cubicBezTo>
                <a:cubicBezTo>
                  <a:pt x="8376" y="55187"/>
                  <a:pt x="9792" y="62839"/>
                  <a:pt x="9352" y="62509"/>
                </a:cubicBezTo>
                <a:cubicBezTo>
                  <a:pt x="6148" y="60105"/>
                  <a:pt x="2461" y="56670"/>
                  <a:pt x="2461" y="52665"/>
                </a:cubicBezTo>
              </a:path>
            </a:pathLst>
          </a:custGeom>
          <a:noFill/>
          <a:ln cap="flat" cmpd="sng" w="28575">
            <a:solidFill>
              <a:srgbClr val="000000"/>
            </a:solidFill>
            <a:prstDash val="solid"/>
            <a:round/>
            <a:headEnd len="med" w="med" type="none"/>
            <a:tailEnd len="med" w="med" type="none"/>
          </a:ln>
        </p:spPr>
      </p:sp>
      <p:sp>
        <p:nvSpPr>
          <p:cNvPr id="107" name="Google Shape;107;p17"/>
          <p:cNvSpPr/>
          <p:nvPr/>
        </p:nvSpPr>
        <p:spPr>
          <a:xfrm>
            <a:off x="6931688" y="657861"/>
            <a:ext cx="1554975" cy="2846750"/>
          </a:xfrm>
          <a:custGeom>
            <a:rect b="b" l="l" r="r" t="t"/>
            <a:pathLst>
              <a:path extrusionOk="0" h="113870" w="62199">
                <a:moveTo>
                  <a:pt x="19688" y="1066"/>
                </a:moveTo>
                <a:cubicBezTo>
                  <a:pt x="29369" y="1066"/>
                  <a:pt x="39544" y="-1503"/>
                  <a:pt x="48728" y="1559"/>
                </a:cubicBezTo>
                <a:cubicBezTo>
                  <a:pt x="57710" y="4553"/>
                  <a:pt x="61477" y="17209"/>
                  <a:pt x="62017" y="26661"/>
                </a:cubicBezTo>
                <a:cubicBezTo>
                  <a:pt x="63470" y="52093"/>
                  <a:pt x="52536" y="84142"/>
                  <a:pt x="30024" y="96061"/>
                </a:cubicBezTo>
                <a:cubicBezTo>
                  <a:pt x="22761" y="99906"/>
                  <a:pt x="15225" y="103214"/>
                  <a:pt x="7875" y="106890"/>
                </a:cubicBezTo>
                <a:cubicBezTo>
                  <a:pt x="5774" y="107941"/>
                  <a:pt x="2886" y="111722"/>
                  <a:pt x="1477" y="109843"/>
                </a:cubicBezTo>
                <a:cubicBezTo>
                  <a:pt x="194" y="108131"/>
                  <a:pt x="1586" y="105549"/>
                  <a:pt x="1969" y="103444"/>
                </a:cubicBezTo>
                <a:cubicBezTo>
                  <a:pt x="2239" y="101956"/>
                  <a:pt x="1440" y="99014"/>
                  <a:pt x="2953" y="99014"/>
                </a:cubicBezTo>
                <a:cubicBezTo>
                  <a:pt x="5302" y="99014"/>
                  <a:pt x="4465" y="103559"/>
                  <a:pt x="5907" y="105413"/>
                </a:cubicBezTo>
                <a:cubicBezTo>
                  <a:pt x="7764" y="107801"/>
                  <a:pt x="12769" y="109434"/>
                  <a:pt x="11813" y="112304"/>
                </a:cubicBezTo>
                <a:cubicBezTo>
                  <a:pt x="10542" y="116120"/>
                  <a:pt x="3598" y="111640"/>
                  <a:pt x="0" y="109843"/>
                </a:cubicBezTo>
              </a:path>
            </a:pathLst>
          </a:custGeom>
          <a:noFill/>
          <a:ln cap="flat" cmpd="sng" w="28575">
            <a:solidFill>
              <a:srgbClr val="000000"/>
            </a:solidFill>
            <a:prstDash val="solid"/>
            <a:round/>
            <a:headEnd len="med" w="med" type="none"/>
            <a:tailEnd len="med" w="med" type="none"/>
          </a:ln>
        </p:spPr>
      </p:sp>
      <p:sp>
        <p:nvSpPr>
          <p:cNvPr id="108" name="Google Shape;108;p17"/>
          <p:cNvSpPr txBox="1"/>
          <p:nvPr/>
        </p:nvSpPr>
        <p:spPr>
          <a:xfrm>
            <a:off x="6515575" y="3093875"/>
            <a:ext cx="416100" cy="461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graphicFrame>
        <p:nvGraphicFramePr>
          <p:cNvPr id="113" name="Google Shape;113;p18"/>
          <p:cNvGraphicFramePr/>
          <p:nvPr/>
        </p:nvGraphicFramePr>
        <p:xfrm>
          <a:off x="4255775" y="151400"/>
          <a:ext cx="3000000" cy="3000000"/>
        </p:xfrm>
        <a:graphic>
          <a:graphicData uri="http://schemas.openxmlformats.org/drawingml/2006/table">
            <a:tbl>
              <a:tblPr>
                <a:noFill/>
                <a:tableStyleId>{8C226E90-0DED-4314-9FA4-33D080A6A002}</a:tableStyleId>
              </a:tblPr>
              <a:tblGrid>
                <a:gridCol w="4799100"/>
              </a:tblGrid>
              <a:tr h="1001750">
                <a:tc>
                  <a:txBody>
                    <a:bodyPr>
                      <a:no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Stack </a:t>
                      </a:r>
                      <a:endParaRPr sz="2400">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62250">
                <a:tc>
                  <a:txBody>
                    <a:bodyPr>
                      <a:no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The Big Void</a:t>
                      </a:r>
                      <a:endParaRPr sz="2400">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71400">
                <a:tc>
                  <a:txBody>
                    <a:bodyPr>
                      <a:noAutofit/>
                    </a:bodyPr>
                    <a:lstStyle/>
                    <a:p>
                      <a:pPr indent="0" lvl="0" marL="0" rtl="0" algn="l">
                        <a:spcBef>
                          <a:spcPts val="0"/>
                        </a:spcBef>
                        <a:spcAft>
                          <a:spcPts val="0"/>
                        </a:spcAft>
                        <a:buNone/>
                      </a:pPr>
                      <a:r>
                        <a:t/>
                      </a:r>
                      <a:endParaRPr sz="24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Heap</a:t>
                      </a:r>
                      <a:endParaRPr sz="2400">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78050">
                <a:tc>
                  <a:txBody>
                    <a:bodyPr>
                      <a:no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Globals </a:t>
                      </a:r>
                      <a:endParaRPr sz="2400">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26625">
                <a:tc>
                  <a:txBody>
                    <a:bodyPr>
                      <a:no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Text (The program)</a:t>
                      </a:r>
                      <a:endParaRPr sz="2400">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114" name="Google Shape;114;p18"/>
          <p:cNvSpPr txBox="1"/>
          <p:nvPr/>
        </p:nvSpPr>
        <p:spPr>
          <a:xfrm>
            <a:off x="237175" y="382100"/>
            <a:ext cx="2727300" cy="7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cxnSp>
        <p:nvCxnSpPr>
          <p:cNvPr id="115" name="Google Shape;115;p18"/>
          <p:cNvCxnSpPr/>
          <p:nvPr/>
        </p:nvCxnSpPr>
        <p:spPr>
          <a:xfrm flipH="1">
            <a:off x="6685600" y="311475"/>
            <a:ext cx="11100" cy="556200"/>
          </a:xfrm>
          <a:prstGeom prst="straightConnector1">
            <a:avLst/>
          </a:prstGeom>
          <a:noFill/>
          <a:ln cap="flat" cmpd="sng" w="38100">
            <a:solidFill>
              <a:srgbClr val="000000"/>
            </a:solidFill>
            <a:prstDash val="solid"/>
            <a:round/>
            <a:headEnd len="med" w="med" type="none"/>
            <a:tailEnd len="med" w="med" type="triangle"/>
          </a:ln>
        </p:spPr>
      </p:cxnSp>
      <p:cxnSp>
        <p:nvCxnSpPr>
          <p:cNvPr id="116" name="Google Shape;116;p18"/>
          <p:cNvCxnSpPr/>
          <p:nvPr/>
        </p:nvCxnSpPr>
        <p:spPr>
          <a:xfrm rot="10800000">
            <a:off x="6574325" y="2235899"/>
            <a:ext cx="33300" cy="567300"/>
          </a:xfrm>
          <a:prstGeom prst="straightConnector1">
            <a:avLst/>
          </a:prstGeom>
          <a:noFill/>
          <a:ln cap="flat" cmpd="sng" w="38100">
            <a:solidFill>
              <a:srgbClr val="000000"/>
            </a:solidFill>
            <a:prstDash val="solid"/>
            <a:round/>
            <a:headEnd len="med" w="med" type="none"/>
            <a:tailEnd len="med" w="med" type="triangle"/>
          </a:ln>
        </p:spPr>
      </p:cxnSp>
      <p:sp>
        <p:nvSpPr>
          <p:cNvPr id="117" name="Google Shape;117;p18"/>
          <p:cNvSpPr txBox="1"/>
          <p:nvPr/>
        </p:nvSpPr>
        <p:spPr>
          <a:xfrm>
            <a:off x="334900" y="642750"/>
            <a:ext cx="3404100" cy="31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i</a:t>
            </a:r>
            <a:r>
              <a:rPr lang="en" sz="1800">
                <a:solidFill>
                  <a:schemeClr val="dk2"/>
                </a:solidFill>
                <a:latin typeface="Source Code Pro"/>
                <a:ea typeface="Source Code Pro"/>
                <a:cs typeface="Source Code Pro"/>
                <a:sym typeface="Source Code Pro"/>
              </a:rPr>
              <a:t>nt *ptr = new int(3);</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delete ptr;</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‘new’ allocates memory on the heap.</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‘delete’ deallocates memory on the heap.</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It frees the memory so we can now store</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new objects at that address </a:t>
            </a:r>
            <a:endParaRPr sz="1800">
              <a:solidFill>
                <a:schemeClr val="dk2"/>
              </a:solidFill>
              <a:latin typeface="Source Code Pro"/>
              <a:ea typeface="Source Code Pro"/>
              <a:cs typeface="Source Code Pro"/>
              <a:sym typeface="Source Code Pro"/>
            </a:endParaRPr>
          </a:p>
        </p:txBody>
      </p:sp>
      <p:sp>
        <p:nvSpPr>
          <p:cNvPr id="118" name="Google Shape;118;p18"/>
          <p:cNvSpPr txBox="1"/>
          <p:nvPr/>
        </p:nvSpPr>
        <p:spPr>
          <a:xfrm>
            <a:off x="7112300" y="2350250"/>
            <a:ext cx="627600" cy="4530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Source Code Pro"/>
                <a:ea typeface="Source Code Pro"/>
                <a:cs typeface="Source Code Pro"/>
                <a:sym typeface="Source Code Pro"/>
              </a:rPr>
              <a:t>3</a:t>
            </a:r>
            <a:endParaRPr sz="2400">
              <a:solidFill>
                <a:schemeClr val="dk2"/>
              </a:solidFill>
              <a:latin typeface="Source Code Pro"/>
              <a:ea typeface="Source Code Pro"/>
              <a:cs typeface="Source Code Pro"/>
              <a:sym typeface="Source Code Pro"/>
            </a:endParaRPr>
          </a:p>
        </p:txBody>
      </p:sp>
      <p:sp>
        <p:nvSpPr>
          <p:cNvPr id="119" name="Google Shape;119;p18"/>
          <p:cNvSpPr txBox="1"/>
          <p:nvPr/>
        </p:nvSpPr>
        <p:spPr>
          <a:xfrm>
            <a:off x="7678325" y="456650"/>
            <a:ext cx="627600" cy="556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nvSpPr>
        <p:spPr>
          <a:xfrm>
            <a:off x="7055700" y="456650"/>
            <a:ext cx="6276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ptr</a:t>
            </a:r>
            <a:endParaRPr sz="1800">
              <a:solidFill>
                <a:schemeClr val="dk2"/>
              </a:solidFill>
              <a:latin typeface="Source Code Pro"/>
              <a:ea typeface="Source Code Pro"/>
              <a:cs typeface="Source Code Pro"/>
              <a:sym typeface="Source Code Pro"/>
            </a:endParaRPr>
          </a:p>
        </p:txBody>
      </p:sp>
      <p:sp>
        <p:nvSpPr>
          <p:cNvPr id="121" name="Google Shape;121;p18"/>
          <p:cNvSpPr/>
          <p:nvPr/>
        </p:nvSpPr>
        <p:spPr>
          <a:xfrm>
            <a:off x="7813700" y="762900"/>
            <a:ext cx="903825" cy="1910600"/>
          </a:xfrm>
          <a:custGeom>
            <a:rect b="b" l="l" r="r" t="t"/>
            <a:pathLst>
              <a:path extrusionOk="0" h="76424" w="36153">
                <a:moveTo>
                  <a:pt x="8367" y="0"/>
                </a:moveTo>
                <a:cubicBezTo>
                  <a:pt x="24467" y="1344"/>
                  <a:pt x="37714" y="23811"/>
                  <a:pt x="35930" y="39869"/>
                </a:cubicBezTo>
                <a:cubicBezTo>
                  <a:pt x="34644" y="51451"/>
                  <a:pt x="25868" y="62635"/>
                  <a:pt x="15750" y="68416"/>
                </a:cubicBezTo>
                <a:cubicBezTo>
                  <a:pt x="12364" y="70351"/>
                  <a:pt x="8253" y="70604"/>
                  <a:pt x="4429" y="71370"/>
                </a:cubicBezTo>
                <a:cubicBezTo>
                  <a:pt x="2946" y="71667"/>
                  <a:pt x="0" y="73866"/>
                  <a:pt x="0" y="72354"/>
                </a:cubicBezTo>
                <a:cubicBezTo>
                  <a:pt x="0" y="69185"/>
                  <a:pt x="1204" y="61253"/>
                  <a:pt x="3445" y="63494"/>
                </a:cubicBezTo>
                <a:cubicBezTo>
                  <a:pt x="6541" y="66590"/>
                  <a:pt x="10691" y="75434"/>
                  <a:pt x="6398" y="76292"/>
                </a:cubicBezTo>
                <a:cubicBezTo>
                  <a:pt x="3759" y="76819"/>
                  <a:pt x="0" y="74061"/>
                  <a:pt x="0" y="71370"/>
                </a:cubicBezTo>
              </a:path>
            </a:pathLst>
          </a:custGeom>
          <a:noFill/>
          <a:ln cap="flat" cmpd="sng" w="28575">
            <a:solidFill>
              <a:srgbClr val="000000"/>
            </a:solidFill>
            <a:prstDash val="solid"/>
            <a:round/>
            <a:headEnd len="med" w="med" type="none"/>
            <a:tailEnd len="med" w="med" type="none"/>
          </a:ln>
        </p:spPr>
      </p:sp>
      <p:cxnSp>
        <p:nvCxnSpPr>
          <p:cNvPr id="122" name="Google Shape;122;p18"/>
          <p:cNvCxnSpPr/>
          <p:nvPr/>
        </p:nvCxnSpPr>
        <p:spPr>
          <a:xfrm flipH="1" rot="10800000">
            <a:off x="7055700" y="2311025"/>
            <a:ext cx="726000" cy="490800"/>
          </a:xfrm>
          <a:prstGeom prst="straightConnector1">
            <a:avLst/>
          </a:prstGeom>
          <a:noFill/>
          <a:ln cap="flat" cmpd="sng" w="19050">
            <a:solidFill>
              <a:srgbClr val="980000"/>
            </a:solidFill>
            <a:prstDash val="solid"/>
            <a:round/>
            <a:headEnd len="med" w="med" type="none"/>
            <a:tailEnd len="med" w="med" type="none"/>
          </a:ln>
        </p:spPr>
      </p:cxnSp>
      <p:cxnSp>
        <p:nvCxnSpPr>
          <p:cNvPr id="123" name="Google Shape;123;p18"/>
          <p:cNvCxnSpPr/>
          <p:nvPr/>
        </p:nvCxnSpPr>
        <p:spPr>
          <a:xfrm>
            <a:off x="7025025" y="2341675"/>
            <a:ext cx="766800" cy="501000"/>
          </a:xfrm>
          <a:prstGeom prst="straightConnector1">
            <a:avLst/>
          </a:prstGeom>
          <a:noFill/>
          <a:ln cap="flat" cmpd="sng" w="19050">
            <a:solidFill>
              <a:srgbClr val="9800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graphicFrame>
        <p:nvGraphicFramePr>
          <p:cNvPr id="128" name="Google Shape;128;p19"/>
          <p:cNvGraphicFramePr/>
          <p:nvPr/>
        </p:nvGraphicFramePr>
        <p:xfrm>
          <a:off x="4255775" y="163725"/>
          <a:ext cx="3000000" cy="3000000"/>
        </p:xfrm>
        <a:graphic>
          <a:graphicData uri="http://schemas.openxmlformats.org/drawingml/2006/table">
            <a:tbl>
              <a:tblPr>
                <a:noFill/>
                <a:tableStyleId>{8C226E90-0DED-4314-9FA4-33D080A6A002}</a:tableStyleId>
              </a:tblPr>
              <a:tblGrid>
                <a:gridCol w="4799100"/>
              </a:tblGrid>
              <a:tr h="1863075">
                <a:tc>
                  <a:txBody>
                    <a:bodyPr>
                      <a:noAutofit/>
                    </a:bodyPr>
                    <a:lstStyle/>
                    <a:p>
                      <a:pPr indent="0" lvl="0" marL="0" rtl="0" algn="l">
                        <a:spcBef>
                          <a:spcPts val="0"/>
                        </a:spcBef>
                        <a:spcAft>
                          <a:spcPts val="0"/>
                        </a:spcAft>
                        <a:buNone/>
                      </a:pPr>
                      <a:r>
                        <a:rPr lang="en" sz="3600">
                          <a:solidFill>
                            <a:schemeClr val="dk2"/>
                          </a:solidFill>
                          <a:latin typeface="Source Code Pro"/>
                          <a:ea typeface="Source Code Pro"/>
                          <a:cs typeface="Source Code Pro"/>
                          <a:sym typeface="Source Code Pro"/>
                        </a:rPr>
                        <a:t>Stack </a:t>
                      </a:r>
                      <a:endParaRPr sz="3600">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8080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The Big Void</a:t>
                      </a:r>
                      <a:endParaRPr>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71400">
                <a:tc>
                  <a:txBody>
                    <a:bodyPr>
                      <a:noAutofit/>
                    </a:bodyPr>
                    <a:lstStyle/>
                    <a:p>
                      <a:pPr indent="0" lvl="0" marL="0" rtl="0" algn="l">
                        <a:spcBef>
                          <a:spcPts val="0"/>
                        </a:spcBef>
                        <a:spcAft>
                          <a:spcPts val="0"/>
                        </a:spcAft>
                        <a:buNone/>
                      </a:pPr>
                      <a:r>
                        <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3600">
                          <a:solidFill>
                            <a:schemeClr val="dk2"/>
                          </a:solidFill>
                          <a:latin typeface="Source Code Pro"/>
                          <a:ea typeface="Source Code Pro"/>
                          <a:cs typeface="Source Code Pro"/>
                          <a:sym typeface="Source Code Pro"/>
                        </a:rPr>
                        <a:t>Heap</a:t>
                      </a:r>
                      <a:endParaRPr sz="3600">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73525">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Globals </a:t>
                      </a:r>
                      <a:endParaRPr>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2055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Text (The program)</a:t>
                      </a:r>
                      <a:endParaRPr>
                        <a:solidFill>
                          <a:schemeClr val="dk2"/>
                        </a:solidFill>
                        <a:latin typeface="Source Code Pro"/>
                        <a:ea typeface="Source Code Pro"/>
                        <a:cs typeface="Source Code Pro"/>
                        <a:sym typeface="Source Code Pro"/>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129" name="Google Shape;129;p19"/>
          <p:cNvSpPr txBox="1"/>
          <p:nvPr/>
        </p:nvSpPr>
        <p:spPr>
          <a:xfrm>
            <a:off x="237175" y="382100"/>
            <a:ext cx="2727300" cy="7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cxnSp>
        <p:nvCxnSpPr>
          <p:cNvPr id="130" name="Google Shape;130;p19"/>
          <p:cNvCxnSpPr/>
          <p:nvPr/>
        </p:nvCxnSpPr>
        <p:spPr>
          <a:xfrm flipH="1">
            <a:off x="5776088" y="1012850"/>
            <a:ext cx="11100" cy="556200"/>
          </a:xfrm>
          <a:prstGeom prst="straightConnector1">
            <a:avLst/>
          </a:prstGeom>
          <a:noFill/>
          <a:ln cap="flat" cmpd="sng" w="38100">
            <a:solidFill>
              <a:srgbClr val="000000"/>
            </a:solidFill>
            <a:prstDash val="solid"/>
            <a:round/>
            <a:headEnd len="med" w="med" type="none"/>
            <a:tailEnd len="med" w="med" type="triangle"/>
          </a:ln>
        </p:spPr>
      </p:cxnSp>
      <p:cxnSp>
        <p:nvCxnSpPr>
          <p:cNvPr id="131" name="Google Shape;131;p19"/>
          <p:cNvCxnSpPr/>
          <p:nvPr/>
        </p:nvCxnSpPr>
        <p:spPr>
          <a:xfrm rot="10800000">
            <a:off x="5765000" y="2688899"/>
            <a:ext cx="33300" cy="567300"/>
          </a:xfrm>
          <a:prstGeom prst="straightConnector1">
            <a:avLst/>
          </a:prstGeom>
          <a:noFill/>
          <a:ln cap="flat" cmpd="sng" w="38100">
            <a:solidFill>
              <a:srgbClr val="000000"/>
            </a:solidFill>
            <a:prstDash val="solid"/>
            <a:round/>
            <a:headEnd len="med" w="med" type="none"/>
            <a:tailEnd len="med" w="med" type="triangle"/>
          </a:ln>
        </p:spPr>
      </p:cxnSp>
      <p:sp>
        <p:nvSpPr>
          <p:cNvPr id="132" name="Google Shape;132;p19"/>
          <p:cNvSpPr txBox="1"/>
          <p:nvPr/>
        </p:nvSpPr>
        <p:spPr>
          <a:xfrm>
            <a:off x="334900" y="642750"/>
            <a:ext cx="3404100" cy="31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i</a:t>
            </a:r>
            <a:r>
              <a:rPr lang="en" sz="1800">
                <a:solidFill>
                  <a:schemeClr val="dk2"/>
                </a:solidFill>
                <a:latin typeface="Source Code Pro"/>
                <a:ea typeface="Source Code Pro"/>
                <a:cs typeface="Source Code Pro"/>
                <a:sym typeface="Source Code Pro"/>
              </a:rPr>
              <a:t>nt *ptr = new int(3);</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delete ptr;</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int *ptr2 = new int(7);</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‘new’ allocates memory on the heap.</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‘delete’ deallocates memory on the heap.</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It frees the memory so we can now store</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new objects at that address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133" name="Google Shape;133;p19"/>
          <p:cNvSpPr txBox="1"/>
          <p:nvPr/>
        </p:nvSpPr>
        <p:spPr>
          <a:xfrm>
            <a:off x="7075400" y="2803200"/>
            <a:ext cx="627600" cy="4530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7</a:t>
            </a:r>
            <a:endParaRPr sz="1800">
              <a:solidFill>
                <a:schemeClr val="dk2"/>
              </a:solidFill>
              <a:latin typeface="Source Code Pro"/>
              <a:ea typeface="Source Code Pro"/>
              <a:cs typeface="Source Code Pro"/>
              <a:sym typeface="Source Code Pro"/>
            </a:endParaRPr>
          </a:p>
        </p:txBody>
      </p:sp>
      <p:sp>
        <p:nvSpPr>
          <p:cNvPr id="134" name="Google Shape;134;p19"/>
          <p:cNvSpPr txBox="1"/>
          <p:nvPr/>
        </p:nvSpPr>
        <p:spPr>
          <a:xfrm>
            <a:off x="6804675" y="456650"/>
            <a:ext cx="627600" cy="556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txBox="1"/>
          <p:nvPr/>
        </p:nvSpPr>
        <p:spPr>
          <a:xfrm>
            <a:off x="6004900" y="456650"/>
            <a:ext cx="7383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ptr</a:t>
            </a:r>
            <a:endParaRPr sz="1800">
              <a:solidFill>
                <a:schemeClr val="dk2"/>
              </a:solidFill>
              <a:latin typeface="Source Code Pro"/>
              <a:ea typeface="Source Code Pro"/>
              <a:cs typeface="Source Code Pro"/>
              <a:sym typeface="Source Code Pro"/>
            </a:endParaRPr>
          </a:p>
        </p:txBody>
      </p:sp>
      <p:sp>
        <p:nvSpPr>
          <p:cNvPr id="136" name="Google Shape;136;p19"/>
          <p:cNvSpPr txBox="1"/>
          <p:nvPr/>
        </p:nvSpPr>
        <p:spPr>
          <a:xfrm>
            <a:off x="6853900" y="1328950"/>
            <a:ext cx="627600" cy="4530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txBox="1"/>
          <p:nvPr/>
        </p:nvSpPr>
        <p:spPr>
          <a:xfrm>
            <a:off x="6004850" y="1378175"/>
            <a:ext cx="7383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ptr2</a:t>
            </a:r>
            <a:endParaRPr sz="1800">
              <a:solidFill>
                <a:schemeClr val="dk2"/>
              </a:solidFill>
              <a:latin typeface="Source Code Pro"/>
              <a:ea typeface="Source Code Pro"/>
              <a:cs typeface="Source Code Pro"/>
              <a:sym typeface="Source Code Pro"/>
            </a:endParaRPr>
          </a:p>
        </p:txBody>
      </p:sp>
      <p:sp>
        <p:nvSpPr>
          <p:cNvPr id="138" name="Google Shape;138;p19"/>
          <p:cNvSpPr/>
          <p:nvPr/>
        </p:nvSpPr>
        <p:spPr>
          <a:xfrm>
            <a:off x="6677325" y="1587350"/>
            <a:ext cx="496500" cy="1553025"/>
          </a:xfrm>
          <a:custGeom>
            <a:rect b="b" l="l" r="r" t="t"/>
            <a:pathLst>
              <a:path extrusionOk="0" h="62121" w="19860">
                <a:moveTo>
                  <a:pt x="19860" y="0"/>
                </a:moveTo>
                <a:cubicBezTo>
                  <a:pt x="9215" y="10645"/>
                  <a:pt x="5472" y="27336"/>
                  <a:pt x="4110" y="42329"/>
                </a:cubicBezTo>
                <a:cubicBezTo>
                  <a:pt x="3664" y="47234"/>
                  <a:pt x="3721" y="52250"/>
                  <a:pt x="4602" y="57095"/>
                </a:cubicBezTo>
                <a:cubicBezTo>
                  <a:pt x="4908" y="58780"/>
                  <a:pt x="4417" y="62432"/>
                  <a:pt x="6079" y="62017"/>
                </a:cubicBezTo>
                <a:cubicBezTo>
                  <a:pt x="9082" y="61267"/>
                  <a:pt x="9284" y="56718"/>
                  <a:pt x="11001" y="54142"/>
                </a:cubicBezTo>
                <a:cubicBezTo>
                  <a:pt x="11735" y="53042"/>
                  <a:pt x="14152" y="50106"/>
                  <a:pt x="12969" y="50697"/>
                </a:cubicBezTo>
                <a:cubicBezTo>
                  <a:pt x="8489" y="52937"/>
                  <a:pt x="1389" y="53713"/>
                  <a:pt x="172" y="58572"/>
                </a:cubicBezTo>
                <a:cubicBezTo>
                  <a:pt x="-516" y="61320"/>
                  <a:pt x="5708" y="60048"/>
                  <a:pt x="8540" y="60048"/>
                </a:cubicBezTo>
              </a:path>
            </a:pathLst>
          </a:custGeom>
          <a:noFill/>
          <a:ln cap="flat" cmpd="sng" w="28575">
            <a:solidFill>
              <a:srgbClr val="000000"/>
            </a:solidFill>
            <a:prstDash val="solid"/>
            <a:round/>
            <a:headEnd len="med" w="med" type="none"/>
            <a:tailEnd len="med" w="med" type="none"/>
          </a:ln>
        </p:spPr>
      </p:sp>
      <p:sp>
        <p:nvSpPr>
          <p:cNvPr id="139" name="Google Shape;139;p19"/>
          <p:cNvSpPr/>
          <p:nvPr/>
        </p:nvSpPr>
        <p:spPr>
          <a:xfrm>
            <a:off x="7100000" y="775225"/>
            <a:ext cx="1437550" cy="2242725"/>
          </a:xfrm>
          <a:custGeom>
            <a:rect b="b" l="l" r="r" t="t"/>
            <a:pathLst>
              <a:path extrusionOk="0" h="89709" w="57502">
                <a:moveTo>
                  <a:pt x="0" y="0"/>
                </a:moveTo>
                <a:cubicBezTo>
                  <a:pt x="19404" y="0"/>
                  <a:pt x="48992" y="294"/>
                  <a:pt x="55126" y="18703"/>
                </a:cubicBezTo>
                <a:cubicBezTo>
                  <a:pt x="61342" y="37359"/>
                  <a:pt x="54614" y="60936"/>
                  <a:pt x="42329" y="76291"/>
                </a:cubicBezTo>
                <a:cubicBezTo>
                  <a:pt x="39783" y="79473"/>
                  <a:pt x="37063" y="82512"/>
                  <a:pt x="34454" y="85643"/>
                </a:cubicBezTo>
                <a:cubicBezTo>
                  <a:pt x="33338" y="86983"/>
                  <a:pt x="32753" y="89580"/>
                  <a:pt x="31009" y="89580"/>
                </a:cubicBezTo>
                <a:cubicBezTo>
                  <a:pt x="29686" y="89580"/>
                  <a:pt x="30626" y="86961"/>
                  <a:pt x="30516" y="85643"/>
                </a:cubicBezTo>
                <a:cubicBezTo>
                  <a:pt x="30508" y="85545"/>
                  <a:pt x="29349" y="79644"/>
                  <a:pt x="29532" y="79736"/>
                </a:cubicBezTo>
                <a:cubicBezTo>
                  <a:pt x="32586" y="81262"/>
                  <a:pt x="35233" y="83510"/>
                  <a:pt x="37899" y="85643"/>
                </a:cubicBezTo>
                <a:cubicBezTo>
                  <a:pt x="38646" y="86241"/>
                  <a:pt x="40141" y="87530"/>
                  <a:pt x="39376" y="88104"/>
                </a:cubicBezTo>
                <a:cubicBezTo>
                  <a:pt x="36722" y="90095"/>
                  <a:pt x="32850" y="89580"/>
                  <a:pt x="29532" y="89580"/>
                </a:cubicBezTo>
              </a:path>
            </a:pathLst>
          </a:custGeom>
          <a:noFill/>
          <a:ln cap="flat" cmpd="sng" w="28575">
            <a:solidFill>
              <a:srgbClr val="000000"/>
            </a:solidFill>
            <a:prstDash val="solid"/>
            <a:round/>
            <a:headEnd len="med" w="med" type="none"/>
            <a:tailEnd len="med" w="med" type="non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Dynamically allocated arrays</a:t>
            </a:r>
            <a:endParaRPr/>
          </a:p>
        </p:txBody>
      </p:sp>
      <p:sp>
        <p:nvSpPr>
          <p:cNvPr id="145" name="Google Shape;145;p20"/>
          <p:cNvSpPr txBox="1"/>
          <p:nvPr>
            <p:ph idx="1" type="body"/>
          </p:nvPr>
        </p:nvSpPr>
        <p:spPr>
          <a:xfrm>
            <a:off x="311700" y="1228675"/>
            <a:ext cx="8520600" cy="3340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 size = 3; </a:t>
            </a:r>
            <a:endParaRPr/>
          </a:p>
          <a:p>
            <a:pPr indent="0" lvl="0" marL="0" rtl="0" algn="l">
              <a:spcBef>
                <a:spcPts val="1600"/>
              </a:spcBef>
              <a:spcAft>
                <a:spcPts val="0"/>
              </a:spcAft>
              <a:buNone/>
            </a:pPr>
            <a:r>
              <a:rPr lang="en"/>
              <a:t>int *arr_ptr = new int [size];</a:t>
            </a:r>
            <a:endParaRPr/>
          </a:p>
          <a:p>
            <a:pPr indent="0" lvl="0" marL="0" rtl="0" algn="l">
              <a:spcBef>
                <a:spcPts val="1600"/>
              </a:spcBef>
              <a:spcAft>
                <a:spcPts val="0"/>
              </a:spcAft>
              <a:buNone/>
            </a:pPr>
            <a:r>
              <a:rPr lang="en"/>
              <a:t>delete[] arr_ptr;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46" name="Google Shape;146;p20"/>
          <p:cNvGraphicFramePr/>
          <p:nvPr/>
        </p:nvGraphicFramePr>
        <p:xfrm>
          <a:off x="4810175" y="2694560"/>
          <a:ext cx="3000000" cy="3000000"/>
        </p:xfrm>
        <a:graphic>
          <a:graphicData uri="http://schemas.openxmlformats.org/drawingml/2006/table">
            <a:tbl>
              <a:tblPr>
                <a:noFill/>
                <a:tableStyleId>{8C226E90-0DED-4314-9FA4-33D080A6A002}</a:tableStyleId>
              </a:tblPr>
              <a:tblGrid>
                <a:gridCol w="2636900"/>
              </a:tblGrid>
              <a:tr h="433125">
                <a:tc>
                  <a:txBody>
                    <a:bodyPr>
                      <a:noAutofit/>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96200">
                <a:tc>
                  <a:txBody>
                    <a:bodyPr>
                      <a:noAutofit/>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96200">
                <a:tc>
                  <a:txBody>
                    <a:bodyPr>
                      <a:noAutofit/>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147" name="Google Shape;147;p20"/>
          <p:cNvSpPr txBox="1"/>
          <p:nvPr/>
        </p:nvSpPr>
        <p:spPr>
          <a:xfrm>
            <a:off x="5107025" y="1152425"/>
            <a:ext cx="12792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arr_ptr</a:t>
            </a:r>
            <a:endParaRPr sz="1800">
              <a:solidFill>
                <a:schemeClr val="dk2"/>
              </a:solidFill>
              <a:latin typeface="Source Code Pro"/>
              <a:ea typeface="Source Code Pro"/>
              <a:cs typeface="Source Code Pro"/>
              <a:sym typeface="Source Code Pro"/>
            </a:endParaRPr>
          </a:p>
        </p:txBody>
      </p:sp>
      <p:sp>
        <p:nvSpPr>
          <p:cNvPr id="148" name="Google Shape;148;p20"/>
          <p:cNvSpPr txBox="1"/>
          <p:nvPr/>
        </p:nvSpPr>
        <p:spPr>
          <a:xfrm>
            <a:off x="6693925" y="1193575"/>
            <a:ext cx="812100" cy="5169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txBox="1"/>
          <p:nvPr/>
        </p:nvSpPr>
        <p:spPr>
          <a:xfrm>
            <a:off x="4256450" y="3523900"/>
            <a:ext cx="4194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50" name="Google Shape;150;p20"/>
          <p:cNvSpPr txBox="1"/>
          <p:nvPr/>
        </p:nvSpPr>
        <p:spPr>
          <a:xfrm>
            <a:off x="4256450" y="3160000"/>
            <a:ext cx="4194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1" name="Google Shape;151;p20"/>
          <p:cNvSpPr txBox="1"/>
          <p:nvPr/>
        </p:nvSpPr>
        <p:spPr>
          <a:xfrm>
            <a:off x="4256450" y="2735725"/>
            <a:ext cx="3936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52" name="Google Shape;152;p20"/>
          <p:cNvSpPr/>
          <p:nvPr/>
        </p:nvSpPr>
        <p:spPr>
          <a:xfrm>
            <a:off x="7198450" y="1476600"/>
            <a:ext cx="950750" cy="2580975"/>
          </a:xfrm>
          <a:custGeom>
            <a:rect b="b" l="l" r="r" t="t"/>
            <a:pathLst>
              <a:path extrusionOk="0" h="103239" w="38030">
                <a:moveTo>
                  <a:pt x="0" y="0"/>
                </a:moveTo>
                <a:cubicBezTo>
                  <a:pt x="14652" y="1831"/>
                  <a:pt x="32186" y="12176"/>
                  <a:pt x="35438" y="26579"/>
                </a:cubicBezTo>
                <a:cubicBezTo>
                  <a:pt x="39018" y="42436"/>
                  <a:pt x="39115" y="60063"/>
                  <a:pt x="33469" y="75307"/>
                </a:cubicBezTo>
                <a:cubicBezTo>
                  <a:pt x="30620" y="83000"/>
                  <a:pt x="26662" y="93006"/>
                  <a:pt x="18703" y="94995"/>
                </a:cubicBezTo>
                <a:cubicBezTo>
                  <a:pt x="16945" y="95434"/>
                  <a:pt x="13862" y="96222"/>
                  <a:pt x="13289" y="94503"/>
                </a:cubicBezTo>
                <a:cubicBezTo>
                  <a:pt x="12922" y="93402"/>
                  <a:pt x="14766" y="92657"/>
                  <a:pt x="15750" y="92042"/>
                </a:cubicBezTo>
                <a:cubicBezTo>
                  <a:pt x="17373" y="91028"/>
                  <a:pt x="18961" y="88232"/>
                  <a:pt x="20672" y="89088"/>
                </a:cubicBezTo>
                <a:cubicBezTo>
                  <a:pt x="24445" y="90975"/>
                  <a:pt x="23102" y="97208"/>
                  <a:pt x="23625" y="101394"/>
                </a:cubicBezTo>
                <a:cubicBezTo>
                  <a:pt x="23717" y="102126"/>
                  <a:pt x="24285" y="102540"/>
                  <a:pt x="23625" y="102870"/>
                </a:cubicBezTo>
                <a:cubicBezTo>
                  <a:pt x="19566" y="104899"/>
                  <a:pt x="15317" y="98070"/>
                  <a:pt x="13289" y="94010"/>
                </a:cubicBezTo>
              </a:path>
            </a:pathLst>
          </a:custGeom>
          <a:noFill/>
          <a:ln cap="flat" cmpd="sng" w="28575">
            <a:solidFill>
              <a:srgbClr val="000000"/>
            </a:solidFill>
            <a:prstDash val="solid"/>
            <a:round/>
            <a:headEnd len="med" w="med" type="none"/>
            <a:tailEnd len="med" w="med" type="none"/>
          </a:ln>
        </p:spPr>
      </p:sp>
      <p:cxnSp>
        <p:nvCxnSpPr>
          <p:cNvPr id="153" name="Google Shape;153;p20"/>
          <p:cNvCxnSpPr/>
          <p:nvPr/>
        </p:nvCxnSpPr>
        <p:spPr>
          <a:xfrm flipH="1" rot="-5400000">
            <a:off x="1222125" y="2890675"/>
            <a:ext cx="848100" cy="538200"/>
          </a:xfrm>
          <a:prstGeom prst="curvedConnector3">
            <a:avLst>
              <a:gd fmla="val 50000" name="adj1"/>
            </a:avLst>
          </a:prstGeom>
          <a:noFill/>
          <a:ln cap="flat" cmpd="sng" w="19050">
            <a:solidFill>
              <a:schemeClr val="dk2"/>
            </a:solidFill>
            <a:prstDash val="solid"/>
            <a:round/>
            <a:headEnd len="med" w="med" type="triangle"/>
            <a:tailEnd len="med" w="med" type="none"/>
          </a:ln>
        </p:spPr>
      </p:cxnSp>
      <p:sp>
        <p:nvSpPr>
          <p:cNvPr id="154" name="Google Shape;154;p20"/>
          <p:cNvSpPr txBox="1"/>
          <p:nvPr/>
        </p:nvSpPr>
        <p:spPr>
          <a:xfrm>
            <a:off x="1723625" y="3547550"/>
            <a:ext cx="20520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Remember to use this special syntax to delete the whole array!</a:t>
            </a:r>
            <a:endParaRPr>
              <a:solidFill>
                <a:schemeClr val="dk2"/>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memory problems</a:t>
            </a:r>
            <a:endParaRPr/>
          </a:p>
        </p:txBody>
      </p:sp>
      <p:sp>
        <p:nvSpPr>
          <p:cNvPr id="160" name="Google Shape;160;p21"/>
          <p:cNvSpPr txBox="1"/>
          <p:nvPr>
            <p:ph idx="1" type="body"/>
          </p:nvPr>
        </p:nvSpPr>
        <p:spPr>
          <a:xfrm>
            <a:off x="367325" y="1152425"/>
            <a:ext cx="8520600" cy="330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Memory leak   </a:t>
            </a:r>
            <a:endParaRPr sz="3000"/>
          </a:p>
          <a:p>
            <a:pPr indent="0" lvl="0" marL="0" rtl="0" algn="l">
              <a:spcBef>
                <a:spcPts val="1600"/>
              </a:spcBef>
              <a:spcAft>
                <a:spcPts val="0"/>
              </a:spcAft>
              <a:buNone/>
            </a:pPr>
            <a:r>
              <a:rPr lang="en" sz="3000"/>
              <a:t>Orphaned memory</a:t>
            </a:r>
            <a:endParaRPr sz="3000"/>
          </a:p>
          <a:p>
            <a:pPr indent="0" lvl="0" marL="0" rtl="0" algn="l">
              <a:spcBef>
                <a:spcPts val="1600"/>
              </a:spcBef>
              <a:spcAft>
                <a:spcPts val="0"/>
              </a:spcAft>
              <a:buNone/>
            </a:pPr>
            <a:r>
              <a:rPr lang="en" sz="3000"/>
              <a:t>Double free</a:t>
            </a:r>
            <a:endParaRPr sz="3000"/>
          </a:p>
          <a:p>
            <a:pPr indent="0" lvl="0" marL="0" rtl="0" algn="l">
              <a:spcBef>
                <a:spcPts val="1600"/>
              </a:spcBef>
              <a:spcAft>
                <a:spcPts val="0"/>
              </a:spcAft>
              <a:buNone/>
            </a:pPr>
            <a:r>
              <a:rPr lang="en" sz="3000"/>
              <a:t>Bad delete </a:t>
            </a:r>
            <a:endParaRPr sz="3000"/>
          </a:p>
          <a:p>
            <a:pPr indent="0" lvl="0" marL="0" rtl="0" algn="l">
              <a:spcBef>
                <a:spcPts val="1600"/>
              </a:spcBef>
              <a:spcAft>
                <a:spcPts val="1600"/>
              </a:spcAft>
              <a:buNone/>
            </a:pPr>
            <a:r>
              <a:rPr lang="en" sz="3000"/>
              <a:t>Dangling pointer</a:t>
            </a:r>
            <a:endParaRPr sz="3000"/>
          </a:p>
        </p:txBody>
      </p:sp>
      <p:pic>
        <p:nvPicPr>
          <p:cNvPr id="161" name="Google Shape;161;p21"/>
          <p:cNvPicPr preferRelativeResize="0"/>
          <p:nvPr/>
        </p:nvPicPr>
        <p:blipFill>
          <a:blip r:embed="rId3">
            <a:alphaModFix/>
          </a:blip>
          <a:stretch>
            <a:fillRect/>
          </a:stretch>
        </p:blipFill>
        <p:spPr>
          <a:xfrm>
            <a:off x="3515200" y="1152425"/>
            <a:ext cx="1699125" cy="935400"/>
          </a:xfrm>
          <a:prstGeom prst="rect">
            <a:avLst/>
          </a:prstGeom>
          <a:noFill/>
          <a:ln>
            <a:noFill/>
          </a:ln>
        </p:spPr>
      </p:pic>
      <p:pic>
        <p:nvPicPr>
          <p:cNvPr id="162" name="Google Shape;162;p21"/>
          <p:cNvPicPr preferRelativeResize="0"/>
          <p:nvPr/>
        </p:nvPicPr>
        <p:blipFill>
          <a:blip r:embed="rId4">
            <a:alphaModFix/>
          </a:blip>
          <a:stretch>
            <a:fillRect/>
          </a:stretch>
        </p:blipFill>
        <p:spPr>
          <a:xfrm>
            <a:off x="5604915" y="1575425"/>
            <a:ext cx="1251610" cy="1000026"/>
          </a:xfrm>
          <a:prstGeom prst="rect">
            <a:avLst/>
          </a:prstGeom>
          <a:noFill/>
          <a:ln>
            <a:noFill/>
          </a:ln>
        </p:spPr>
      </p:pic>
      <p:pic>
        <p:nvPicPr>
          <p:cNvPr id="163" name="Google Shape;163;p21"/>
          <p:cNvPicPr preferRelativeResize="0"/>
          <p:nvPr/>
        </p:nvPicPr>
        <p:blipFill>
          <a:blip r:embed="rId5">
            <a:alphaModFix/>
          </a:blip>
          <a:stretch>
            <a:fillRect/>
          </a:stretch>
        </p:blipFill>
        <p:spPr>
          <a:xfrm>
            <a:off x="3011950" y="2575450"/>
            <a:ext cx="1206725" cy="1055875"/>
          </a:xfrm>
          <a:prstGeom prst="rect">
            <a:avLst/>
          </a:prstGeom>
          <a:noFill/>
          <a:ln>
            <a:noFill/>
          </a:ln>
        </p:spPr>
      </p:pic>
      <p:pic>
        <p:nvPicPr>
          <p:cNvPr id="164" name="Google Shape;164;p21"/>
          <p:cNvPicPr preferRelativeResize="0"/>
          <p:nvPr/>
        </p:nvPicPr>
        <p:blipFill>
          <a:blip r:embed="rId6">
            <a:alphaModFix/>
          </a:blip>
          <a:stretch>
            <a:fillRect/>
          </a:stretch>
        </p:blipFill>
        <p:spPr>
          <a:xfrm>
            <a:off x="4321225" y="2529275"/>
            <a:ext cx="1206725" cy="1055884"/>
          </a:xfrm>
          <a:prstGeom prst="rect">
            <a:avLst/>
          </a:prstGeom>
          <a:noFill/>
          <a:ln>
            <a:noFill/>
          </a:ln>
        </p:spPr>
      </p:pic>
      <p:sp>
        <p:nvSpPr>
          <p:cNvPr id="165" name="Google Shape;165;p21"/>
          <p:cNvSpPr/>
          <p:nvPr/>
        </p:nvSpPr>
        <p:spPr>
          <a:xfrm rot="2699951">
            <a:off x="4805912" y="4265053"/>
            <a:ext cx="1150823" cy="246122"/>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434343"/>
                </a:solidFill>
                <a:latin typeface="Arial"/>
              </a:rPr>
              <a:t>Pointer</a:t>
            </a:r>
          </a:p>
        </p:txBody>
      </p:sp>
      <p:sp>
        <p:nvSpPr>
          <p:cNvPr id="166" name="Google Shape;166;p21"/>
          <p:cNvSpPr/>
          <p:nvPr/>
        </p:nvSpPr>
        <p:spPr>
          <a:xfrm>
            <a:off x="4323900" y="4081000"/>
            <a:ext cx="496200" cy="801000"/>
          </a:xfrm>
          <a:prstGeom prst="bevel">
            <a:avLst>
              <a:gd fmla="val 12500"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