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matic SC"/>
      <p:regular r:id="rId16"/>
      <p:bold r:id="rId17"/>
    </p:embeddedFont>
    <p:embeddedFont>
      <p:font typeface="Source Code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slide" Target="slides/slide1.xml"/><Relationship Id="rId19" Type="http://schemas.openxmlformats.org/officeDocument/2006/relationships/font" Target="fonts/SourceCodePro-bold.fntdata"/><Relationship Id="rId6" Type="http://schemas.openxmlformats.org/officeDocument/2006/relationships/slide" Target="slides/slide2.xml"/><Relationship Id="rId18" Type="http://schemas.openxmlformats.org/officeDocument/2006/relationships/font" Target="fonts/SourceCode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5fa8b1f5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fa8b1f5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5fa8b1f5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fa8b1f5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5fa8b1f5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fa8b1f5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5fa8b1f50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a8b1f50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5fa8b1f5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fa8b1f5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5fa8b1f5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a8b1f5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5fa8b1f50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fa8b1f50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5fa8b1f5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fa8b1f5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5fa8b1f50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fa8b1f50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5fa8b1f5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fa8b1f5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MelGeorge/rate_my_profess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760800" y="743425"/>
            <a:ext cx="53832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 9 - Functors</a:t>
            </a:r>
            <a:endParaRPr/>
          </a:p>
        </p:txBody>
      </p:sp>
      <p:pic>
        <p:nvPicPr>
          <p:cNvPr id="57" name="Google Shape;57;p13"/>
          <p:cNvPicPr preferRelativeResize="0"/>
          <p:nvPr/>
        </p:nvPicPr>
        <p:blipFill>
          <a:blip r:embed="rId3">
            <a:alphaModFix/>
          </a:blip>
          <a:stretch>
            <a:fillRect/>
          </a:stretch>
        </p:blipFill>
        <p:spPr>
          <a:xfrm>
            <a:off x="227013" y="336375"/>
            <a:ext cx="3533775" cy="4181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solve this problem using a functor!</a:t>
            </a:r>
            <a:endParaRPr/>
          </a:p>
        </p:txBody>
      </p:sp>
      <p:pic>
        <p:nvPicPr>
          <p:cNvPr id="155" name="Google Shape;155;p22"/>
          <p:cNvPicPr preferRelativeResize="0"/>
          <p:nvPr/>
        </p:nvPicPr>
        <p:blipFill rotWithShape="1">
          <a:blip r:embed="rId3">
            <a:alphaModFix/>
          </a:blip>
          <a:srcRect b="10786" l="17981" r="17614" t="27927"/>
          <a:stretch/>
        </p:blipFill>
        <p:spPr>
          <a:xfrm>
            <a:off x="8516525" y="0"/>
            <a:ext cx="627475" cy="503775"/>
          </a:xfrm>
          <a:prstGeom prst="rect">
            <a:avLst/>
          </a:prstGeom>
          <a:noFill/>
          <a:ln>
            <a:noFill/>
          </a:ln>
        </p:spPr>
      </p:pic>
      <p:pic>
        <p:nvPicPr>
          <p:cNvPr id="156" name="Google Shape;156;p22"/>
          <p:cNvPicPr preferRelativeResize="0"/>
          <p:nvPr/>
        </p:nvPicPr>
        <p:blipFill rotWithShape="1">
          <a:blip r:embed="rId3">
            <a:alphaModFix/>
          </a:blip>
          <a:srcRect b="10786" l="17981" r="17614" t="27927"/>
          <a:stretch/>
        </p:blipFill>
        <p:spPr>
          <a:xfrm>
            <a:off x="8516525" y="503775"/>
            <a:ext cx="627475" cy="503775"/>
          </a:xfrm>
          <a:prstGeom prst="rect">
            <a:avLst/>
          </a:prstGeom>
          <a:noFill/>
          <a:ln>
            <a:noFill/>
          </a:ln>
        </p:spPr>
      </p:pic>
      <p:pic>
        <p:nvPicPr>
          <p:cNvPr id="157" name="Google Shape;157;p22"/>
          <p:cNvPicPr preferRelativeResize="0"/>
          <p:nvPr/>
        </p:nvPicPr>
        <p:blipFill rotWithShape="1">
          <a:blip r:embed="rId3">
            <a:alphaModFix/>
          </a:blip>
          <a:srcRect b="10786" l="17981" r="17614" t="27927"/>
          <a:stretch/>
        </p:blipFill>
        <p:spPr>
          <a:xfrm>
            <a:off x="8516525" y="998612"/>
            <a:ext cx="627475" cy="503775"/>
          </a:xfrm>
          <a:prstGeom prst="rect">
            <a:avLst/>
          </a:prstGeom>
          <a:noFill/>
          <a:ln>
            <a:noFill/>
          </a:ln>
        </p:spPr>
      </p:pic>
      <p:pic>
        <p:nvPicPr>
          <p:cNvPr id="158" name="Google Shape;158;p22"/>
          <p:cNvPicPr preferRelativeResize="0"/>
          <p:nvPr/>
        </p:nvPicPr>
        <p:blipFill rotWithShape="1">
          <a:blip r:embed="rId3">
            <a:alphaModFix/>
          </a:blip>
          <a:srcRect b="10786" l="17981" r="17614" t="27927"/>
          <a:stretch/>
        </p:blipFill>
        <p:spPr>
          <a:xfrm>
            <a:off x="8516525" y="1502375"/>
            <a:ext cx="627475" cy="503775"/>
          </a:xfrm>
          <a:prstGeom prst="rect">
            <a:avLst/>
          </a:prstGeom>
          <a:noFill/>
          <a:ln>
            <a:noFill/>
          </a:ln>
        </p:spPr>
      </p:pic>
      <p:pic>
        <p:nvPicPr>
          <p:cNvPr id="159" name="Google Shape;159;p22"/>
          <p:cNvPicPr preferRelativeResize="0"/>
          <p:nvPr/>
        </p:nvPicPr>
        <p:blipFill rotWithShape="1">
          <a:blip r:embed="rId3">
            <a:alphaModFix/>
          </a:blip>
          <a:srcRect b="10786" l="17981" r="17614" t="27927"/>
          <a:stretch/>
        </p:blipFill>
        <p:spPr>
          <a:xfrm>
            <a:off x="8516525" y="1997200"/>
            <a:ext cx="627475" cy="503775"/>
          </a:xfrm>
          <a:prstGeom prst="rect">
            <a:avLst/>
          </a:prstGeom>
          <a:noFill/>
          <a:ln>
            <a:noFill/>
          </a:ln>
        </p:spPr>
      </p:pic>
      <p:pic>
        <p:nvPicPr>
          <p:cNvPr id="160" name="Google Shape;160;p22"/>
          <p:cNvPicPr preferRelativeResize="0"/>
          <p:nvPr/>
        </p:nvPicPr>
        <p:blipFill rotWithShape="1">
          <a:blip r:embed="rId3">
            <a:alphaModFix/>
          </a:blip>
          <a:srcRect b="10786" l="17981" r="17614" t="27927"/>
          <a:stretch/>
        </p:blipFill>
        <p:spPr>
          <a:xfrm>
            <a:off x="8516525" y="3499575"/>
            <a:ext cx="627475" cy="503775"/>
          </a:xfrm>
          <a:prstGeom prst="rect">
            <a:avLst/>
          </a:prstGeom>
          <a:noFill/>
          <a:ln>
            <a:noFill/>
          </a:ln>
        </p:spPr>
      </p:pic>
      <p:pic>
        <p:nvPicPr>
          <p:cNvPr id="161" name="Google Shape;161;p22"/>
          <p:cNvPicPr preferRelativeResize="0"/>
          <p:nvPr/>
        </p:nvPicPr>
        <p:blipFill rotWithShape="1">
          <a:blip r:embed="rId3">
            <a:alphaModFix/>
          </a:blip>
          <a:srcRect b="10786" l="17981" r="17614" t="27927"/>
          <a:stretch/>
        </p:blipFill>
        <p:spPr>
          <a:xfrm>
            <a:off x="8516525" y="2995800"/>
            <a:ext cx="627475" cy="503775"/>
          </a:xfrm>
          <a:prstGeom prst="rect">
            <a:avLst/>
          </a:prstGeom>
          <a:noFill/>
          <a:ln>
            <a:noFill/>
          </a:ln>
        </p:spPr>
      </p:pic>
      <p:pic>
        <p:nvPicPr>
          <p:cNvPr id="162" name="Google Shape;162;p22"/>
          <p:cNvPicPr preferRelativeResize="0"/>
          <p:nvPr/>
        </p:nvPicPr>
        <p:blipFill rotWithShape="1">
          <a:blip r:embed="rId3">
            <a:alphaModFix/>
          </a:blip>
          <a:srcRect b="10786" l="17981" r="17614" t="27927"/>
          <a:stretch/>
        </p:blipFill>
        <p:spPr>
          <a:xfrm>
            <a:off x="8516525" y="2500975"/>
            <a:ext cx="627475" cy="503775"/>
          </a:xfrm>
          <a:prstGeom prst="rect">
            <a:avLst/>
          </a:prstGeom>
          <a:noFill/>
          <a:ln>
            <a:noFill/>
          </a:ln>
        </p:spPr>
      </p:pic>
      <p:pic>
        <p:nvPicPr>
          <p:cNvPr id="163" name="Google Shape;163;p22"/>
          <p:cNvPicPr preferRelativeResize="0"/>
          <p:nvPr/>
        </p:nvPicPr>
        <p:blipFill rotWithShape="1">
          <a:blip r:embed="rId3">
            <a:alphaModFix/>
          </a:blip>
          <a:srcRect b="10786" l="17981" r="17614" t="27927"/>
          <a:stretch/>
        </p:blipFill>
        <p:spPr>
          <a:xfrm>
            <a:off x="8516525" y="3994400"/>
            <a:ext cx="627475" cy="503775"/>
          </a:xfrm>
          <a:prstGeom prst="rect">
            <a:avLst/>
          </a:prstGeom>
          <a:noFill/>
          <a:ln>
            <a:noFill/>
          </a:ln>
        </p:spPr>
      </p:pic>
      <p:pic>
        <p:nvPicPr>
          <p:cNvPr id="164" name="Google Shape;164;p22"/>
          <p:cNvPicPr preferRelativeResize="0"/>
          <p:nvPr/>
        </p:nvPicPr>
        <p:blipFill rotWithShape="1">
          <a:blip r:embed="rId3">
            <a:alphaModFix/>
          </a:blip>
          <a:srcRect b="10786" l="17981" r="17614" t="27927"/>
          <a:stretch/>
        </p:blipFill>
        <p:spPr>
          <a:xfrm>
            <a:off x="8516525" y="4498175"/>
            <a:ext cx="627475" cy="503775"/>
          </a:xfrm>
          <a:prstGeom prst="rect">
            <a:avLst/>
          </a:prstGeom>
          <a:noFill/>
          <a:ln>
            <a:noFill/>
          </a:ln>
        </p:spPr>
      </p:pic>
      <p:pic>
        <p:nvPicPr>
          <p:cNvPr id="165" name="Google Shape;165;p22"/>
          <p:cNvPicPr preferRelativeResize="0"/>
          <p:nvPr/>
        </p:nvPicPr>
        <p:blipFill rotWithShape="1">
          <a:blip r:embed="rId3">
            <a:alphaModFix/>
          </a:blip>
          <a:srcRect b="10786" l="17981" r="17614" t="27927"/>
          <a:stretch/>
        </p:blipFill>
        <p:spPr>
          <a:xfrm>
            <a:off x="8516525" y="4993000"/>
            <a:ext cx="627475" cy="503775"/>
          </a:xfrm>
          <a:prstGeom prst="rect">
            <a:avLst/>
          </a:prstGeom>
          <a:noFill/>
          <a:ln>
            <a:noFill/>
          </a:ln>
        </p:spPr>
      </p:pic>
      <p:pic>
        <p:nvPicPr>
          <p:cNvPr id="166" name="Google Shape;166;p22"/>
          <p:cNvPicPr preferRelativeResize="0"/>
          <p:nvPr/>
        </p:nvPicPr>
        <p:blipFill>
          <a:blip r:embed="rId4">
            <a:alphaModFix/>
          </a:blip>
          <a:stretch>
            <a:fillRect/>
          </a:stretch>
        </p:blipFill>
        <p:spPr>
          <a:xfrm>
            <a:off x="185975" y="801000"/>
            <a:ext cx="5488975" cy="2466800"/>
          </a:xfrm>
          <a:prstGeom prst="rect">
            <a:avLst/>
          </a:prstGeom>
          <a:noFill/>
          <a:ln>
            <a:noFill/>
          </a:ln>
        </p:spPr>
      </p:pic>
      <p:pic>
        <p:nvPicPr>
          <p:cNvPr id="167" name="Google Shape;167;p22"/>
          <p:cNvPicPr preferRelativeResize="0"/>
          <p:nvPr/>
        </p:nvPicPr>
        <p:blipFill>
          <a:blip r:embed="rId5">
            <a:alphaModFix/>
          </a:blip>
          <a:stretch>
            <a:fillRect/>
          </a:stretch>
        </p:blipFill>
        <p:spPr>
          <a:xfrm>
            <a:off x="185975" y="3425149"/>
            <a:ext cx="5657650" cy="1642275"/>
          </a:xfrm>
          <a:prstGeom prst="rect">
            <a:avLst/>
          </a:prstGeom>
          <a:noFill/>
          <a:ln>
            <a:noFill/>
          </a:ln>
        </p:spPr>
      </p:pic>
      <p:sp>
        <p:nvSpPr>
          <p:cNvPr id="168" name="Google Shape;168;p22"/>
          <p:cNvSpPr txBox="1"/>
          <p:nvPr/>
        </p:nvSpPr>
        <p:spPr>
          <a:xfrm>
            <a:off x="6095275" y="950575"/>
            <a:ext cx="2169600" cy="3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Maybe we could use a functor like this one for each professor property we want to test, and we write some “select_all” function that will print all the professors for whom the predicate returns true-- this reduces code duplication by a lot!</a:t>
            </a:r>
            <a:endParaRPr>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 -- functors &amp; maps</a:t>
            </a:r>
            <a:endParaRPr/>
          </a:p>
        </p:txBody>
      </p:sp>
      <p:sp>
        <p:nvSpPr>
          <p:cNvPr id="174" name="Google Shape;174;p23"/>
          <p:cNvSpPr txBox="1"/>
          <p:nvPr>
            <p:ph idx="1" type="body"/>
          </p:nvPr>
        </p:nvSpPr>
        <p:spPr>
          <a:xfrm>
            <a:off x="311700" y="1228675"/>
            <a:ext cx="8520600" cy="32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u="sng">
                <a:solidFill>
                  <a:schemeClr val="hlink"/>
                </a:solidFill>
                <a:latin typeface="Amatic SC"/>
                <a:ea typeface="Amatic SC"/>
                <a:cs typeface="Amatic SC"/>
                <a:sym typeface="Amatic SC"/>
                <a:hlinkClick r:id="rId3"/>
              </a:rPr>
              <a:t>https://github.com/MelGeorge/rate_my_professor</a:t>
            </a:r>
            <a:endParaRPr b="1" sz="3200">
              <a:solidFill>
                <a:schemeClr val="accent1"/>
              </a:solidFill>
              <a:latin typeface="Amatic SC"/>
              <a:ea typeface="Amatic SC"/>
              <a:cs typeface="Amatic SC"/>
              <a:sym typeface="Amatic SC"/>
            </a:endParaRPr>
          </a:p>
          <a:p>
            <a:pPr indent="0" lvl="0" marL="0" rtl="0" algn="l">
              <a:spcBef>
                <a:spcPts val="1600"/>
              </a:spcBef>
              <a:spcAft>
                <a:spcPts val="0"/>
              </a:spcAft>
              <a:buNone/>
            </a:pPr>
            <a:r>
              <a:rPr b="1" lang="en" sz="3200">
                <a:solidFill>
                  <a:schemeClr val="accent1"/>
                </a:solidFill>
                <a:latin typeface="Amatic SC"/>
                <a:ea typeface="Amatic SC"/>
                <a:cs typeface="Amatic SC"/>
                <a:sym typeface="Amatic SC"/>
              </a:rPr>
              <a:t>Go to this link &amp; clone the repository if you want to code along with me!</a:t>
            </a:r>
            <a:endParaRPr b="1" sz="3200">
              <a:solidFill>
                <a:schemeClr val="accent1"/>
              </a:solidFill>
              <a:latin typeface="Amatic SC"/>
              <a:ea typeface="Amatic SC"/>
              <a:cs typeface="Amatic SC"/>
              <a:sym typeface="Amatic SC"/>
            </a:endParaRPr>
          </a:p>
          <a:p>
            <a:pPr indent="0" lvl="0" marL="0" rtl="0" algn="l">
              <a:spcBef>
                <a:spcPts val="1600"/>
              </a:spcBef>
              <a:spcAft>
                <a:spcPts val="1600"/>
              </a:spcAft>
              <a:buNone/>
            </a:pPr>
            <a:r>
              <a:t/>
            </a:r>
            <a:endParaRPr b="1" sz="4200">
              <a:solidFill>
                <a:schemeClr val="accent1"/>
              </a:solidFill>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ReadMe</a:t>
            </a:r>
            <a:endParaRPr/>
          </a:p>
        </p:txBody>
      </p:sp>
      <p:sp>
        <p:nvSpPr>
          <p:cNvPr id="63" name="Google Shape;63;p14"/>
          <p:cNvSpPr txBox="1"/>
          <p:nvPr/>
        </p:nvSpPr>
        <p:spPr>
          <a:xfrm>
            <a:off x="311700" y="1370375"/>
            <a:ext cx="8520600" cy="1237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Lab 9 due Sunday, December 2nd at 8pm on Canvas</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Char char="●"/>
            </a:pPr>
            <a:r>
              <a:rPr lang="en" sz="1800">
                <a:solidFill>
                  <a:schemeClr val="dk2"/>
                </a:solidFill>
                <a:latin typeface="Source Code Pro"/>
                <a:ea typeface="Source Code Pro"/>
                <a:cs typeface="Source Code Pro"/>
                <a:sym typeface="Source Code Pro"/>
              </a:rPr>
              <a:t>Project 5 due Friday, December 7th at 8pm</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Char char="●"/>
            </a:pPr>
            <a:r>
              <a:rPr lang="en" sz="1800">
                <a:solidFill>
                  <a:schemeClr val="dk2"/>
                </a:solidFill>
                <a:latin typeface="Source Code Pro"/>
                <a:ea typeface="Source Code Pro"/>
                <a:cs typeface="Source Code Pro"/>
                <a:sym typeface="Source Code Pro"/>
              </a:rPr>
              <a:t>Please fill out my teaching evaluation!</a:t>
            </a:r>
            <a:endParaRPr sz="1800">
              <a:solidFill>
                <a:schemeClr val="dk2"/>
              </a:solidFill>
              <a:latin typeface="Source Code Pro"/>
              <a:ea typeface="Source Code Pro"/>
              <a:cs typeface="Source Code Pro"/>
              <a:sym typeface="Source Code Pro"/>
            </a:endParaRPr>
          </a:p>
        </p:txBody>
      </p:sp>
      <p:sp>
        <p:nvSpPr>
          <p:cNvPr id="64" name="Google Shape;64;p14"/>
          <p:cNvSpPr txBox="1"/>
          <p:nvPr/>
        </p:nvSpPr>
        <p:spPr>
          <a:xfrm>
            <a:off x="311700" y="2829888"/>
            <a:ext cx="8520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212121"/>
                </a:solidFill>
                <a:latin typeface="Amatic SC"/>
                <a:ea typeface="Amatic SC"/>
                <a:cs typeface="Amatic SC"/>
                <a:sym typeface="Amatic SC"/>
              </a:rPr>
              <a:t>Agenda</a:t>
            </a:r>
            <a:endParaRPr b="1" sz="4200">
              <a:solidFill>
                <a:srgbClr val="212121"/>
              </a:solidFill>
              <a:latin typeface="Amatic SC"/>
              <a:ea typeface="Amatic SC"/>
              <a:cs typeface="Amatic SC"/>
              <a:sym typeface="Amatic SC"/>
            </a:endParaRPr>
          </a:p>
        </p:txBody>
      </p:sp>
      <p:sp>
        <p:nvSpPr>
          <p:cNvPr id="65" name="Google Shape;65;p14"/>
          <p:cNvSpPr txBox="1"/>
          <p:nvPr/>
        </p:nvSpPr>
        <p:spPr>
          <a:xfrm>
            <a:off x="311700" y="3630900"/>
            <a:ext cx="8520600" cy="1512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Discuss pairs, maps, functors</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Coding demo</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Worksheet</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Work on lab</a:t>
            </a:r>
            <a:endParaRPr sz="1800">
              <a:solidFill>
                <a:srgbClr val="666666"/>
              </a:solidFill>
              <a:latin typeface="Source Code Pro"/>
              <a:ea typeface="Source Code Pro"/>
              <a:cs typeface="Source Code Pro"/>
              <a:sym typeface="Source Code Pro"/>
            </a:endParaRPr>
          </a:p>
        </p:txBody>
      </p:sp>
      <p:sp>
        <p:nvSpPr>
          <p:cNvPr id="66" name="Google Shape;66;p14"/>
          <p:cNvSpPr txBox="1"/>
          <p:nvPr/>
        </p:nvSpPr>
        <p:spPr>
          <a:xfrm>
            <a:off x="311700" y="569375"/>
            <a:ext cx="8520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212121"/>
                </a:solidFill>
                <a:latin typeface="Amatic SC"/>
                <a:ea typeface="Amatic SC"/>
                <a:cs typeface="Amatic SC"/>
                <a:sym typeface="Amatic SC"/>
              </a:rPr>
              <a:t>Reminders</a:t>
            </a:r>
            <a:endParaRPr b="1" sz="4200">
              <a:solidFill>
                <a:srgbClr val="212121"/>
              </a:solidFill>
              <a:latin typeface="Amatic SC"/>
              <a:ea typeface="Amatic SC"/>
              <a:cs typeface="Amatic SC"/>
              <a:sym typeface="Amatic SC"/>
            </a:endParaRPr>
          </a:p>
        </p:txBody>
      </p:sp>
      <p:pic>
        <p:nvPicPr>
          <p:cNvPr id="67" name="Google Shape;67;p14"/>
          <p:cNvPicPr preferRelativeResize="0"/>
          <p:nvPr/>
        </p:nvPicPr>
        <p:blipFill>
          <a:blip r:embed="rId3">
            <a:alphaModFix/>
          </a:blip>
          <a:stretch>
            <a:fillRect/>
          </a:stretch>
        </p:blipFill>
        <p:spPr>
          <a:xfrm>
            <a:off x="456000" y="2113134"/>
            <a:ext cx="223275" cy="2056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std::pair</a:t>
            </a:r>
            <a:endParaRPr/>
          </a:p>
        </p:txBody>
      </p:sp>
      <p:sp>
        <p:nvSpPr>
          <p:cNvPr id="73" name="Google Shape;73;p15"/>
          <p:cNvSpPr txBox="1"/>
          <p:nvPr>
            <p:ph idx="1" type="body"/>
          </p:nvPr>
        </p:nvSpPr>
        <p:spPr>
          <a:xfrm>
            <a:off x="311700" y="1228675"/>
            <a:ext cx="43170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 pair is what it sounds like-- it's a pair of elements. We can make a pair with any two object types we want-- we just have to let std::pair know which one we want. We can make a std::pair&lt;int, int&gt;, a std::pair&lt;std::string, double&gt;, even a std::pair&lt;Duck, std::map&gt;!</a:t>
            </a:r>
            <a:endParaRPr sz="1600"/>
          </a:p>
        </p:txBody>
      </p:sp>
      <p:sp>
        <p:nvSpPr>
          <p:cNvPr id="74" name="Google Shape;74;p15"/>
          <p:cNvSpPr txBox="1"/>
          <p:nvPr/>
        </p:nvSpPr>
        <p:spPr>
          <a:xfrm>
            <a:off x="4628700" y="402975"/>
            <a:ext cx="4317000" cy="10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std::pair&lt;string, double&gt; my_pair;</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my_pair.first = “Chris”;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my_pair.second = 3.5;</a:t>
            </a:r>
            <a:endParaRPr>
              <a:latin typeface="Source Code Pro"/>
              <a:ea typeface="Source Code Pro"/>
              <a:cs typeface="Source Code Pro"/>
              <a:sym typeface="Source Code Pro"/>
            </a:endParaRPr>
          </a:p>
        </p:txBody>
      </p:sp>
      <p:sp>
        <p:nvSpPr>
          <p:cNvPr id="75" name="Google Shape;75;p15"/>
          <p:cNvSpPr/>
          <p:nvPr/>
        </p:nvSpPr>
        <p:spPr>
          <a:xfrm>
            <a:off x="5721646" y="1302044"/>
            <a:ext cx="900000" cy="6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6621736" y="1302044"/>
            <a:ext cx="766800" cy="6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5658950" y="1379463"/>
            <a:ext cx="12021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“Chris”</a:t>
            </a:r>
            <a:endParaRPr>
              <a:latin typeface="Source Code Pro"/>
              <a:ea typeface="Source Code Pro"/>
              <a:cs typeface="Source Code Pro"/>
              <a:sym typeface="Source Code Pro"/>
            </a:endParaRPr>
          </a:p>
        </p:txBody>
      </p:sp>
      <p:sp>
        <p:nvSpPr>
          <p:cNvPr id="78" name="Google Shape;78;p15"/>
          <p:cNvSpPr txBox="1"/>
          <p:nvPr/>
        </p:nvSpPr>
        <p:spPr>
          <a:xfrm>
            <a:off x="6687172" y="1379474"/>
            <a:ext cx="6360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3.5</a:t>
            </a:r>
            <a:endParaRPr>
              <a:latin typeface="Source Code Pro"/>
              <a:ea typeface="Source Code Pro"/>
              <a:cs typeface="Source Code Pro"/>
              <a:sym typeface="Source Code Pro"/>
            </a:endParaRPr>
          </a:p>
        </p:txBody>
      </p:sp>
      <p:sp>
        <p:nvSpPr>
          <p:cNvPr id="79" name="Google Shape;79;p15"/>
          <p:cNvSpPr txBox="1"/>
          <p:nvPr/>
        </p:nvSpPr>
        <p:spPr>
          <a:xfrm>
            <a:off x="5658950" y="1911975"/>
            <a:ext cx="940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 </a:t>
            </a:r>
            <a:r>
              <a:rPr lang="en">
                <a:latin typeface="Source Code Pro"/>
                <a:ea typeface="Source Code Pro"/>
                <a:cs typeface="Source Code Pro"/>
                <a:sym typeface="Source Code Pro"/>
              </a:rPr>
              <a:t>first</a:t>
            </a:r>
            <a:endParaRPr>
              <a:latin typeface="Source Code Pro"/>
              <a:ea typeface="Source Code Pro"/>
              <a:cs typeface="Source Code Pro"/>
              <a:sym typeface="Source Code Pro"/>
            </a:endParaRPr>
          </a:p>
        </p:txBody>
      </p:sp>
      <p:sp>
        <p:nvSpPr>
          <p:cNvPr id="80" name="Google Shape;80;p15"/>
          <p:cNvSpPr txBox="1"/>
          <p:nvPr/>
        </p:nvSpPr>
        <p:spPr>
          <a:xfrm>
            <a:off x="6539073" y="1911975"/>
            <a:ext cx="10791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second</a:t>
            </a:r>
            <a:endParaRPr>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std::map</a:t>
            </a:r>
            <a:endParaRPr/>
          </a:p>
        </p:txBody>
      </p:sp>
      <p:sp>
        <p:nvSpPr>
          <p:cNvPr id="86" name="Google Shape;86;p16"/>
          <p:cNvSpPr txBox="1"/>
          <p:nvPr>
            <p:ph idx="1" type="body"/>
          </p:nvPr>
        </p:nvSpPr>
        <p:spPr>
          <a:xfrm>
            <a:off x="4711500" y="711900"/>
            <a:ext cx="4432500" cy="3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map is a BST whose elements are of type std::pair. Each std::pair element will contain two values-- a "key", and a "value". These things are called "key" and "value" because we search for elements in the tree/ map that match the "key" we're looking for, and we hope to find a "value" that corresponds with that "key" in the map.</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7" name="Google Shape;87;p16"/>
          <p:cNvSpPr txBox="1"/>
          <p:nvPr/>
        </p:nvSpPr>
        <p:spPr>
          <a:xfrm>
            <a:off x="58825" y="1095225"/>
            <a:ext cx="41259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map&lt;string, double&gt; people_gpa;</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88" name="Google Shape;88;p16"/>
          <p:cNvSpPr/>
          <p:nvPr/>
        </p:nvSpPr>
        <p:spPr>
          <a:xfrm>
            <a:off x="1310714" y="2056100"/>
            <a:ext cx="766800" cy="6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2077487" y="2056100"/>
            <a:ext cx="766800" cy="6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864154" y="2934519"/>
            <a:ext cx="766800" cy="6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97381" y="2934519"/>
            <a:ext cx="766800" cy="6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2477346" y="2934519"/>
            <a:ext cx="900000" cy="6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3377436" y="2934519"/>
            <a:ext cx="766800" cy="6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6"/>
          <p:cNvCxnSpPr>
            <a:stCxn id="88" idx="2"/>
            <a:endCxn id="90" idx="0"/>
          </p:cNvCxnSpPr>
          <p:nvPr/>
        </p:nvCxnSpPr>
        <p:spPr>
          <a:xfrm flipH="1">
            <a:off x="1247414" y="2666000"/>
            <a:ext cx="446700" cy="268500"/>
          </a:xfrm>
          <a:prstGeom prst="straightConnector1">
            <a:avLst/>
          </a:prstGeom>
          <a:noFill/>
          <a:ln cap="flat" cmpd="sng" w="19050">
            <a:solidFill>
              <a:schemeClr val="dk2"/>
            </a:solidFill>
            <a:prstDash val="solid"/>
            <a:round/>
            <a:headEnd len="med" w="med" type="none"/>
            <a:tailEnd len="med" w="med" type="triangle"/>
          </a:ln>
        </p:spPr>
      </p:cxnSp>
      <p:cxnSp>
        <p:nvCxnSpPr>
          <p:cNvPr id="95" name="Google Shape;95;p16"/>
          <p:cNvCxnSpPr>
            <a:stCxn id="89" idx="2"/>
            <a:endCxn id="92" idx="0"/>
          </p:cNvCxnSpPr>
          <p:nvPr/>
        </p:nvCxnSpPr>
        <p:spPr>
          <a:xfrm>
            <a:off x="2460887" y="2666000"/>
            <a:ext cx="466500" cy="268500"/>
          </a:xfrm>
          <a:prstGeom prst="straightConnector1">
            <a:avLst/>
          </a:prstGeom>
          <a:noFill/>
          <a:ln cap="flat" cmpd="sng" w="19050">
            <a:solidFill>
              <a:schemeClr val="dk2"/>
            </a:solidFill>
            <a:prstDash val="solid"/>
            <a:round/>
            <a:headEnd len="med" w="med" type="none"/>
            <a:tailEnd len="med" w="med" type="triangle"/>
          </a:ln>
        </p:spPr>
      </p:cxnSp>
      <p:sp>
        <p:nvSpPr>
          <p:cNvPr id="96" name="Google Shape;96;p16"/>
          <p:cNvSpPr txBox="1"/>
          <p:nvPr/>
        </p:nvSpPr>
        <p:spPr>
          <a:xfrm>
            <a:off x="1310714" y="2110693"/>
            <a:ext cx="7668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“Bob”</a:t>
            </a:r>
            <a:endParaRPr>
              <a:latin typeface="Source Code Pro"/>
              <a:ea typeface="Source Code Pro"/>
              <a:cs typeface="Source Code Pro"/>
              <a:sym typeface="Source Code Pro"/>
            </a:endParaRPr>
          </a:p>
        </p:txBody>
      </p:sp>
      <p:sp>
        <p:nvSpPr>
          <p:cNvPr id="97" name="Google Shape;97;p16"/>
          <p:cNvSpPr txBox="1"/>
          <p:nvPr/>
        </p:nvSpPr>
        <p:spPr>
          <a:xfrm>
            <a:off x="2142924" y="2110693"/>
            <a:ext cx="6360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2.9</a:t>
            </a:r>
            <a:endParaRPr>
              <a:latin typeface="Source Code Pro"/>
              <a:ea typeface="Source Code Pro"/>
              <a:cs typeface="Source Code Pro"/>
              <a:sym typeface="Source Code Pro"/>
            </a:endParaRPr>
          </a:p>
        </p:txBody>
      </p:sp>
      <p:sp>
        <p:nvSpPr>
          <p:cNvPr id="98" name="Google Shape;98;p16"/>
          <p:cNvSpPr txBox="1"/>
          <p:nvPr/>
        </p:nvSpPr>
        <p:spPr>
          <a:xfrm>
            <a:off x="58825" y="3011950"/>
            <a:ext cx="9537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“Alice”</a:t>
            </a:r>
            <a:endParaRPr>
              <a:latin typeface="Source Code Pro"/>
              <a:ea typeface="Source Code Pro"/>
              <a:cs typeface="Source Code Pro"/>
              <a:sym typeface="Source Code Pro"/>
            </a:endParaRPr>
          </a:p>
        </p:txBody>
      </p:sp>
      <p:sp>
        <p:nvSpPr>
          <p:cNvPr id="99" name="Google Shape;99;p16"/>
          <p:cNvSpPr txBox="1"/>
          <p:nvPr/>
        </p:nvSpPr>
        <p:spPr>
          <a:xfrm>
            <a:off x="929590" y="3011949"/>
            <a:ext cx="6360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3.8</a:t>
            </a:r>
            <a:endParaRPr>
              <a:latin typeface="Source Code Pro"/>
              <a:ea typeface="Source Code Pro"/>
              <a:cs typeface="Source Code Pro"/>
              <a:sym typeface="Source Code Pro"/>
            </a:endParaRPr>
          </a:p>
        </p:txBody>
      </p:sp>
      <p:sp>
        <p:nvSpPr>
          <p:cNvPr id="100" name="Google Shape;100;p16"/>
          <p:cNvSpPr txBox="1"/>
          <p:nvPr/>
        </p:nvSpPr>
        <p:spPr>
          <a:xfrm>
            <a:off x="2414650" y="3011938"/>
            <a:ext cx="12021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“Chris”</a:t>
            </a:r>
            <a:endParaRPr>
              <a:latin typeface="Source Code Pro"/>
              <a:ea typeface="Source Code Pro"/>
              <a:cs typeface="Source Code Pro"/>
              <a:sym typeface="Source Code Pro"/>
            </a:endParaRPr>
          </a:p>
        </p:txBody>
      </p:sp>
      <p:sp>
        <p:nvSpPr>
          <p:cNvPr id="101" name="Google Shape;101;p16"/>
          <p:cNvSpPr txBox="1"/>
          <p:nvPr/>
        </p:nvSpPr>
        <p:spPr>
          <a:xfrm>
            <a:off x="3442872" y="3011949"/>
            <a:ext cx="6360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3.5</a:t>
            </a:r>
            <a:endParaRPr>
              <a:latin typeface="Source Code Pro"/>
              <a:ea typeface="Source Code Pro"/>
              <a:cs typeface="Source Code Pro"/>
              <a:sym typeface="Source Code Pro"/>
            </a:endParaRPr>
          </a:p>
        </p:txBody>
      </p:sp>
      <p:sp>
        <p:nvSpPr>
          <p:cNvPr id="102" name="Google Shape;102;p16"/>
          <p:cNvSpPr txBox="1"/>
          <p:nvPr/>
        </p:nvSpPr>
        <p:spPr>
          <a:xfrm>
            <a:off x="2570296" y="3544445"/>
            <a:ext cx="7668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“key”</a:t>
            </a:r>
            <a:endParaRPr>
              <a:latin typeface="Source Code Pro"/>
              <a:ea typeface="Source Code Pro"/>
              <a:cs typeface="Source Code Pro"/>
              <a:sym typeface="Source Code Pro"/>
            </a:endParaRPr>
          </a:p>
        </p:txBody>
      </p:sp>
      <p:sp>
        <p:nvSpPr>
          <p:cNvPr id="103" name="Google Shape;103;p16"/>
          <p:cNvSpPr txBox="1"/>
          <p:nvPr/>
        </p:nvSpPr>
        <p:spPr>
          <a:xfrm>
            <a:off x="3377423" y="3544450"/>
            <a:ext cx="10791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“value”</a:t>
            </a:r>
            <a:endParaRPr>
              <a:latin typeface="Source Code Pro"/>
              <a:ea typeface="Source Code Pro"/>
              <a:cs typeface="Source Code Pro"/>
              <a:sym typeface="Source Code Pro"/>
            </a:endParaRPr>
          </a:p>
        </p:txBody>
      </p:sp>
      <p:sp>
        <p:nvSpPr>
          <p:cNvPr id="104" name="Google Shape;104;p16"/>
          <p:cNvSpPr txBox="1"/>
          <p:nvPr/>
        </p:nvSpPr>
        <p:spPr>
          <a:xfrm>
            <a:off x="196325" y="4342500"/>
            <a:ext cx="68400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Notice: Are these pairs sorted by the key or the value?</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619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5 Machine Learning (Tips!)</a:t>
            </a:r>
            <a:endParaRPr/>
          </a:p>
        </p:txBody>
      </p:sp>
      <p:sp>
        <p:nvSpPr>
          <p:cNvPr id="110" name="Google Shape;110;p17"/>
          <p:cNvSpPr txBox="1"/>
          <p:nvPr>
            <p:ph idx="1" type="body"/>
          </p:nvPr>
        </p:nvSpPr>
        <p:spPr>
          <a:xfrm>
            <a:off x="184150" y="544700"/>
            <a:ext cx="8520600" cy="459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Binary Search Tree:</a:t>
            </a:r>
            <a:endParaRPr/>
          </a:p>
          <a:p>
            <a:pPr indent="-317500" lvl="1" marL="914400" rtl="0" algn="l">
              <a:spcBef>
                <a:spcPts val="0"/>
              </a:spcBef>
              <a:spcAft>
                <a:spcPts val="0"/>
              </a:spcAft>
              <a:buSzPts val="1400"/>
              <a:buChar char="○"/>
            </a:pPr>
            <a:r>
              <a:rPr lang="en"/>
              <a:t>Inorder traversal means left first, middle second, right last.  (Left, Self, Right) (1, 3, 5)</a:t>
            </a:r>
            <a:endParaRPr/>
          </a:p>
          <a:p>
            <a:pPr indent="-317500" lvl="1" marL="914400" rtl="0" algn="l">
              <a:spcBef>
                <a:spcPts val="0"/>
              </a:spcBef>
              <a:spcAft>
                <a:spcPts val="0"/>
              </a:spcAft>
              <a:buSzPts val="1400"/>
              <a:buChar char="○"/>
            </a:pPr>
            <a:r>
              <a:rPr lang="en"/>
              <a:t>Preorder traversal means middle first, left next, right last.   (Self, Left, Right) (3, 1, 5)</a:t>
            </a:r>
            <a:endParaRPr/>
          </a:p>
          <a:p>
            <a:pPr indent="-342900" lvl="0" marL="457200" rtl="0" algn="l">
              <a:spcBef>
                <a:spcPts val="0"/>
              </a:spcBef>
              <a:spcAft>
                <a:spcPts val="0"/>
              </a:spcAft>
              <a:buSzPts val="1800"/>
              <a:buChar char="●"/>
            </a:pPr>
            <a:r>
              <a:rPr lang="en"/>
              <a:t>Map:</a:t>
            </a:r>
            <a:endParaRPr/>
          </a:p>
          <a:p>
            <a:pPr indent="-317500" lvl="1" marL="914400" rtl="0" algn="l">
              <a:spcBef>
                <a:spcPts val="0"/>
              </a:spcBef>
              <a:spcAft>
                <a:spcPts val="0"/>
              </a:spcAft>
              <a:buSzPts val="1400"/>
              <a:buChar char="○"/>
            </a:pPr>
            <a:r>
              <a:rPr lang="en"/>
              <a:t>A map is a BST, but its elements are pairs. The sort order is determined by comparing the “first” elements in the pairs.</a:t>
            </a:r>
            <a:endParaRPr/>
          </a:p>
          <a:p>
            <a:pPr indent="-317500" lvl="1" marL="914400" rtl="0" algn="l">
              <a:spcBef>
                <a:spcPts val="0"/>
              </a:spcBef>
              <a:spcAft>
                <a:spcPts val="0"/>
              </a:spcAft>
              <a:buSzPts val="1400"/>
              <a:buChar char="○"/>
            </a:pPr>
            <a:r>
              <a:rPr lang="en"/>
              <a:t>[] means something special: if the element exists, return a reference to it. If it doesn’t, add it and return a reference to it. Completing the insert function first might help!</a:t>
            </a:r>
            <a:endParaRPr/>
          </a:p>
          <a:p>
            <a:pPr indent="-342900" lvl="0" marL="457200" rtl="0" algn="l">
              <a:spcBef>
                <a:spcPts val="0"/>
              </a:spcBef>
              <a:spcAft>
                <a:spcPts val="0"/>
              </a:spcAft>
              <a:buSzPts val="1800"/>
              <a:buChar char="●"/>
            </a:pPr>
            <a:r>
              <a:rPr lang="en"/>
              <a:t>Machine learning:</a:t>
            </a:r>
            <a:endParaRPr/>
          </a:p>
          <a:p>
            <a:pPr indent="-317500" lvl="1" marL="914400" rtl="0" algn="l">
              <a:spcBef>
                <a:spcPts val="0"/>
              </a:spcBef>
              <a:spcAft>
                <a:spcPts val="0"/>
              </a:spcAft>
              <a:buSzPts val="1400"/>
              <a:buChar char="○"/>
            </a:pPr>
            <a:r>
              <a:rPr lang="en"/>
              <a:t>Train on training set to learn probabilities of each label given each word. Then use those probabilities to calculate probabilities of each label for each test post, selecting the label that is most probable for the post.</a:t>
            </a:r>
            <a:endParaRPr/>
          </a:p>
          <a:p>
            <a:pPr indent="-317500" lvl="1" marL="914400" rtl="0" algn="l">
              <a:spcBef>
                <a:spcPts val="0"/>
              </a:spcBef>
              <a:spcAft>
                <a:spcPts val="0"/>
              </a:spcAft>
              <a:buSzPts val="1400"/>
              <a:buChar char="○"/>
            </a:pPr>
            <a:r>
              <a:rPr lang="en"/>
              <a:t>You only want to store UNIQUE words in a post</a:t>
            </a:r>
            <a:endParaRPr/>
          </a:p>
        </p:txBody>
      </p:sp>
      <p:sp>
        <p:nvSpPr>
          <p:cNvPr id="111" name="Google Shape;111;p17"/>
          <p:cNvSpPr/>
          <p:nvPr/>
        </p:nvSpPr>
        <p:spPr>
          <a:xfrm>
            <a:off x="247450" y="1046700"/>
            <a:ext cx="371100" cy="36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0" y="1521200"/>
            <a:ext cx="371100" cy="36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490375" y="1521200"/>
            <a:ext cx="371100" cy="36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7"/>
          <p:cNvCxnSpPr/>
          <p:nvPr/>
        </p:nvCxnSpPr>
        <p:spPr>
          <a:xfrm>
            <a:off x="556750" y="1382450"/>
            <a:ext cx="97200" cy="1767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7"/>
          <p:cNvCxnSpPr/>
          <p:nvPr/>
        </p:nvCxnSpPr>
        <p:spPr>
          <a:xfrm flipH="1">
            <a:off x="247450" y="1372550"/>
            <a:ext cx="125100" cy="1965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17"/>
          <p:cNvSpPr txBox="1"/>
          <p:nvPr/>
        </p:nvSpPr>
        <p:spPr>
          <a:xfrm>
            <a:off x="309250" y="1035400"/>
            <a:ext cx="2475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3</a:t>
            </a:r>
            <a:endParaRPr>
              <a:solidFill>
                <a:schemeClr val="dk2"/>
              </a:solidFill>
            </a:endParaRPr>
          </a:p>
        </p:txBody>
      </p:sp>
      <p:sp>
        <p:nvSpPr>
          <p:cNvPr id="117" name="Google Shape;117;p17"/>
          <p:cNvSpPr txBox="1"/>
          <p:nvPr/>
        </p:nvSpPr>
        <p:spPr>
          <a:xfrm>
            <a:off x="552175" y="1521200"/>
            <a:ext cx="247500" cy="2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5</a:t>
            </a:r>
            <a:endParaRPr>
              <a:solidFill>
                <a:schemeClr val="dk2"/>
              </a:solidFill>
            </a:endParaRPr>
          </a:p>
        </p:txBody>
      </p:sp>
      <p:sp>
        <p:nvSpPr>
          <p:cNvPr id="118" name="Google Shape;118;p17"/>
          <p:cNvSpPr txBox="1"/>
          <p:nvPr/>
        </p:nvSpPr>
        <p:spPr>
          <a:xfrm>
            <a:off x="0" y="1521200"/>
            <a:ext cx="2475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1</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48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Functors</a:t>
            </a:r>
            <a:endParaRPr/>
          </a:p>
        </p:txBody>
      </p:sp>
      <p:sp>
        <p:nvSpPr>
          <p:cNvPr id="124" name="Google Shape;124;p18"/>
          <p:cNvSpPr txBox="1"/>
          <p:nvPr>
            <p:ph idx="1" type="body"/>
          </p:nvPr>
        </p:nvSpPr>
        <p:spPr>
          <a:xfrm>
            <a:off x="311700" y="845875"/>
            <a:ext cx="8520600" cy="3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Functors are class-type objects that behave like functions. They "behave like functions" because they have overloaded () operators.</a:t>
            </a:r>
            <a:endParaRPr/>
          </a:p>
          <a:p>
            <a:pPr indent="0" lvl="0" marL="0" rtl="0" algn="l">
              <a:spcBef>
                <a:spcPts val="1600"/>
              </a:spcBef>
              <a:spcAft>
                <a:spcPts val="0"/>
              </a:spcAft>
              <a:buNone/>
            </a:pPr>
            <a:r>
              <a:rPr lang="en"/>
              <a:t>There are 2 main (really useful) types of functors-- </a:t>
            </a:r>
            <a:endParaRPr/>
          </a:p>
          <a:p>
            <a:pPr indent="0" lvl="0" marL="0" rtl="0" algn="l">
              <a:spcBef>
                <a:spcPts val="1600"/>
              </a:spcBef>
              <a:spcAft>
                <a:spcPts val="0"/>
              </a:spcAft>
              <a:buNone/>
            </a:pPr>
            <a:r>
              <a:rPr lang="en"/>
              <a:t>Predicates, and Comparators</a:t>
            </a:r>
            <a:endParaRPr/>
          </a:p>
          <a:p>
            <a:pPr indent="0" lvl="0" marL="0" rtl="0" algn="l">
              <a:spcBef>
                <a:spcPts val="1600"/>
              </a:spcBef>
              <a:spcAft>
                <a:spcPts val="1600"/>
              </a:spcAft>
              <a:buNone/>
            </a:pP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255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Predicates</a:t>
            </a:r>
            <a:endParaRPr/>
          </a:p>
        </p:txBody>
      </p:sp>
      <p:sp>
        <p:nvSpPr>
          <p:cNvPr id="130" name="Google Shape;130;p19"/>
          <p:cNvSpPr txBox="1"/>
          <p:nvPr>
            <p:ph idx="1" type="body"/>
          </p:nvPr>
        </p:nvSpPr>
        <p:spPr>
          <a:xfrm>
            <a:off x="311700" y="826575"/>
            <a:ext cx="45960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predicate is another special type of functor used to check a property of an object. Predicates return either "true" or "false" when passed a single object. For example, this functor can be instantiated with a private member variable "height". You can then pass "Person" objects into it and return whether Person "perry" is taller than "height."</a:t>
            </a:r>
            <a:endParaRPr/>
          </a:p>
        </p:txBody>
      </p:sp>
      <p:pic>
        <p:nvPicPr>
          <p:cNvPr id="131" name="Google Shape;131;p19"/>
          <p:cNvPicPr preferRelativeResize="0"/>
          <p:nvPr/>
        </p:nvPicPr>
        <p:blipFill>
          <a:blip r:embed="rId3">
            <a:alphaModFix/>
          </a:blip>
          <a:stretch>
            <a:fillRect/>
          </a:stretch>
        </p:blipFill>
        <p:spPr>
          <a:xfrm>
            <a:off x="4962150" y="835937"/>
            <a:ext cx="4066475" cy="347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Comparators</a:t>
            </a:r>
            <a:endParaRPr/>
          </a:p>
        </p:txBody>
      </p:sp>
      <p:sp>
        <p:nvSpPr>
          <p:cNvPr id="137" name="Google Shape;137;p20"/>
          <p:cNvSpPr txBox="1"/>
          <p:nvPr>
            <p:ph idx="1" type="body"/>
          </p:nvPr>
        </p:nvSpPr>
        <p:spPr>
          <a:xfrm>
            <a:off x="218725" y="1093850"/>
            <a:ext cx="4947300" cy="383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 comparator is a special type of functor used to compare objects. Comparators often follow a "less than pattern," and return true when the first object passed into the comparator is "less than" the second object passed into the comparator. This returns true whenever Duck d1 has a name that is less than Duck d2's name. This functor might be useful to us if we are trying to, for example, sort Ducks by name. If we wanted to use std::sort to sort our Ducks for us (get our Ducks in a row, if you will), we would need some way to tell std::sort what it means for a Duck to be "less than" another Duck.</a:t>
            </a:r>
            <a:endParaRPr sz="1400"/>
          </a:p>
        </p:txBody>
      </p:sp>
      <p:pic>
        <p:nvPicPr>
          <p:cNvPr id="138" name="Google Shape;138;p20"/>
          <p:cNvPicPr preferRelativeResize="0"/>
          <p:nvPr/>
        </p:nvPicPr>
        <p:blipFill>
          <a:blip r:embed="rId3">
            <a:alphaModFix/>
          </a:blip>
          <a:stretch>
            <a:fillRect/>
          </a:stretch>
        </p:blipFill>
        <p:spPr>
          <a:xfrm>
            <a:off x="5014525" y="788800"/>
            <a:ext cx="4129475" cy="242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0"/>
            <a:ext cx="8520600" cy="6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why functors?</a:t>
            </a:r>
            <a:endParaRPr/>
          </a:p>
        </p:txBody>
      </p:sp>
      <p:sp>
        <p:nvSpPr>
          <p:cNvPr id="144" name="Google Shape;144;p21"/>
          <p:cNvSpPr txBox="1"/>
          <p:nvPr>
            <p:ph idx="1" type="body"/>
          </p:nvPr>
        </p:nvSpPr>
        <p:spPr>
          <a:xfrm>
            <a:off x="414575" y="1086375"/>
            <a:ext cx="8520600" cy="243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Suppose we’re developers for Rate My Professors and we want to implement features that:</a:t>
            </a:r>
            <a:endParaRPr sz="1500"/>
          </a:p>
          <a:p>
            <a:pPr indent="-323850" lvl="0" marL="914400" rtl="0" algn="l">
              <a:lnSpc>
                <a:spcPct val="100000"/>
              </a:lnSpc>
              <a:spcBef>
                <a:spcPts val="1600"/>
              </a:spcBef>
              <a:spcAft>
                <a:spcPts val="0"/>
              </a:spcAft>
              <a:buSzPts val="1500"/>
              <a:buChar char="●"/>
            </a:pPr>
            <a:r>
              <a:rPr lang="en" sz="1500"/>
              <a:t>Select all the professors that teach a specific course</a:t>
            </a:r>
            <a:endParaRPr sz="1500"/>
          </a:p>
          <a:p>
            <a:pPr indent="-323850" lvl="0" marL="914400" rtl="0" algn="l">
              <a:lnSpc>
                <a:spcPct val="100000"/>
              </a:lnSpc>
              <a:spcBef>
                <a:spcPts val="0"/>
              </a:spcBef>
              <a:spcAft>
                <a:spcPts val="0"/>
              </a:spcAft>
              <a:buSzPts val="1500"/>
              <a:buChar char="●"/>
            </a:pPr>
            <a:r>
              <a:rPr lang="en" sz="1500"/>
              <a:t>Select all the professors that work at a specific university</a:t>
            </a:r>
            <a:endParaRPr sz="1500"/>
          </a:p>
          <a:p>
            <a:pPr indent="-323850" lvl="0" marL="914400" rtl="0" algn="l">
              <a:lnSpc>
                <a:spcPct val="100000"/>
              </a:lnSpc>
              <a:spcBef>
                <a:spcPts val="0"/>
              </a:spcBef>
              <a:spcAft>
                <a:spcPts val="0"/>
              </a:spcAft>
              <a:buSzPts val="1500"/>
              <a:buChar char="●"/>
            </a:pPr>
            <a:r>
              <a:rPr lang="en" sz="1500"/>
              <a:t>Select all the professors that have above a 3.4 rating</a:t>
            </a:r>
            <a:endParaRPr sz="1500"/>
          </a:p>
          <a:p>
            <a:pPr indent="-323850" lvl="0" marL="914400" rtl="0" algn="l">
              <a:lnSpc>
                <a:spcPct val="100000"/>
              </a:lnSpc>
              <a:spcBef>
                <a:spcPts val="0"/>
              </a:spcBef>
              <a:spcAft>
                <a:spcPts val="0"/>
              </a:spcAft>
              <a:buSzPts val="1500"/>
              <a:buChar char="●"/>
            </a:pPr>
            <a:r>
              <a:rPr lang="en" sz="1500"/>
              <a:t>Select all the professors that have a specific tag</a:t>
            </a:r>
            <a:endParaRPr sz="1500"/>
          </a:p>
          <a:p>
            <a:pPr indent="-323850" lvl="0" marL="914400" rtl="0" algn="l">
              <a:lnSpc>
                <a:spcPct val="100000"/>
              </a:lnSpc>
              <a:spcBef>
                <a:spcPts val="0"/>
              </a:spcBef>
              <a:spcAft>
                <a:spcPts val="0"/>
              </a:spcAft>
              <a:buSzPts val="1500"/>
              <a:buChar char="●"/>
            </a:pPr>
            <a:r>
              <a:rPr lang="en" sz="1500"/>
              <a:t>Select all the professors that have a chili pepper</a:t>
            </a:r>
            <a:endParaRPr sz="1500"/>
          </a:p>
          <a:p>
            <a:pPr indent="0" lvl="0" marL="0" rtl="0" algn="l">
              <a:lnSpc>
                <a:spcPct val="100000"/>
              </a:lnSpc>
              <a:spcBef>
                <a:spcPts val="1600"/>
              </a:spcBef>
              <a:spcAft>
                <a:spcPts val="0"/>
              </a:spcAft>
              <a:buNone/>
            </a:pPr>
            <a:r>
              <a:t/>
            </a:r>
            <a:endParaRPr sz="1500"/>
          </a:p>
          <a:p>
            <a:pPr indent="0" lvl="0" marL="0" rtl="0" algn="l">
              <a:lnSpc>
                <a:spcPct val="100000"/>
              </a:lnSpc>
              <a:spcBef>
                <a:spcPts val="1600"/>
              </a:spcBef>
              <a:spcAft>
                <a:spcPts val="0"/>
              </a:spcAft>
              <a:buNone/>
            </a:pPr>
            <a:r>
              <a:t/>
            </a:r>
            <a:endParaRPr sz="1500"/>
          </a:p>
          <a:p>
            <a:pPr indent="0" lvl="0" marL="0" rtl="0" algn="l">
              <a:lnSpc>
                <a:spcPct val="100000"/>
              </a:lnSpc>
              <a:spcBef>
                <a:spcPts val="1600"/>
              </a:spcBef>
              <a:spcAft>
                <a:spcPts val="0"/>
              </a:spcAft>
              <a:buNone/>
            </a:pPr>
            <a:r>
              <a:rPr lang="en" sz="1500"/>
              <a:t>We could do this by writing functions called select_all_for_eecs280, select_all_for_university, select_all_for_3.4, select_all_for_tag, select_all_for_chili_pepper… but what’s wrong with that?</a:t>
            </a:r>
            <a:endParaRPr sz="1500"/>
          </a:p>
          <a:p>
            <a:pPr indent="0" lvl="0" marL="0" rtl="0" algn="l">
              <a:lnSpc>
                <a:spcPct val="100000"/>
              </a:lnSpc>
              <a:spcBef>
                <a:spcPts val="1600"/>
              </a:spcBef>
              <a:spcAft>
                <a:spcPts val="1600"/>
              </a:spcAft>
              <a:buNone/>
            </a:pPr>
            <a:r>
              <a:t/>
            </a:r>
            <a:endParaRPr sz="1500"/>
          </a:p>
        </p:txBody>
      </p:sp>
      <p:pic>
        <p:nvPicPr>
          <p:cNvPr id="145" name="Google Shape;145;p21"/>
          <p:cNvPicPr preferRelativeResize="0"/>
          <p:nvPr/>
        </p:nvPicPr>
        <p:blipFill>
          <a:blip r:embed="rId3">
            <a:alphaModFix/>
          </a:blip>
          <a:stretch>
            <a:fillRect/>
          </a:stretch>
        </p:blipFill>
        <p:spPr>
          <a:xfrm>
            <a:off x="46175" y="2798675"/>
            <a:ext cx="973300" cy="821175"/>
          </a:xfrm>
          <a:prstGeom prst="rect">
            <a:avLst/>
          </a:prstGeom>
          <a:noFill/>
          <a:ln>
            <a:noFill/>
          </a:ln>
        </p:spPr>
      </p:pic>
      <p:pic>
        <p:nvPicPr>
          <p:cNvPr id="146" name="Google Shape;146;p21"/>
          <p:cNvPicPr preferRelativeResize="0"/>
          <p:nvPr/>
        </p:nvPicPr>
        <p:blipFill>
          <a:blip r:embed="rId4">
            <a:alphaModFix/>
          </a:blip>
          <a:stretch>
            <a:fillRect/>
          </a:stretch>
        </p:blipFill>
        <p:spPr>
          <a:xfrm>
            <a:off x="7288562" y="2575863"/>
            <a:ext cx="1710800" cy="322450"/>
          </a:xfrm>
          <a:prstGeom prst="rect">
            <a:avLst/>
          </a:prstGeom>
          <a:noFill/>
          <a:ln>
            <a:noFill/>
          </a:ln>
        </p:spPr>
      </p:pic>
      <p:pic>
        <p:nvPicPr>
          <p:cNvPr id="147" name="Google Shape;147;p21"/>
          <p:cNvPicPr preferRelativeResize="0"/>
          <p:nvPr/>
        </p:nvPicPr>
        <p:blipFill>
          <a:blip r:embed="rId5">
            <a:alphaModFix/>
          </a:blip>
          <a:stretch>
            <a:fillRect/>
          </a:stretch>
        </p:blipFill>
        <p:spPr>
          <a:xfrm>
            <a:off x="221813" y="1718363"/>
            <a:ext cx="741417" cy="942175"/>
          </a:xfrm>
          <a:prstGeom prst="rect">
            <a:avLst/>
          </a:prstGeom>
          <a:noFill/>
          <a:ln>
            <a:noFill/>
          </a:ln>
        </p:spPr>
      </p:pic>
      <p:pic>
        <p:nvPicPr>
          <p:cNvPr id="148" name="Google Shape;148;p21"/>
          <p:cNvPicPr preferRelativeResize="0"/>
          <p:nvPr/>
        </p:nvPicPr>
        <p:blipFill>
          <a:blip r:embed="rId6">
            <a:alphaModFix/>
          </a:blip>
          <a:stretch>
            <a:fillRect/>
          </a:stretch>
        </p:blipFill>
        <p:spPr>
          <a:xfrm>
            <a:off x="7729613" y="1615025"/>
            <a:ext cx="828675" cy="400050"/>
          </a:xfrm>
          <a:prstGeom prst="rect">
            <a:avLst/>
          </a:prstGeom>
          <a:noFill/>
          <a:ln>
            <a:noFill/>
          </a:ln>
        </p:spPr>
      </p:pic>
      <p:pic>
        <p:nvPicPr>
          <p:cNvPr id="149" name="Google Shape;149;p21"/>
          <p:cNvPicPr preferRelativeResize="0"/>
          <p:nvPr/>
        </p:nvPicPr>
        <p:blipFill>
          <a:blip r:embed="rId7">
            <a:alphaModFix/>
          </a:blip>
          <a:stretch>
            <a:fillRect/>
          </a:stretch>
        </p:blipFill>
        <p:spPr>
          <a:xfrm>
            <a:off x="4827500" y="72900"/>
            <a:ext cx="3590925" cy="68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