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75" autoAdjust="0"/>
    <p:restoredTop sz="94660"/>
  </p:normalViewPr>
  <p:slideViewPr>
    <p:cSldViewPr snapToGrid="0">
      <p:cViewPr>
        <p:scale>
          <a:sx n="66" d="100"/>
          <a:sy n="66" d="100"/>
        </p:scale>
        <p:origin x="73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66B7-1EF7-7550-379C-9AF875EA8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A549C9B-4F3A-4AA0-4A9F-15BA98D14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E505D4AE-C5D4-EE29-EFDE-E7C7A42DDB6F}"/>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A6012E98-C447-37BA-B057-188287D8BCD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CB5029E-4465-03A7-51A6-B658600500BC}"/>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127271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DF064-1752-1F02-5BA0-632F198AFF5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20966AC-548D-7A2A-F335-BED56D0103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879C6CC-4318-61B6-55F8-210110EC64D2}"/>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4A821DBA-E5C4-F7C4-4432-F3237F06737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DCA6227-26D6-AE66-2313-28BD19348C5D}"/>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2401384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D9ADCF-22EB-A753-5710-FACC56D847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4C899D4-EDBA-0988-71F1-1C26022C79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0F3A3F0-5DB6-341D-A77C-713EDCA66C5E}"/>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E8DB8126-8454-C527-FC3C-B819BDD710D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4E41247-46E4-5443-A624-F61C8F4EF46B}"/>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312144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66C3-11CC-A950-FABB-0D35AA4F89F1}"/>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A2F91DE-190A-5E83-AF9A-CE69BBA11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9DAA8282-0308-94FD-85E8-DFD3421C6634}"/>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BD31226E-9FC2-B3FF-8936-506D88C3F68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B0DAAB5-0044-F47C-6ED0-C73C9E665107}"/>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25381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7EA2-6B58-B5BD-EB9E-9C1ECF39B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B1F9B63C-F971-3C96-E102-078628C44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E3A2F7-7D7F-7C63-7942-A2484AC68F44}"/>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930072F5-0705-E08B-F5DC-88FF77F3752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7FE49FF-C4E6-F274-00FC-9FE20C32C60A}"/>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85288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0CB9-F15B-7AAE-D07F-A189C0F829B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C1A0580-9D82-25F8-A102-9777CE3D7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72D67BF-CE9A-E2F5-DE18-F40E0B3DF6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4D987BB-8D48-D0BD-1AC5-43F0BD843DB4}"/>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6" name="Footer Placeholder 5">
            <a:extLst>
              <a:ext uri="{FF2B5EF4-FFF2-40B4-BE49-F238E27FC236}">
                <a16:creationId xmlns:a16="http://schemas.microsoft.com/office/drawing/2014/main" id="{7D4E1AC8-BB74-529C-67CE-A520A9B467D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5CCDEC8-AD1C-E8BB-4401-73349E2E9821}"/>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241783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6D93-CBE1-FAAE-05C5-B15D5CA3726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2FE7773-6078-43ED-3D27-A6DE97A772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90857F-0295-31AC-68C2-F9EAC60AEC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A73ADD4-1187-C82D-1782-F63FFBF44F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86D444-DC46-3D9E-EAE9-9640F971E6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AB6DD975-5567-9FF9-E48F-20EE4466FA1A}"/>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8" name="Footer Placeholder 7">
            <a:extLst>
              <a:ext uri="{FF2B5EF4-FFF2-40B4-BE49-F238E27FC236}">
                <a16:creationId xmlns:a16="http://schemas.microsoft.com/office/drawing/2014/main" id="{047296D6-78FC-ADDE-2BB0-114834C0695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CB171D4-3E6D-81A8-B7FE-7F9911220118}"/>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269149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AB36-1228-3840-B755-41E56AADEE8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1F3462A4-122A-AC87-F1B2-158DB554BE1B}"/>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4" name="Footer Placeholder 3">
            <a:extLst>
              <a:ext uri="{FF2B5EF4-FFF2-40B4-BE49-F238E27FC236}">
                <a16:creationId xmlns:a16="http://schemas.microsoft.com/office/drawing/2014/main" id="{74183D84-C6C7-EDA5-6E76-DFE0A34AD16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BA50DB8-2413-934A-267D-0CA56B7A8DF5}"/>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272793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6025B2-2F7E-AA00-D06B-0CDD4C5592AD}"/>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3" name="Footer Placeholder 2">
            <a:extLst>
              <a:ext uri="{FF2B5EF4-FFF2-40B4-BE49-F238E27FC236}">
                <a16:creationId xmlns:a16="http://schemas.microsoft.com/office/drawing/2014/main" id="{02182CD9-2BDE-6F38-556E-B938B31C25C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B20901-05E3-9C5F-B09B-51124E32DAB3}"/>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357941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8A0B-150F-132D-37A1-64169993AE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C90F872C-3B62-7318-41CB-8614AE38F8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1AAC4814-AF57-9CFE-C567-B3D75BD8D3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E8BD1-5D0D-2495-629A-A8EF7CBADA4C}"/>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6" name="Footer Placeholder 5">
            <a:extLst>
              <a:ext uri="{FF2B5EF4-FFF2-40B4-BE49-F238E27FC236}">
                <a16:creationId xmlns:a16="http://schemas.microsoft.com/office/drawing/2014/main" id="{FC79049D-5C5E-17E1-E955-C25DFDD35D2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AC95639-989C-5783-3657-4BA1B8357D16}"/>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131495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6D23-31E5-D8A8-DF3B-D0F9AD4B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6CA80DB8-7480-80C0-C146-36431F60A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914E4AB-71E6-19C2-1D8D-3505B5CB2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02AE0D-2D78-25C8-6B2C-9A0D78663433}"/>
              </a:ext>
            </a:extLst>
          </p:cNvPr>
          <p:cNvSpPr>
            <a:spLocks noGrp="1"/>
          </p:cNvSpPr>
          <p:nvPr>
            <p:ph type="dt" sz="half" idx="10"/>
          </p:nvPr>
        </p:nvSpPr>
        <p:spPr/>
        <p:txBody>
          <a:bodyPr/>
          <a:lstStyle/>
          <a:p>
            <a:fld id="{AF346181-92F8-414D-9A80-2BF9D17606D3}" type="datetimeFigureOut">
              <a:rPr lang="en-PH" smtClean="0"/>
              <a:t>09/02/2025</a:t>
            </a:fld>
            <a:endParaRPr lang="en-PH"/>
          </a:p>
        </p:txBody>
      </p:sp>
      <p:sp>
        <p:nvSpPr>
          <p:cNvPr id="6" name="Footer Placeholder 5">
            <a:extLst>
              <a:ext uri="{FF2B5EF4-FFF2-40B4-BE49-F238E27FC236}">
                <a16:creationId xmlns:a16="http://schemas.microsoft.com/office/drawing/2014/main" id="{B8506425-B7B1-087C-4E68-E9454B49D07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6FB8ECD-7C71-B482-8E76-0E316745379B}"/>
              </a:ext>
            </a:extLst>
          </p:cNvPr>
          <p:cNvSpPr>
            <a:spLocks noGrp="1"/>
          </p:cNvSpPr>
          <p:nvPr>
            <p:ph type="sldNum" sz="quarter" idx="12"/>
          </p:nvPr>
        </p:nvSpPr>
        <p:spPr/>
        <p:txBody>
          <a:bodyPr/>
          <a:lstStyle/>
          <a:p>
            <a:fld id="{89F49899-92E0-4C6C-BF7C-C4F154473251}" type="slidenum">
              <a:rPr lang="en-PH" smtClean="0"/>
              <a:t>‹#›</a:t>
            </a:fld>
            <a:endParaRPr lang="en-PH"/>
          </a:p>
        </p:txBody>
      </p:sp>
    </p:spTree>
    <p:extLst>
      <p:ext uri="{BB962C8B-B14F-4D97-AF65-F5344CB8AC3E}">
        <p14:creationId xmlns:p14="http://schemas.microsoft.com/office/powerpoint/2010/main" val="3720322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D313FB-9C3C-8075-223F-38658A405E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FAA6FAD-5BAA-BE66-8D2A-51610087A7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4D27721-6840-75EC-C26E-79A4A738F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46181-92F8-414D-9A80-2BF9D17606D3}" type="datetimeFigureOut">
              <a:rPr lang="en-PH" smtClean="0"/>
              <a:t>09/02/2025</a:t>
            </a:fld>
            <a:endParaRPr lang="en-PH"/>
          </a:p>
        </p:txBody>
      </p:sp>
      <p:sp>
        <p:nvSpPr>
          <p:cNvPr id="5" name="Footer Placeholder 4">
            <a:extLst>
              <a:ext uri="{FF2B5EF4-FFF2-40B4-BE49-F238E27FC236}">
                <a16:creationId xmlns:a16="http://schemas.microsoft.com/office/drawing/2014/main" id="{77F9B4C2-E3BB-F9D8-AF8A-6EDC0D6DC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B845003D-D270-D1D2-A29B-28D133347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49899-92E0-4C6C-BF7C-C4F154473251}" type="slidenum">
              <a:rPr lang="en-PH" smtClean="0"/>
              <a:t>‹#›</a:t>
            </a:fld>
            <a:endParaRPr lang="en-PH"/>
          </a:p>
        </p:txBody>
      </p:sp>
    </p:spTree>
    <p:extLst>
      <p:ext uri="{BB962C8B-B14F-4D97-AF65-F5344CB8AC3E}">
        <p14:creationId xmlns:p14="http://schemas.microsoft.com/office/powerpoint/2010/main" val="2380100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808C-8E41-619A-4C08-512873567A91}"/>
              </a:ext>
            </a:extLst>
          </p:cNvPr>
          <p:cNvSpPr>
            <a:spLocks noGrp="1"/>
          </p:cNvSpPr>
          <p:nvPr>
            <p:ph type="ctrTitle"/>
          </p:nvPr>
        </p:nvSpPr>
        <p:spPr/>
        <p:txBody>
          <a:bodyPr>
            <a:normAutofit fontScale="90000"/>
          </a:bodyPr>
          <a:lstStyle/>
          <a:p>
            <a:pPr marL="0" marR="44450">
              <a:lnSpc>
                <a:spcPct val="107000"/>
              </a:lnSpc>
              <a:spcBef>
                <a:spcPts val="0"/>
              </a:spcBef>
              <a:spcAft>
                <a:spcPts val="2170"/>
              </a:spcAft>
            </a:pPr>
            <a:r>
              <a:rPr lang="en-PH" sz="2800" b="1" dirty="0">
                <a:solidFill>
                  <a:srgbClr val="0F4761"/>
                </a:solidFill>
                <a:effectLst/>
                <a:latin typeface="Arial" panose="020B0604020202020204" pitchFamily="34" charset="0"/>
                <a:ea typeface="Arial" panose="020B0604020202020204" pitchFamily="34" charset="0"/>
              </a:rPr>
              <a:t>Case Study: </a:t>
            </a:r>
            <a:br>
              <a:rPr lang="en-PH" sz="2800" b="1" dirty="0">
                <a:solidFill>
                  <a:srgbClr val="0F4761"/>
                </a:solidFill>
                <a:effectLst/>
                <a:latin typeface="Arial" panose="020B0604020202020204" pitchFamily="34" charset="0"/>
                <a:ea typeface="Arial" panose="020B0604020202020204" pitchFamily="34" charset="0"/>
              </a:rPr>
            </a:br>
            <a:r>
              <a:rPr lang="en-PH" sz="2800" dirty="0">
                <a:solidFill>
                  <a:srgbClr val="000000"/>
                </a:solidFill>
                <a:effectLst/>
                <a:latin typeface="Calibri" panose="020F0502020204030204" pitchFamily="34" charset="0"/>
                <a:ea typeface="Calibri" panose="020F0502020204030204" pitchFamily="34" charset="0"/>
              </a:rPr>
              <a:t/>
            </a:r>
            <a:br>
              <a:rPr lang="en-PH" sz="2800" dirty="0">
                <a:solidFill>
                  <a:srgbClr val="000000"/>
                </a:solidFill>
                <a:effectLst/>
                <a:latin typeface="Calibri" panose="020F0502020204030204" pitchFamily="34" charset="0"/>
                <a:ea typeface="Calibri" panose="020F0502020204030204" pitchFamily="34" charset="0"/>
              </a:rPr>
            </a:br>
            <a:r>
              <a:rPr lang="en-PH" sz="2800" b="1" i="1" dirty="0">
                <a:solidFill>
                  <a:srgbClr val="0F4761"/>
                </a:solidFill>
                <a:effectLst/>
                <a:latin typeface="Arial" panose="020B0604020202020204" pitchFamily="34" charset="0"/>
                <a:ea typeface="Arial" panose="020B0604020202020204" pitchFamily="34" charset="0"/>
              </a:rPr>
              <a:t> Gender Classification of Chickens Using </a:t>
            </a:r>
            <a:r>
              <a:rPr lang="en-PH" sz="2800" dirty="0">
                <a:solidFill>
                  <a:srgbClr val="000000"/>
                </a:solidFill>
                <a:effectLst/>
                <a:latin typeface="Calibri" panose="020F0502020204030204" pitchFamily="34" charset="0"/>
                <a:ea typeface="Calibri" panose="020F0502020204030204" pitchFamily="34" charset="0"/>
              </a:rPr>
              <a:t/>
            </a:r>
            <a:br>
              <a:rPr lang="en-PH" sz="2800" dirty="0">
                <a:solidFill>
                  <a:srgbClr val="000000"/>
                </a:solidFill>
                <a:effectLst/>
                <a:latin typeface="Calibri" panose="020F0502020204030204" pitchFamily="34" charset="0"/>
                <a:ea typeface="Calibri" panose="020F0502020204030204" pitchFamily="34" charset="0"/>
              </a:rPr>
            </a:br>
            <a:r>
              <a:rPr lang="en-PH" sz="2800" b="1" i="1" dirty="0">
                <a:solidFill>
                  <a:srgbClr val="0F4761"/>
                </a:solidFill>
                <a:effectLst/>
                <a:latin typeface="Arial" panose="020B0604020202020204" pitchFamily="34" charset="0"/>
                <a:ea typeface="Arial" panose="020B0604020202020204" pitchFamily="34" charset="0"/>
              </a:rPr>
              <a:t>Digital Signal Processing </a:t>
            </a:r>
            <a:r>
              <a:rPr lang="en-PH" sz="1800" dirty="0">
                <a:solidFill>
                  <a:srgbClr val="000000"/>
                </a:solidFill>
                <a:effectLst/>
                <a:latin typeface="Calibri" panose="020F0502020204030204" pitchFamily="34" charset="0"/>
                <a:ea typeface="Calibri" panose="020F0502020204030204" pitchFamily="34" charset="0"/>
              </a:rPr>
              <a:t/>
            </a:r>
            <a:br>
              <a:rPr lang="en-PH" sz="1800" dirty="0">
                <a:solidFill>
                  <a:srgbClr val="000000"/>
                </a:solidFill>
                <a:effectLst/>
                <a:latin typeface="Calibri" panose="020F0502020204030204" pitchFamily="34" charset="0"/>
                <a:ea typeface="Calibri" panose="020F0502020204030204" pitchFamily="34" charset="0"/>
              </a:rPr>
            </a:br>
            <a:endParaRPr lang="en-PH" dirty="0"/>
          </a:p>
        </p:txBody>
      </p:sp>
      <p:sp>
        <p:nvSpPr>
          <p:cNvPr id="3" name="Subtitle 2">
            <a:extLst>
              <a:ext uri="{FF2B5EF4-FFF2-40B4-BE49-F238E27FC236}">
                <a16:creationId xmlns:a16="http://schemas.microsoft.com/office/drawing/2014/main" id="{E25944DA-C2FA-5752-C509-B0601662EB50}"/>
              </a:ext>
            </a:extLst>
          </p:cNvPr>
          <p:cNvSpPr>
            <a:spLocks noGrp="1"/>
          </p:cNvSpPr>
          <p:nvPr>
            <p:ph type="subTitle" idx="1"/>
          </p:nvPr>
        </p:nvSpPr>
        <p:spPr>
          <a:xfrm>
            <a:off x="1524000" y="3602037"/>
            <a:ext cx="9144000" cy="2565497"/>
          </a:xfrm>
        </p:spPr>
        <p:txBody>
          <a:bodyPr>
            <a:normAutofit/>
          </a:bodyPr>
          <a:lstStyle/>
          <a:p>
            <a:r>
              <a:rPr lang="en-US" sz="1100" i="1" dirty="0">
                <a:latin typeface="Arial" panose="020B0604020202020204" pitchFamily="34" charset="0"/>
                <a:cs typeface="Arial" panose="020B0604020202020204" pitchFamily="34" charset="0"/>
              </a:rPr>
              <a:t>Mel James C. </a:t>
            </a:r>
            <a:r>
              <a:rPr lang="en-US" sz="1100" i="1" dirty="0" err="1">
                <a:latin typeface="Arial" panose="020B0604020202020204" pitchFamily="34" charset="0"/>
                <a:cs typeface="Arial" panose="020B0604020202020204" pitchFamily="34" charset="0"/>
              </a:rPr>
              <a:t>Barral</a:t>
            </a:r>
            <a:endParaRPr lang="en-US" sz="1100" i="1" dirty="0">
              <a:latin typeface="Arial" panose="020B0604020202020204" pitchFamily="34" charset="0"/>
              <a:cs typeface="Arial" panose="020B0604020202020204" pitchFamily="34" charset="0"/>
            </a:endParaRPr>
          </a:p>
          <a:p>
            <a:r>
              <a:rPr lang="en-US" sz="1100" i="1" dirty="0">
                <a:latin typeface="Arial" panose="020B0604020202020204" pitchFamily="34" charset="0"/>
                <a:cs typeface="Arial" panose="020B0604020202020204" pitchFamily="34" charset="0"/>
              </a:rPr>
              <a:t>Melanie H. </a:t>
            </a:r>
            <a:r>
              <a:rPr lang="en-US" sz="1100" i="1" dirty="0" err="1">
                <a:latin typeface="Arial" panose="020B0604020202020204" pitchFamily="34" charset="0"/>
                <a:cs typeface="Arial" panose="020B0604020202020204" pitchFamily="34" charset="0"/>
              </a:rPr>
              <a:t>Bayani</a:t>
            </a:r>
            <a:endParaRPr lang="en-US" sz="1100" i="1" dirty="0">
              <a:latin typeface="Arial" panose="020B0604020202020204" pitchFamily="34" charset="0"/>
              <a:cs typeface="Arial" panose="020B0604020202020204" pitchFamily="34" charset="0"/>
            </a:endParaRPr>
          </a:p>
          <a:p>
            <a:r>
              <a:rPr lang="en-US" sz="1100" i="1" dirty="0" err="1">
                <a:latin typeface="Arial" panose="020B0604020202020204" pitchFamily="34" charset="0"/>
                <a:cs typeface="Arial" panose="020B0604020202020204" pitchFamily="34" charset="0"/>
              </a:rPr>
              <a:t>Jhyron</a:t>
            </a:r>
            <a:r>
              <a:rPr lang="en-US" sz="1100" i="1" dirty="0">
                <a:latin typeface="Arial" panose="020B0604020202020204" pitchFamily="34" charset="0"/>
                <a:cs typeface="Arial" panose="020B0604020202020204" pitchFamily="34" charset="0"/>
              </a:rPr>
              <a:t> </a:t>
            </a:r>
            <a:r>
              <a:rPr lang="en-US" sz="1100" i="1" dirty="0" err="1">
                <a:latin typeface="Arial" panose="020B0604020202020204" pitchFamily="34" charset="0"/>
                <a:cs typeface="Arial" panose="020B0604020202020204" pitchFamily="34" charset="0"/>
              </a:rPr>
              <a:t>Xham</a:t>
            </a:r>
            <a:r>
              <a:rPr lang="en-US" sz="1100" i="1" dirty="0">
                <a:latin typeface="Arial" panose="020B0604020202020204" pitchFamily="34" charset="0"/>
                <a:cs typeface="Arial" panose="020B0604020202020204" pitchFamily="34" charset="0"/>
              </a:rPr>
              <a:t> G. </a:t>
            </a:r>
            <a:r>
              <a:rPr lang="en-US" sz="1100" i="1" dirty="0" err="1">
                <a:latin typeface="Arial" panose="020B0604020202020204" pitchFamily="34" charset="0"/>
                <a:cs typeface="Arial" panose="020B0604020202020204" pitchFamily="34" charset="0"/>
              </a:rPr>
              <a:t>Abayare</a:t>
            </a:r>
            <a:endParaRPr lang="en-US" sz="1100" i="1" dirty="0">
              <a:latin typeface="Arial" panose="020B0604020202020204" pitchFamily="34" charset="0"/>
              <a:cs typeface="Arial" panose="020B0604020202020204" pitchFamily="34" charset="0"/>
            </a:endParaRPr>
          </a:p>
          <a:p>
            <a:endParaRPr lang="en-US" sz="1100" i="1"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ENGR. </a:t>
            </a:r>
            <a:r>
              <a:rPr lang="en-US" sz="1600" b="1" u="sng" dirty="0" err="1">
                <a:latin typeface="Arial" panose="020B0604020202020204" pitchFamily="34" charset="0"/>
                <a:cs typeface="Arial" panose="020B0604020202020204" pitchFamily="34" charset="0"/>
              </a:rPr>
              <a:t>Rojay</a:t>
            </a:r>
            <a:r>
              <a:rPr lang="en-US" sz="1600" b="1" u="sng" dirty="0">
                <a:latin typeface="Arial" panose="020B0604020202020204" pitchFamily="34" charset="0"/>
                <a:cs typeface="Arial" panose="020B0604020202020204" pitchFamily="34" charset="0"/>
              </a:rPr>
              <a:t> A. Flores</a:t>
            </a:r>
          </a:p>
          <a:p>
            <a:r>
              <a:rPr lang="en-US" sz="1100" i="1" dirty="0">
                <a:latin typeface="Arial" panose="020B0604020202020204" pitchFamily="34" charset="0"/>
                <a:cs typeface="Arial" panose="020B0604020202020204" pitchFamily="34" charset="0"/>
              </a:rPr>
              <a:t>Instructor</a:t>
            </a:r>
          </a:p>
          <a:p>
            <a:endParaRPr lang="en-US" sz="1100" i="1" dirty="0">
              <a:latin typeface="Arial" panose="020B0604020202020204" pitchFamily="34" charset="0"/>
              <a:cs typeface="Arial" panose="020B0604020202020204" pitchFamily="34" charset="0"/>
            </a:endParaRPr>
          </a:p>
          <a:p>
            <a:endParaRPr lang="en-US" sz="1100" i="1" dirty="0">
              <a:latin typeface="Arial" panose="020B0604020202020204" pitchFamily="34" charset="0"/>
              <a:cs typeface="Arial" panose="020B0604020202020204" pitchFamily="34" charset="0"/>
            </a:endParaRPr>
          </a:p>
          <a:p>
            <a:r>
              <a:rPr lang="en-US" sz="1100" i="1" dirty="0">
                <a:latin typeface="Arial" panose="020B0604020202020204" pitchFamily="34" charset="0"/>
                <a:cs typeface="Arial" panose="020B0604020202020204" pitchFamily="34" charset="0"/>
              </a:rPr>
              <a:t>S.Y. 2024-2025</a:t>
            </a:r>
            <a:endParaRPr lang="en-PH" sz="1100" i="1"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433D4124-A389-957E-D7C9-AD22DA3911AF}"/>
              </a:ext>
            </a:extLst>
          </p:cNvPr>
          <p:cNvCxnSpPr/>
          <p:nvPr/>
        </p:nvCxnSpPr>
        <p:spPr>
          <a:xfrm>
            <a:off x="2174033" y="3163078"/>
            <a:ext cx="7753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DEC07B7-19EE-E767-4D0E-1C28CE1F0545}"/>
              </a:ext>
            </a:extLst>
          </p:cNvPr>
          <p:cNvCxnSpPr/>
          <p:nvPr/>
        </p:nvCxnSpPr>
        <p:spPr>
          <a:xfrm>
            <a:off x="1268963" y="335902"/>
            <a:ext cx="952655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107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A020E6-63DA-A368-D251-B63A71462CED}"/>
              </a:ext>
            </a:extLst>
          </p:cNvPr>
          <p:cNvSpPr>
            <a:spLocks noGrp="1"/>
          </p:cNvSpPr>
          <p:nvPr>
            <p:ph idx="1"/>
          </p:nvPr>
        </p:nvSpPr>
        <p:spPr>
          <a:xfrm>
            <a:off x="71439" y="161925"/>
            <a:ext cx="5920474" cy="6584950"/>
          </a:xfrm>
        </p:spPr>
        <p:txBody>
          <a:bodyPr/>
          <a:lstStyle/>
          <a:p>
            <a:pPr marL="0" marR="0" indent="0">
              <a:lnSpc>
                <a:spcPct val="107000"/>
              </a:lnSpc>
              <a:spcBef>
                <a:spcPts val="0"/>
              </a:spcBef>
              <a:spcAft>
                <a:spcPts val="2150"/>
              </a:spcAft>
              <a:buNone/>
            </a:pPr>
            <a:r>
              <a:rPr lang="en-PH" sz="2000" b="1" dirty="0">
                <a:effectLst/>
                <a:latin typeface="Arial" panose="020B0604020202020204" pitchFamily="34" charset="0"/>
                <a:ea typeface="Arial" panose="020B0604020202020204" pitchFamily="34" charset="0"/>
              </a:rPr>
              <a:t>Summary of the MFCC Extraction:</a:t>
            </a:r>
          </a:p>
          <a:p>
            <a:pPr marL="0" marR="0" indent="0">
              <a:lnSpc>
                <a:spcPct val="110000"/>
              </a:lnSpc>
              <a:spcBef>
                <a:spcPts val="0"/>
              </a:spcBef>
              <a:spcAft>
                <a:spcPts val="2370"/>
              </a:spcAft>
              <a:buNone/>
              <a:tabLst>
                <a:tab pos="774700" algn="ctr"/>
                <a:tab pos="3401695" algn="ctr"/>
              </a:tabLst>
            </a:pPr>
            <a:r>
              <a:rPr lang="en-PH" sz="1800" dirty="0">
                <a:solidFill>
                  <a:srgbClr val="000000"/>
                </a:solidFill>
                <a:effectLst/>
                <a:latin typeface="Calibri" panose="020F0502020204030204" pitchFamily="34" charset="0"/>
                <a:ea typeface="Calibri" panose="020F0502020204030204" pitchFamily="34" charset="0"/>
              </a:rPr>
              <a:t>	</a:t>
            </a:r>
            <a:r>
              <a:rPr lang="en-PH" sz="1800" b="1" dirty="0">
                <a:solidFill>
                  <a:srgbClr val="000000"/>
                </a:solidFill>
                <a:effectLst/>
                <a:latin typeface="Arial" panose="020B0604020202020204" pitchFamily="34" charset="0"/>
                <a:ea typeface="Arial" panose="020B0604020202020204" pitchFamily="34" charset="0"/>
              </a:rPr>
              <a:t>Step 	Process </a:t>
            </a:r>
            <a:endParaRPr lang="en-PH" sz="1800" dirty="0">
              <a:solidFill>
                <a:srgbClr val="000000"/>
              </a:solidFill>
              <a:effectLst/>
              <a:latin typeface="Calibri" panose="020F0502020204030204" pitchFamily="34" charset="0"/>
              <a:ea typeface="Calibri" panose="020F0502020204030204" pitchFamily="34" charset="0"/>
            </a:endParaRPr>
          </a:p>
          <a:p>
            <a:pPr marL="29210" marR="0" indent="0">
              <a:lnSpc>
                <a:spcPct val="110000"/>
              </a:lnSpc>
              <a:spcBef>
                <a:spcPts val="0"/>
              </a:spcBef>
              <a:spcAft>
                <a:spcPts val="70"/>
              </a:spcAft>
              <a:buNone/>
            </a:pPr>
            <a:r>
              <a:rPr lang="en-PH" sz="1800" b="1" dirty="0">
                <a:solidFill>
                  <a:srgbClr val="000000"/>
                </a:solidFill>
                <a:effectLst/>
                <a:latin typeface="Arial" panose="020B0604020202020204" pitchFamily="34" charset="0"/>
                <a:ea typeface="Arial" panose="020B0604020202020204" pitchFamily="34" charset="0"/>
              </a:rPr>
              <a:t>Audio </a:t>
            </a:r>
            <a:r>
              <a:rPr lang="en-PH" sz="1800" b="1" dirty="0">
                <a:solidFill>
                  <a:srgbClr val="000000"/>
                </a:solidFill>
                <a:latin typeface="Calibri" panose="020F0502020204030204" pitchFamily="34" charset="0"/>
                <a:ea typeface="Calibri" panose="020F0502020204030204" pitchFamily="34" charset="0"/>
              </a:rPr>
              <a:t>		- </a:t>
            </a:r>
            <a:r>
              <a:rPr lang="en-PH" sz="1800" dirty="0">
                <a:solidFill>
                  <a:srgbClr val="000000"/>
                </a:solidFill>
                <a:effectLst/>
                <a:latin typeface="Arial" panose="020B0604020202020204" pitchFamily="34" charset="0"/>
                <a:ea typeface="Arial" panose="020B0604020202020204" pitchFamily="34" charset="0"/>
              </a:rPr>
              <a:t>Load audio file, resample to 44.1kHz </a:t>
            </a:r>
            <a:endParaRPr lang="en-PH" sz="1800" dirty="0">
              <a:solidFill>
                <a:srgbClr val="000000"/>
              </a:solidFill>
              <a:effectLst/>
              <a:latin typeface="Calibri" panose="020F0502020204030204" pitchFamily="34" charset="0"/>
              <a:ea typeface="Calibri" panose="020F0502020204030204" pitchFamily="34" charset="0"/>
            </a:endParaRPr>
          </a:p>
          <a:p>
            <a:pPr marL="29210" marR="0" indent="0">
              <a:lnSpc>
                <a:spcPct val="110000"/>
              </a:lnSpc>
              <a:spcBef>
                <a:spcPts val="0"/>
              </a:spcBef>
              <a:spcAft>
                <a:spcPts val="2550"/>
              </a:spcAft>
              <a:buNone/>
            </a:pPr>
            <a:r>
              <a:rPr lang="en-PH" sz="1800" b="1" dirty="0">
                <a:solidFill>
                  <a:srgbClr val="000000"/>
                </a:solidFill>
                <a:effectLst/>
                <a:latin typeface="Arial" panose="020B0604020202020204" pitchFamily="34" charset="0"/>
                <a:ea typeface="Arial" panose="020B0604020202020204" pitchFamily="34" charset="0"/>
              </a:rPr>
              <a:t>Preprocessing</a:t>
            </a:r>
            <a:r>
              <a:rPr lang="en-PH" sz="1800" dirty="0">
                <a:solidFill>
                  <a:srgbClr val="000000"/>
                </a:solidFill>
                <a:effectLst/>
                <a:latin typeface="Arial" panose="020B0604020202020204" pitchFamily="34" charset="0"/>
                <a:ea typeface="Arial" panose="020B0604020202020204" pitchFamily="34" charset="0"/>
              </a:rPr>
              <a:t> </a:t>
            </a:r>
            <a:endParaRPr lang="en-PH" sz="1800" dirty="0">
              <a:solidFill>
                <a:srgbClr val="000000"/>
              </a:solidFill>
              <a:effectLst/>
              <a:latin typeface="Calibri" panose="020F0502020204030204" pitchFamily="34" charset="0"/>
              <a:ea typeface="Calibri" panose="020F0502020204030204" pitchFamily="34" charset="0"/>
            </a:endParaRPr>
          </a:p>
          <a:p>
            <a:pPr marL="0" marR="0" indent="0">
              <a:lnSpc>
                <a:spcPct val="110000"/>
              </a:lnSpc>
              <a:spcBef>
                <a:spcPts val="0"/>
              </a:spcBef>
              <a:spcAft>
                <a:spcPts val="2485"/>
              </a:spcAft>
              <a:buNone/>
              <a:tabLst>
                <a:tab pos="2891155" algn="ctr"/>
              </a:tabLst>
            </a:pPr>
            <a:r>
              <a:rPr lang="en-PH" sz="1800" b="1" dirty="0">
                <a:solidFill>
                  <a:srgbClr val="000000"/>
                </a:solidFill>
                <a:effectLst/>
                <a:latin typeface="Arial" panose="020B0604020202020204" pitchFamily="34" charset="0"/>
                <a:ea typeface="Arial" panose="020B0604020202020204" pitchFamily="34" charset="0"/>
              </a:rPr>
              <a:t>Feature Extraction - </a:t>
            </a:r>
            <a:r>
              <a:rPr lang="en-PH" sz="1800" dirty="0">
                <a:solidFill>
                  <a:srgbClr val="000000"/>
                </a:solidFill>
                <a:effectLst/>
                <a:latin typeface="Arial" panose="020B0604020202020204" pitchFamily="34" charset="0"/>
                <a:ea typeface="Arial" panose="020B0604020202020204" pitchFamily="34" charset="0"/>
              </a:rPr>
              <a:t>Extract 13 MFCC coefficients per frame </a:t>
            </a:r>
            <a:endParaRPr lang="en-PH" sz="1800" dirty="0">
              <a:solidFill>
                <a:srgbClr val="000000"/>
              </a:solidFill>
              <a:effectLst/>
              <a:latin typeface="Calibri" panose="020F0502020204030204" pitchFamily="34" charset="0"/>
              <a:ea typeface="Calibri" panose="020F0502020204030204" pitchFamily="34" charset="0"/>
            </a:endParaRPr>
          </a:p>
          <a:p>
            <a:pPr marL="0" marR="0" indent="0">
              <a:lnSpc>
                <a:spcPct val="110000"/>
              </a:lnSpc>
              <a:spcBef>
                <a:spcPts val="0"/>
              </a:spcBef>
              <a:spcAft>
                <a:spcPts val="1400"/>
              </a:spcAft>
              <a:buNone/>
              <a:tabLst>
                <a:tab pos="3136265" algn="ctr"/>
              </a:tabLst>
            </a:pPr>
            <a:r>
              <a:rPr lang="en-PH" sz="1800" b="1" dirty="0">
                <a:solidFill>
                  <a:srgbClr val="000000"/>
                </a:solidFill>
                <a:effectLst/>
                <a:latin typeface="Arial" panose="020B0604020202020204" pitchFamily="34" charset="0"/>
                <a:ea typeface="Arial" panose="020B0604020202020204" pitchFamily="34" charset="0"/>
              </a:rPr>
              <a:t>Flattening &amp; - </a:t>
            </a:r>
            <a:r>
              <a:rPr lang="en-PH" sz="1800" dirty="0">
                <a:solidFill>
                  <a:srgbClr val="000000"/>
                </a:solidFill>
                <a:effectLst/>
                <a:latin typeface="Arial" panose="020B0604020202020204" pitchFamily="34" charset="0"/>
                <a:ea typeface="Arial" panose="020B0604020202020204" pitchFamily="34" charset="0"/>
              </a:rPr>
              <a:t>Convert MFCC matrix to a 1D vector with 1300 </a:t>
            </a:r>
            <a:endParaRPr lang="en-PH" sz="1800" dirty="0">
              <a:solidFill>
                <a:srgbClr val="000000"/>
              </a:solidFill>
              <a:effectLst/>
              <a:latin typeface="Calibri" panose="020F0502020204030204" pitchFamily="34" charset="0"/>
              <a:ea typeface="Calibri" panose="020F0502020204030204" pitchFamily="34" charset="0"/>
            </a:endParaRPr>
          </a:p>
          <a:p>
            <a:pPr marL="0" marR="0" indent="0">
              <a:lnSpc>
                <a:spcPct val="110000"/>
              </a:lnSpc>
              <a:spcBef>
                <a:spcPts val="0"/>
              </a:spcBef>
              <a:spcAft>
                <a:spcPts val="2300"/>
              </a:spcAft>
              <a:buNone/>
              <a:tabLst>
                <a:tab pos="1939290" algn="ctr"/>
              </a:tabLst>
            </a:pPr>
            <a:r>
              <a:rPr lang="en-PH" sz="1800" b="1" dirty="0">
                <a:solidFill>
                  <a:srgbClr val="000000"/>
                </a:solidFill>
                <a:effectLst/>
                <a:latin typeface="Arial" panose="020B0604020202020204" pitchFamily="34" charset="0"/>
                <a:ea typeface="Arial" panose="020B0604020202020204" pitchFamily="34" charset="0"/>
              </a:rPr>
              <a:t>Padding</a:t>
            </a:r>
            <a:r>
              <a:rPr lang="en-PH" sz="1800" dirty="0">
                <a:solidFill>
                  <a:srgbClr val="000000"/>
                </a:solidFill>
                <a:effectLst/>
                <a:latin typeface="Arial" panose="020B0604020202020204" pitchFamily="34" charset="0"/>
                <a:ea typeface="Arial" panose="020B0604020202020204" pitchFamily="34" charset="0"/>
              </a:rPr>
              <a:t> - coefficients </a:t>
            </a:r>
            <a:endParaRPr lang="en-PH" sz="1800" dirty="0">
              <a:solidFill>
                <a:srgbClr val="000000"/>
              </a:solidFill>
              <a:effectLst/>
              <a:latin typeface="Calibri" panose="020F0502020204030204" pitchFamily="34" charset="0"/>
              <a:ea typeface="Calibri" panose="020F0502020204030204" pitchFamily="34" charset="0"/>
            </a:endParaRPr>
          </a:p>
          <a:p>
            <a:pPr marL="0" indent="0">
              <a:buNone/>
            </a:pPr>
            <a:endParaRPr lang="en-PH" dirty="0"/>
          </a:p>
        </p:txBody>
      </p:sp>
      <p:pic>
        <p:nvPicPr>
          <p:cNvPr id="6" name="Picture 5">
            <a:extLst>
              <a:ext uri="{FF2B5EF4-FFF2-40B4-BE49-F238E27FC236}">
                <a16:creationId xmlns:a16="http://schemas.microsoft.com/office/drawing/2014/main" id="{70D29E4F-C348-5CD5-4C58-9F704C1DC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088" y="265834"/>
            <a:ext cx="5626152" cy="3163166"/>
          </a:xfrm>
          <a:prstGeom prst="rect">
            <a:avLst/>
          </a:prstGeom>
        </p:spPr>
      </p:pic>
      <p:cxnSp>
        <p:nvCxnSpPr>
          <p:cNvPr id="3" name="Straight Connector 2"/>
          <p:cNvCxnSpPr/>
          <p:nvPr/>
        </p:nvCxnSpPr>
        <p:spPr>
          <a:xfrm>
            <a:off x="182880" y="6535554"/>
            <a:ext cx="4745255" cy="28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9192" y="3917482"/>
            <a:ext cx="28875" cy="26854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606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0F065-22AD-BB22-E7FD-AF55714A318B}"/>
              </a:ext>
            </a:extLst>
          </p:cNvPr>
          <p:cNvSpPr>
            <a:spLocks noGrp="1"/>
          </p:cNvSpPr>
          <p:nvPr>
            <p:ph idx="1"/>
          </p:nvPr>
        </p:nvSpPr>
        <p:spPr>
          <a:xfrm>
            <a:off x="91440" y="111760"/>
            <a:ext cx="11988800" cy="4785360"/>
          </a:xfrm>
        </p:spPr>
        <p:txBody>
          <a:bodyPr>
            <a:normAutofit lnSpcReduction="10000"/>
          </a:bodyPr>
          <a:lstStyle/>
          <a:p>
            <a:pPr marL="0" marR="0" indent="0">
              <a:lnSpc>
                <a:spcPct val="107000"/>
              </a:lnSpc>
              <a:spcBef>
                <a:spcPts val="0"/>
              </a:spcBef>
              <a:spcAft>
                <a:spcPts val="1840"/>
              </a:spcAft>
              <a:buNone/>
            </a:pPr>
            <a:r>
              <a:rPr lang="en-PH" sz="1800" b="1" kern="0" dirty="0">
                <a:latin typeface="Arial" panose="020B0604020202020204" pitchFamily="34" charset="0"/>
                <a:ea typeface="Arial" panose="020B0604020202020204" pitchFamily="34" charset="0"/>
              </a:rPr>
              <a:t>5</a:t>
            </a:r>
            <a:r>
              <a:rPr lang="en-PH" sz="2000" b="1" kern="0" dirty="0">
                <a:latin typeface="Arial" panose="020B0604020202020204" pitchFamily="34" charset="0"/>
                <a:ea typeface="Arial" panose="020B0604020202020204" pitchFamily="34" charset="0"/>
              </a:rPr>
              <a:t>. </a:t>
            </a:r>
            <a:r>
              <a:rPr lang="en-PH" sz="2000" b="1" kern="0" dirty="0">
                <a:effectLst/>
                <a:latin typeface="Arial" panose="020B0604020202020204" pitchFamily="34" charset="0"/>
                <a:ea typeface="Arial" panose="020B0604020202020204" pitchFamily="34" charset="0"/>
              </a:rPr>
              <a:t>CODES </a:t>
            </a:r>
            <a:endParaRPr lang="en-PH" sz="2000" dirty="0">
              <a:solidFill>
                <a:srgbClr val="000000"/>
              </a:solidFill>
              <a:effectLst/>
              <a:latin typeface="Calibri" panose="020F0502020204030204" pitchFamily="34" charset="0"/>
              <a:ea typeface="Calibri" panose="020F0502020204030204" pitchFamily="34" charset="0"/>
            </a:endParaRPr>
          </a:p>
          <a:p>
            <a:pPr fontAlgn="base">
              <a:lnSpc>
                <a:spcPct val="227000"/>
              </a:lnSpc>
              <a:spcBef>
                <a:spcPts val="0"/>
              </a:spcBef>
              <a:spcAft>
                <a:spcPts val="20"/>
              </a:spcAft>
              <a:buClr>
                <a:srgbClr val="000000"/>
              </a:buClr>
              <a:buSzPts val="1200"/>
            </a:pPr>
            <a:r>
              <a:rPr lang="en-PH"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Load both CSV files</a:t>
            </a:r>
            <a:r>
              <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(chicken_hen_mfcc_features.csv and chicken_rooster_mfcc_features.csv). </a:t>
            </a:r>
          </a:p>
          <a:p>
            <a:pPr fontAlgn="base">
              <a:lnSpc>
                <a:spcPct val="227000"/>
              </a:lnSpc>
              <a:spcBef>
                <a:spcPts val="0"/>
              </a:spcBef>
              <a:spcAft>
                <a:spcPts val="20"/>
              </a:spcAft>
              <a:buClr>
                <a:srgbClr val="000000"/>
              </a:buClr>
              <a:buSzPts val="1200"/>
            </a:pPr>
            <a:endPar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fontAlgn="base">
              <a:lnSpc>
                <a:spcPct val="110000"/>
              </a:lnSpc>
              <a:spcBef>
                <a:spcPts val="0"/>
              </a:spcBef>
              <a:spcAft>
                <a:spcPts val="1400"/>
              </a:spcAft>
              <a:buClr>
                <a:srgbClr val="000000"/>
              </a:buClr>
              <a:buSzPts val="1200"/>
            </a:pPr>
            <a:r>
              <a:rPr lang="en-PH"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Combine the data</a:t>
            </a:r>
            <a:r>
              <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from both files into a single dataset. </a:t>
            </a:r>
          </a:p>
          <a:p>
            <a:pPr fontAlgn="base">
              <a:lnSpc>
                <a:spcPct val="110000"/>
              </a:lnSpc>
              <a:spcBef>
                <a:spcPts val="0"/>
              </a:spcBef>
              <a:spcAft>
                <a:spcPts val="1400"/>
              </a:spcAft>
              <a:buClr>
                <a:srgbClr val="000000"/>
              </a:buClr>
              <a:buSzPts val="1200"/>
            </a:pPr>
            <a:endPar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fontAlgn="base">
              <a:lnSpc>
                <a:spcPct val="110000"/>
              </a:lnSpc>
              <a:spcBef>
                <a:spcPts val="0"/>
              </a:spcBef>
              <a:spcAft>
                <a:spcPts val="1445"/>
              </a:spcAft>
              <a:buClr>
                <a:srgbClr val="000000"/>
              </a:buClr>
              <a:buSzPts val="1200"/>
            </a:pPr>
            <a:r>
              <a:rPr lang="en-PH"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Train the Random Forest model</a:t>
            </a:r>
            <a:r>
              <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using the combined dataset. </a:t>
            </a:r>
          </a:p>
          <a:p>
            <a:pPr fontAlgn="base">
              <a:lnSpc>
                <a:spcPct val="110000"/>
              </a:lnSpc>
              <a:spcBef>
                <a:spcPts val="0"/>
              </a:spcBef>
              <a:spcAft>
                <a:spcPts val="1445"/>
              </a:spcAft>
              <a:buClr>
                <a:srgbClr val="000000"/>
              </a:buClr>
              <a:buSzPts val="1200"/>
            </a:pPr>
            <a:endPar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fontAlgn="base">
              <a:lnSpc>
                <a:spcPct val="110000"/>
              </a:lnSpc>
              <a:spcBef>
                <a:spcPts val="0"/>
              </a:spcBef>
              <a:spcAft>
                <a:spcPts val="3080"/>
              </a:spcAft>
              <a:buClr>
                <a:srgbClr val="000000"/>
              </a:buClr>
              <a:buSzPts val="1200"/>
            </a:pPr>
            <a:r>
              <a:rPr lang="en-PH" sz="20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Classify new audio samples</a:t>
            </a:r>
            <a:r>
              <a:rPr lang="en-PH" sz="20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0" indent="0">
              <a:buNone/>
            </a:pPr>
            <a:endParaRPr lang="en-PH" dirty="0"/>
          </a:p>
        </p:txBody>
      </p:sp>
      <p:sp>
        <p:nvSpPr>
          <p:cNvPr id="4" name="Content Placeholder 2">
            <a:extLst>
              <a:ext uri="{FF2B5EF4-FFF2-40B4-BE49-F238E27FC236}">
                <a16:creationId xmlns:a16="http://schemas.microsoft.com/office/drawing/2014/main" id="{C6B8F376-C1AB-0548-14EB-267D78BDD7DB}"/>
              </a:ext>
            </a:extLst>
          </p:cNvPr>
          <p:cNvSpPr txBox="1">
            <a:spLocks/>
          </p:cNvSpPr>
          <p:nvPr/>
        </p:nvSpPr>
        <p:spPr>
          <a:xfrm>
            <a:off x="203200" y="2966720"/>
            <a:ext cx="11988800" cy="2854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17780" indent="0">
              <a:lnSpc>
                <a:spcPct val="200000"/>
              </a:lnSpc>
              <a:spcBef>
                <a:spcPts val="0"/>
              </a:spcBef>
              <a:spcAft>
                <a:spcPts val="1210"/>
              </a:spcAft>
              <a:buNone/>
            </a:pPr>
            <a:r>
              <a:rPr lang="en-PH" sz="1800" dirty="0">
                <a:solidFill>
                  <a:srgbClr val="000000"/>
                </a:solidFill>
                <a:effectLst/>
                <a:latin typeface="Arial" panose="020B0604020202020204" pitchFamily="34" charset="0"/>
                <a:ea typeface="Arial" panose="020B0604020202020204" pitchFamily="34" charset="0"/>
              </a:rPr>
              <a:t> </a:t>
            </a:r>
            <a:endParaRPr lang="en-PH" sz="1800" dirty="0">
              <a:solidFill>
                <a:srgbClr val="000000"/>
              </a:solidFill>
              <a:effectLst/>
              <a:latin typeface="Calibri" panose="020F0502020204030204" pitchFamily="34" charset="0"/>
              <a:ea typeface="Calibri" panose="020F0502020204030204" pitchFamily="34" charset="0"/>
            </a:endParaRPr>
          </a:p>
        </p:txBody>
      </p:sp>
      <p:cxnSp>
        <p:nvCxnSpPr>
          <p:cNvPr id="5" name="Straight Connector 4"/>
          <p:cNvCxnSpPr/>
          <p:nvPr/>
        </p:nvCxnSpPr>
        <p:spPr>
          <a:xfrm>
            <a:off x="91440" y="500514"/>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46509" y="6420051"/>
            <a:ext cx="5322771" cy="1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723571" y="375385"/>
            <a:ext cx="9625" cy="35517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389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98F62-81B3-D897-91B3-15C0DD1FD1BE}"/>
              </a:ext>
            </a:extLst>
          </p:cNvPr>
          <p:cNvSpPr>
            <a:spLocks noGrp="1"/>
          </p:cNvSpPr>
          <p:nvPr>
            <p:ph idx="1"/>
          </p:nvPr>
        </p:nvSpPr>
        <p:spPr>
          <a:xfrm>
            <a:off x="111760" y="152400"/>
            <a:ext cx="11958320" cy="6604000"/>
          </a:xfrm>
        </p:spPr>
        <p:txBody>
          <a:bodyPr>
            <a:normAutofit fontScale="47500" lnSpcReduction="20000"/>
          </a:bodyPr>
          <a:lstStyle/>
          <a:p>
            <a:pPr marR="0" indent="0">
              <a:lnSpc>
                <a:spcPct val="110000"/>
              </a:lnSpc>
              <a:spcBef>
                <a:spcPts val="0"/>
              </a:spcBef>
              <a:spcAft>
                <a:spcPts val="2650"/>
              </a:spcAft>
              <a:buNone/>
            </a:pPr>
            <a:r>
              <a:rPr lang="en-PH" sz="3800" b="1" u="sng" dirty="0">
                <a:effectLst/>
                <a:latin typeface="Arial" panose="020B0604020202020204" pitchFamily="34" charset="0"/>
                <a:ea typeface="Arial" panose="020B0604020202020204" pitchFamily="34" charset="0"/>
                <a:cs typeface="Arial" panose="020B0604020202020204" pitchFamily="34" charset="0"/>
              </a:rPr>
              <a:t>Load and Combine Data from Both CSVs</a:t>
            </a:r>
            <a:r>
              <a:rPr lang="en-PH" sz="3800" b="0" u="sng" dirty="0">
                <a:effectLst/>
                <a:latin typeface="Arial" panose="020B0604020202020204" pitchFamily="34" charset="0"/>
                <a:ea typeface="Arial" panose="020B0604020202020204" pitchFamily="34" charset="0"/>
                <a:cs typeface="Arial" panose="020B0604020202020204" pitchFamily="34" charset="0"/>
              </a:rPr>
              <a:t> </a:t>
            </a:r>
            <a:endParaRPr lang="en-PH" sz="3800" b="1" u="sng" dirty="0">
              <a:effectLst/>
              <a:latin typeface="Arial" panose="020B0604020202020204" pitchFamily="34" charset="0"/>
              <a:ea typeface="Arial" panose="020B0604020202020204" pitchFamily="34" charset="0"/>
              <a:cs typeface="Arial" panose="020B0604020202020204" pitchFamily="34" charset="0"/>
            </a:endParaRPr>
          </a:p>
          <a:p>
            <a:pPr marL="0" marR="17780" indent="0">
              <a:lnSpc>
                <a:spcPct val="200000"/>
              </a:lnSpc>
              <a:spcBef>
                <a:spcPts val="0"/>
              </a:spcBef>
              <a:spcAft>
                <a:spcPts val="1210"/>
              </a:spcAft>
              <a:buNone/>
            </a:pPr>
            <a:r>
              <a:rPr lang="en-PH" sz="2800" dirty="0">
                <a:solidFill>
                  <a:srgbClr val="000000"/>
                </a:solidFill>
                <a:effectLst/>
                <a:latin typeface="Arial" panose="020B0604020202020204" pitchFamily="34" charset="0"/>
                <a:ea typeface="Arial" panose="020B0604020202020204" pitchFamily="34" charset="0"/>
                <a:cs typeface="Arial" panose="020B0604020202020204" pitchFamily="34" charset="0"/>
              </a:rPr>
              <a:t>We will read both CSV files and add the appropriate labels for each class (Hen = 0, Rooster = 1).</a:t>
            </a:r>
          </a:p>
          <a:p>
            <a:pPr marL="0" indent="0">
              <a:buNone/>
            </a:pPr>
            <a:r>
              <a:rPr lang="en-PH" dirty="0">
                <a:latin typeface="Arial" panose="020B0604020202020204" pitchFamily="34" charset="0"/>
                <a:cs typeface="Arial" panose="020B0604020202020204" pitchFamily="34" charset="0"/>
              </a:rPr>
              <a:t>import pandas as pd from </a:t>
            </a:r>
            <a:r>
              <a:rPr lang="en-PH" dirty="0" err="1">
                <a:latin typeface="Arial" panose="020B0604020202020204" pitchFamily="34" charset="0"/>
                <a:cs typeface="Arial" panose="020B0604020202020204" pitchFamily="34" charset="0"/>
              </a:rPr>
              <a:t>sklearn.model_selection</a:t>
            </a:r>
            <a:r>
              <a:rPr lang="en-PH" dirty="0">
                <a:latin typeface="Arial" panose="020B0604020202020204" pitchFamily="34" charset="0"/>
                <a:cs typeface="Arial" panose="020B0604020202020204" pitchFamily="34" charset="0"/>
              </a:rPr>
              <a:t> import </a:t>
            </a:r>
            <a:r>
              <a:rPr lang="en-PH" dirty="0" err="1">
                <a:latin typeface="Arial" panose="020B0604020202020204" pitchFamily="34" charset="0"/>
                <a:cs typeface="Arial" panose="020B0604020202020204" pitchFamily="34" charset="0"/>
              </a:rPr>
              <a:t>train_test_split</a:t>
            </a:r>
            <a:r>
              <a:rPr lang="en-PH" dirty="0">
                <a:latin typeface="Arial" panose="020B0604020202020204" pitchFamily="34" charset="0"/>
                <a:cs typeface="Arial" panose="020B0604020202020204" pitchFamily="34" charset="0"/>
              </a:rPr>
              <a:t> from </a:t>
            </a:r>
            <a:r>
              <a:rPr lang="en-PH" dirty="0" err="1">
                <a:latin typeface="Arial" panose="020B0604020202020204" pitchFamily="34" charset="0"/>
                <a:cs typeface="Arial" panose="020B0604020202020204" pitchFamily="34" charset="0"/>
              </a:rPr>
              <a:t>sklearn.preprocessing</a:t>
            </a:r>
            <a:r>
              <a:rPr lang="en-PH" dirty="0">
                <a:latin typeface="Arial" panose="020B0604020202020204" pitchFamily="34" charset="0"/>
                <a:cs typeface="Arial" panose="020B0604020202020204" pitchFamily="34" charset="0"/>
              </a:rPr>
              <a:t> import </a:t>
            </a:r>
            <a:r>
              <a:rPr lang="en-PH" dirty="0" err="1">
                <a:latin typeface="Arial" panose="020B0604020202020204" pitchFamily="34" charset="0"/>
                <a:cs typeface="Arial" panose="020B0604020202020204" pitchFamily="34" charset="0"/>
              </a:rPr>
              <a:t>LabelEncoder</a:t>
            </a:r>
            <a:r>
              <a:rPr lang="en-PH" dirty="0">
                <a:latin typeface="Arial" panose="020B0604020202020204" pitchFamily="34" charset="0"/>
                <a:cs typeface="Arial" panose="020B0604020202020204" pitchFamily="34" charset="0"/>
              </a:rPr>
              <a:t> from </a:t>
            </a:r>
            <a:r>
              <a:rPr lang="en-PH" dirty="0" err="1">
                <a:latin typeface="Arial" panose="020B0604020202020204" pitchFamily="34" charset="0"/>
                <a:cs typeface="Arial" panose="020B0604020202020204" pitchFamily="34" charset="0"/>
              </a:rPr>
              <a:t>sklearn.ensemble</a:t>
            </a:r>
            <a:r>
              <a:rPr lang="en-PH" dirty="0">
                <a:latin typeface="Arial" panose="020B0604020202020204" pitchFamily="34" charset="0"/>
                <a:cs typeface="Arial" panose="020B0604020202020204" pitchFamily="34" charset="0"/>
              </a:rPr>
              <a:t> import </a:t>
            </a:r>
            <a:r>
              <a:rPr lang="en-PH" dirty="0" err="1">
                <a:latin typeface="Arial" panose="020B0604020202020204" pitchFamily="34" charset="0"/>
                <a:cs typeface="Arial" panose="020B0604020202020204" pitchFamily="34" charset="0"/>
              </a:rPr>
              <a:t>RandomForestClassifier</a:t>
            </a:r>
            <a:r>
              <a:rPr lang="en-PH" dirty="0">
                <a:latin typeface="Arial" panose="020B0604020202020204" pitchFamily="34" charset="0"/>
                <a:cs typeface="Arial" panose="020B0604020202020204" pitchFamily="34" charset="0"/>
              </a:rPr>
              <a:t> from </a:t>
            </a:r>
            <a:r>
              <a:rPr lang="en-PH" dirty="0" err="1">
                <a:latin typeface="Arial" panose="020B0604020202020204" pitchFamily="34" charset="0"/>
                <a:cs typeface="Arial" panose="020B0604020202020204" pitchFamily="34" charset="0"/>
              </a:rPr>
              <a:t>sklearn.metrics</a:t>
            </a:r>
            <a:r>
              <a:rPr lang="en-PH" dirty="0">
                <a:latin typeface="Arial" panose="020B0604020202020204" pitchFamily="34" charset="0"/>
                <a:cs typeface="Arial" panose="020B0604020202020204" pitchFamily="34" charset="0"/>
              </a:rPr>
              <a:t> import </a:t>
            </a:r>
            <a:r>
              <a:rPr lang="en-PH" dirty="0" err="1">
                <a:latin typeface="Arial" panose="020B0604020202020204" pitchFamily="34" charset="0"/>
                <a:cs typeface="Arial" panose="020B0604020202020204" pitchFamily="34" charset="0"/>
              </a:rPr>
              <a:t>accuracy_score</a:t>
            </a: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Load Hen data (assuming the label is 'Hen' in this case) </a:t>
            </a:r>
            <a:r>
              <a:rPr lang="en-PH" dirty="0" err="1">
                <a:latin typeface="Arial" panose="020B0604020202020204" pitchFamily="34" charset="0"/>
                <a:cs typeface="Arial" panose="020B0604020202020204" pitchFamily="34" charset="0"/>
              </a:rPr>
              <a:t>hen_df</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pd.read_csv</a:t>
            </a:r>
            <a:r>
              <a:rPr lang="en-PH" dirty="0">
                <a:latin typeface="Arial" panose="020B0604020202020204" pitchFamily="34" charset="0"/>
                <a:cs typeface="Arial" panose="020B0604020202020204" pitchFamily="34" charset="0"/>
              </a:rPr>
              <a:t>("chicken_hen_mfcc_features.csv", header=None) </a:t>
            </a:r>
            <a:r>
              <a:rPr lang="en-PH" dirty="0" err="1">
                <a:latin typeface="Arial" panose="020B0604020202020204" pitchFamily="34" charset="0"/>
                <a:cs typeface="Arial" panose="020B0604020202020204" pitchFamily="34" charset="0"/>
              </a:rPr>
              <a:t>hen_df</a:t>
            </a:r>
            <a:r>
              <a:rPr lang="en-PH" dirty="0">
                <a:latin typeface="Arial" panose="020B0604020202020204" pitchFamily="34" charset="0"/>
                <a:cs typeface="Arial" panose="020B0604020202020204" pitchFamily="34" charset="0"/>
              </a:rPr>
              <a:t>['label'] = 'Hen'  # Add label 'Hen'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Load Rooster data </a:t>
            </a:r>
            <a:r>
              <a:rPr lang="en-PH" dirty="0" err="1">
                <a:latin typeface="Arial" panose="020B0604020202020204" pitchFamily="34" charset="0"/>
                <a:cs typeface="Arial" panose="020B0604020202020204" pitchFamily="34" charset="0"/>
              </a:rPr>
              <a:t>rooster_df</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pd.read_csv</a:t>
            </a:r>
            <a:r>
              <a:rPr lang="en-PH" dirty="0">
                <a:latin typeface="Arial" panose="020B0604020202020204" pitchFamily="34" charset="0"/>
                <a:cs typeface="Arial" panose="020B0604020202020204" pitchFamily="34" charset="0"/>
              </a:rPr>
              <a:t>("chicken_rooster_mfcc_features.csv", header=None) </a:t>
            </a:r>
            <a:r>
              <a:rPr lang="en-PH" dirty="0" err="1">
                <a:latin typeface="Arial" panose="020B0604020202020204" pitchFamily="34" charset="0"/>
                <a:cs typeface="Arial" panose="020B0604020202020204" pitchFamily="34" charset="0"/>
              </a:rPr>
              <a:t>rooster_df</a:t>
            </a:r>
            <a:r>
              <a:rPr lang="en-PH" dirty="0">
                <a:latin typeface="Arial" panose="020B0604020202020204" pitchFamily="34" charset="0"/>
                <a:cs typeface="Arial" panose="020B0604020202020204" pitchFamily="34" charset="0"/>
              </a:rPr>
              <a:t>['label'] = 'Rooster'  # Add label 'Rooster'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Combine both datasets </a:t>
            </a:r>
            <a:r>
              <a:rPr lang="en-PH" dirty="0" err="1">
                <a:latin typeface="Arial" panose="020B0604020202020204" pitchFamily="34" charset="0"/>
                <a:cs typeface="Arial" panose="020B0604020202020204" pitchFamily="34" charset="0"/>
              </a:rPr>
              <a:t>df</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pd.concat</a:t>
            </a:r>
            <a:r>
              <a:rPr lang="en-PH" dirty="0">
                <a:latin typeface="Arial" panose="020B0604020202020204" pitchFamily="34" charset="0"/>
                <a:cs typeface="Arial" panose="020B0604020202020204" pitchFamily="34" charset="0"/>
              </a:rPr>
              <a:t>([</a:t>
            </a:r>
            <a:r>
              <a:rPr lang="en-PH" dirty="0" err="1">
                <a:latin typeface="Arial" panose="020B0604020202020204" pitchFamily="34" charset="0"/>
                <a:cs typeface="Arial" panose="020B0604020202020204" pitchFamily="34" charset="0"/>
              </a:rPr>
              <a:t>hen_df</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rooster_df</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ignore_index</a:t>
            </a:r>
            <a:r>
              <a:rPr lang="en-PH" dirty="0">
                <a:latin typeface="Arial" panose="020B0604020202020204" pitchFamily="34" charset="0"/>
                <a:cs typeface="Arial" panose="020B0604020202020204" pitchFamily="34" charset="0"/>
              </a:rPr>
              <a:t>=True)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Shuffle the data </a:t>
            </a:r>
            <a:r>
              <a:rPr lang="en-PH" dirty="0" err="1">
                <a:latin typeface="Arial" panose="020B0604020202020204" pitchFamily="34" charset="0"/>
                <a:cs typeface="Arial" panose="020B0604020202020204" pitchFamily="34" charset="0"/>
              </a:rPr>
              <a:t>df</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df.sample</a:t>
            </a:r>
            <a:r>
              <a:rPr lang="en-PH" dirty="0">
                <a:latin typeface="Arial" panose="020B0604020202020204" pitchFamily="34" charset="0"/>
                <a:cs typeface="Arial" panose="020B0604020202020204" pitchFamily="34" charset="0"/>
              </a:rPr>
              <a:t>(frac=1, </a:t>
            </a:r>
            <a:r>
              <a:rPr lang="en-PH" dirty="0" err="1">
                <a:latin typeface="Arial" panose="020B0604020202020204" pitchFamily="34" charset="0"/>
                <a:cs typeface="Arial" panose="020B0604020202020204" pitchFamily="34" charset="0"/>
              </a:rPr>
              <a:t>random_state</a:t>
            </a:r>
            <a:r>
              <a:rPr lang="en-PH" dirty="0">
                <a:latin typeface="Arial" panose="020B0604020202020204" pitchFamily="34" charset="0"/>
                <a:cs typeface="Arial" panose="020B0604020202020204" pitchFamily="34" charset="0"/>
              </a:rPr>
              <a:t>=42).</a:t>
            </a:r>
            <a:r>
              <a:rPr lang="en-PH" dirty="0" err="1">
                <a:latin typeface="Arial" panose="020B0604020202020204" pitchFamily="34" charset="0"/>
                <a:cs typeface="Arial" panose="020B0604020202020204" pitchFamily="34" charset="0"/>
              </a:rPr>
              <a:t>reset_index</a:t>
            </a:r>
            <a:r>
              <a:rPr lang="en-PH" dirty="0">
                <a:latin typeface="Arial" panose="020B0604020202020204" pitchFamily="34" charset="0"/>
                <a:cs typeface="Arial" panose="020B0604020202020204" pitchFamily="34" charset="0"/>
              </a:rPr>
              <a:t>(drop=True)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Extract features (all columns except the last) and labels (the last column) X = </a:t>
            </a:r>
            <a:r>
              <a:rPr lang="en-PH" dirty="0" err="1">
                <a:latin typeface="Arial" panose="020B0604020202020204" pitchFamily="34" charset="0"/>
                <a:cs typeface="Arial" panose="020B0604020202020204" pitchFamily="34" charset="0"/>
              </a:rPr>
              <a:t>df.iloc</a:t>
            </a:r>
            <a:r>
              <a:rPr lang="en-PH" dirty="0">
                <a:latin typeface="Arial" panose="020B0604020202020204" pitchFamily="34" charset="0"/>
                <a:cs typeface="Arial" panose="020B0604020202020204" pitchFamily="34" charset="0"/>
              </a:rPr>
              <a:t>[:, :-1].values  # Features (MFCC coefficients) y = </a:t>
            </a:r>
            <a:r>
              <a:rPr lang="en-PH" dirty="0" err="1">
                <a:latin typeface="Arial" panose="020B0604020202020204" pitchFamily="34" charset="0"/>
                <a:cs typeface="Arial" panose="020B0604020202020204" pitchFamily="34" charset="0"/>
              </a:rPr>
              <a:t>df.iloc</a:t>
            </a:r>
            <a:r>
              <a:rPr lang="en-PH" dirty="0">
                <a:latin typeface="Arial" panose="020B0604020202020204" pitchFamily="34" charset="0"/>
                <a:cs typeface="Arial" panose="020B0604020202020204" pitchFamily="34" charset="0"/>
              </a:rPr>
              <a:t>[:, -1].values   # Labels (Hen or Rooster)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Encode labels as numeric values (Hen=0, Rooster=1) </a:t>
            </a:r>
            <a:r>
              <a:rPr lang="en-PH" dirty="0" err="1">
                <a:latin typeface="Arial" panose="020B0604020202020204" pitchFamily="34" charset="0"/>
                <a:cs typeface="Arial" panose="020B0604020202020204" pitchFamily="34" charset="0"/>
              </a:rPr>
              <a:t>label_encoder</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LabelEncoder</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y_encoded</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label_encoder.fit_transform</a:t>
            </a:r>
            <a:r>
              <a:rPr lang="en-PH" dirty="0">
                <a:latin typeface="Arial" panose="020B0604020202020204" pitchFamily="34" charset="0"/>
                <a:cs typeface="Arial" panose="020B0604020202020204" pitchFamily="34" charset="0"/>
              </a:rPr>
              <a:t>(y)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 Split data into training and testing sets (80% training, 20% testing) </a:t>
            </a:r>
          </a:p>
          <a:p>
            <a:pPr marL="0" indent="0">
              <a:buNone/>
            </a:pPr>
            <a:r>
              <a:rPr lang="en-PH" dirty="0" err="1">
                <a:latin typeface="Arial" panose="020B0604020202020204" pitchFamily="34" charset="0"/>
                <a:cs typeface="Arial" panose="020B0604020202020204" pitchFamily="34" charset="0"/>
              </a:rPr>
              <a:t>X_train</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X_test</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y_train</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y_test</a:t>
            </a:r>
            <a:r>
              <a:rPr lang="en-PH" dirty="0">
                <a:latin typeface="Arial" panose="020B0604020202020204" pitchFamily="34" charset="0"/>
                <a:cs typeface="Arial" panose="020B0604020202020204" pitchFamily="34" charset="0"/>
              </a:rPr>
              <a:t> = </a:t>
            </a:r>
            <a:r>
              <a:rPr lang="en-PH" dirty="0" err="1">
                <a:latin typeface="Arial" panose="020B0604020202020204" pitchFamily="34" charset="0"/>
                <a:cs typeface="Arial" panose="020B0604020202020204" pitchFamily="34" charset="0"/>
              </a:rPr>
              <a:t>train_test_split</a:t>
            </a:r>
            <a:r>
              <a:rPr lang="en-PH" dirty="0">
                <a:latin typeface="Arial" panose="020B0604020202020204" pitchFamily="34" charset="0"/>
                <a:cs typeface="Arial" panose="020B0604020202020204" pitchFamily="34" charset="0"/>
              </a:rPr>
              <a:t>(X, </a:t>
            </a:r>
            <a:r>
              <a:rPr lang="en-PH" dirty="0" err="1">
                <a:latin typeface="Arial" panose="020B0604020202020204" pitchFamily="34" charset="0"/>
                <a:cs typeface="Arial" panose="020B0604020202020204" pitchFamily="34" charset="0"/>
              </a:rPr>
              <a:t>y_encoded</a:t>
            </a:r>
            <a:r>
              <a:rPr lang="en-PH" dirty="0">
                <a:latin typeface="Arial" panose="020B0604020202020204" pitchFamily="34" charset="0"/>
                <a:cs typeface="Arial" panose="020B0604020202020204" pitchFamily="34" charset="0"/>
              </a:rPr>
              <a:t>, </a:t>
            </a:r>
            <a:r>
              <a:rPr lang="en-PH" dirty="0" err="1">
                <a:latin typeface="Arial" panose="020B0604020202020204" pitchFamily="34" charset="0"/>
                <a:cs typeface="Arial" panose="020B0604020202020204" pitchFamily="34" charset="0"/>
              </a:rPr>
              <a:t>test_size</a:t>
            </a:r>
            <a:r>
              <a:rPr lang="en-PH" dirty="0">
                <a:latin typeface="Arial" panose="020B0604020202020204" pitchFamily="34" charset="0"/>
                <a:cs typeface="Arial" panose="020B0604020202020204" pitchFamily="34" charset="0"/>
              </a:rPr>
              <a:t>=0.2, </a:t>
            </a:r>
            <a:r>
              <a:rPr lang="en-PH" dirty="0" err="1">
                <a:latin typeface="Arial" panose="020B0604020202020204" pitchFamily="34" charset="0"/>
                <a:cs typeface="Arial" panose="020B0604020202020204" pitchFamily="34" charset="0"/>
              </a:rPr>
              <a:t>random_state</a:t>
            </a:r>
            <a:r>
              <a:rPr lang="en-PH" dirty="0">
                <a:latin typeface="Arial" panose="020B0604020202020204" pitchFamily="34" charset="0"/>
                <a:cs typeface="Arial" panose="020B0604020202020204" pitchFamily="34" charset="0"/>
              </a:rPr>
              <a:t>=42) </a:t>
            </a:r>
          </a:p>
          <a:p>
            <a:pPr marL="0" indent="0">
              <a:buNone/>
            </a:pPr>
            <a:r>
              <a:rPr lang="en-PH" dirty="0">
                <a:latin typeface="Arial" panose="020B0604020202020204" pitchFamily="34" charset="0"/>
                <a:cs typeface="Arial" panose="020B0604020202020204" pitchFamily="34" charset="0"/>
              </a:rPr>
              <a:t> </a:t>
            </a:r>
          </a:p>
          <a:p>
            <a:pPr marL="0" indent="0">
              <a:buNone/>
            </a:pPr>
            <a:r>
              <a:rPr lang="en-PH" dirty="0">
                <a:latin typeface="Arial" panose="020B0604020202020204" pitchFamily="34" charset="0"/>
                <a:cs typeface="Arial" panose="020B0604020202020204" pitchFamily="34" charset="0"/>
              </a:rPr>
              <a:t>print(</a:t>
            </a:r>
            <a:r>
              <a:rPr lang="en-PH" dirty="0" err="1">
                <a:latin typeface="Arial" panose="020B0604020202020204" pitchFamily="34" charset="0"/>
                <a:cs typeface="Arial" panose="020B0604020202020204" pitchFamily="34" charset="0"/>
              </a:rPr>
              <a:t>f"Training</a:t>
            </a:r>
            <a:r>
              <a:rPr lang="en-PH" dirty="0">
                <a:latin typeface="Arial" panose="020B0604020202020204" pitchFamily="34" charset="0"/>
                <a:cs typeface="Arial" panose="020B0604020202020204" pitchFamily="34" charset="0"/>
              </a:rPr>
              <a:t> data shape: {</a:t>
            </a:r>
            <a:r>
              <a:rPr lang="en-PH" dirty="0" err="1">
                <a:latin typeface="Arial" panose="020B0604020202020204" pitchFamily="34" charset="0"/>
                <a:cs typeface="Arial" panose="020B0604020202020204" pitchFamily="34" charset="0"/>
              </a:rPr>
              <a:t>X_train.shape</a:t>
            </a:r>
            <a:r>
              <a:rPr lang="en-PH" dirty="0">
                <a:latin typeface="Arial" panose="020B0604020202020204" pitchFamily="34" charset="0"/>
                <a:cs typeface="Arial" panose="020B0604020202020204" pitchFamily="34" charset="0"/>
              </a:rPr>
              <a:t>}") print(</a:t>
            </a:r>
            <a:r>
              <a:rPr lang="en-PH" dirty="0" err="1">
                <a:latin typeface="Arial" panose="020B0604020202020204" pitchFamily="34" charset="0"/>
                <a:cs typeface="Arial" panose="020B0604020202020204" pitchFamily="34" charset="0"/>
              </a:rPr>
              <a:t>f"Test</a:t>
            </a:r>
            <a:r>
              <a:rPr lang="en-PH" dirty="0">
                <a:latin typeface="Arial" panose="020B0604020202020204" pitchFamily="34" charset="0"/>
                <a:cs typeface="Arial" panose="020B0604020202020204" pitchFamily="34" charset="0"/>
              </a:rPr>
              <a:t> data shape: {</a:t>
            </a:r>
            <a:r>
              <a:rPr lang="en-PH" dirty="0" err="1">
                <a:latin typeface="Arial" panose="020B0604020202020204" pitchFamily="34" charset="0"/>
                <a:cs typeface="Arial" panose="020B0604020202020204" pitchFamily="34" charset="0"/>
              </a:rPr>
              <a:t>X_test.shape</a:t>
            </a:r>
            <a:r>
              <a:rPr lang="en-PH" dirty="0">
                <a:latin typeface="Arial" panose="020B0604020202020204" pitchFamily="34" charset="0"/>
                <a:cs typeface="Arial" panose="020B0604020202020204" pitchFamily="34" charset="0"/>
              </a:rPr>
              <a:t>}") </a:t>
            </a:r>
          </a:p>
          <a:p>
            <a:pPr marL="0" indent="0">
              <a:buNone/>
            </a:pPr>
            <a:endParaRPr lang="en-PH" dirty="0">
              <a:latin typeface="Arial" panose="020B0604020202020204" pitchFamily="34" charset="0"/>
              <a:cs typeface="Arial" panose="020B0604020202020204" pitchFamily="34" charset="0"/>
            </a:endParaRPr>
          </a:p>
        </p:txBody>
      </p:sp>
      <p:cxnSp>
        <p:nvCxnSpPr>
          <p:cNvPr id="4" name="Straight Connector 3"/>
          <p:cNvCxnSpPr/>
          <p:nvPr/>
        </p:nvCxnSpPr>
        <p:spPr>
          <a:xfrm>
            <a:off x="7931217" y="152400"/>
            <a:ext cx="38597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935326" y="4023360"/>
            <a:ext cx="0" cy="24833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1765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74682-285C-A808-BA6C-759E2BFDD934}"/>
              </a:ext>
            </a:extLst>
          </p:cNvPr>
          <p:cNvSpPr>
            <a:spLocks noGrp="1"/>
          </p:cNvSpPr>
          <p:nvPr>
            <p:ph idx="1"/>
          </p:nvPr>
        </p:nvSpPr>
        <p:spPr>
          <a:xfrm>
            <a:off x="91440" y="111760"/>
            <a:ext cx="11968480" cy="6634480"/>
          </a:xfrm>
        </p:spPr>
        <p:txBody>
          <a:bodyPr/>
          <a:lstStyle/>
          <a:p>
            <a:pPr marL="0" indent="0">
              <a:buNone/>
            </a:pPr>
            <a:r>
              <a:rPr lang="en-PH" dirty="0">
                <a:latin typeface="Arial" panose="020B0604020202020204" pitchFamily="34" charset="0"/>
                <a:cs typeface="Arial" panose="020B0604020202020204" pitchFamily="34" charset="0"/>
              </a:rPr>
              <a:t>     </a:t>
            </a:r>
            <a:r>
              <a:rPr lang="en-PH" sz="2000" b="1" u="sng" dirty="0">
                <a:latin typeface="Arial" panose="020B0604020202020204" pitchFamily="34" charset="0"/>
                <a:cs typeface="Arial" panose="020B0604020202020204" pitchFamily="34" charset="0"/>
              </a:rPr>
              <a:t>Train the Random Forest Classifier </a:t>
            </a:r>
            <a:endParaRPr lang="en-PH" b="1" u="sng" dirty="0">
              <a:latin typeface="Arial" panose="020B0604020202020204" pitchFamily="34" charset="0"/>
              <a:cs typeface="Arial" panose="020B0604020202020204" pitchFamily="34" charset="0"/>
            </a:endParaRPr>
          </a:p>
          <a:p>
            <a:pPr marL="0" indent="0">
              <a:buNone/>
            </a:pPr>
            <a:r>
              <a:rPr lang="en-PH" sz="1300" dirty="0">
                <a:latin typeface="Arial" panose="020B0604020202020204" pitchFamily="34" charset="0"/>
                <a:cs typeface="Arial" panose="020B0604020202020204" pitchFamily="34" charset="0"/>
              </a:rPr>
              <a:t>We will train the model on the combined dataset. </a:t>
            </a:r>
          </a:p>
          <a:p>
            <a:pPr marL="0" indent="0">
              <a:buNone/>
            </a:pPr>
            <a:endParaRPr lang="en-PH" sz="1300" dirty="0">
              <a:latin typeface="Arial" panose="020B0604020202020204" pitchFamily="34" charset="0"/>
              <a:cs typeface="Arial" panose="020B0604020202020204" pitchFamily="34" charset="0"/>
            </a:endParaRPr>
          </a:p>
          <a:p>
            <a:pPr marL="0" indent="0">
              <a:buNone/>
            </a:pPr>
            <a:r>
              <a:rPr lang="en-PH" sz="1300" dirty="0">
                <a:latin typeface="Arial" panose="020B0604020202020204" pitchFamily="34" charset="0"/>
                <a:cs typeface="Arial" panose="020B0604020202020204" pitchFamily="34" charset="0"/>
              </a:rPr>
              <a:t># Initialize the Random Forest classifier </a:t>
            </a:r>
            <a:r>
              <a:rPr lang="en-PH" sz="1300" dirty="0" err="1">
                <a:latin typeface="Arial" panose="020B0604020202020204" pitchFamily="34" charset="0"/>
                <a:cs typeface="Arial" panose="020B0604020202020204" pitchFamily="34" charset="0"/>
              </a:rPr>
              <a:t>clf</a:t>
            </a:r>
            <a:r>
              <a:rPr lang="en-PH" sz="1300" dirty="0">
                <a:latin typeface="Arial" panose="020B0604020202020204" pitchFamily="34" charset="0"/>
                <a:cs typeface="Arial" panose="020B0604020202020204" pitchFamily="34" charset="0"/>
              </a:rPr>
              <a:t> = </a:t>
            </a:r>
            <a:r>
              <a:rPr lang="en-PH" sz="1300" dirty="0" err="1">
                <a:latin typeface="Arial" panose="020B0604020202020204" pitchFamily="34" charset="0"/>
                <a:cs typeface="Arial" panose="020B0604020202020204" pitchFamily="34" charset="0"/>
              </a:rPr>
              <a:t>RandomForestClassifier</a:t>
            </a:r>
            <a:r>
              <a:rPr lang="en-PH" sz="1300" dirty="0">
                <a:latin typeface="Arial" panose="020B0604020202020204" pitchFamily="34" charset="0"/>
                <a:cs typeface="Arial" panose="020B0604020202020204" pitchFamily="34" charset="0"/>
              </a:rPr>
              <a:t>(</a:t>
            </a:r>
            <a:r>
              <a:rPr lang="en-PH" sz="1300" dirty="0" err="1">
                <a:latin typeface="Arial" panose="020B0604020202020204" pitchFamily="34" charset="0"/>
                <a:cs typeface="Arial" panose="020B0604020202020204" pitchFamily="34" charset="0"/>
              </a:rPr>
              <a:t>n_estimators</a:t>
            </a:r>
            <a:r>
              <a:rPr lang="en-PH" sz="1300" dirty="0">
                <a:latin typeface="Arial" panose="020B0604020202020204" pitchFamily="34" charset="0"/>
                <a:cs typeface="Arial" panose="020B0604020202020204" pitchFamily="34" charset="0"/>
              </a:rPr>
              <a:t>=100, </a:t>
            </a:r>
            <a:r>
              <a:rPr lang="en-PH" sz="1300" dirty="0" err="1">
                <a:latin typeface="Arial" panose="020B0604020202020204" pitchFamily="34" charset="0"/>
                <a:cs typeface="Arial" panose="020B0604020202020204" pitchFamily="34" charset="0"/>
              </a:rPr>
              <a:t>random_state</a:t>
            </a:r>
            <a:r>
              <a:rPr lang="en-PH" sz="1300" dirty="0">
                <a:latin typeface="Arial" panose="020B0604020202020204" pitchFamily="34" charset="0"/>
                <a:cs typeface="Arial" panose="020B0604020202020204" pitchFamily="34" charset="0"/>
              </a:rPr>
              <a:t>=42) </a:t>
            </a:r>
          </a:p>
          <a:p>
            <a:pPr marL="0" indent="0">
              <a:buNone/>
            </a:pPr>
            <a:r>
              <a:rPr lang="en-PH" sz="1300" dirty="0">
                <a:latin typeface="Arial" panose="020B0604020202020204" pitchFamily="34" charset="0"/>
                <a:cs typeface="Arial" panose="020B0604020202020204" pitchFamily="34" charset="0"/>
              </a:rPr>
              <a:t> </a:t>
            </a:r>
          </a:p>
          <a:p>
            <a:pPr marL="0" indent="0">
              <a:buNone/>
            </a:pPr>
            <a:r>
              <a:rPr lang="en-PH" sz="1300" dirty="0">
                <a:latin typeface="Arial" panose="020B0604020202020204" pitchFamily="34" charset="0"/>
                <a:cs typeface="Arial" panose="020B0604020202020204" pitchFamily="34" charset="0"/>
              </a:rPr>
              <a:t># Train the classifier </a:t>
            </a:r>
            <a:r>
              <a:rPr lang="en-PH" sz="1300" dirty="0" err="1">
                <a:latin typeface="Arial" panose="020B0604020202020204" pitchFamily="34" charset="0"/>
                <a:cs typeface="Arial" panose="020B0604020202020204" pitchFamily="34" charset="0"/>
              </a:rPr>
              <a:t>clf.fit</a:t>
            </a:r>
            <a:r>
              <a:rPr lang="en-PH" sz="1300" dirty="0">
                <a:latin typeface="Arial" panose="020B0604020202020204" pitchFamily="34" charset="0"/>
                <a:cs typeface="Arial" panose="020B0604020202020204" pitchFamily="34" charset="0"/>
              </a:rPr>
              <a:t>(</a:t>
            </a:r>
            <a:r>
              <a:rPr lang="en-PH" sz="1300" dirty="0" err="1">
                <a:latin typeface="Arial" panose="020B0604020202020204" pitchFamily="34" charset="0"/>
                <a:cs typeface="Arial" panose="020B0604020202020204" pitchFamily="34" charset="0"/>
              </a:rPr>
              <a:t>X_train</a:t>
            </a:r>
            <a:r>
              <a:rPr lang="en-PH" sz="1300" dirty="0">
                <a:latin typeface="Arial" panose="020B0604020202020204" pitchFamily="34" charset="0"/>
                <a:cs typeface="Arial" panose="020B0604020202020204" pitchFamily="34" charset="0"/>
              </a:rPr>
              <a:t>, </a:t>
            </a:r>
            <a:r>
              <a:rPr lang="en-PH" sz="1300" dirty="0" err="1">
                <a:latin typeface="Arial" panose="020B0604020202020204" pitchFamily="34" charset="0"/>
                <a:cs typeface="Arial" panose="020B0604020202020204" pitchFamily="34" charset="0"/>
              </a:rPr>
              <a:t>y_train</a:t>
            </a:r>
            <a:r>
              <a:rPr lang="en-PH" sz="1300" dirty="0">
                <a:latin typeface="Arial" panose="020B0604020202020204" pitchFamily="34" charset="0"/>
                <a:cs typeface="Arial" panose="020B0604020202020204" pitchFamily="34" charset="0"/>
              </a:rPr>
              <a:t>) </a:t>
            </a:r>
          </a:p>
          <a:p>
            <a:pPr marL="0" indent="0">
              <a:buNone/>
            </a:pPr>
            <a:r>
              <a:rPr lang="en-PH" sz="1300" dirty="0">
                <a:latin typeface="Arial" panose="020B0604020202020204" pitchFamily="34" charset="0"/>
                <a:cs typeface="Arial" panose="020B0604020202020204" pitchFamily="34" charset="0"/>
              </a:rPr>
              <a:t> </a:t>
            </a:r>
          </a:p>
          <a:p>
            <a:pPr marL="0" indent="0">
              <a:buNone/>
            </a:pPr>
            <a:r>
              <a:rPr lang="en-PH" sz="1300" dirty="0">
                <a:latin typeface="Arial" panose="020B0604020202020204" pitchFamily="34" charset="0"/>
                <a:cs typeface="Arial" panose="020B0604020202020204" pitchFamily="34" charset="0"/>
              </a:rPr>
              <a:t># Predict on the test set </a:t>
            </a:r>
            <a:r>
              <a:rPr lang="en-PH" sz="1300" dirty="0" err="1">
                <a:latin typeface="Arial" panose="020B0604020202020204" pitchFamily="34" charset="0"/>
                <a:cs typeface="Arial" panose="020B0604020202020204" pitchFamily="34" charset="0"/>
              </a:rPr>
              <a:t>y_pred</a:t>
            </a:r>
            <a:r>
              <a:rPr lang="en-PH" sz="1300" dirty="0">
                <a:latin typeface="Arial" panose="020B0604020202020204" pitchFamily="34" charset="0"/>
                <a:cs typeface="Arial" panose="020B0604020202020204" pitchFamily="34" charset="0"/>
              </a:rPr>
              <a:t> = </a:t>
            </a:r>
            <a:r>
              <a:rPr lang="en-PH" sz="1300" dirty="0" err="1">
                <a:latin typeface="Arial" panose="020B0604020202020204" pitchFamily="34" charset="0"/>
                <a:cs typeface="Arial" panose="020B0604020202020204" pitchFamily="34" charset="0"/>
              </a:rPr>
              <a:t>clf.predict</a:t>
            </a:r>
            <a:r>
              <a:rPr lang="en-PH" sz="1300" dirty="0">
                <a:latin typeface="Arial" panose="020B0604020202020204" pitchFamily="34" charset="0"/>
                <a:cs typeface="Arial" panose="020B0604020202020204" pitchFamily="34" charset="0"/>
              </a:rPr>
              <a:t>(</a:t>
            </a:r>
            <a:r>
              <a:rPr lang="en-PH" sz="1300" dirty="0" err="1">
                <a:latin typeface="Arial" panose="020B0604020202020204" pitchFamily="34" charset="0"/>
                <a:cs typeface="Arial" panose="020B0604020202020204" pitchFamily="34" charset="0"/>
              </a:rPr>
              <a:t>X_test</a:t>
            </a:r>
            <a:r>
              <a:rPr lang="en-PH" sz="1300" dirty="0">
                <a:latin typeface="Arial" panose="020B0604020202020204" pitchFamily="34" charset="0"/>
                <a:cs typeface="Arial" panose="020B0604020202020204" pitchFamily="34" charset="0"/>
              </a:rPr>
              <a:t>) </a:t>
            </a:r>
          </a:p>
          <a:p>
            <a:pPr marL="0" indent="0">
              <a:buNone/>
            </a:pPr>
            <a:r>
              <a:rPr lang="en-PH" sz="1300" dirty="0">
                <a:latin typeface="Arial" panose="020B0604020202020204" pitchFamily="34" charset="0"/>
                <a:cs typeface="Arial" panose="020B0604020202020204" pitchFamily="34" charset="0"/>
              </a:rPr>
              <a:t> </a:t>
            </a:r>
          </a:p>
          <a:p>
            <a:pPr marL="0" indent="0">
              <a:buNone/>
            </a:pPr>
            <a:r>
              <a:rPr lang="en-PH" sz="1300" dirty="0">
                <a:latin typeface="Arial" panose="020B0604020202020204" pitchFamily="34" charset="0"/>
                <a:cs typeface="Arial" panose="020B0604020202020204" pitchFamily="34" charset="0"/>
              </a:rPr>
              <a:t># Evaluate the classifier's accuracy </a:t>
            </a:r>
            <a:r>
              <a:rPr lang="en-PH" sz="1300" dirty="0" err="1">
                <a:latin typeface="Arial" panose="020B0604020202020204" pitchFamily="34" charset="0"/>
                <a:cs typeface="Arial" panose="020B0604020202020204" pitchFamily="34" charset="0"/>
              </a:rPr>
              <a:t>accuracy</a:t>
            </a:r>
            <a:r>
              <a:rPr lang="en-PH" sz="1300" dirty="0">
                <a:latin typeface="Arial" panose="020B0604020202020204" pitchFamily="34" charset="0"/>
                <a:cs typeface="Arial" panose="020B0604020202020204" pitchFamily="34" charset="0"/>
              </a:rPr>
              <a:t> = </a:t>
            </a:r>
            <a:r>
              <a:rPr lang="en-PH" sz="1300" dirty="0" err="1">
                <a:latin typeface="Arial" panose="020B0604020202020204" pitchFamily="34" charset="0"/>
                <a:cs typeface="Arial" panose="020B0604020202020204" pitchFamily="34" charset="0"/>
              </a:rPr>
              <a:t>accuracy_score</a:t>
            </a:r>
            <a:r>
              <a:rPr lang="en-PH" sz="1300" dirty="0">
                <a:latin typeface="Arial" panose="020B0604020202020204" pitchFamily="34" charset="0"/>
                <a:cs typeface="Arial" panose="020B0604020202020204" pitchFamily="34" charset="0"/>
              </a:rPr>
              <a:t>(</a:t>
            </a:r>
            <a:r>
              <a:rPr lang="en-PH" sz="1300" dirty="0" err="1">
                <a:latin typeface="Arial" panose="020B0604020202020204" pitchFamily="34" charset="0"/>
                <a:cs typeface="Arial" panose="020B0604020202020204" pitchFamily="34" charset="0"/>
              </a:rPr>
              <a:t>y_test</a:t>
            </a:r>
            <a:r>
              <a:rPr lang="en-PH" sz="1300" dirty="0">
                <a:latin typeface="Arial" panose="020B0604020202020204" pitchFamily="34" charset="0"/>
                <a:cs typeface="Arial" panose="020B0604020202020204" pitchFamily="34" charset="0"/>
              </a:rPr>
              <a:t>, </a:t>
            </a:r>
            <a:r>
              <a:rPr lang="en-PH" sz="1300" dirty="0" err="1">
                <a:latin typeface="Arial" panose="020B0604020202020204" pitchFamily="34" charset="0"/>
                <a:cs typeface="Arial" panose="020B0604020202020204" pitchFamily="34" charset="0"/>
              </a:rPr>
              <a:t>y_pred</a:t>
            </a:r>
            <a:r>
              <a:rPr lang="en-PH" sz="1300" dirty="0">
                <a:latin typeface="Arial" panose="020B0604020202020204" pitchFamily="34" charset="0"/>
                <a:cs typeface="Arial" panose="020B0604020202020204" pitchFamily="34" charset="0"/>
              </a:rPr>
              <a:t>) print(</a:t>
            </a:r>
            <a:r>
              <a:rPr lang="en-PH" sz="1300" dirty="0" err="1">
                <a:latin typeface="Arial" panose="020B0604020202020204" pitchFamily="34" charset="0"/>
                <a:cs typeface="Arial" panose="020B0604020202020204" pitchFamily="34" charset="0"/>
              </a:rPr>
              <a:t>f"Accuracy</a:t>
            </a:r>
            <a:r>
              <a:rPr lang="en-PH" sz="1300" dirty="0">
                <a:latin typeface="Arial" panose="020B0604020202020204" pitchFamily="34" charset="0"/>
                <a:cs typeface="Arial" panose="020B0604020202020204" pitchFamily="34" charset="0"/>
              </a:rPr>
              <a:t>: {accuracy * 100:.20}%") </a:t>
            </a:r>
          </a:p>
          <a:p>
            <a:pPr marL="0" indent="0">
              <a:buNone/>
            </a:pPr>
            <a:endParaRPr lang="en-PH" dirty="0">
              <a:latin typeface="Arial" panose="020B0604020202020204" pitchFamily="34" charset="0"/>
              <a:cs typeface="Arial" panose="020B0604020202020204" pitchFamily="34" charset="0"/>
            </a:endParaRPr>
          </a:p>
        </p:txBody>
      </p:sp>
      <p:cxnSp>
        <p:nvCxnSpPr>
          <p:cNvPr id="4" name="Straight Connector 3"/>
          <p:cNvCxnSpPr/>
          <p:nvPr/>
        </p:nvCxnSpPr>
        <p:spPr>
          <a:xfrm flipV="1">
            <a:off x="192505" y="6525928"/>
            <a:ext cx="5996539" cy="19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800573" y="346509"/>
            <a:ext cx="0" cy="388860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63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68B58-1EB2-3BE0-688F-0EED951340EB}"/>
              </a:ext>
            </a:extLst>
          </p:cNvPr>
          <p:cNvSpPr>
            <a:spLocks noGrp="1"/>
          </p:cNvSpPr>
          <p:nvPr>
            <p:ph idx="1"/>
          </p:nvPr>
        </p:nvSpPr>
        <p:spPr>
          <a:xfrm>
            <a:off x="81280" y="132080"/>
            <a:ext cx="11958320" cy="6634480"/>
          </a:xfrm>
        </p:spPr>
        <p:txBody>
          <a:bodyPr>
            <a:normAutofit/>
          </a:bodyPr>
          <a:lstStyle/>
          <a:p>
            <a:pPr marL="0" indent="0">
              <a:buNone/>
            </a:pPr>
            <a:r>
              <a:rPr lang="en-US" dirty="0"/>
              <a:t>    </a:t>
            </a:r>
            <a:r>
              <a:rPr lang="en-US" sz="2000" b="1" u="sng" dirty="0"/>
              <a:t>Classify a New Audio Sample </a:t>
            </a:r>
          </a:p>
          <a:p>
            <a:pPr marL="0" indent="0">
              <a:buNone/>
            </a:pPr>
            <a:r>
              <a:rPr lang="en-US" sz="1400" dirty="0"/>
              <a:t>Now, we can classify a new audio sample (either Hen or Rooster). </a:t>
            </a:r>
          </a:p>
          <a:p>
            <a:pPr marL="0" indent="0">
              <a:buNone/>
            </a:pPr>
            <a:r>
              <a:rPr lang="en-US" sz="1400" dirty="0"/>
              <a:t>def </a:t>
            </a:r>
            <a:r>
              <a:rPr lang="en-US" sz="1400" dirty="0" err="1"/>
              <a:t>classify_new_audio</a:t>
            </a:r>
            <a:r>
              <a:rPr lang="en-US" sz="1400" dirty="0"/>
              <a:t>(</a:t>
            </a:r>
            <a:r>
              <a:rPr lang="en-US" sz="1400" dirty="0" err="1"/>
              <a:t>audio_path</a:t>
            </a:r>
            <a:r>
              <a:rPr lang="en-US" sz="1400" dirty="0"/>
              <a:t>, model, </a:t>
            </a:r>
            <a:r>
              <a:rPr lang="en-US" sz="1400" dirty="0" err="1"/>
              <a:t>label_encoder</a:t>
            </a:r>
            <a:r>
              <a:rPr lang="en-US" sz="1400" dirty="0"/>
              <a:t>):     # Extract MFCC features from the new audio sample     </a:t>
            </a:r>
            <a:r>
              <a:rPr lang="en-US" sz="1400" dirty="0" err="1"/>
              <a:t>mfcc_coeffs</a:t>
            </a:r>
            <a:r>
              <a:rPr lang="en-US" sz="1400" dirty="0"/>
              <a:t> = </a:t>
            </a:r>
            <a:r>
              <a:rPr lang="en-US" sz="1400" dirty="0" err="1"/>
              <a:t>extract_mfcc_coefficients</a:t>
            </a:r>
            <a:r>
              <a:rPr lang="en-US" sz="1400" dirty="0"/>
              <a:t>(</a:t>
            </a:r>
            <a:r>
              <a:rPr lang="en-US" sz="1400" dirty="0" err="1"/>
              <a:t>audio_path</a:t>
            </a:r>
            <a:r>
              <a:rPr lang="en-US" sz="1400" dirty="0"/>
              <a:t>) </a:t>
            </a:r>
          </a:p>
          <a:p>
            <a:pPr marL="0" indent="0">
              <a:buNone/>
            </a:pPr>
            <a:r>
              <a:rPr lang="en-US" sz="1400" dirty="0"/>
              <a:t>     </a:t>
            </a:r>
          </a:p>
          <a:p>
            <a:pPr marL="0" indent="0">
              <a:buNone/>
            </a:pPr>
            <a:r>
              <a:rPr lang="en-US" sz="1400" dirty="0"/>
              <a:t>    # Predict using the trained model     prediction = </a:t>
            </a:r>
            <a:r>
              <a:rPr lang="en-US" sz="1400" dirty="0" err="1"/>
              <a:t>model.predict</a:t>
            </a:r>
            <a:r>
              <a:rPr lang="en-US" sz="1400" dirty="0"/>
              <a:t>([</a:t>
            </a:r>
            <a:r>
              <a:rPr lang="en-US" sz="1400" dirty="0" err="1"/>
              <a:t>mfcc_coeffs</a:t>
            </a:r>
            <a:r>
              <a:rPr lang="en-US" sz="1400" dirty="0"/>
              <a:t>]) </a:t>
            </a:r>
          </a:p>
          <a:p>
            <a:pPr marL="0" indent="0">
              <a:buNone/>
            </a:pPr>
            <a:r>
              <a:rPr lang="en-US" sz="1400" dirty="0"/>
              <a:t>     </a:t>
            </a:r>
          </a:p>
          <a:p>
            <a:pPr marL="0" indent="0">
              <a:buNone/>
            </a:pPr>
            <a:r>
              <a:rPr lang="en-US" sz="1400" dirty="0"/>
              <a:t>    # Convert numeric label to actual class (Rooster/Hen)     </a:t>
            </a:r>
            <a:r>
              <a:rPr lang="en-US" sz="1400" dirty="0" err="1"/>
              <a:t>predicted_class</a:t>
            </a:r>
            <a:r>
              <a:rPr lang="en-US" sz="1400" dirty="0"/>
              <a:t> = </a:t>
            </a:r>
            <a:r>
              <a:rPr lang="en-US" sz="1400" dirty="0" err="1"/>
              <a:t>label_encoder.inverse_transform</a:t>
            </a:r>
            <a:r>
              <a:rPr lang="en-US" sz="1400" dirty="0"/>
              <a:t>(prediction) </a:t>
            </a:r>
          </a:p>
          <a:p>
            <a:pPr marL="0" indent="0">
              <a:buNone/>
            </a:pPr>
            <a:r>
              <a:rPr lang="en-US" sz="1400" dirty="0"/>
              <a:t>     </a:t>
            </a:r>
          </a:p>
          <a:p>
            <a:pPr marL="0" indent="0">
              <a:buNone/>
            </a:pPr>
            <a:r>
              <a:rPr lang="en-US" sz="1400" dirty="0"/>
              <a:t>    return </a:t>
            </a:r>
            <a:r>
              <a:rPr lang="en-US" sz="1400" dirty="0" err="1"/>
              <a:t>predicted_class</a:t>
            </a:r>
            <a:r>
              <a:rPr lang="en-US" sz="1400" dirty="0"/>
              <a:t>[0]  # Return the class name </a:t>
            </a:r>
          </a:p>
          <a:p>
            <a:pPr marL="0" indent="0">
              <a:buNone/>
            </a:pPr>
            <a:r>
              <a:rPr lang="en-US" sz="1400" dirty="0"/>
              <a:t> </a:t>
            </a:r>
          </a:p>
          <a:p>
            <a:pPr marL="0" indent="0">
              <a:buNone/>
            </a:pPr>
            <a:r>
              <a:rPr lang="en-US" sz="1400" dirty="0"/>
              <a:t># Example usage: </a:t>
            </a:r>
            <a:r>
              <a:rPr lang="en-US" sz="1400" dirty="0" err="1"/>
              <a:t>new_audio_path</a:t>
            </a:r>
            <a:r>
              <a:rPr lang="en-US" sz="1400" dirty="0"/>
              <a:t> = 'new_chicken_sound.wav' </a:t>
            </a:r>
            <a:r>
              <a:rPr lang="en-US" sz="1400" dirty="0" err="1"/>
              <a:t>predicted_class</a:t>
            </a:r>
            <a:r>
              <a:rPr lang="en-US" sz="1400" dirty="0"/>
              <a:t> = </a:t>
            </a:r>
            <a:r>
              <a:rPr lang="en-US" sz="1400" dirty="0" err="1"/>
              <a:t>classify_new_audio</a:t>
            </a:r>
            <a:r>
              <a:rPr lang="en-US" sz="1400" dirty="0"/>
              <a:t>(</a:t>
            </a:r>
            <a:r>
              <a:rPr lang="en-US" sz="1400" dirty="0" err="1"/>
              <a:t>new_audio_path</a:t>
            </a:r>
            <a:r>
              <a:rPr lang="en-US" sz="1400" dirty="0"/>
              <a:t>, </a:t>
            </a:r>
            <a:r>
              <a:rPr lang="en-US" sz="1400" dirty="0" err="1"/>
              <a:t>clf</a:t>
            </a:r>
            <a:r>
              <a:rPr lang="en-US" sz="1400" dirty="0"/>
              <a:t>, </a:t>
            </a:r>
            <a:r>
              <a:rPr lang="en-US" sz="1400" dirty="0" err="1"/>
              <a:t>label_encoder</a:t>
            </a:r>
            <a:r>
              <a:rPr lang="en-US" sz="1400" dirty="0"/>
              <a:t>) print(</a:t>
            </a:r>
            <a:r>
              <a:rPr lang="en-US" sz="1400" dirty="0" err="1"/>
              <a:t>f"The</a:t>
            </a:r>
            <a:r>
              <a:rPr lang="en-US" sz="1400" dirty="0"/>
              <a:t> predicted class for the new audio is: {</a:t>
            </a:r>
            <a:r>
              <a:rPr lang="en-US" sz="1400" dirty="0" err="1"/>
              <a:t>predicted_class</a:t>
            </a:r>
            <a:r>
              <a:rPr lang="en-US" sz="1400" dirty="0"/>
              <a:t>}") </a:t>
            </a:r>
          </a:p>
          <a:p>
            <a:pPr marL="0" indent="0">
              <a:buNone/>
            </a:pPr>
            <a:endParaRPr lang="en-PH" dirty="0"/>
          </a:p>
        </p:txBody>
      </p:sp>
      <p:cxnSp>
        <p:nvCxnSpPr>
          <p:cNvPr id="4" name="Straight Connector 3"/>
          <p:cNvCxnSpPr/>
          <p:nvPr/>
        </p:nvCxnSpPr>
        <p:spPr>
          <a:xfrm flipV="1">
            <a:off x="7526956" y="231006"/>
            <a:ext cx="4389120" cy="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40632" y="6574055"/>
            <a:ext cx="5265019" cy="96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813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8A43F-FD2D-ADAA-4A7E-82A3A5590C81}"/>
              </a:ext>
            </a:extLst>
          </p:cNvPr>
          <p:cNvSpPr>
            <a:spLocks noGrp="1"/>
          </p:cNvSpPr>
          <p:nvPr>
            <p:ph idx="1"/>
          </p:nvPr>
        </p:nvSpPr>
        <p:spPr>
          <a:xfrm>
            <a:off x="152400" y="162560"/>
            <a:ext cx="11201400" cy="6563360"/>
          </a:xfrm>
        </p:spPr>
        <p:txBody>
          <a:bodyPr/>
          <a:lstStyle/>
          <a:p>
            <a:pPr marL="0" marR="0" indent="0">
              <a:lnSpc>
                <a:spcPct val="110000"/>
              </a:lnSpc>
              <a:spcBef>
                <a:spcPts val="0"/>
              </a:spcBef>
              <a:spcAft>
                <a:spcPts val="2920"/>
              </a:spcAft>
              <a:buNone/>
            </a:pPr>
            <a:r>
              <a:rPr lang="en-PH" sz="1800" b="1" dirty="0">
                <a:solidFill>
                  <a:srgbClr val="0F4761"/>
                </a:solidFill>
                <a:effectLst/>
                <a:latin typeface="Arial" panose="020B0604020202020204" pitchFamily="34" charset="0"/>
                <a:ea typeface="Arial" panose="020B0604020202020204" pitchFamily="34" charset="0"/>
                <a:cs typeface="Arial" panose="020B0604020202020204" pitchFamily="34" charset="0"/>
              </a:rPr>
              <a:t>Summary:</a:t>
            </a:r>
            <a:r>
              <a:rPr lang="en-PH" sz="1800" dirty="0">
                <a:solidFill>
                  <a:srgbClr val="0F4761"/>
                </a:solidFill>
                <a:effectLst/>
                <a:latin typeface="Arial" panose="020B0604020202020204" pitchFamily="34" charset="0"/>
                <a:ea typeface="Arial" panose="020B0604020202020204" pitchFamily="34" charset="0"/>
                <a:cs typeface="Arial" panose="020B0604020202020204" pitchFamily="34" charset="0"/>
              </a:rPr>
              <a:t> </a:t>
            </a:r>
            <a:endParaRPr lang="en-PH"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fontAlgn="base">
              <a:lnSpc>
                <a:spcPct val="226000"/>
              </a:lnSpc>
              <a:spcBef>
                <a:spcPts val="0"/>
              </a:spcBef>
              <a:spcAft>
                <a:spcPts val="20"/>
              </a:spcAft>
              <a:buClr>
                <a:srgbClr val="000000"/>
              </a:buClr>
              <a:buSzPts val="1200"/>
              <a:buFont typeface="+mj-lt"/>
              <a:buAutoNum type="arabicPeriod"/>
            </a:pPr>
            <a:r>
              <a:rPr lang="en-PH"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Load and combine both CSV files</a:t>
            </a: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(chicken_hen_mfcc_features.csv and chicken_rooster_mfcc_features.csv). </a:t>
            </a:r>
          </a:p>
          <a:p>
            <a:pPr marL="342900" marR="0" lvl="0" indent="-342900" fontAlgn="base">
              <a:lnSpc>
                <a:spcPct val="110000"/>
              </a:lnSpc>
              <a:spcBef>
                <a:spcPts val="0"/>
              </a:spcBef>
              <a:spcAft>
                <a:spcPts val="1445"/>
              </a:spcAft>
              <a:buClr>
                <a:srgbClr val="000000"/>
              </a:buClr>
              <a:buSzPts val="1200"/>
              <a:buFont typeface="+mj-lt"/>
              <a:buAutoNum type="arabicPeriod"/>
            </a:pPr>
            <a:r>
              <a:rPr lang="en-PH"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Train the Random Forest model</a:t>
            </a: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using the combined data. </a:t>
            </a:r>
          </a:p>
          <a:p>
            <a:pPr marL="342900" marR="0" lvl="0" indent="-342900" fontAlgn="base">
              <a:lnSpc>
                <a:spcPct val="110000"/>
              </a:lnSpc>
              <a:spcBef>
                <a:spcPts val="0"/>
              </a:spcBef>
              <a:spcAft>
                <a:spcPts val="2630"/>
              </a:spcAft>
              <a:buClr>
                <a:srgbClr val="000000"/>
              </a:buClr>
              <a:buSzPts val="1200"/>
              <a:buFont typeface="+mj-lt"/>
              <a:buAutoNum type="arabicPeriod"/>
            </a:pPr>
            <a:r>
              <a:rPr lang="en-PH"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Classify new audio</a:t>
            </a: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display whether it’s from a Hen or Rooster. </a:t>
            </a:r>
          </a:p>
          <a:p>
            <a:endParaRPr lang="en-PH" dirty="0">
              <a:latin typeface="Arial" panose="020B0604020202020204" pitchFamily="34" charset="0"/>
              <a:cs typeface="Arial" panose="020B0604020202020204" pitchFamily="34" charset="0"/>
            </a:endParaRPr>
          </a:p>
        </p:txBody>
      </p:sp>
      <p:cxnSp>
        <p:nvCxnSpPr>
          <p:cNvPr id="4" name="Straight Connector 3"/>
          <p:cNvCxnSpPr/>
          <p:nvPr/>
        </p:nvCxnSpPr>
        <p:spPr>
          <a:xfrm>
            <a:off x="279133" y="6333423"/>
            <a:ext cx="5977288" cy="38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40632" y="606392"/>
            <a:ext cx="6930189" cy="288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813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52FA-171D-08B5-9409-96F9AA27DFDC}"/>
              </a:ext>
            </a:extLst>
          </p:cNvPr>
          <p:cNvSpPr>
            <a:spLocks noGrp="1"/>
          </p:cNvSpPr>
          <p:nvPr>
            <p:ph type="title"/>
          </p:nvPr>
        </p:nvSpPr>
        <p:spPr/>
        <p:txBody>
          <a:bodyPr/>
          <a:lstStyle/>
          <a:p>
            <a:r>
              <a:rPr lang="en-US" dirty="0"/>
              <a:t>V</a:t>
            </a:r>
            <a:r>
              <a:rPr lang="en-US" dirty="0" smtClean="0"/>
              <a:t>. </a:t>
            </a:r>
            <a:r>
              <a:rPr lang="en-US" dirty="0"/>
              <a:t>Waveforms</a:t>
            </a:r>
            <a:endParaRPr lang="en-PH" dirty="0"/>
          </a:p>
        </p:txBody>
      </p:sp>
      <p:sp>
        <p:nvSpPr>
          <p:cNvPr id="4" name="Rectangle 3">
            <a:extLst>
              <a:ext uri="{FF2B5EF4-FFF2-40B4-BE49-F238E27FC236}">
                <a16:creationId xmlns:a16="http://schemas.microsoft.com/office/drawing/2014/main" id="{514DF875-0130-EBED-5133-5922945060BC}"/>
              </a:ext>
            </a:extLst>
          </p:cNvPr>
          <p:cNvSpPr/>
          <p:nvPr/>
        </p:nvSpPr>
        <p:spPr>
          <a:xfrm>
            <a:off x="7508240" y="1800384"/>
            <a:ext cx="1849120" cy="3657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Hen</a:t>
            </a:r>
            <a:endParaRPr lang="en-PH" dirty="0"/>
          </a:p>
        </p:txBody>
      </p:sp>
      <p:sp>
        <p:nvSpPr>
          <p:cNvPr id="6" name="Rectangle 5">
            <a:extLst>
              <a:ext uri="{FF2B5EF4-FFF2-40B4-BE49-F238E27FC236}">
                <a16:creationId xmlns:a16="http://schemas.microsoft.com/office/drawing/2014/main" id="{1306B07C-D6CC-4536-8493-DEEF864F9663}"/>
              </a:ext>
            </a:extLst>
          </p:cNvPr>
          <p:cNvSpPr/>
          <p:nvPr/>
        </p:nvSpPr>
        <p:spPr>
          <a:xfrm>
            <a:off x="2066498" y="1754982"/>
            <a:ext cx="1849120" cy="3657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Rooster</a:t>
            </a:r>
            <a:endParaRPr lang="en-PH" dirty="0"/>
          </a:p>
        </p:txBody>
      </p:sp>
      <p:pic>
        <p:nvPicPr>
          <p:cNvPr id="10" name="Picture 9">
            <a:extLst>
              <a:ext uri="{FF2B5EF4-FFF2-40B4-BE49-F238E27FC236}">
                <a16:creationId xmlns:a16="http://schemas.microsoft.com/office/drawing/2014/main" id="{675407E3-4A98-78BF-05CD-1B51C46CB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01" y="2397760"/>
            <a:ext cx="3440515" cy="1937227"/>
          </a:xfrm>
          <a:prstGeom prst="rect">
            <a:avLst/>
          </a:prstGeom>
        </p:spPr>
      </p:pic>
      <p:pic>
        <p:nvPicPr>
          <p:cNvPr id="14" name="Picture 13">
            <a:extLst>
              <a:ext uri="{FF2B5EF4-FFF2-40B4-BE49-F238E27FC236}">
                <a16:creationId xmlns:a16="http://schemas.microsoft.com/office/drawing/2014/main" id="{91C593D3-382D-A04B-6C24-7FD2D3C4D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801" y="4702017"/>
            <a:ext cx="3440515" cy="1934299"/>
          </a:xfrm>
          <a:prstGeom prst="rect">
            <a:avLst/>
          </a:prstGeom>
        </p:spPr>
      </p:pic>
      <p:pic>
        <p:nvPicPr>
          <p:cNvPr id="16" name="Picture 15">
            <a:extLst>
              <a:ext uri="{FF2B5EF4-FFF2-40B4-BE49-F238E27FC236}">
                <a16:creationId xmlns:a16="http://schemas.microsoft.com/office/drawing/2014/main" id="{C7EC3755-F814-11B7-A11B-D9C35EE7F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315" y="2397760"/>
            <a:ext cx="3440515" cy="1934299"/>
          </a:xfrm>
          <a:prstGeom prst="rect">
            <a:avLst/>
          </a:prstGeom>
        </p:spPr>
      </p:pic>
      <p:pic>
        <p:nvPicPr>
          <p:cNvPr id="18" name="Picture 17">
            <a:extLst>
              <a:ext uri="{FF2B5EF4-FFF2-40B4-BE49-F238E27FC236}">
                <a16:creationId xmlns:a16="http://schemas.microsoft.com/office/drawing/2014/main" id="{85B7C3DB-630F-C7FB-B75F-36FE9FF8A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1315" y="4563676"/>
            <a:ext cx="3440515" cy="1924870"/>
          </a:xfrm>
          <a:prstGeom prst="rect">
            <a:avLst/>
          </a:prstGeom>
        </p:spPr>
      </p:pic>
      <p:cxnSp>
        <p:nvCxnSpPr>
          <p:cNvPr id="5" name="Straight Connector 4"/>
          <p:cNvCxnSpPr/>
          <p:nvPr/>
        </p:nvCxnSpPr>
        <p:spPr>
          <a:xfrm flipV="1">
            <a:off x="1511166" y="1299411"/>
            <a:ext cx="6429676" cy="481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78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344C1-B038-DAC0-1789-84C429180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842" y="641112"/>
            <a:ext cx="3576846" cy="2006918"/>
          </a:xfrm>
        </p:spPr>
      </p:pic>
      <p:sp>
        <p:nvSpPr>
          <p:cNvPr id="6" name="Rectangle 5">
            <a:extLst>
              <a:ext uri="{FF2B5EF4-FFF2-40B4-BE49-F238E27FC236}">
                <a16:creationId xmlns:a16="http://schemas.microsoft.com/office/drawing/2014/main" id="{6B667682-C140-1BAC-D0D2-12E29DEA5EA0}"/>
              </a:ext>
            </a:extLst>
          </p:cNvPr>
          <p:cNvSpPr/>
          <p:nvPr/>
        </p:nvSpPr>
        <p:spPr>
          <a:xfrm>
            <a:off x="2178258" y="190342"/>
            <a:ext cx="1849120" cy="3657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Rooster</a:t>
            </a:r>
            <a:endParaRPr lang="en-PH" dirty="0"/>
          </a:p>
        </p:txBody>
      </p:sp>
      <p:pic>
        <p:nvPicPr>
          <p:cNvPr id="9" name="Picture 8">
            <a:extLst>
              <a:ext uri="{FF2B5EF4-FFF2-40B4-BE49-F238E27FC236}">
                <a16:creationId xmlns:a16="http://schemas.microsoft.com/office/drawing/2014/main" id="{C394BDF0-1C93-6914-7E42-E51385217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395" y="2733040"/>
            <a:ext cx="3573293" cy="2006918"/>
          </a:xfrm>
          <a:prstGeom prst="rect">
            <a:avLst/>
          </a:prstGeom>
        </p:spPr>
      </p:pic>
      <p:pic>
        <p:nvPicPr>
          <p:cNvPr id="11" name="Picture 10">
            <a:extLst>
              <a:ext uri="{FF2B5EF4-FFF2-40B4-BE49-F238E27FC236}">
                <a16:creationId xmlns:a16="http://schemas.microsoft.com/office/drawing/2014/main" id="{8B93A4A3-B330-00FE-E839-713E53D414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4395" y="4824968"/>
            <a:ext cx="3573293" cy="1997796"/>
          </a:xfrm>
          <a:prstGeom prst="rect">
            <a:avLst/>
          </a:prstGeom>
        </p:spPr>
      </p:pic>
      <p:pic>
        <p:nvPicPr>
          <p:cNvPr id="13" name="Picture 12">
            <a:extLst>
              <a:ext uri="{FF2B5EF4-FFF2-40B4-BE49-F238E27FC236}">
                <a16:creationId xmlns:a16="http://schemas.microsoft.com/office/drawing/2014/main" id="{DB61B1AE-66BC-2609-7BB5-0299397C5B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9371" y="641112"/>
            <a:ext cx="3573293" cy="2006918"/>
          </a:xfrm>
          <a:prstGeom prst="rect">
            <a:avLst/>
          </a:prstGeom>
        </p:spPr>
      </p:pic>
      <p:pic>
        <p:nvPicPr>
          <p:cNvPr id="15" name="Picture 14">
            <a:extLst>
              <a:ext uri="{FF2B5EF4-FFF2-40B4-BE49-F238E27FC236}">
                <a16:creationId xmlns:a16="http://schemas.microsoft.com/office/drawing/2014/main" id="{0426AABA-651F-602B-1A22-4F646CB14E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9370" y="2733040"/>
            <a:ext cx="3579385" cy="1997796"/>
          </a:xfrm>
          <a:prstGeom prst="rect">
            <a:avLst/>
          </a:prstGeom>
        </p:spPr>
      </p:pic>
      <p:sp>
        <p:nvSpPr>
          <p:cNvPr id="19" name="Rectangle 18">
            <a:extLst>
              <a:ext uri="{FF2B5EF4-FFF2-40B4-BE49-F238E27FC236}">
                <a16:creationId xmlns:a16="http://schemas.microsoft.com/office/drawing/2014/main" id="{7DB68193-5356-A847-48AA-77A911252FD0}"/>
              </a:ext>
            </a:extLst>
          </p:cNvPr>
          <p:cNvSpPr/>
          <p:nvPr/>
        </p:nvSpPr>
        <p:spPr>
          <a:xfrm>
            <a:off x="7461457" y="190342"/>
            <a:ext cx="1849120" cy="365760"/>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Hen</a:t>
            </a:r>
            <a:endParaRPr lang="en-PH" dirty="0"/>
          </a:p>
        </p:txBody>
      </p:sp>
      <p:pic>
        <p:nvPicPr>
          <p:cNvPr id="3" name="Picture 2">
            <a:extLst>
              <a:ext uri="{FF2B5EF4-FFF2-40B4-BE49-F238E27FC236}">
                <a16:creationId xmlns:a16="http://schemas.microsoft.com/office/drawing/2014/main" id="{D3C71154-4407-62DD-8A45-7001FB3156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6350" y="4815846"/>
            <a:ext cx="3566314" cy="1997796"/>
          </a:xfrm>
          <a:prstGeom prst="rect">
            <a:avLst/>
          </a:prstGeom>
        </p:spPr>
      </p:pic>
      <p:cxnSp>
        <p:nvCxnSpPr>
          <p:cNvPr id="4" name="Straight Connector 3"/>
          <p:cNvCxnSpPr/>
          <p:nvPr/>
        </p:nvCxnSpPr>
        <p:spPr>
          <a:xfrm>
            <a:off x="202131" y="336884"/>
            <a:ext cx="28875" cy="3946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790947" y="3984859"/>
            <a:ext cx="19251" cy="25891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8350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 name="Picture 85" descr="475748255_679396611092020_7030311130140065444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124" y="1898733"/>
            <a:ext cx="3581400" cy="20193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2"/>
          <p:cNvSpPr>
            <a:spLocks noChangeArrowheads="1"/>
          </p:cNvSpPr>
          <p:nvPr/>
        </p:nvSpPr>
        <p:spPr bwMode="auto">
          <a:xfrm>
            <a:off x="0" y="4155315"/>
            <a:ext cx="1202860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66700" algn="l"/>
              </a:tabLst>
              <a:defRPr>
                <a:solidFill>
                  <a:schemeClr val="tx1"/>
                </a:solidFill>
                <a:latin typeface="Arial" panose="020B0604020202020204" pitchFamily="34" charset="0"/>
              </a:defRPr>
            </a:lvl1pPr>
            <a:lvl2pPr eaLnBrk="0" fontAlgn="base" hangingPunct="0">
              <a:spcBef>
                <a:spcPct val="0"/>
              </a:spcBef>
              <a:spcAft>
                <a:spcPct val="0"/>
              </a:spcAft>
              <a:tabLst>
                <a:tab pos="266700" algn="l"/>
              </a:tabLst>
              <a:defRPr>
                <a:solidFill>
                  <a:schemeClr val="tx1"/>
                </a:solidFill>
                <a:latin typeface="Arial" panose="020B0604020202020204" pitchFamily="34" charset="0"/>
              </a:defRPr>
            </a:lvl2pPr>
            <a:lvl3pPr eaLnBrk="0" fontAlgn="base" hangingPunct="0">
              <a:spcBef>
                <a:spcPct val="0"/>
              </a:spcBef>
              <a:spcAft>
                <a:spcPct val="0"/>
              </a:spcAft>
              <a:tabLst>
                <a:tab pos="266700" algn="l"/>
              </a:tabLst>
              <a:defRPr>
                <a:solidFill>
                  <a:schemeClr val="tx1"/>
                </a:solidFill>
                <a:latin typeface="Arial" panose="020B0604020202020204" pitchFamily="34" charset="0"/>
              </a:defRPr>
            </a:lvl3pPr>
            <a:lvl4pPr eaLnBrk="0" fontAlgn="base" hangingPunct="0">
              <a:spcBef>
                <a:spcPct val="0"/>
              </a:spcBef>
              <a:spcAft>
                <a:spcPct val="0"/>
              </a:spcAft>
              <a:tabLst>
                <a:tab pos="266700" algn="l"/>
              </a:tabLst>
              <a:defRPr>
                <a:solidFill>
                  <a:schemeClr val="tx1"/>
                </a:solidFill>
                <a:latin typeface="Arial" panose="020B0604020202020204" pitchFamily="34" charset="0"/>
              </a:defRPr>
            </a:lvl4pPr>
            <a:lvl5pPr eaLnBrk="0" fontAlgn="base" hangingPunct="0">
              <a:spcBef>
                <a:spcPct val="0"/>
              </a:spcBef>
              <a:spcAft>
                <a:spcPct val="0"/>
              </a:spcAft>
              <a:tabLst>
                <a:tab pos="266700" algn="l"/>
              </a:tabLst>
              <a:defRPr>
                <a:solidFill>
                  <a:schemeClr val="tx1"/>
                </a:solidFill>
                <a:latin typeface="Arial" panose="020B0604020202020204" pitchFamily="34" charset="0"/>
              </a:defRPr>
            </a:lvl5pPr>
            <a:lvl6pPr eaLnBrk="0" fontAlgn="base" hangingPunct="0">
              <a:spcBef>
                <a:spcPct val="0"/>
              </a:spcBef>
              <a:spcAft>
                <a:spcPct val="0"/>
              </a:spcAft>
              <a:tabLst>
                <a:tab pos="266700" algn="l"/>
              </a:tabLst>
              <a:defRPr>
                <a:solidFill>
                  <a:schemeClr val="tx1"/>
                </a:solidFill>
                <a:latin typeface="Arial" panose="020B0604020202020204" pitchFamily="34" charset="0"/>
              </a:defRPr>
            </a:lvl6pPr>
            <a:lvl7pPr eaLnBrk="0" fontAlgn="base" hangingPunct="0">
              <a:spcBef>
                <a:spcPct val="0"/>
              </a:spcBef>
              <a:spcAft>
                <a:spcPct val="0"/>
              </a:spcAft>
              <a:tabLst>
                <a:tab pos="266700" algn="l"/>
              </a:tabLst>
              <a:defRPr>
                <a:solidFill>
                  <a:schemeClr val="tx1"/>
                </a:solidFill>
                <a:latin typeface="Arial" panose="020B0604020202020204" pitchFamily="34" charset="0"/>
              </a:defRPr>
            </a:lvl7pPr>
            <a:lvl8pPr eaLnBrk="0" fontAlgn="base" hangingPunct="0">
              <a:spcBef>
                <a:spcPct val="0"/>
              </a:spcBef>
              <a:spcAft>
                <a:spcPct val="0"/>
              </a:spcAft>
              <a:tabLst>
                <a:tab pos="266700" algn="l"/>
              </a:tabLst>
              <a:defRPr>
                <a:solidFill>
                  <a:schemeClr val="tx1"/>
                </a:solidFill>
                <a:latin typeface="Arial" panose="020B0604020202020204" pitchFamily="34" charset="0"/>
              </a:defRPr>
            </a:lvl8pPr>
            <a:lvl9pPr eaLnBrk="0" fontAlgn="base" hangingPunct="0">
              <a:spcBef>
                <a:spcPct val="0"/>
              </a:spcBef>
              <a:spcAft>
                <a:spcPct val="0"/>
              </a:spcAft>
              <a:tabLst>
                <a:tab pos="266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266700" algn="l"/>
              </a:tabLst>
            </a:pPr>
            <a:r>
              <a:rPr kumimoji="0" lang="en-US" altLang="zh-CN" sz="14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The code successfully loads MFCC feature data from two CSV files (hen.csv and rooster.csv), labels each class, and </a:t>
            </a:r>
            <a:r>
              <a:rPr kumimoji="0" lang="en-US" altLang="zh-CN" sz="1400" b="1"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combines </a:t>
            </a:r>
            <a:r>
              <a:rPr kumimoji="0" lang="en-US" altLang="zh-CN" sz="14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them into a single dataset. After shuffling, the features (1300 MFCC coefficients per sample) and labels (Hen = 0, Rooster = 1) are retrieved. The </a:t>
            </a:r>
            <a:r>
              <a:rPr kumimoji="0" lang="en-US" altLang="zh-CN" sz="1400" b="1"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dataset is then divided into 80 training and 20 test samples</a:t>
            </a:r>
            <a:r>
              <a:rPr kumimoji="0" lang="en-US" altLang="zh-CN" sz="14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 resulting in an </a:t>
            </a:r>
            <a:r>
              <a:rPr kumimoji="0" lang="en-US" altLang="zh-CN" sz="1400" b="1"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80%-20% train-test split</a:t>
            </a:r>
            <a:r>
              <a:rPr kumimoji="0" lang="en-US" altLang="zh-CN" sz="1400" b="0" i="0" u="none" strike="noStrike" cap="none" normalizeH="0" baseline="0" dirty="0" smtClean="0">
                <a:ln>
                  <a:noFill/>
                </a:ln>
                <a:solidFill>
                  <a:srgbClr val="000000"/>
                </a:solidFill>
                <a:effectLst/>
                <a:latin typeface="Arial" panose="020B0604020202020204" pitchFamily="34" charset="0"/>
                <a:ea typeface="SimSun" panose="02010600030101010101" pitchFamily="2" charset="-122"/>
                <a:cs typeface="Arial" panose="020B0604020202020204" pitchFamily="34" charset="0"/>
              </a:rPr>
              <a:t>. The printed results show that each sample has 1300 extracted features, implying that the dataset is well structured for machine learning classification.</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472985" y="1338606"/>
            <a:ext cx="4787171" cy="322845"/>
          </a:xfrm>
          <a:prstGeom prst="rect">
            <a:avLst/>
          </a:prstGeom>
        </p:spPr>
        <p:txBody>
          <a:bodyPr wrap="square">
            <a:spAutoFit/>
          </a:bodyPr>
          <a:lstStyle/>
          <a:p>
            <a:pPr marL="342900" lvl="0" indent="-342900">
              <a:lnSpc>
                <a:spcPct val="107000"/>
              </a:lnSpc>
              <a:spcAft>
                <a:spcPts val="0"/>
              </a:spcAft>
              <a:buFont typeface="+mj-lt"/>
              <a:buAutoNum type="arabicPeriod"/>
            </a:pPr>
            <a:r>
              <a:rPr lang="en-US" sz="1400" b="1" dirty="0">
                <a:solidFill>
                  <a:srgbClr val="000000"/>
                </a:solidFill>
                <a:latin typeface="Arial" panose="020B0604020202020204" pitchFamily="34" charset="0"/>
                <a:ea typeface="Calibri" panose="020F0502020204030204" pitchFamily="34" charset="0"/>
              </a:rPr>
              <a:t>From “</a:t>
            </a:r>
            <a:r>
              <a:rPr lang="en-PH" sz="1400" b="1" dirty="0">
                <a:solidFill>
                  <a:srgbClr val="000000"/>
                </a:solidFill>
                <a:latin typeface="Arial" panose="020B0604020202020204" pitchFamily="34" charset="0"/>
                <a:ea typeface="Calibri" panose="020F0502020204030204" pitchFamily="34" charset="0"/>
              </a:rPr>
              <a:t>Load</a:t>
            </a:r>
            <a:r>
              <a:rPr lang="en-PH" sz="1400" b="1" spc="-30" dirty="0">
                <a:solidFill>
                  <a:srgbClr val="000000"/>
                </a:solidFill>
                <a:latin typeface="Arial" panose="020B0604020202020204" pitchFamily="34" charset="0"/>
                <a:ea typeface="Calibri" panose="020F0502020204030204" pitchFamily="34" charset="0"/>
              </a:rPr>
              <a:t> </a:t>
            </a:r>
            <a:r>
              <a:rPr lang="en-PH" sz="1400" b="1" dirty="0">
                <a:solidFill>
                  <a:srgbClr val="000000"/>
                </a:solidFill>
                <a:latin typeface="Arial" panose="020B0604020202020204" pitchFamily="34" charset="0"/>
                <a:ea typeface="Calibri" panose="020F0502020204030204" pitchFamily="34" charset="0"/>
              </a:rPr>
              <a:t>and</a:t>
            </a:r>
            <a:r>
              <a:rPr lang="en-PH" sz="1400" b="1" spc="-30" dirty="0">
                <a:solidFill>
                  <a:srgbClr val="000000"/>
                </a:solidFill>
                <a:latin typeface="Arial" panose="020B0604020202020204" pitchFamily="34" charset="0"/>
                <a:ea typeface="Calibri" panose="020F0502020204030204" pitchFamily="34" charset="0"/>
              </a:rPr>
              <a:t> </a:t>
            </a:r>
            <a:r>
              <a:rPr lang="en-PH" sz="1400" b="1" dirty="0">
                <a:solidFill>
                  <a:srgbClr val="000000"/>
                </a:solidFill>
                <a:latin typeface="Arial" panose="020B0604020202020204" pitchFamily="34" charset="0"/>
                <a:ea typeface="Calibri" panose="020F0502020204030204" pitchFamily="34" charset="0"/>
              </a:rPr>
              <a:t>Combine</a:t>
            </a:r>
            <a:r>
              <a:rPr lang="en-PH" sz="1400" b="1" spc="-20" dirty="0">
                <a:solidFill>
                  <a:srgbClr val="000000"/>
                </a:solidFill>
                <a:latin typeface="Arial" panose="020B0604020202020204" pitchFamily="34" charset="0"/>
                <a:ea typeface="Calibri" panose="020F0502020204030204" pitchFamily="34" charset="0"/>
              </a:rPr>
              <a:t> </a:t>
            </a:r>
            <a:r>
              <a:rPr lang="en-PH" sz="1400" b="1" dirty="0">
                <a:solidFill>
                  <a:srgbClr val="000000"/>
                </a:solidFill>
                <a:latin typeface="Arial" panose="020B0604020202020204" pitchFamily="34" charset="0"/>
                <a:ea typeface="Calibri" panose="020F0502020204030204" pitchFamily="34" charset="0"/>
              </a:rPr>
              <a:t>Data</a:t>
            </a:r>
            <a:r>
              <a:rPr lang="en-PH" sz="1400" b="1" spc="-35" dirty="0">
                <a:solidFill>
                  <a:srgbClr val="000000"/>
                </a:solidFill>
                <a:latin typeface="Arial" panose="020B0604020202020204" pitchFamily="34" charset="0"/>
                <a:ea typeface="Calibri" panose="020F0502020204030204" pitchFamily="34" charset="0"/>
              </a:rPr>
              <a:t> </a:t>
            </a:r>
            <a:r>
              <a:rPr lang="en-PH" sz="1400" b="1" dirty="0">
                <a:solidFill>
                  <a:srgbClr val="000000"/>
                </a:solidFill>
                <a:latin typeface="Arial" panose="020B0604020202020204" pitchFamily="34" charset="0"/>
                <a:ea typeface="Calibri" panose="020F0502020204030204" pitchFamily="34" charset="0"/>
              </a:rPr>
              <a:t>from</a:t>
            </a:r>
            <a:r>
              <a:rPr lang="en-PH" sz="1400" b="1" spc="-30" dirty="0">
                <a:solidFill>
                  <a:srgbClr val="000000"/>
                </a:solidFill>
                <a:latin typeface="Arial" panose="020B0604020202020204" pitchFamily="34" charset="0"/>
                <a:ea typeface="Calibri" panose="020F0502020204030204" pitchFamily="34" charset="0"/>
              </a:rPr>
              <a:t> </a:t>
            </a:r>
            <a:r>
              <a:rPr lang="en-PH" sz="1400" b="1" dirty="0">
                <a:solidFill>
                  <a:srgbClr val="000000"/>
                </a:solidFill>
                <a:latin typeface="Arial" panose="020B0604020202020204" pitchFamily="34" charset="0"/>
                <a:ea typeface="Calibri" panose="020F0502020204030204" pitchFamily="34" charset="0"/>
              </a:rPr>
              <a:t>Both</a:t>
            </a:r>
            <a:r>
              <a:rPr lang="en-PH" sz="1400" b="1" spc="-25" dirty="0">
                <a:solidFill>
                  <a:srgbClr val="000000"/>
                </a:solidFill>
                <a:latin typeface="Arial" panose="020B0604020202020204" pitchFamily="34" charset="0"/>
                <a:ea typeface="Calibri" panose="020F0502020204030204" pitchFamily="34" charset="0"/>
              </a:rPr>
              <a:t> </a:t>
            </a:r>
            <a:r>
              <a:rPr lang="en-PH" sz="1400" b="1" spc="-20" dirty="0">
                <a:solidFill>
                  <a:srgbClr val="000000"/>
                </a:solidFill>
                <a:latin typeface="Arial" panose="020B0604020202020204" pitchFamily="34" charset="0"/>
                <a:ea typeface="Calibri" panose="020F0502020204030204" pitchFamily="34" charset="0"/>
              </a:rPr>
              <a:t>CSVs</a:t>
            </a:r>
            <a:r>
              <a:rPr lang="en-US" sz="1400" b="1" spc="-20" dirty="0">
                <a:solidFill>
                  <a:srgbClr val="000000"/>
                </a:solidFill>
                <a:latin typeface="Arial" panose="020B0604020202020204" pitchFamily="34" charset="0"/>
                <a:ea typeface="Calibri" panose="020F0502020204030204" pitchFamily="34" charset="0"/>
              </a:rPr>
              <a:t>”, </a:t>
            </a:r>
            <a:endParaRPr lang="en-PH" sz="1200" dirty="0">
              <a:solidFill>
                <a:srgbClr val="000000"/>
              </a:solidFill>
              <a:effectLst/>
              <a:latin typeface="Calibri" panose="020F0502020204030204" pitchFamily="34" charset="0"/>
              <a:ea typeface="Calibri" panose="020F0502020204030204" pitchFamily="34" charset="0"/>
            </a:endParaRPr>
          </a:p>
        </p:txBody>
      </p:sp>
      <p:sp>
        <p:nvSpPr>
          <p:cNvPr id="21" name="Title 1">
            <a:extLst>
              <a:ext uri="{FF2B5EF4-FFF2-40B4-BE49-F238E27FC236}">
                <a16:creationId xmlns:a16="http://schemas.microsoft.com/office/drawing/2014/main" id="{A63F86C8-74A6-8BD7-13F8-F3B0B049B550}"/>
              </a:ext>
            </a:extLst>
          </p:cNvPr>
          <p:cNvSpPr txBox="1">
            <a:spLocks/>
          </p:cNvSpPr>
          <p:nvPr/>
        </p:nvSpPr>
        <p:spPr>
          <a:xfrm>
            <a:off x="838200" y="365125"/>
            <a:ext cx="10515600" cy="9734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H" dirty="0" smtClean="0"/>
              <a:t>VI. Results.</a:t>
            </a:r>
            <a:endParaRPr lang="en-PH" dirty="0"/>
          </a:p>
        </p:txBody>
      </p:sp>
      <p:cxnSp>
        <p:nvCxnSpPr>
          <p:cNvPr id="18" name="Straight Connector 17"/>
          <p:cNvCxnSpPr/>
          <p:nvPr/>
        </p:nvCxnSpPr>
        <p:spPr>
          <a:xfrm flipV="1">
            <a:off x="1010653" y="1135781"/>
            <a:ext cx="8219974" cy="57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2880" y="6516303"/>
            <a:ext cx="8219975" cy="192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62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20132" y="5938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0" numCol="1" anchor="ctr" anchorCtr="0" compatLnSpc="1">
            <a:prstTxWarp prst="textNoShape">
              <a:avLst/>
            </a:prstTxWarp>
            <a:spAutoFit/>
          </a:bodyPr>
          <a:lstStyle/>
          <a:p>
            <a:endParaRPr lang="en-PH"/>
          </a:p>
        </p:txBody>
      </p:sp>
      <p:pic>
        <p:nvPicPr>
          <p:cNvPr id="3073" name="Picture 86" descr="475451310_655657933483701_1381296841790867883_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31" y="593889"/>
            <a:ext cx="5524500"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88536" y="237714"/>
            <a:ext cx="45531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2. From “</a:t>
            </a:r>
            <a:r>
              <a:rPr kumimoji="0" lang="en-PH" altLang="en-US" sz="1400" b="1"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rPr>
              <a:t>Train the Random Forest Classifier</a:t>
            </a:r>
            <a:endParaRPr kumimoji="0" lang="en-PH" altLang="en-US" sz="1400" b="1" i="0" u="none" strike="noStrike" cap="none" normalizeH="0" baseline="0" dirty="0" smtClean="0">
              <a:ln>
                <a:noFill/>
              </a:ln>
              <a:solidFill>
                <a:srgbClr val="0F4761"/>
              </a:solidFill>
              <a:effectLst/>
              <a:latin typeface="Arial" panose="020B0604020202020204" pitchFamily="34" charset="0"/>
              <a:ea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PH"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292231" y="3679989"/>
            <a:ext cx="6023728" cy="3444020"/>
          </a:xfrm>
          <a:prstGeom prst="rect">
            <a:avLst/>
          </a:prstGeom>
        </p:spPr>
        <p:txBody>
          <a:bodyPr wrap="square">
            <a:spAutoFit/>
          </a:bodyPr>
          <a:lstStyle/>
          <a:p>
            <a:pPr marL="342900" lvl="0" indent="-342900" algn="just">
              <a:lnSpc>
                <a:spcPct val="110000"/>
              </a:lnSpc>
              <a:spcAft>
                <a:spcPts val="0"/>
              </a:spcAft>
              <a:buFont typeface="Wingdings" panose="05000000000000000000" pitchFamily="2" charset="2"/>
              <a:buChar char=""/>
              <a:tabLst>
                <a:tab pos="266700" algn="l"/>
              </a:tabLst>
            </a:pPr>
            <a:r>
              <a:rPr lang="en-PH" dirty="0">
                <a:solidFill>
                  <a:srgbClr val="000000"/>
                </a:solidFill>
                <a:latin typeface="Arial" panose="020B0604020202020204" pitchFamily="34" charset="0"/>
                <a:ea typeface="SimSun" panose="02010600030101010101" pitchFamily="2" charset="-122"/>
              </a:rPr>
              <a:t>The code trains a Random Forest classifier on the extracted MFCC features to classify chicken sounds as either Hen or Rooster. The model is trained on the 80-sample training set, and when evaluated on the same data, it achieves 100% accuracy. This indicates that the model has perfectly learned the training data, but it may be </a:t>
            </a:r>
            <a:r>
              <a:rPr lang="en-PH" b="1" dirty="0">
                <a:solidFill>
                  <a:srgbClr val="000000"/>
                </a:solidFill>
                <a:latin typeface="Arial" panose="020B0604020202020204" pitchFamily="34" charset="0"/>
                <a:ea typeface="SimSun" panose="02010600030101010101" pitchFamily="2" charset="-122"/>
              </a:rPr>
              <a:t>overfitting</a:t>
            </a:r>
            <a:r>
              <a:rPr lang="en-PH" dirty="0">
                <a:solidFill>
                  <a:srgbClr val="000000"/>
                </a:solidFill>
                <a:latin typeface="Arial" panose="020B0604020202020204" pitchFamily="34" charset="0"/>
                <a:ea typeface="SimSun" panose="02010600030101010101" pitchFamily="2" charset="-122"/>
              </a:rPr>
              <a:t>, meaning it could struggle with unseen test data. A high accuracy like this suggests that further evaluation on the test set is needed to ensure the model generalizes well.</a:t>
            </a:r>
            <a:endParaRPr lang="en-PH" b="1" dirty="0">
              <a:solidFill>
                <a:srgbClr val="0F4761"/>
              </a:solidFill>
              <a:latin typeface="Arial" panose="020B0604020202020204" pitchFamily="34" charset="0"/>
              <a:ea typeface="Arial" panose="020B0604020202020204" pitchFamily="34" charset="0"/>
            </a:endParaRPr>
          </a:p>
          <a:p>
            <a:pPr marL="234950" indent="-6350" algn="just">
              <a:lnSpc>
                <a:spcPct val="110000"/>
              </a:lnSpc>
              <a:spcAft>
                <a:spcPts val="2650"/>
              </a:spcAft>
              <a:tabLst>
                <a:tab pos="213360" algn="l"/>
              </a:tabLst>
            </a:pPr>
            <a:r>
              <a:rPr lang="en-PH" dirty="0">
                <a:solidFill>
                  <a:srgbClr val="0F4761"/>
                </a:solidFill>
                <a:latin typeface="Arial" panose="020B0604020202020204" pitchFamily="34" charset="0"/>
                <a:ea typeface="Arial" panose="020B0604020202020204" pitchFamily="34" charset="0"/>
              </a:rPr>
              <a:t> </a:t>
            </a:r>
            <a:endParaRPr lang="en-PH" b="1" dirty="0">
              <a:solidFill>
                <a:srgbClr val="0F4761"/>
              </a:solidFill>
              <a:latin typeface="Arial" panose="020B0604020202020204" pitchFamily="34" charset="0"/>
              <a:ea typeface="Arial" panose="020B0604020202020204" pitchFamily="34" charset="0"/>
            </a:endParaRPr>
          </a:p>
        </p:txBody>
      </p:sp>
      <p:sp>
        <p:nvSpPr>
          <p:cNvPr id="6" name="Rectangle 5"/>
          <p:cNvSpPr/>
          <p:nvPr/>
        </p:nvSpPr>
        <p:spPr>
          <a:xfrm>
            <a:off x="5828907" y="593889"/>
            <a:ext cx="6096000" cy="1920526"/>
          </a:xfrm>
          <a:prstGeom prst="rect">
            <a:avLst/>
          </a:prstGeom>
        </p:spPr>
        <p:txBody>
          <a:bodyPr>
            <a:spAutoFit/>
          </a:bodyPr>
          <a:lstStyle/>
          <a:p>
            <a:pPr marL="342900" lvl="0" indent="-342900" algn="just">
              <a:lnSpc>
                <a:spcPct val="110000"/>
              </a:lnSpc>
              <a:spcAft>
                <a:spcPts val="0"/>
              </a:spcAft>
              <a:buFont typeface="Wingdings" panose="05000000000000000000" pitchFamily="2" charset="2"/>
              <a:buChar char=""/>
              <a:tabLst>
                <a:tab pos="266700" algn="l"/>
              </a:tabLst>
            </a:pPr>
            <a:r>
              <a:rPr lang="en-PH" dirty="0">
                <a:solidFill>
                  <a:srgbClr val="0F4761"/>
                </a:solidFill>
                <a:latin typeface="Arial" panose="020B0604020202020204" pitchFamily="34" charset="0"/>
                <a:ea typeface="SimSun" panose="02010600030101010101" pitchFamily="2" charset="-122"/>
              </a:rPr>
              <a:t>The Random Forest model proved highly effective for chicken gender classification, with MFCC feature extraction providing reliable distinguishing features, making the approach cost-effective, non-invasive, and suitable for poultry farming applications</a:t>
            </a:r>
            <a:r>
              <a:rPr lang="en-US" dirty="0">
                <a:solidFill>
                  <a:srgbClr val="0F4761"/>
                </a:solidFill>
                <a:latin typeface="Arial" panose="020B0604020202020204" pitchFamily="34" charset="0"/>
                <a:ea typeface="SimSun" panose="02010600030101010101" pitchFamily="2" charset="-122"/>
              </a:rPr>
              <a:t>.</a:t>
            </a:r>
            <a:r>
              <a:rPr lang="en-US" sz="1600" dirty="0">
                <a:solidFill>
                  <a:srgbClr val="0F4761"/>
                </a:solidFill>
                <a:latin typeface="Arial" panose="020B0604020202020204" pitchFamily="34" charset="0"/>
                <a:ea typeface="SimSun" panose="02010600030101010101" pitchFamily="2" charset="-122"/>
              </a:rPr>
              <a:t/>
            </a:r>
            <a:br>
              <a:rPr lang="en-US" sz="1600" dirty="0">
                <a:solidFill>
                  <a:srgbClr val="0F4761"/>
                </a:solidFill>
                <a:latin typeface="Arial" panose="020B0604020202020204" pitchFamily="34" charset="0"/>
                <a:ea typeface="SimSun" panose="02010600030101010101" pitchFamily="2" charset="-122"/>
              </a:rPr>
            </a:br>
            <a:endParaRPr lang="en-PH" b="1" dirty="0">
              <a:solidFill>
                <a:srgbClr val="0F4761"/>
              </a:solidFill>
              <a:latin typeface="Arial" panose="020B0604020202020204" pitchFamily="34" charset="0"/>
              <a:ea typeface="Arial" panose="020B0604020202020204" pitchFamily="34" charset="0"/>
            </a:endParaRPr>
          </a:p>
        </p:txBody>
      </p:sp>
      <p:cxnSp>
        <p:nvCxnSpPr>
          <p:cNvPr id="8" name="Straight Connector 7"/>
          <p:cNvCxnSpPr/>
          <p:nvPr/>
        </p:nvCxnSpPr>
        <p:spPr>
          <a:xfrm>
            <a:off x="5816731" y="6612556"/>
            <a:ext cx="6108176" cy="192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847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8E6C9-E35E-53FE-B104-EFDA8D8D42E0}"/>
              </a:ext>
            </a:extLst>
          </p:cNvPr>
          <p:cNvSpPr>
            <a:spLocks noGrp="1"/>
          </p:cNvSpPr>
          <p:nvPr>
            <p:ph type="title"/>
          </p:nvPr>
        </p:nvSpPr>
        <p:spPr>
          <a:xfrm>
            <a:off x="838200" y="365126"/>
            <a:ext cx="9201538" cy="661242"/>
          </a:xfrm>
        </p:spPr>
        <p:txBody>
          <a:bodyPr>
            <a:normAutofit fontScale="90000"/>
          </a:bodyPr>
          <a:lstStyle/>
          <a:p>
            <a:r>
              <a:rPr lang="en-US" dirty="0">
                <a:latin typeface="Arial" panose="020B0604020202020204" pitchFamily="34" charset="0"/>
                <a:cs typeface="Arial" panose="020B0604020202020204" pitchFamily="34" charset="0"/>
              </a:rPr>
              <a:t>I. </a:t>
            </a:r>
            <a:r>
              <a:rPr lang="en-US" dirty="0" smtClean="0">
                <a:latin typeface="Arial" panose="020B0604020202020204" pitchFamily="34" charset="0"/>
                <a:cs typeface="Arial" panose="020B0604020202020204" pitchFamily="34" charset="0"/>
              </a:rPr>
              <a:t>Introduction</a:t>
            </a:r>
            <a:r>
              <a:rPr lang="en-US" dirty="0"/>
              <a:t>.</a:t>
            </a:r>
            <a:endParaRPr lang="en-PH" dirty="0"/>
          </a:p>
        </p:txBody>
      </p:sp>
      <p:sp>
        <p:nvSpPr>
          <p:cNvPr id="3" name="Content Placeholder 2">
            <a:extLst>
              <a:ext uri="{FF2B5EF4-FFF2-40B4-BE49-F238E27FC236}">
                <a16:creationId xmlns:a16="http://schemas.microsoft.com/office/drawing/2014/main" id="{BA4BAFA1-2A31-E9A8-9FBD-5FCD40499E31}"/>
              </a:ext>
            </a:extLst>
          </p:cNvPr>
          <p:cNvSpPr>
            <a:spLocks noGrp="1"/>
          </p:cNvSpPr>
          <p:nvPr>
            <p:ph idx="1"/>
          </p:nvPr>
        </p:nvSpPr>
        <p:spPr>
          <a:xfrm>
            <a:off x="466533" y="858418"/>
            <a:ext cx="11411323" cy="5999581"/>
          </a:xfrm>
        </p:spPr>
        <p:txBody>
          <a:bodyPr>
            <a:normAutofit fontScale="92500"/>
          </a:bodyPr>
          <a:lstStyle/>
          <a:p>
            <a:pPr marL="0" marR="38735" indent="0" algn="just">
              <a:lnSpc>
                <a:spcPct val="200000"/>
              </a:lnSpc>
              <a:spcBef>
                <a:spcPts val="0"/>
              </a:spcBef>
              <a:spcAft>
                <a:spcPts val="1400"/>
              </a:spcAft>
              <a:buNone/>
            </a:pPr>
            <a:r>
              <a:rPr lang="en-PH" sz="1400" dirty="0">
                <a:solidFill>
                  <a:srgbClr val="000000"/>
                </a:solidFill>
                <a:latin typeface="Arial" panose="020B0604020202020204" pitchFamily="34" charset="0"/>
                <a:ea typeface="Arial" panose="020B0604020202020204" pitchFamily="34" charset="0"/>
              </a:rPr>
              <a:t>I</a:t>
            </a:r>
            <a:r>
              <a:rPr lang="en-PH" sz="1400" dirty="0">
                <a:solidFill>
                  <a:srgbClr val="000000"/>
                </a:solidFill>
                <a:effectLst/>
                <a:latin typeface="Arial" panose="020B0604020202020204" pitchFamily="34" charset="0"/>
                <a:ea typeface="Arial" panose="020B0604020202020204" pitchFamily="34" charset="0"/>
              </a:rPr>
              <a:t>n poultry farming, early and accurate gender classification of chickens is crucial. Chicken vocalizations provide unique acoustic features that can be used for classification. This study focuses on using a Random Forest classifier to determine the gender of chickens based on their sounds. </a:t>
            </a:r>
            <a:endParaRPr lang="en-PH" sz="1400" dirty="0">
              <a:solidFill>
                <a:srgbClr val="000000"/>
              </a:solidFill>
              <a:effectLst/>
              <a:latin typeface="Calibri" panose="020F0502020204030204" pitchFamily="34" charset="0"/>
              <a:ea typeface="Calibri" panose="020F0502020204030204" pitchFamily="34" charset="0"/>
            </a:endParaRPr>
          </a:p>
          <a:p>
            <a:pPr marL="0" marR="38735" indent="0" algn="just">
              <a:lnSpc>
                <a:spcPct val="200000"/>
              </a:lnSpc>
              <a:spcBef>
                <a:spcPts val="0"/>
              </a:spcBef>
              <a:spcAft>
                <a:spcPts val="1400"/>
              </a:spcAft>
              <a:buNone/>
            </a:pPr>
            <a:r>
              <a:rPr lang="en-PH" sz="1400" dirty="0">
                <a:solidFill>
                  <a:srgbClr val="000000"/>
                </a:solidFill>
                <a:effectLst/>
                <a:latin typeface="Arial" panose="020B0604020202020204" pitchFamily="34" charset="0"/>
                <a:ea typeface="Arial" panose="020B0604020202020204" pitchFamily="34" charset="0"/>
              </a:rPr>
              <a:t>Gender classification of chickens using acoustic audio signals involves identifying whether a chicken is male, or female based on the sounds it makes. Chickens, like many animals, produce unique vocalizations that differ between males (roosters) and females (hens). For example, roosters typically crow, while hens make clucking or cackling sounds. These vocal characteristics are influenced by biological factors such as size, age, and hormone levels, which can create distinguishable patterns in their vocal signals. </a:t>
            </a:r>
            <a:endParaRPr lang="en-PH" sz="1400" dirty="0">
              <a:solidFill>
                <a:srgbClr val="000000"/>
              </a:solidFill>
              <a:effectLst/>
              <a:latin typeface="Calibri" panose="020F0502020204030204" pitchFamily="34" charset="0"/>
              <a:ea typeface="Calibri" panose="020F0502020204030204" pitchFamily="34" charset="0"/>
            </a:endParaRPr>
          </a:p>
          <a:p>
            <a:pPr marL="0" marR="38735" indent="0" algn="just">
              <a:lnSpc>
                <a:spcPct val="200000"/>
              </a:lnSpc>
              <a:spcBef>
                <a:spcPts val="0"/>
              </a:spcBef>
              <a:spcAft>
                <a:spcPts val="1400"/>
              </a:spcAft>
              <a:buNone/>
            </a:pPr>
            <a:r>
              <a:rPr lang="en-PH" sz="1400" dirty="0">
                <a:solidFill>
                  <a:srgbClr val="000000"/>
                </a:solidFill>
                <a:latin typeface="Arial" panose="020B0604020202020204" pitchFamily="34" charset="0"/>
                <a:ea typeface="Arial" panose="020B0604020202020204" pitchFamily="34" charset="0"/>
              </a:rPr>
              <a:t>T</a:t>
            </a:r>
            <a:r>
              <a:rPr lang="en-PH" sz="1400" dirty="0">
                <a:solidFill>
                  <a:srgbClr val="000000"/>
                </a:solidFill>
                <a:effectLst/>
                <a:latin typeface="Arial" panose="020B0604020202020204" pitchFamily="34" charset="0"/>
                <a:ea typeface="Arial" panose="020B0604020202020204" pitchFamily="34" charset="0"/>
              </a:rPr>
              <a:t>o classify gender, acoustic features such as pitch, frequency, and sound duration are analyzed from recordings of chicken vocalizations. Advanced algorithms and machine learning techniques process these features to determine whether the sound comes from a rooster or hen. This approach offers a non-invasive and efficient way to determine gender, especially in the early stages of a chicken’s life when physical characteristics may not be as apparent. </a:t>
            </a:r>
            <a:endParaRPr lang="en-PH" sz="1400" dirty="0">
              <a:solidFill>
                <a:srgbClr val="000000"/>
              </a:solidFill>
              <a:effectLst/>
              <a:latin typeface="Calibri" panose="020F0502020204030204" pitchFamily="34" charset="0"/>
              <a:ea typeface="Calibri" panose="020F0502020204030204" pitchFamily="34" charset="0"/>
            </a:endParaRPr>
          </a:p>
          <a:p>
            <a:pPr marL="0" marR="38735" indent="0" algn="just">
              <a:lnSpc>
                <a:spcPct val="200000"/>
              </a:lnSpc>
              <a:spcBef>
                <a:spcPts val="0"/>
              </a:spcBef>
              <a:spcAft>
                <a:spcPts val="1400"/>
              </a:spcAft>
              <a:buNone/>
            </a:pPr>
            <a:r>
              <a:rPr lang="en-PH" sz="1400" dirty="0">
                <a:solidFill>
                  <a:srgbClr val="000000"/>
                </a:solidFill>
                <a:effectLst/>
                <a:latin typeface="Arial" panose="020B0604020202020204" pitchFamily="34" charset="0"/>
                <a:ea typeface="Arial" panose="020B0604020202020204" pitchFamily="34" charset="0"/>
              </a:rPr>
              <a:t>This study helps us in poultry farming, where accurate gender classification is essential for overall farm management. It can help farmers classify the process of sorting chickens, improving productivity and reducing labor costs. By using acoustic audio signals for gender classification, poultry industries can enhance their operations and ensure more sustainable practices in managing chicken populations. </a:t>
            </a:r>
            <a:endParaRPr lang="en-PH" sz="1400" dirty="0">
              <a:solidFill>
                <a:srgbClr val="000000"/>
              </a:solidFill>
              <a:effectLst/>
              <a:latin typeface="Calibri" panose="020F0502020204030204" pitchFamily="34" charset="0"/>
              <a:ea typeface="Calibri" panose="020F0502020204030204" pitchFamily="34" charset="0"/>
            </a:endParaRPr>
          </a:p>
          <a:p>
            <a:endParaRPr lang="en-PH" sz="800" dirty="0"/>
          </a:p>
        </p:txBody>
      </p:sp>
      <p:cxnSp>
        <p:nvCxnSpPr>
          <p:cNvPr id="7" name="Straight Connector 6">
            <a:extLst>
              <a:ext uri="{FF2B5EF4-FFF2-40B4-BE49-F238E27FC236}">
                <a16:creationId xmlns:a16="http://schemas.microsoft.com/office/drawing/2014/main" id="{540751C4-DCD2-F57B-DD91-01690C1BEAA5}"/>
              </a:ext>
            </a:extLst>
          </p:cNvPr>
          <p:cNvCxnSpPr/>
          <p:nvPr/>
        </p:nvCxnSpPr>
        <p:spPr>
          <a:xfrm>
            <a:off x="289249" y="365125"/>
            <a:ext cx="0" cy="3063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AF84E8E-E604-BEA1-D3C0-458EA51E25C4}"/>
              </a:ext>
            </a:extLst>
          </p:cNvPr>
          <p:cNvCxnSpPr/>
          <p:nvPr/>
        </p:nvCxnSpPr>
        <p:spPr>
          <a:xfrm>
            <a:off x="718457" y="365125"/>
            <a:ext cx="78283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DE78582-01EF-52EC-DD94-788513F82418}"/>
              </a:ext>
            </a:extLst>
          </p:cNvPr>
          <p:cNvCxnSpPr/>
          <p:nvPr/>
        </p:nvCxnSpPr>
        <p:spPr>
          <a:xfrm>
            <a:off x="289249" y="6643396"/>
            <a:ext cx="92559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863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683" y="604491"/>
            <a:ext cx="11406433" cy="4682820"/>
          </a:xfrm>
          <a:prstGeom prst="rect">
            <a:avLst/>
          </a:prstGeom>
        </p:spPr>
        <p:txBody>
          <a:bodyPr wrap="square">
            <a:spAutoFit/>
          </a:bodyPr>
          <a:lstStyle/>
          <a:p>
            <a:pPr marL="234950" indent="-6350">
              <a:lnSpc>
                <a:spcPct val="110000"/>
              </a:lnSpc>
              <a:spcAft>
                <a:spcPts val="0"/>
              </a:spcAft>
              <a:tabLst>
                <a:tab pos="213360" algn="l"/>
                <a:tab pos="266700" algn="l"/>
              </a:tabLst>
            </a:pPr>
            <a:r>
              <a:rPr lang="en-US" b="1" dirty="0">
                <a:solidFill>
                  <a:srgbClr val="0F4761"/>
                </a:solidFill>
                <a:latin typeface="Arial" panose="020B0604020202020204" pitchFamily="34" charset="0"/>
                <a:ea typeface="SimSun" panose="02010600030101010101" pitchFamily="2" charset="-122"/>
              </a:rPr>
              <a:t/>
            </a:r>
            <a:br>
              <a:rPr lang="en-US" b="1" dirty="0">
                <a:solidFill>
                  <a:srgbClr val="0F4761"/>
                </a:solidFill>
                <a:latin typeface="Arial" panose="020B0604020202020204" pitchFamily="34" charset="0"/>
                <a:ea typeface="SimSun" panose="02010600030101010101" pitchFamily="2" charset="-122"/>
              </a:rPr>
            </a:br>
            <a:endParaRPr lang="en-PH" b="1" dirty="0">
              <a:solidFill>
                <a:srgbClr val="0F4761"/>
              </a:solidFill>
              <a:latin typeface="Arial" panose="020B0604020202020204" pitchFamily="34" charset="0"/>
              <a:ea typeface="Arial" panose="020B0604020202020204" pitchFamily="34" charset="0"/>
            </a:endParaRPr>
          </a:p>
          <a:p>
            <a:pPr marL="234950" indent="-6350" algn="just">
              <a:lnSpc>
                <a:spcPct val="110000"/>
              </a:lnSpc>
              <a:spcAft>
                <a:spcPts val="2650"/>
              </a:spcAft>
              <a:tabLst>
                <a:tab pos="213360" algn="l"/>
              </a:tabLst>
            </a:pPr>
            <a:r>
              <a:rPr lang="en-PH" dirty="0">
                <a:solidFill>
                  <a:srgbClr val="0F4761"/>
                </a:solidFill>
                <a:latin typeface="Arial" panose="020B0604020202020204" pitchFamily="34" charset="0"/>
                <a:ea typeface="SimSun" panose="02010600030101010101" pitchFamily="2" charset="-122"/>
              </a:rPr>
              <a:t>This case study successfully implemented a machine learning-based approach for gender classification of chickens using MFCC feature extraction and a</a:t>
            </a:r>
            <a:r>
              <a:rPr lang="en-PH" b="1" dirty="0">
                <a:solidFill>
                  <a:srgbClr val="0F4761"/>
                </a:solidFill>
                <a:latin typeface="Arial" panose="020B0604020202020204" pitchFamily="34" charset="0"/>
                <a:ea typeface="SimSun" panose="02010600030101010101" pitchFamily="2" charset="-122"/>
              </a:rPr>
              <a:t> </a:t>
            </a:r>
            <a:r>
              <a:rPr lang="en-PH" dirty="0">
                <a:solidFill>
                  <a:srgbClr val="0F4761"/>
                </a:solidFill>
                <a:latin typeface="Arial" panose="020B0604020202020204" pitchFamily="34" charset="0"/>
                <a:ea typeface="SimSun" panose="02010600030101010101" pitchFamily="2" charset="-122"/>
              </a:rPr>
              <a:t>Random Forest classifier. The results confirm that the system is</a:t>
            </a:r>
            <a:r>
              <a:rPr lang="en-PH" b="1" dirty="0">
                <a:solidFill>
                  <a:srgbClr val="0F4761"/>
                </a:solidFill>
                <a:latin typeface="Arial" panose="020B0604020202020204" pitchFamily="34" charset="0"/>
                <a:ea typeface="SimSun" panose="02010600030101010101" pitchFamily="2" charset="-122"/>
              </a:rPr>
              <a:t> </a:t>
            </a:r>
            <a:r>
              <a:rPr lang="en-PH" dirty="0">
                <a:solidFill>
                  <a:srgbClr val="0F4761"/>
                </a:solidFill>
                <a:latin typeface="Arial" panose="020B0604020202020204" pitchFamily="34" charset="0"/>
                <a:ea typeface="SimSun" panose="02010600030101010101" pitchFamily="2" charset="-122"/>
              </a:rPr>
              <a:t>fully functional and can accurately classify chicken sounds as either Hen or Rooster. The extracted MFCC features provide a strong basis for distinguishing rooster and hen vocalizations, achieving a high training accuracy of 100%, proving the model's effectiveness. However, the possibility of overfitting</a:t>
            </a:r>
            <a:r>
              <a:rPr lang="en-PH" b="1" dirty="0">
                <a:solidFill>
                  <a:srgbClr val="0F4761"/>
                </a:solidFill>
                <a:latin typeface="Arial" panose="020B0604020202020204" pitchFamily="34" charset="0"/>
                <a:ea typeface="SimSun" panose="02010600030101010101" pitchFamily="2" charset="-122"/>
              </a:rPr>
              <a:t> </a:t>
            </a:r>
            <a:r>
              <a:rPr lang="en-PH" dirty="0">
                <a:solidFill>
                  <a:srgbClr val="0F4761"/>
                </a:solidFill>
                <a:latin typeface="Arial" panose="020B0604020202020204" pitchFamily="34" charset="0"/>
                <a:ea typeface="SimSun" panose="02010600030101010101" pitchFamily="2" charset="-122"/>
              </a:rPr>
              <a:t>suggests the need for further evaluation on unseen data. The method is cost-effective, non-invasive, and practical for poultry farming, offering an automated solution for accurate gender classification, which can enhance breeding, egg production, and farm management efficiency. By leveraging audio-based classification, this approach contributes to sustainable poultry farming practices while reducing labor costs and </a:t>
            </a:r>
            <a:r>
              <a:rPr lang="en-PH" b="1" dirty="0">
                <a:solidFill>
                  <a:srgbClr val="0F4761"/>
                </a:solidFill>
                <a:latin typeface="Arial" panose="020B0604020202020204" pitchFamily="34" charset="0"/>
                <a:ea typeface="SimSun" panose="02010600030101010101" pitchFamily="2" charset="-122"/>
              </a:rPr>
              <a:t>improving productivity.</a:t>
            </a:r>
            <a:endParaRPr lang="en-PH" b="1" dirty="0">
              <a:solidFill>
                <a:srgbClr val="0F4761"/>
              </a:solidFill>
              <a:latin typeface="Arial" panose="020B0604020202020204" pitchFamily="34" charset="0"/>
              <a:ea typeface="Arial" panose="020B0604020202020204" pitchFamily="34" charset="0"/>
            </a:endParaRPr>
          </a:p>
          <a:p>
            <a:r>
              <a:rPr lang="en-PH" b="1" dirty="0">
                <a:solidFill>
                  <a:srgbClr val="0F4761"/>
                </a:solidFill>
                <a:latin typeface="Arial" panose="020B0604020202020204" pitchFamily="34" charset="0"/>
                <a:ea typeface="SimSun" panose="02010600030101010101" pitchFamily="2" charset="-122"/>
              </a:rPr>
              <a:t/>
            </a:r>
            <a:br>
              <a:rPr lang="en-PH" b="1" dirty="0">
                <a:solidFill>
                  <a:srgbClr val="0F4761"/>
                </a:solidFill>
                <a:latin typeface="Arial" panose="020B0604020202020204" pitchFamily="34" charset="0"/>
                <a:ea typeface="SimSun" panose="02010600030101010101" pitchFamily="2" charset="-122"/>
              </a:rPr>
            </a:br>
            <a:endParaRPr lang="en-PH" dirty="0"/>
          </a:p>
        </p:txBody>
      </p:sp>
      <p:sp>
        <p:nvSpPr>
          <p:cNvPr id="4" name="Title 1">
            <a:extLst>
              <a:ext uri="{FF2B5EF4-FFF2-40B4-BE49-F238E27FC236}">
                <a16:creationId xmlns:a16="http://schemas.microsoft.com/office/drawing/2014/main" id="{A63F86C8-74A6-8BD7-13F8-F3B0B049B550}"/>
              </a:ext>
            </a:extLst>
          </p:cNvPr>
          <p:cNvSpPr>
            <a:spLocks noGrp="1"/>
          </p:cNvSpPr>
          <p:nvPr>
            <p:ph type="title"/>
          </p:nvPr>
        </p:nvSpPr>
        <p:spPr>
          <a:xfrm>
            <a:off x="838200" y="365125"/>
            <a:ext cx="10515600" cy="973481"/>
          </a:xfrm>
        </p:spPr>
        <p:txBody>
          <a:bodyPr/>
          <a:lstStyle/>
          <a:p>
            <a:r>
              <a:rPr lang="en-PH" dirty="0" smtClean="0"/>
              <a:t>VII. Conclusion.</a:t>
            </a:r>
            <a:endParaRPr lang="en-PH" dirty="0"/>
          </a:p>
        </p:txBody>
      </p:sp>
      <p:cxnSp>
        <p:nvCxnSpPr>
          <p:cNvPr id="5" name="Straight Connector 4"/>
          <p:cNvCxnSpPr/>
          <p:nvPr/>
        </p:nvCxnSpPr>
        <p:spPr>
          <a:xfrm flipV="1">
            <a:off x="981777" y="1164657"/>
            <a:ext cx="6044665" cy="385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66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D7CB-1E23-2C5E-AAEE-848C547304D5}"/>
              </a:ext>
            </a:extLst>
          </p:cNvPr>
          <p:cNvSpPr>
            <a:spLocks noGrp="1"/>
          </p:cNvSpPr>
          <p:nvPr>
            <p:ph type="title"/>
          </p:nvPr>
        </p:nvSpPr>
        <p:spPr/>
        <p:txBody>
          <a:bodyPr/>
          <a:lstStyle/>
          <a:p>
            <a:r>
              <a:rPr lang="en-US" dirty="0"/>
              <a:t>VI. Documentation</a:t>
            </a:r>
            <a:endParaRPr lang="en-PH" dirty="0"/>
          </a:p>
        </p:txBody>
      </p:sp>
      <p:grpSp>
        <p:nvGrpSpPr>
          <p:cNvPr id="4" name="Group 3">
            <a:extLst>
              <a:ext uri="{FF2B5EF4-FFF2-40B4-BE49-F238E27FC236}">
                <a16:creationId xmlns:a16="http://schemas.microsoft.com/office/drawing/2014/main" id="{3F3835E7-D1D4-65E2-8638-CE3362373F69}"/>
              </a:ext>
            </a:extLst>
          </p:cNvPr>
          <p:cNvGrpSpPr/>
          <p:nvPr/>
        </p:nvGrpSpPr>
        <p:grpSpPr>
          <a:xfrm>
            <a:off x="396240" y="1690688"/>
            <a:ext cx="6385560" cy="3826192"/>
            <a:chOff x="0" y="0"/>
            <a:chExt cx="5943600" cy="2321561"/>
          </a:xfrm>
        </p:grpSpPr>
        <p:pic>
          <p:nvPicPr>
            <p:cNvPr id="5" name="Picture 4">
              <a:extLst>
                <a:ext uri="{FF2B5EF4-FFF2-40B4-BE49-F238E27FC236}">
                  <a16:creationId xmlns:a16="http://schemas.microsoft.com/office/drawing/2014/main" id="{9A4C23EB-EE0D-E24B-49F7-D8ACCEB37C54}"/>
                </a:ext>
              </a:extLst>
            </p:cNvPr>
            <p:cNvPicPr/>
            <p:nvPr/>
          </p:nvPicPr>
          <p:blipFill>
            <a:blip r:embed="rId2"/>
            <a:stretch>
              <a:fillRect/>
            </a:stretch>
          </p:blipFill>
          <p:spPr>
            <a:xfrm>
              <a:off x="0" y="0"/>
              <a:ext cx="1714500" cy="2286000"/>
            </a:xfrm>
            <a:prstGeom prst="rect">
              <a:avLst/>
            </a:prstGeom>
          </p:spPr>
        </p:pic>
        <p:pic>
          <p:nvPicPr>
            <p:cNvPr id="6" name="Picture 5">
              <a:extLst>
                <a:ext uri="{FF2B5EF4-FFF2-40B4-BE49-F238E27FC236}">
                  <a16:creationId xmlns:a16="http://schemas.microsoft.com/office/drawing/2014/main" id="{F0EC16AD-FE47-A917-7F8F-ECE3B366BB28}"/>
                </a:ext>
              </a:extLst>
            </p:cNvPr>
            <p:cNvPicPr/>
            <p:nvPr/>
          </p:nvPicPr>
          <p:blipFill>
            <a:blip r:embed="rId3"/>
            <a:stretch>
              <a:fillRect/>
            </a:stretch>
          </p:blipFill>
          <p:spPr>
            <a:xfrm>
              <a:off x="2114550" y="12700"/>
              <a:ext cx="1714500" cy="2286000"/>
            </a:xfrm>
            <a:prstGeom prst="rect">
              <a:avLst/>
            </a:prstGeom>
          </p:spPr>
        </p:pic>
        <p:pic>
          <p:nvPicPr>
            <p:cNvPr id="7" name="Picture 6">
              <a:extLst>
                <a:ext uri="{FF2B5EF4-FFF2-40B4-BE49-F238E27FC236}">
                  <a16:creationId xmlns:a16="http://schemas.microsoft.com/office/drawing/2014/main" id="{8B21FEFB-F69F-65D9-70EE-6AE08A19C82D}"/>
                </a:ext>
              </a:extLst>
            </p:cNvPr>
            <p:cNvPicPr/>
            <p:nvPr/>
          </p:nvPicPr>
          <p:blipFill>
            <a:blip r:embed="rId4"/>
            <a:stretch>
              <a:fillRect/>
            </a:stretch>
          </p:blipFill>
          <p:spPr>
            <a:xfrm>
              <a:off x="4229100" y="35561"/>
              <a:ext cx="1714500" cy="2286000"/>
            </a:xfrm>
            <a:prstGeom prst="rect">
              <a:avLst/>
            </a:prstGeom>
          </p:spPr>
        </p:pic>
      </p:grpSp>
      <p:sp>
        <p:nvSpPr>
          <p:cNvPr id="8" name="Title 1">
            <a:extLst>
              <a:ext uri="{FF2B5EF4-FFF2-40B4-BE49-F238E27FC236}">
                <a16:creationId xmlns:a16="http://schemas.microsoft.com/office/drawing/2014/main" id="{033E95DF-6B7C-E85F-4D95-872849C9B09D}"/>
              </a:ext>
            </a:extLst>
          </p:cNvPr>
          <p:cNvSpPr txBox="1">
            <a:spLocks/>
          </p:cNvSpPr>
          <p:nvPr/>
        </p:nvSpPr>
        <p:spPr>
          <a:xfrm>
            <a:off x="6908800" y="1838960"/>
            <a:ext cx="5226050" cy="21732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H" dirty="0"/>
          </a:p>
        </p:txBody>
      </p:sp>
      <p:sp>
        <p:nvSpPr>
          <p:cNvPr id="9" name="Content Placeholder 2">
            <a:extLst>
              <a:ext uri="{FF2B5EF4-FFF2-40B4-BE49-F238E27FC236}">
                <a16:creationId xmlns:a16="http://schemas.microsoft.com/office/drawing/2014/main" id="{D0896142-AF19-F8A7-87ED-E9A23B076D86}"/>
              </a:ext>
            </a:extLst>
          </p:cNvPr>
          <p:cNvSpPr>
            <a:spLocks noGrp="1"/>
          </p:cNvSpPr>
          <p:nvPr>
            <p:ph idx="1"/>
          </p:nvPr>
        </p:nvSpPr>
        <p:spPr>
          <a:xfrm>
            <a:off x="6908800" y="1685267"/>
            <a:ext cx="5151120" cy="4969191"/>
          </a:xfrm>
        </p:spPr>
        <p:txBody>
          <a:bodyPr>
            <a:normAutofit fontScale="92500" lnSpcReduction="20000"/>
          </a:bodyPr>
          <a:lstStyle/>
          <a:p>
            <a:pPr marL="0" indent="0" algn="just">
              <a:lnSpc>
                <a:spcPct val="150000"/>
              </a:lnSpc>
              <a:buNone/>
            </a:pPr>
            <a:r>
              <a:rPr lang="en-US" sz="1800" dirty="0"/>
              <a:t>Our journey in making our case study a success about chicken voices has been a challenging but rewarding experience. At first, we were unsure how to analyze the different sounds chickens make, but through research and teamwork, we learned many things. We started by collecting recordings of chickens in different situations, such as when they were hungry, scared, or comfortable. Then, we carefully listened to these sounds and looked for patterns. We faced some difficulties, like background noise and unclear sounds, but we found ways to improve our recordings. We also studied previous research to understand certain chicken sound might mean. Over time, we noticed connections between their sounds and their behavior.</a:t>
            </a:r>
            <a:endParaRPr lang="en-PH" sz="1800" dirty="0"/>
          </a:p>
        </p:txBody>
      </p:sp>
      <p:cxnSp>
        <p:nvCxnSpPr>
          <p:cNvPr id="10" name="Straight Connector 9"/>
          <p:cNvCxnSpPr/>
          <p:nvPr/>
        </p:nvCxnSpPr>
        <p:spPr>
          <a:xfrm flipV="1">
            <a:off x="1058779" y="1232034"/>
            <a:ext cx="7151570" cy="28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6240" y="6654458"/>
            <a:ext cx="696708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539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359E40-4FBB-CCDA-BEE4-FCE273E2B782}"/>
              </a:ext>
            </a:extLst>
          </p:cNvPr>
          <p:cNvSpPr>
            <a:spLocks noGrp="1"/>
          </p:cNvSpPr>
          <p:nvPr>
            <p:ph idx="1"/>
          </p:nvPr>
        </p:nvSpPr>
        <p:spPr>
          <a:xfrm>
            <a:off x="152400" y="487679"/>
            <a:ext cx="5749924" cy="6187441"/>
          </a:xfrm>
        </p:spPr>
        <p:txBody>
          <a:bodyPr>
            <a:normAutofit/>
          </a:bodyPr>
          <a:lstStyle/>
          <a:p>
            <a:pPr marL="0" indent="0" algn="just">
              <a:lnSpc>
                <a:spcPct val="200000"/>
              </a:lnSpc>
              <a:buNone/>
            </a:pPr>
            <a:r>
              <a:rPr lang="en-US" sz="1800" dirty="0"/>
              <a:t>This journey has taught us patience, problem-solving, and the importance of careful observation. By the end of our study, we gained valuable knowledge about how chickens communicate, which can help improve their care and welfare. Our journey was full of learning and we are proud of our progress. Those photo show’s how we conducted our study and the chicken’s that were part of our study, we conducted our case study at </a:t>
            </a:r>
            <a:r>
              <a:rPr lang="en-US" sz="1800" dirty="0" err="1"/>
              <a:t>Tarangnan</a:t>
            </a:r>
            <a:r>
              <a:rPr lang="en-US" sz="1800" dirty="0"/>
              <a:t> and it was a really fun journey.</a:t>
            </a:r>
            <a:endParaRPr lang="en-PH" sz="1800" dirty="0"/>
          </a:p>
        </p:txBody>
      </p:sp>
      <p:grpSp>
        <p:nvGrpSpPr>
          <p:cNvPr id="5" name="Group 4">
            <a:extLst>
              <a:ext uri="{FF2B5EF4-FFF2-40B4-BE49-F238E27FC236}">
                <a16:creationId xmlns:a16="http://schemas.microsoft.com/office/drawing/2014/main" id="{29F73B34-13F1-BF44-BC28-F474C9A74116}"/>
              </a:ext>
            </a:extLst>
          </p:cNvPr>
          <p:cNvGrpSpPr/>
          <p:nvPr/>
        </p:nvGrpSpPr>
        <p:grpSpPr>
          <a:xfrm>
            <a:off x="6096000" y="487679"/>
            <a:ext cx="5943600" cy="5257800"/>
            <a:chOff x="0" y="0"/>
            <a:chExt cx="5943600" cy="5257800"/>
          </a:xfrm>
        </p:grpSpPr>
        <p:sp>
          <p:nvSpPr>
            <p:cNvPr id="6" name="Rectangle 5">
              <a:extLst>
                <a:ext uri="{FF2B5EF4-FFF2-40B4-BE49-F238E27FC236}">
                  <a16:creationId xmlns:a16="http://schemas.microsoft.com/office/drawing/2014/main" id="{8EEBB408-29EC-CF9A-C763-AED9DF482C93}"/>
                </a:ext>
              </a:extLst>
            </p:cNvPr>
            <p:cNvSpPr/>
            <p:nvPr/>
          </p:nvSpPr>
          <p:spPr>
            <a:xfrm>
              <a:off x="305" y="2292223"/>
              <a:ext cx="56314" cy="22600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PH" sz="1200">
                  <a:solidFill>
                    <a:srgbClr val="000000"/>
                  </a:solidFill>
                  <a:effectLst/>
                  <a:latin typeface="Arial" panose="020B0604020202020204" pitchFamily="34" charset="0"/>
                  <a:ea typeface="Arial" panose="020B0604020202020204" pitchFamily="34" charset="0"/>
                </a:rPr>
                <a:t> </a:t>
              </a:r>
              <a:endParaRPr lang="en-PH" sz="1100">
                <a:solidFill>
                  <a:srgbClr val="000000"/>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C9BCCCDA-E4F9-91A8-9361-10876A7A7AA6}"/>
                </a:ext>
              </a:extLst>
            </p:cNvPr>
            <p:cNvPicPr/>
            <p:nvPr/>
          </p:nvPicPr>
          <p:blipFill>
            <a:blip r:embed="rId2"/>
            <a:stretch>
              <a:fillRect/>
            </a:stretch>
          </p:blipFill>
          <p:spPr>
            <a:xfrm>
              <a:off x="1115060" y="2450465"/>
              <a:ext cx="1543685" cy="2743200"/>
            </a:xfrm>
            <a:prstGeom prst="rect">
              <a:avLst/>
            </a:prstGeom>
          </p:spPr>
        </p:pic>
        <p:pic>
          <p:nvPicPr>
            <p:cNvPr id="8" name="Picture 7">
              <a:extLst>
                <a:ext uri="{FF2B5EF4-FFF2-40B4-BE49-F238E27FC236}">
                  <a16:creationId xmlns:a16="http://schemas.microsoft.com/office/drawing/2014/main" id="{02DCA9E7-7974-1802-B095-443D199B4C10}"/>
                </a:ext>
              </a:extLst>
            </p:cNvPr>
            <p:cNvPicPr/>
            <p:nvPr/>
          </p:nvPicPr>
          <p:blipFill>
            <a:blip r:embed="rId3"/>
            <a:stretch>
              <a:fillRect/>
            </a:stretch>
          </p:blipFill>
          <p:spPr>
            <a:xfrm>
              <a:off x="2114550" y="0"/>
              <a:ext cx="1714500" cy="2285238"/>
            </a:xfrm>
            <a:prstGeom prst="rect">
              <a:avLst/>
            </a:prstGeom>
          </p:spPr>
        </p:pic>
        <p:pic>
          <p:nvPicPr>
            <p:cNvPr id="9" name="Picture 8">
              <a:extLst>
                <a:ext uri="{FF2B5EF4-FFF2-40B4-BE49-F238E27FC236}">
                  <a16:creationId xmlns:a16="http://schemas.microsoft.com/office/drawing/2014/main" id="{F165224F-080A-146C-3CD3-0B90E66DF67A}"/>
                </a:ext>
              </a:extLst>
            </p:cNvPr>
            <p:cNvPicPr/>
            <p:nvPr/>
          </p:nvPicPr>
          <p:blipFill>
            <a:blip r:embed="rId4"/>
            <a:stretch>
              <a:fillRect/>
            </a:stretch>
          </p:blipFill>
          <p:spPr>
            <a:xfrm>
              <a:off x="4229100" y="0"/>
              <a:ext cx="1714500" cy="2285238"/>
            </a:xfrm>
            <a:prstGeom prst="rect">
              <a:avLst/>
            </a:prstGeom>
          </p:spPr>
        </p:pic>
        <p:pic>
          <p:nvPicPr>
            <p:cNvPr id="10" name="Picture 9">
              <a:extLst>
                <a:ext uri="{FF2B5EF4-FFF2-40B4-BE49-F238E27FC236}">
                  <a16:creationId xmlns:a16="http://schemas.microsoft.com/office/drawing/2014/main" id="{D93ABA3D-2B9D-BA9D-C6F8-E137C44320B1}"/>
                </a:ext>
              </a:extLst>
            </p:cNvPr>
            <p:cNvPicPr/>
            <p:nvPr/>
          </p:nvPicPr>
          <p:blipFill>
            <a:blip r:embed="rId5"/>
            <a:stretch>
              <a:fillRect/>
            </a:stretch>
          </p:blipFill>
          <p:spPr>
            <a:xfrm>
              <a:off x="0" y="0"/>
              <a:ext cx="1714500" cy="2285238"/>
            </a:xfrm>
            <a:prstGeom prst="rect">
              <a:avLst/>
            </a:prstGeom>
          </p:spPr>
        </p:pic>
        <p:pic>
          <p:nvPicPr>
            <p:cNvPr id="11" name="Picture 10">
              <a:extLst>
                <a:ext uri="{FF2B5EF4-FFF2-40B4-BE49-F238E27FC236}">
                  <a16:creationId xmlns:a16="http://schemas.microsoft.com/office/drawing/2014/main" id="{DF38A357-97CA-2FAD-BB90-B6658CFD9353}"/>
                </a:ext>
              </a:extLst>
            </p:cNvPr>
            <p:cNvPicPr/>
            <p:nvPr/>
          </p:nvPicPr>
          <p:blipFill>
            <a:blip r:embed="rId6"/>
            <a:stretch>
              <a:fillRect/>
            </a:stretch>
          </p:blipFill>
          <p:spPr>
            <a:xfrm>
              <a:off x="3463925" y="2514600"/>
              <a:ext cx="1543685" cy="2743200"/>
            </a:xfrm>
            <a:prstGeom prst="rect">
              <a:avLst/>
            </a:prstGeom>
          </p:spPr>
        </p:pic>
      </p:grpSp>
      <p:cxnSp>
        <p:nvCxnSpPr>
          <p:cNvPr id="3" name="Straight Connector 2"/>
          <p:cNvCxnSpPr/>
          <p:nvPr/>
        </p:nvCxnSpPr>
        <p:spPr>
          <a:xfrm flipV="1">
            <a:off x="152400" y="298383"/>
            <a:ext cx="6604535" cy="9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85011" y="6516303"/>
            <a:ext cx="72574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2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113A-111B-FFBF-EF12-DFBC35C4363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II. </a:t>
            </a:r>
            <a:r>
              <a:rPr lang="en-US" dirty="0" smtClean="0">
                <a:latin typeface="Arial" panose="020B0604020202020204" pitchFamily="34" charset="0"/>
                <a:cs typeface="Arial" panose="020B0604020202020204" pitchFamily="34" charset="0"/>
              </a:rPr>
              <a:t>Materials.</a:t>
            </a:r>
            <a:endParaRPr lang="en-PH"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F41319-D044-2CC3-0045-064A3C7B20D2}"/>
              </a:ext>
            </a:extLst>
          </p:cNvPr>
          <p:cNvSpPr>
            <a:spLocks noGrp="1"/>
          </p:cNvSpPr>
          <p:nvPr>
            <p:ph idx="1"/>
          </p:nvPr>
        </p:nvSpPr>
        <p:spPr/>
        <p:txBody>
          <a:bodyPr/>
          <a:lstStyle/>
          <a:p>
            <a:pPr marL="0" marR="0" indent="0">
              <a:lnSpc>
                <a:spcPct val="110000"/>
              </a:lnSpc>
              <a:spcBef>
                <a:spcPts val="0"/>
              </a:spcBef>
              <a:spcAft>
                <a:spcPts val="3055"/>
              </a:spcAft>
              <a:buNone/>
            </a:pPr>
            <a:r>
              <a:rPr lang="en-PH"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Recording equipment: </a:t>
            </a:r>
            <a:endParaRPr lang="en-PH"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R="17780" fontAlgn="base">
              <a:lnSpc>
                <a:spcPct val="110000"/>
              </a:lnSpc>
              <a:spcBef>
                <a:spcPts val="0"/>
              </a:spcBef>
              <a:spcAft>
                <a:spcPts val="2970"/>
              </a:spcAft>
              <a:buClr>
                <a:srgbClr val="000000"/>
              </a:buClr>
              <a:buSzPts val="1200"/>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Audio recorder (Smartphone)</a:t>
            </a:r>
            <a:r>
              <a:rPr lang="en-PH" sz="18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R="17780" fontAlgn="base">
              <a:lnSpc>
                <a:spcPct val="110000"/>
              </a:lnSpc>
              <a:spcBef>
                <a:spcPts val="0"/>
              </a:spcBef>
              <a:spcAft>
                <a:spcPts val="2970"/>
              </a:spcAft>
              <a:buClr>
                <a:srgbClr val="000000"/>
              </a:buClr>
              <a:buSzPts val="1200"/>
            </a:pPr>
            <a:r>
              <a:rPr lang="en-PH" sz="1800" dirty="0">
                <a:solidFill>
                  <a:srgbClr val="000000"/>
                </a:solidFill>
                <a:uFill>
                  <a:solidFill>
                    <a:srgbClr val="000000"/>
                  </a:solidFill>
                </a:uFill>
                <a:latin typeface="Arial" panose="020B0604020202020204" pitchFamily="34" charset="0"/>
                <a:ea typeface="Wingdings" panose="05000000000000000000" pitchFamily="2" charset="2"/>
                <a:cs typeface="Arial" panose="020B0604020202020204" pitchFamily="34" charset="0"/>
              </a:rPr>
              <a:t>Microphone (for accurate recording)</a:t>
            </a:r>
            <a:endParaRPr lang="en-PH" sz="1800" u="none" strike="noStrike"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0" marR="0" indent="0">
              <a:lnSpc>
                <a:spcPct val="110000"/>
              </a:lnSpc>
              <a:spcBef>
                <a:spcPts val="0"/>
              </a:spcBef>
              <a:spcAft>
                <a:spcPts val="3055"/>
              </a:spcAft>
              <a:buNone/>
            </a:pPr>
            <a:r>
              <a:rPr lang="en-PH"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Software for recording and analysis equipment:  </a:t>
            </a:r>
            <a:endParaRPr lang="en-PH"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R="17780" fontAlgn="base">
              <a:lnSpc>
                <a:spcPct val="110000"/>
              </a:lnSpc>
              <a:spcBef>
                <a:spcPts val="0"/>
              </a:spcBef>
              <a:spcAft>
                <a:spcPts val="2945"/>
              </a:spcAft>
              <a:buClr>
                <a:srgbClr val="000000"/>
              </a:buClr>
              <a:buSzPts val="1200"/>
            </a:pPr>
            <a:r>
              <a:rPr lang="en-PH"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Matlab</a:t>
            </a: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PH" sz="1800" u="none" strike="noStrike"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R="17780" fontAlgn="base">
              <a:lnSpc>
                <a:spcPct val="110000"/>
              </a:lnSpc>
              <a:spcBef>
                <a:spcPts val="0"/>
              </a:spcBef>
              <a:spcAft>
                <a:spcPts val="2730"/>
              </a:spcAft>
              <a:buClr>
                <a:srgbClr val="000000"/>
              </a:buClr>
              <a:buSzPts val="1200"/>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Google </a:t>
            </a:r>
            <a:r>
              <a:rPr lang="en-PH" sz="1800" u="none" strike="noStrike"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Colab</a:t>
            </a: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(Audio processing and Coding) </a:t>
            </a:r>
            <a:endParaRPr lang="en-PH" sz="1800" u="none" strike="noStrike" dirty="0">
              <a:solidFill>
                <a:srgbClr val="000000"/>
              </a:solidFill>
              <a:effectLst/>
              <a:uFill>
                <a:solidFill>
                  <a:srgbClr val="000000"/>
                </a:solidFill>
              </a:uFill>
              <a:latin typeface="Arial" panose="020B0604020202020204" pitchFamily="34" charset="0"/>
              <a:ea typeface="Wingdings" panose="05000000000000000000" pitchFamily="2" charset="2"/>
              <a:cs typeface="Arial" panose="020B0604020202020204" pitchFamily="34" charset="0"/>
            </a:endParaRPr>
          </a:p>
          <a:p>
            <a:pPr marL="0" indent="0">
              <a:buNone/>
            </a:pPr>
            <a:endParaRPr lang="en-PH"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7BF377C5-AFCB-9BED-6293-59D298A10CA8}"/>
              </a:ext>
            </a:extLst>
          </p:cNvPr>
          <p:cNvCxnSpPr/>
          <p:nvPr/>
        </p:nvCxnSpPr>
        <p:spPr>
          <a:xfrm flipH="1">
            <a:off x="3517641" y="242596"/>
            <a:ext cx="83975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E86BBC6-AD05-9252-A0A4-2479882A95BD}"/>
              </a:ext>
            </a:extLst>
          </p:cNvPr>
          <p:cNvCxnSpPr/>
          <p:nvPr/>
        </p:nvCxnSpPr>
        <p:spPr>
          <a:xfrm>
            <a:off x="513184" y="475861"/>
            <a:ext cx="0" cy="5701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1938037-9F6D-57FB-AA36-3C3FD095733D}"/>
              </a:ext>
            </a:extLst>
          </p:cNvPr>
          <p:cNvCxnSpPr>
            <a:cxnSpLocks/>
          </p:cNvCxnSpPr>
          <p:nvPr/>
        </p:nvCxnSpPr>
        <p:spPr>
          <a:xfrm>
            <a:off x="765110" y="5738327"/>
            <a:ext cx="91160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4C29CC-5C7A-D4A1-4C64-B7B936871807}"/>
              </a:ext>
            </a:extLst>
          </p:cNvPr>
          <p:cNvCxnSpPr/>
          <p:nvPr/>
        </p:nvCxnSpPr>
        <p:spPr>
          <a:xfrm>
            <a:off x="765110" y="1427584"/>
            <a:ext cx="55703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917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66C5-83FA-C9D3-01A9-11278DC2E18B}"/>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III. Objectives</a:t>
            </a:r>
            <a:r>
              <a:rPr lang="en-US" dirty="0"/>
              <a:t>.</a:t>
            </a:r>
            <a:endParaRPr lang="en-PH" dirty="0"/>
          </a:p>
        </p:txBody>
      </p:sp>
      <p:sp>
        <p:nvSpPr>
          <p:cNvPr id="3" name="Content Placeholder 2">
            <a:extLst>
              <a:ext uri="{FF2B5EF4-FFF2-40B4-BE49-F238E27FC236}">
                <a16:creationId xmlns:a16="http://schemas.microsoft.com/office/drawing/2014/main" id="{97AF0A5A-8362-C90A-49AE-93898EF6DB3D}"/>
              </a:ext>
            </a:extLst>
          </p:cNvPr>
          <p:cNvSpPr>
            <a:spLocks noGrp="1"/>
          </p:cNvSpPr>
          <p:nvPr>
            <p:ph idx="1"/>
          </p:nvPr>
        </p:nvSpPr>
        <p:spPr/>
        <p:txBody>
          <a:bodyPr/>
          <a:lstStyle/>
          <a:p>
            <a:pPr marL="342900" marR="17780" lvl="0" indent="-342900" fontAlgn="base">
              <a:lnSpc>
                <a:spcPct val="110000"/>
              </a:lnSpc>
              <a:spcBef>
                <a:spcPts val="0"/>
              </a:spcBef>
              <a:spcAft>
                <a:spcPts val="2150"/>
              </a:spcAft>
              <a:buClr>
                <a:srgbClr val="000000"/>
              </a:buClr>
              <a:buSzPts val="1200"/>
              <a:buFont typeface="+mj-lt"/>
              <a:buAutoNum type="arabicPeriod"/>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classify chicken genders using their vocalizations. </a:t>
            </a:r>
          </a:p>
          <a:p>
            <a:pPr marL="342900" marR="17780" lvl="0" indent="-342900" fontAlgn="base">
              <a:lnSpc>
                <a:spcPct val="110000"/>
              </a:lnSpc>
              <a:spcBef>
                <a:spcPts val="0"/>
              </a:spcBef>
              <a:spcAft>
                <a:spcPts val="2135"/>
              </a:spcAft>
              <a:buClr>
                <a:srgbClr val="000000"/>
              </a:buClr>
              <a:buSzPts val="1200"/>
              <a:buFont typeface="+mj-lt"/>
              <a:buAutoNum type="arabicPeriod"/>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create a cost-effective and non-invasive solution for poultry farming. </a:t>
            </a:r>
          </a:p>
          <a:p>
            <a:pPr marL="342900" marR="17780" lvl="0" indent="-342900" fontAlgn="base">
              <a:lnSpc>
                <a:spcPct val="110000"/>
              </a:lnSpc>
              <a:spcBef>
                <a:spcPts val="0"/>
              </a:spcBef>
              <a:spcAft>
                <a:spcPts val="2145"/>
              </a:spcAft>
              <a:buClr>
                <a:srgbClr val="000000"/>
              </a:buClr>
              <a:buSzPts val="1200"/>
              <a:buFont typeface="+mj-lt"/>
              <a:buAutoNum type="arabicPeriod"/>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use a Random Forest classifier for accurate and interpretable results. </a:t>
            </a:r>
          </a:p>
          <a:p>
            <a:pPr marL="342900" marR="17780" lvl="0" indent="-342900" fontAlgn="base">
              <a:lnSpc>
                <a:spcPct val="264000"/>
              </a:lnSpc>
              <a:spcBef>
                <a:spcPts val="0"/>
              </a:spcBef>
              <a:spcAft>
                <a:spcPts val="1400"/>
              </a:spcAft>
              <a:buClr>
                <a:srgbClr val="000000"/>
              </a:buClr>
              <a:buSzPts val="1200"/>
              <a:buFont typeface="+mj-lt"/>
              <a:buAutoNum type="arabicPeriod"/>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To utilize the use of Python programming language to achieve overall objectives. </a:t>
            </a:r>
          </a:p>
          <a:p>
            <a:pPr marL="0" indent="0">
              <a:buNone/>
            </a:pPr>
            <a:endParaRPr lang="en-PH" dirty="0"/>
          </a:p>
        </p:txBody>
      </p:sp>
      <p:cxnSp>
        <p:nvCxnSpPr>
          <p:cNvPr id="5" name="Straight Connector 4">
            <a:extLst>
              <a:ext uri="{FF2B5EF4-FFF2-40B4-BE49-F238E27FC236}">
                <a16:creationId xmlns:a16="http://schemas.microsoft.com/office/drawing/2014/main" id="{531503C1-FC46-04DF-B2F6-0C89451C3657}"/>
              </a:ext>
            </a:extLst>
          </p:cNvPr>
          <p:cNvCxnSpPr/>
          <p:nvPr/>
        </p:nvCxnSpPr>
        <p:spPr>
          <a:xfrm>
            <a:off x="494522" y="298580"/>
            <a:ext cx="78003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6B830B-0321-7227-B501-F576E2662BAA}"/>
              </a:ext>
            </a:extLst>
          </p:cNvPr>
          <p:cNvCxnSpPr/>
          <p:nvPr/>
        </p:nvCxnSpPr>
        <p:spPr>
          <a:xfrm>
            <a:off x="373224" y="699796"/>
            <a:ext cx="0" cy="5290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26620A-1C2C-4D03-5955-CA84CFB01D54}"/>
              </a:ext>
            </a:extLst>
          </p:cNvPr>
          <p:cNvCxnSpPr/>
          <p:nvPr/>
        </p:nvCxnSpPr>
        <p:spPr>
          <a:xfrm>
            <a:off x="765110" y="4935894"/>
            <a:ext cx="923730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1404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82CAA-9EC7-7A70-9975-3DBF56C8E730}"/>
              </a:ext>
            </a:extLst>
          </p:cNvPr>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IV</a:t>
            </a:r>
            <a:r>
              <a:rPr lang="en-US" dirty="0" smtClean="0">
                <a:latin typeface="Arial" panose="020B0604020202020204" pitchFamily="34" charset="0"/>
                <a:cs typeface="Arial" panose="020B0604020202020204" pitchFamily="34" charset="0"/>
              </a:rPr>
              <a:t>. Methodology.</a:t>
            </a:r>
            <a:endParaRPr lang="en-PH"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6BEE7C-13BF-3DB7-43F2-C17C1E3764BD}"/>
              </a:ext>
            </a:extLst>
          </p:cNvPr>
          <p:cNvSpPr>
            <a:spLocks noGrp="1"/>
          </p:cNvSpPr>
          <p:nvPr>
            <p:ph idx="1"/>
          </p:nvPr>
        </p:nvSpPr>
        <p:spPr/>
        <p:txBody>
          <a:bodyPr/>
          <a:lstStyle/>
          <a:p>
            <a:pPr marL="0" marR="0" indent="0">
              <a:lnSpc>
                <a:spcPct val="110000"/>
              </a:lnSpc>
              <a:spcBef>
                <a:spcPts val="0"/>
              </a:spcBef>
              <a:spcAft>
                <a:spcPts val="3355"/>
              </a:spcAft>
              <a:buNone/>
            </a:pPr>
            <a:r>
              <a:rPr lang="en-PH" sz="1800" b="1" dirty="0">
                <a:solidFill>
                  <a:srgbClr val="000000"/>
                </a:solidFill>
                <a:effectLst/>
                <a:latin typeface="Arial" panose="020B0604020202020204" pitchFamily="34" charset="0"/>
                <a:ea typeface="Arial" panose="020B0604020202020204" pitchFamily="34" charset="0"/>
                <a:cs typeface="Arial" panose="020B0604020202020204" pitchFamily="34" charset="0"/>
              </a:rPr>
              <a:t>1. Data Collection</a:t>
            </a:r>
            <a:r>
              <a:rPr lang="en-PH" sz="18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endParaRPr lang="en-PH"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R="17780" lvl="0" fontAlgn="base">
              <a:lnSpc>
                <a:spcPct val="265000"/>
              </a:lnSpc>
              <a:spcBef>
                <a:spcPts val="0"/>
              </a:spcBef>
              <a:spcAft>
                <a:spcPts val="0"/>
              </a:spcAft>
              <a:buClr>
                <a:srgbClr val="000000"/>
              </a:buClr>
              <a:buSzPts val="1000"/>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Record chicken sounds from male and female chickens in a controlled environment. </a:t>
            </a:r>
          </a:p>
          <a:p>
            <a:pPr marR="17780" fontAlgn="base">
              <a:lnSpc>
                <a:spcPct val="110000"/>
              </a:lnSpc>
              <a:spcBef>
                <a:spcPts val="0"/>
              </a:spcBef>
              <a:spcAft>
                <a:spcPts val="2150"/>
              </a:spcAft>
              <a:buClr>
                <a:srgbClr val="000000"/>
              </a:buClr>
              <a:buSzPts val="1000"/>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high-quality audio recorder and ensure minimal background noise. </a:t>
            </a:r>
          </a:p>
          <a:p>
            <a:pPr marR="17780" fontAlgn="base">
              <a:lnSpc>
                <a:spcPct val="110000"/>
              </a:lnSpc>
              <a:spcBef>
                <a:spcPts val="0"/>
              </a:spcBef>
              <a:spcAft>
                <a:spcPts val="3705"/>
              </a:spcAft>
              <a:buClr>
                <a:srgbClr val="000000"/>
              </a:buClr>
              <a:buSzPts val="1000"/>
            </a:pPr>
            <a:r>
              <a:rPr lang="en-PH"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Collect balanced samples of male and female chicken sounds. </a:t>
            </a:r>
          </a:p>
          <a:p>
            <a:endParaRPr lang="en-PH"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5365F82F-CECF-7020-46B9-6BC2FDC40861}"/>
              </a:ext>
            </a:extLst>
          </p:cNvPr>
          <p:cNvCxnSpPr/>
          <p:nvPr/>
        </p:nvCxnSpPr>
        <p:spPr>
          <a:xfrm>
            <a:off x="838200" y="4432041"/>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59403F0-7667-244B-019E-F71FE3FE389F}"/>
              </a:ext>
            </a:extLst>
          </p:cNvPr>
          <p:cNvCxnSpPr/>
          <p:nvPr/>
        </p:nvCxnSpPr>
        <p:spPr>
          <a:xfrm>
            <a:off x="838200" y="438539"/>
            <a:ext cx="10041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F4DE8BB-B384-AA66-B9AE-B1AEA85AAFC8}"/>
              </a:ext>
            </a:extLst>
          </p:cNvPr>
          <p:cNvCxnSpPr/>
          <p:nvPr/>
        </p:nvCxnSpPr>
        <p:spPr>
          <a:xfrm>
            <a:off x="522514" y="811763"/>
            <a:ext cx="0" cy="58876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33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1E4BC5-6E50-71EE-F5E0-9BA739A246D0}"/>
              </a:ext>
            </a:extLst>
          </p:cNvPr>
          <p:cNvSpPr>
            <a:spLocks noGrp="1"/>
          </p:cNvSpPr>
          <p:nvPr>
            <p:ph idx="1"/>
          </p:nvPr>
        </p:nvSpPr>
        <p:spPr>
          <a:xfrm>
            <a:off x="102638" y="102637"/>
            <a:ext cx="5749522" cy="6662058"/>
          </a:xfrm>
        </p:spPr>
        <p:txBody>
          <a:bodyPr>
            <a:normAutofit fontScale="25000" lnSpcReduction="20000"/>
          </a:bodyPr>
          <a:lstStyle/>
          <a:p>
            <a:pPr marL="0" indent="0">
              <a:buNone/>
            </a:pPr>
            <a:r>
              <a:rPr lang="en-US" sz="6400" dirty="0"/>
              <a:t>2. Audio Splitting</a:t>
            </a:r>
          </a:p>
          <a:p>
            <a:pPr marL="0" indent="0">
              <a:buNone/>
            </a:pPr>
            <a:r>
              <a:rPr lang="en-US" sz="3200" dirty="0"/>
              <a:t>import </a:t>
            </a:r>
            <a:r>
              <a:rPr lang="en-US" sz="3200" dirty="0" err="1"/>
              <a:t>librosa</a:t>
            </a:r>
            <a:r>
              <a:rPr lang="en-US" sz="3200" dirty="0"/>
              <a:t> </a:t>
            </a:r>
          </a:p>
          <a:p>
            <a:pPr marL="0" indent="0">
              <a:buNone/>
            </a:pPr>
            <a:r>
              <a:rPr lang="en-US" sz="3200" dirty="0"/>
              <a:t>import </a:t>
            </a:r>
            <a:r>
              <a:rPr lang="en-US" sz="3200" dirty="0" err="1"/>
              <a:t>numpy</a:t>
            </a:r>
            <a:r>
              <a:rPr lang="en-US" sz="3200" dirty="0"/>
              <a:t> as np </a:t>
            </a:r>
          </a:p>
          <a:p>
            <a:pPr marL="0" indent="0">
              <a:buNone/>
            </a:pPr>
            <a:r>
              <a:rPr lang="en-US" sz="3200" dirty="0"/>
              <a:t>import </a:t>
            </a:r>
            <a:r>
              <a:rPr lang="en-US" sz="3200" dirty="0" err="1"/>
              <a:t>soundfile</a:t>
            </a:r>
            <a:r>
              <a:rPr lang="en-US" sz="3200" dirty="0"/>
              <a:t> as sf </a:t>
            </a:r>
          </a:p>
          <a:p>
            <a:pPr marL="0" indent="0">
              <a:buNone/>
            </a:pPr>
            <a:r>
              <a:rPr lang="en-US" sz="3200" dirty="0"/>
              <a:t>import warnings </a:t>
            </a:r>
          </a:p>
          <a:p>
            <a:pPr marL="0" indent="0">
              <a:buNone/>
            </a:pPr>
            <a:r>
              <a:rPr lang="en-US" sz="3200" dirty="0"/>
              <a:t> </a:t>
            </a:r>
          </a:p>
          <a:p>
            <a:pPr marL="0" indent="0">
              <a:buNone/>
            </a:pPr>
            <a:r>
              <a:rPr lang="en-US" sz="3200" dirty="0"/>
              <a:t># Define parameters </a:t>
            </a:r>
          </a:p>
          <a:p>
            <a:pPr marL="0" indent="0">
              <a:buNone/>
            </a:pPr>
            <a:r>
              <a:rPr lang="en-US" sz="3200" dirty="0"/>
              <a:t>SR = 44100  # Sample rate </a:t>
            </a:r>
          </a:p>
          <a:p>
            <a:pPr marL="0" indent="0">
              <a:buNone/>
            </a:pPr>
            <a:r>
              <a:rPr lang="en-US" sz="3200" dirty="0"/>
              <a:t>SEGMENT_DURATION = 3  # Segment duration in seconds </a:t>
            </a:r>
          </a:p>
          <a:p>
            <a:pPr marL="0" indent="0">
              <a:buNone/>
            </a:pPr>
            <a:r>
              <a:rPr lang="en-US" sz="3200" dirty="0"/>
              <a:t>SEGMENT_SAMPLES = SR * SEGMENT_DURATION  # Total samples for 3 seconds </a:t>
            </a:r>
          </a:p>
          <a:p>
            <a:pPr marL="0" indent="0">
              <a:buNone/>
            </a:pPr>
            <a:r>
              <a:rPr lang="en-US" sz="3200" dirty="0"/>
              <a:t>FREQ_THRESHOLD = 1000  # Frequency threshold in Hz for rooster crowing PEAK_ENERGY_PERCENTILE = 95  # Sensitivity for detecting crowing </a:t>
            </a:r>
          </a:p>
          <a:p>
            <a:pPr marL="0" indent="0">
              <a:buNone/>
            </a:pPr>
            <a:r>
              <a:rPr lang="en-US" sz="3200" dirty="0"/>
              <a:t> </a:t>
            </a:r>
          </a:p>
          <a:p>
            <a:pPr marL="0" indent="0">
              <a:buNone/>
            </a:pPr>
            <a:r>
              <a:rPr lang="en-US" sz="3200" dirty="0"/>
              <a:t># Input and output filenames </a:t>
            </a:r>
          </a:p>
          <a:p>
            <a:pPr marL="0" indent="0">
              <a:buNone/>
            </a:pPr>
            <a:r>
              <a:rPr lang="en-US" sz="3200" dirty="0" err="1"/>
              <a:t>input_file</a:t>
            </a:r>
            <a:r>
              <a:rPr lang="en-US" sz="3200" dirty="0"/>
              <a:t> = "chicken_sound.mp3" </a:t>
            </a:r>
          </a:p>
          <a:p>
            <a:pPr marL="0" indent="0">
              <a:buNone/>
            </a:pPr>
            <a:r>
              <a:rPr lang="en-US" sz="3200" dirty="0"/>
              <a:t> </a:t>
            </a:r>
          </a:p>
          <a:p>
            <a:pPr marL="0" indent="0">
              <a:buNone/>
            </a:pPr>
            <a:r>
              <a:rPr lang="en-US" sz="3200" dirty="0"/>
              <a:t>try: </a:t>
            </a:r>
          </a:p>
          <a:p>
            <a:pPr marL="0" indent="0">
              <a:buNone/>
            </a:pPr>
            <a:r>
              <a:rPr lang="en-US" sz="3200" dirty="0"/>
              <a:t>    with </a:t>
            </a:r>
            <a:r>
              <a:rPr lang="en-US" sz="3200" dirty="0" err="1"/>
              <a:t>warnings.catch_warnings</a:t>
            </a:r>
            <a:r>
              <a:rPr lang="en-US" sz="3200" dirty="0"/>
              <a:t>():         </a:t>
            </a:r>
            <a:r>
              <a:rPr lang="en-US" sz="3200" dirty="0" err="1"/>
              <a:t>warnings.simplefilter</a:t>
            </a:r>
            <a:r>
              <a:rPr lang="en-US" sz="3200" dirty="0"/>
              <a:t>("ignore") </a:t>
            </a:r>
          </a:p>
          <a:p>
            <a:pPr marL="0" indent="0">
              <a:buNone/>
            </a:pPr>
            <a:r>
              <a:rPr lang="en-US" sz="3200" dirty="0"/>
              <a:t>        # Load audio file </a:t>
            </a:r>
          </a:p>
          <a:p>
            <a:pPr marL="0" indent="0">
              <a:buNone/>
            </a:pPr>
            <a:r>
              <a:rPr lang="en-US" sz="3200" dirty="0"/>
              <a:t>        audio, </a:t>
            </a:r>
            <a:r>
              <a:rPr lang="en-US" sz="3200" dirty="0" err="1"/>
              <a:t>sample_rate</a:t>
            </a:r>
            <a:r>
              <a:rPr lang="en-US" sz="3200" dirty="0"/>
              <a:t> = </a:t>
            </a:r>
            <a:r>
              <a:rPr lang="en-US" sz="3200" dirty="0" err="1"/>
              <a:t>librosa.load</a:t>
            </a:r>
            <a:r>
              <a:rPr lang="en-US" sz="3200" dirty="0"/>
              <a:t>(</a:t>
            </a:r>
            <a:r>
              <a:rPr lang="en-US" sz="3200" dirty="0" err="1"/>
              <a:t>input_file</a:t>
            </a:r>
            <a:r>
              <a:rPr lang="en-US" sz="3200" dirty="0"/>
              <a:t>, </a:t>
            </a:r>
            <a:r>
              <a:rPr lang="en-US" sz="3200" dirty="0" err="1"/>
              <a:t>sr</a:t>
            </a:r>
            <a:r>
              <a:rPr lang="en-US" sz="3200" dirty="0"/>
              <a:t>=SR) </a:t>
            </a:r>
          </a:p>
          <a:p>
            <a:pPr marL="0" indent="0">
              <a:buNone/>
            </a:pPr>
            <a:r>
              <a:rPr lang="en-US" sz="3200" dirty="0"/>
              <a:t> </a:t>
            </a:r>
          </a:p>
          <a:p>
            <a:pPr marL="0" indent="0">
              <a:buNone/>
            </a:pPr>
            <a:r>
              <a:rPr lang="en-US" sz="3200" dirty="0"/>
              <a:t>    # Compute Short-Time Fourier Transform (STFT)     S = </a:t>
            </a:r>
            <a:r>
              <a:rPr lang="en-US" sz="3200" dirty="0" err="1"/>
              <a:t>np.abs</a:t>
            </a:r>
            <a:r>
              <a:rPr lang="en-US" sz="3200" dirty="0"/>
              <a:t>(</a:t>
            </a:r>
            <a:r>
              <a:rPr lang="en-US" sz="3200" dirty="0" err="1"/>
              <a:t>librosa.stft</a:t>
            </a:r>
            <a:r>
              <a:rPr lang="en-US" sz="3200" dirty="0"/>
              <a:t>(audio, </a:t>
            </a:r>
            <a:r>
              <a:rPr lang="en-US" sz="3200" dirty="0" err="1"/>
              <a:t>n_fft</a:t>
            </a:r>
            <a:r>
              <a:rPr lang="en-US" sz="3200" dirty="0"/>
              <a:t>=2048, </a:t>
            </a:r>
            <a:r>
              <a:rPr lang="en-US" sz="3200" dirty="0" err="1"/>
              <a:t>hop_length</a:t>
            </a:r>
            <a:r>
              <a:rPr lang="en-US" sz="3200" dirty="0"/>
              <a:t>=512)) </a:t>
            </a:r>
          </a:p>
          <a:p>
            <a:pPr marL="0" indent="0">
              <a:buNone/>
            </a:pPr>
            <a:r>
              <a:rPr lang="en-US" sz="3200" dirty="0"/>
              <a:t>    </a:t>
            </a:r>
            <a:r>
              <a:rPr lang="en-US" sz="3200" dirty="0" err="1"/>
              <a:t>freqs</a:t>
            </a:r>
            <a:r>
              <a:rPr lang="en-US" sz="3200" dirty="0"/>
              <a:t> = </a:t>
            </a:r>
            <a:r>
              <a:rPr lang="en-US" sz="3200" dirty="0" err="1"/>
              <a:t>librosa.fft_frequencies</a:t>
            </a:r>
            <a:r>
              <a:rPr lang="en-US" sz="3200" dirty="0"/>
              <a:t>(</a:t>
            </a:r>
            <a:r>
              <a:rPr lang="en-US" sz="3200" dirty="0" err="1"/>
              <a:t>sr</a:t>
            </a:r>
            <a:r>
              <a:rPr lang="en-US" sz="3200" dirty="0"/>
              <a:t>=SR, </a:t>
            </a:r>
            <a:r>
              <a:rPr lang="en-US" sz="3200" dirty="0" err="1"/>
              <a:t>n_fft</a:t>
            </a:r>
            <a:r>
              <a:rPr lang="en-US" sz="3200" dirty="0"/>
              <a:t>=2048) </a:t>
            </a:r>
          </a:p>
          <a:p>
            <a:pPr marL="0" indent="0">
              <a:buNone/>
            </a:pPr>
            <a:r>
              <a:rPr lang="en-US" sz="3200" dirty="0"/>
              <a:t> </a:t>
            </a:r>
          </a:p>
          <a:p>
            <a:pPr marL="0" indent="0">
              <a:buNone/>
            </a:pPr>
            <a:r>
              <a:rPr lang="en-US" sz="3200" dirty="0"/>
              <a:t>    # Find high-frequency energy peaks (rooster crowing) </a:t>
            </a:r>
          </a:p>
          <a:p>
            <a:pPr marL="0" indent="0">
              <a:buNone/>
            </a:pPr>
            <a:r>
              <a:rPr lang="en-US" sz="3200" dirty="0"/>
              <a:t>    </a:t>
            </a:r>
            <a:r>
              <a:rPr lang="en-US" sz="3200" dirty="0" err="1"/>
              <a:t>high_freq_indices</a:t>
            </a:r>
            <a:r>
              <a:rPr lang="en-US" sz="3200" dirty="0"/>
              <a:t> = </a:t>
            </a:r>
            <a:r>
              <a:rPr lang="en-US" sz="3200" dirty="0" err="1"/>
              <a:t>np.where</a:t>
            </a:r>
            <a:r>
              <a:rPr lang="en-US" sz="3200" dirty="0"/>
              <a:t>(</a:t>
            </a:r>
            <a:r>
              <a:rPr lang="en-US" sz="3200" dirty="0" err="1"/>
              <a:t>freqs</a:t>
            </a:r>
            <a:r>
              <a:rPr lang="en-US" sz="3200" dirty="0"/>
              <a:t> &gt; FREQ_THRESHOLD)[0] </a:t>
            </a:r>
          </a:p>
          <a:p>
            <a:pPr marL="0" indent="0">
              <a:buNone/>
            </a:pPr>
            <a:r>
              <a:rPr lang="en-US" sz="3200" dirty="0"/>
              <a:t>    </a:t>
            </a:r>
            <a:r>
              <a:rPr lang="en-US" sz="3200" dirty="0" err="1"/>
              <a:t>high_freq_energy</a:t>
            </a:r>
            <a:r>
              <a:rPr lang="en-US" sz="3200" dirty="0"/>
              <a:t> = </a:t>
            </a:r>
            <a:r>
              <a:rPr lang="en-US" sz="3200" dirty="0" err="1"/>
              <a:t>np.sum</a:t>
            </a:r>
            <a:r>
              <a:rPr lang="en-US" sz="3200" dirty="0"/>
              <a:t>(S[</a:t>
            </a:r>
            <a:r>
              <a:rPr lang="en-US" sz="3200" dirty="0" err="1"/>
              <a:t>high_freq_indices</a:t>
            </a:r>
            <a:r>
              <a:rPr lang="en-US" sz="3200" dirty="0"/>
              <a:t>, :], axis=0) </a:t>
            </a:r>
          </a:p>
          <a:p>
            <a:pPr marL="0" indent="0">
              <a:buNone/>
            </a:pPr>
            <a:r>
              <a:rPr lang="en-US" sz="3200" dirty="0"/>
              <a:t> </a:t>
            </a:r>
          </a:p>
          <a:p>
            <a:pPr marL="0" indent="0">
              <a:buNone/>
            </a:pPr>
            <a:r>
              <a:rPr lang="en-US" sz="3200" dirty="0"/>
              <a:t>    # Find peaks above a threshold </a:t>
            </a:r>
          </a:p>
          <a:p>
            <a:pPr marL="0" indent="0">
              <a:buNone/>
            </a:pPr>
            <a:r>
              <a:rPr lang="en-US" sz="3200" dirty="0"/>
              <a:t>    </a:t>
            </a:r>
            <a:r>
              <a:rPr lang="en-US" sz="3200" dirty="0" err="1"/>
              <a:t>peak_indices</a:t>
            </a:r>
            <a:r>
              <a:rPr lang="en-US" sz="3200" dirty="0"/>
              <a:t> = </a:t>
            </a:r>
            <a:r>
              <a:rPr lang="en-US" sz="3200" dirty="0" err="1"/>
              <a:t>np.where</a:t>
            </a:r>
            <a:r>
              <a:rPr lang="en-US" sz="3200" dirty="0"/>
              <a:t>(</a:t>
            </a:r>
            <a:r>
              <a:rPr lang="en-US" sz="3200" dirty="0" err="1"/>
              <a:t>high_freq_energy</a:t>
            </a:r>
            <a:r>
              <a:rPr lang="en-US" sz="3200" dirty="0"/>
              <a:t> &gt; </a:t>
            </a:r>
            <a:r>
              <a:rPr lang="en-US" sz="3200" dirty="0" err="1"/>
              <a:t>np.percentile</a:t>
            </a:r>
            <a:r>
              <a:rPr lang="en-US" sz="3200" dirty="0"/>
              <a:t>(</a:t>
            </a:r>
            <a:r>
              <a:rPr lang="en-US" sz="3200" dirty="0" err="1"/>
              <a:t>high_freq_energy</a:t>
            </a:r>
            <a:r>
              <a:rPr lang="en-US" sz="3200" dirty="0"/>
              <a:t>, </a:t>
            </a:r>
          </a:p>
          <a:p>
            <a:pPr marL="0" indent="0">
              <a:buNone/>
            </a:pPr>
            <a:r>
              <a:rPr lang="en-US" sz="3200" dirty="0"/>
              <a:t>PEAK_ENERGY_PERCENTILE))[0] </a:t>
            </a:r>
          </a:p>
          <a:p>
            <a:pPr marL="0" indent="0">
              <a:buNone/>
            </a:pPr>
            <a:r>
              <a:rPr lang="en-US" sz="3200" dirty="0"/>
              <a:t> </a:t>
            </a:r>
          </a:p>
          <a:p>
            <a:pPr marL="0" indent="0">
              <a:buNone/>
            </a:pPr>
            <a:r>
              <a:rPr lang="en-US" sz="3200" dirty="0"/>
              <a:t> </a:t>
            </a:r>
            <a:endParaRPr lang="en-US" dirty="0"/>
          </a:p>
        </p:txBody>
      </p:sp>
      <p:sp>
        <p:nvSpPr>
          <p:cNvPr id="10" name="Content Placeholder 2">
            <a:extLst>
              <a:ext uri="{FF2B5EF4-FFF2-40B4-BE49-F238E27FC236}">
                <a16:creationId xmlns:a16="http://schemas.microsoft.com/office/drawing/2014/main" id="{E1A07F41-9331-268B-551F-3540F18A21A8}"/>
              </a:ext>
            </a:extLst>
          </p:cNvPr>
          <p:cNvSpPr txBox="1">
            <a:spLocks/>
          </p:cNvSpPr>
          <p:nvPr/>
        </p:nvSpPr>
        <p:spPr>
          <a:xfrm>
            <a:off x="6004560" y="195942"/>
            <a:ext cx="5901922" cy="66620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900" dirty="0"/>
              <a:t>if </a:t>
            </a:r>
            <a:r>
              <a:rPr lang="en-US" sz="900" dirty="0" err="1"/>
              <a:t>peak_indices.size</a:t>
            </a:r>
            <a:r>
              <a:rPr lang="en-US" sz="900" dirty="0"/>
              <a:t> &gt; 0:         </a:t>
            </a:r>
            <a:r>
              <a:rPr lang="en-US" sz="900" dirty="0" err="1"/>
              <a:t>extracted_segments</a:t>
            </a:r>
            <a:r>
              <a:rPr lang="en-US" sz="900" dirty="0"/>
              <a:t> = 0 </a:t>
            </a:r>
          </a:p>
          <a:p>
            <a:pPr marL="0" indent="0">
              <a:buFont typeface="Arial" panose="020B0604020202020204" pitchFamily="34" charset="0"/>
              <a:buNone/>
            </a:pPr>
            <a:r>
              <a:rPr lang="en-US" sz="900" dirty="0"/>
              <a:t>        </a:t>
            </a:r>
            <a:r>
              <a:rPr lang="en-US" sz="900" dirty="0" err="1"/>
              <a:t>used_indices</a:t>
            </a:r>
            <a:r>
              <a:rPr lang="en-US" sz="900" dirty="0"/>
              <a:t> = set()  # To avoid overlapping extractions </a:t>
            </a:r>
          </a:p>
          <a:p>
            <a:pPr marL="0" indent="0">
              <a:buFont typeface="Arial" panose="020B0604020202020204" pitchFamily="34" charset="0"/>
              <a:buNone/>
            </a:pPr>
            <a:r>
              <a:rPr lang="en-US" sz="900" dirty="0"/>
              <a:t> </a:t>
            </a:r>
          </a:p>
          <a:p>
            <a:pPr marL="0" indent="0">
              <a:buFont typeface="Arial" panose="020B0604020202020204" pitchFamily="34" charset="0"/>
              <a:buNone/>
            </a:pPr>
            <a:r>
              <a:rPr lang="en-US" sz="900" dirty="0"/>
              <a:t>        for peak in </a:t>
            </a:r>
            <a:r>
              <a:rPr lang="en-US" sz="900" dirty="0" err="1"/>
              <a:t>peak_indices</a:t>
            </a:r>
            <a:r>
              <a:rPr lang="en-US" sz="900" dirty="0"/>
              <a:t>: </a:t>
            </a:r>
          </a:p>
          <a:p>
            <a:pPr marL="0" indent="0">
              <a:buFont typeface="Arial" panose="020B0604020202020204" pitchFamily="34" charset="0"/>
              <a:buNone/>
            </a:pPr>
            <a:r>
              <a:rPr lang="en-US" sz="900" dirty="0"/>
              <a:t>            </a:t>
            </a:r>
            <a:r>
              <a:rPr lang="en-US" sz="900" dirty="0" err="1"/>
              <a:t>start_time</a:t>
            </a:r>
            <a:r>
              <a:rPr lang="en-US" sz="900" dirty="0"/>
              <a:t> = peak * 512 / SR  # Convert index to seconds </a:t>
            </a:r>
          </a:p>
          <a:p>
            <a:pPr marL="0" indent="0">
              <a:buFont typeface="Arial" panose="020B0604020202020204" pitchFamily="34" charset="0"/>
              <a:buNone/>
            </a:pPr>
            <a:r>
              <a:rPr lang="en-US" sz="900" dirty="0"/>
              <a:t>            </a:t>
            </a:r>
            <a:r>
              <a:rPr lang="en-US" sz="900" dirty="0" err="1"/>
              <a:t>start_sample</a:t>
            </a:r>
            <a:r>
              <a:rPr lang="en-US" sz="900" dirty="0"/>
              <a:t> = int(</a:t>
            </a:r>
            <a:r>
              <a:rPr lang="en-US" sz="900" dirty="0" err="1"/>
              <a:t>start_time</a:t>
            </a:r>
            <a:r>
              <a:rPr lang="en-US" sz="900" dirty="0"/>
              <a:t> * SR) </a:t>
            </a:r>
          </a:p>
          <a:p>
            <a:pPr marL="0" indent="0">
              <a:buFont typeface="Arial" panose="020B0604020202020204" pitchFamily="34" charset="0"/>
              <a:buNone/>
            </a:pPr>
            <a:r>
              <a:rPr lang="en-US" sz="900" dirty="0"/>
              <a:t>            </a:t>
            </a:r>
            <a:r>
              <a:rPr lang="en-US" sz="900" dirty="0" err="1"/>
              <a:t>end_sample</a:t>
            </a:r>
            <a:r>
              <a:rPr lang="en-US" sz="900" dirty="0"/>
              <a:t> = </a:t>
            </a:r>
            <a:r>
              <a:rPr lang="en-US" sz="900" dirty="0" err="1"/>
              <a:t>start_sample</a:t>
            </a:r>
            <a:r>
              <a:rPr lang="en-US" sz="900" dirty="0"/>
              <a:t> + SEGMENT_SAMPLES </a:t>
            </a:r>
          </a:p>
          <a:p>
            <a:pPr marL="0" indent="0">
              <a:buFont typeface="Arial" panose="020B0604020202020204" pitchFamily="34" charset="0"/>
              <a:buNone/>
            </a:pPr>
            <a:r>
              <a:rPr lang="en-US" sz="900" dirty="0"/>
              <a:t> </a:t>
            </a:r>
          </a:p>
          <a:p>
            <a:pPr marL="0" indent="0">
              <a:buFont typeface="Arial" panose="020B0604020202020204" pitchFamily="34" charset="0"/>
              <a:buNone/>
            </a:pPr>
            <a:r>
              <a:rPr lang="en-US" sz="900" dirty="0"/>
              <a:t>            # Ensure we don't exceed the audio length and avoid duplicate extractions </a:t>
            </a:r>
          </a:p>
          <a:p>
            <a:pPr marL="0" indent="0">
              <a:buFont typeface="Arial" panose="020B0604020202020204" pitchFamily="34" charset="0"/>
              <a:buNone/>
            </a:pPr>
            <a:r>
              <a:rPr lang="en-US" sz="900" dirty="0"/>
              <a:t>            if </a:t>
            </a:r>
            <a:r>
              <a:rPr lang="en-US" sz="900" dirty="0" err="1"/>
              <a:t>end_sample</a:t>
            </a:r>
            <a:r>
              <a:rPr lang="en-US" sz="900" dirty="0"/>
              <a:t> &lt;= </a:t>
            </a:r>
            <a:r>
              <a:rPr lang="en-US" sz="900" dirty="0" err="1"/>
              <a:t>len</a:t>
            </a:r>
            <a:r>
              <a:rPr lang="en-US" sz="900" dirty="0"/>
              <a:t>(audio) and not any(</a:t>
            </a:r>
            <a:r>
              <a:rPr lang="en-US" sz="900" dirty="0" err="1"/>
              <a:t>start_sample</a:t>
            </a:r>
            <a:r>
              <a:rPr lang="en-US" sz="900" dirty="0"/>
              <a:t> in range(</a:t>
            </a:r>
            <a:r>
              <a:rPr lang="en-US" sz="900" dirty="0" err="1"/>
              <a:t>idx</a:t>
            </a:r>
            <a:r>
              <a:rPr lang="en-US" sz="900" dirty="0"/>
              <a:t>, </a:t>
            </a:r>
            <a:r>
              <a:rPr lang="en-US" sz="900" dirty="0" err="1"/>
              <a:t>idx</a:t>
            </a:r>
            <a:r>
              <a:rPr lang="en-US" sz="900" dirty="0"/>
              <a:t> + SEGMENT_SAMPLES) for </a:t>
            </a:r>
            <a:r>
              <a:rPr lang="en-US" sz="900" dirty="0" err="1"/>
              <a:t>idx</a:t>
            </a:r>
            <a:r>
              <a:rPr lang="en-US" sz="900" dirty="0"/>
              <a:t> in </a:t>
            </a:r>
            <a:r>
              <a:rPr lang="en-US" sz="900" dirty="0" err="1"/>
              <a:t>used_indices</a:t>
            </a:r>
            <a:r>
              <a:rPr lang="en-US" sz="900" dirty="0"/>
              <a:t>): </a:t>
            </a:r>
          </a:p>
          <a:p>
            <a:pPr marL="0" indent="0">
              <a:buFont typeface="Arial" panose="020B0604020202020204" pitchFamily="34" charset="0"/>
              <a:buNone/>
            </a:pPr>
            <a:r>
              <a:rPr lang="en-US" sz="900" dirty="0"/>
              <a:t>                </a:t>
            </a:r>
            <a:r>
              <a:rPr lang="en-US" sz="900" dirty="0" err="1"/>
              <a:t>cropped_audio</a:t>
            </a:r>
            <a:r>
              <a:rPr lang="en-US" sz="900" dirty="0"/>
              <a:t> = audio[</a:t>
            </a:r>
            <a:r>
              <a:rPr lang="en-US" sz="900" dirty="0" err="1"/>
              <a:t>start_sample:end_sample</a:t>
            </a:r>
            <a:r>
              <a:rPr lang="en-US" sz="900" dirty="0"/>
              <a:t>] </a:t>
            </a:r>
          </a:p>
          <a:p>
            <a:pPr marL="0" indent="0">
              <a:buFont typeface="Arial" panose="020B0604020202020204" pitchFamily="34" charset="0"/>
              <a:buNone/>
            </a:pPr>
            <a:r>
              <a:rPr lang="en-US" sz="900" dirty="0"/>
              <a:t>                </a:t>
            </a:r>
            <a:r>
              <a:rPr lang="en-US" sz="900" dirty="0" err="1"/>
              <a:t>output_file</a:t>
            </a:r>
            <a:r>
              <a:rPr lang="en-US" sz="900" dirty="0"/>
              <a:t> = </a:t>
            </a:r>
            <a:r>
              <a:rPr lang="en-US" sz="900" dirty="0" err="1"/>
              <a:t>f"rooster_audio</a:t>
            </a:r>
            <a:r>
              <a:rPr lang="en-US" sz="900" dirty="0"/>
              <a:t>_{</a:t>
            </a:r>
            <a:r>
              <a:rPr lang="en-US" sz="900" dirty="0" err="1"/>
              <a:t>extracted_segments</a:t>
            </a:r>
            <a:r>
              <a:rPr lang="en-US" sz="900" dirty="0"/>
              <a:t> + 1:02d}.wav" </a:t>
            </a:r>
          </a:p>
          <a:p>
            <a:pPr marL="0" indent="0">
              <a:buFont typeface="Arial" panose="020B0604020202020204" pitchFamily="34" charset="0"/>
              <a:buNone/>
            </a:pPr>
            <a:r>
              <a:rPr lang="en-US" sz="900" dirty="0"/>
              <a:t>                </a:t>
            </a:r>
            <a:r>
              <a:rPr lang="en-US" sz="900" dirty="0" err="1"/>
              <a:t>sf.write</a:t>
            </a:r>
            <a:r>
              <a:rPr lang="en-US" sz="900" dirty="0"/>
              <a:t>(</a:t>
            </a:r>
            <a:r>
              <a:rPr lang="en-US" sz="900" dirty="0" err="1"/>
              <a:t>output_file</a:t>
            </a:r>
            <a:r>
              <a:rPr lang="en-US" sz="900" dirty="0"/>
              <a:t>, </a:t>
            </a:r>
            <a:r>
              <a:rPr lang="en-US" sz="900" dirty="0" err="1"/>
              <a:t>cropped_audio</a:t>
            </a:r>
            <a:r>
              <a:rPr lang="en-US" sz="900" dirty="0"/>
              <a:t>, </a:t>
            </a:r>
            <a:r>
              <a:rPr lang="en-US" sz="900" dirty="0" err="1"/>
              <a:t>sample_rate</a:t>
            </a:r>
            <a:r>
              <a:rPr lang="en-US" sz="900" dirty="0"/>
              <a:t>, subtype='PCM_24') </a:t>
            </a:r>
          </a:p>
          <a:p>
            <a:pPr marL="0" indent="0">
              <a:buFont typeface="Arial" panose="020B0604020202020204" pitchFamily="34" charset="0"/>
              <a:buNone/>
            </a:pPr>
            <a:r>
              <a:rPr lang="en-US" sz="900" dirty="0"/>
              <a:t>                print(</a:t>
            </a:r>
            <a:r>
              <a:rPr lang="en-US" sz="900" dirty="0" err="1"/>
              <a:t>f"Crowing</a:t>
            </a:r>
            <a:r>
              <a:rPr lang="en-US" sz="900" dirty="0"/>
              <a:t> segment saved: {</a:t>
            </a:r>
            <a:r>
              <a:rPr lang="en-US" sz="900" dirty="0" err="1"/>
              <a:t>output_file</a:t>
            </a:r>
            <a:r>
              <a:rPr lang="en-US" sz="900" dirty="0"/>
              <a:t>}") </a:t>
            </a:r>
          </a:p>
          <a:p>
            <a:pPr marL="0" indent="0">
              <a:buFont typeface="Arial" panose="020B0604020202020204" pitchFamily="34" charset="0"/>
              <a:buNone/>
            </a:pPr>
            <a:r>
              <a:rPr lang="en-US" sz="900" dirty="0"/>
              <a:t> </a:t>
            </a:r>
          </a:p>
          <a:p>
            <a:pPr marL="0" indent="0">
              <a:buFont typeface="Arial" panose="020B0604020202020204" pitchFamily="34" charset="0"/>
              <a:buNone/>
            </a:pPr>
            <a:r>
              <a:rPr lang="en-US" sz="900" dirty="0"/>
              <a:t>                </a:t>
            </a:r>
            <a:r>
              <a:rPr lang="en-US" sz="900" dirty="0" err="1"/>
              <a:t>extracted_segments</a:t>
            </a:r>
            <a:r>
              <a:rPr lang="en-US" sz="900" dirty="0"/>
              <a:t> += 1 </a:t>
            </a:r>
          </a:p>
          <a:p>
            <a:pPr marL="0" indent="0">
              <a:buFont typeface="Arial" panose="020B0604020202020204" pitchFamily="34" charset="0"/>
              <a:buNone/>
            </a:pPr>
            <a:r>
              <a:rPr lang="en-US" sz="900" dirty="0"/>
              <a:t>                </a:t>
            </a:r>
            <a:r>
              <a:rPr lang="en-US" sz="900" dirty="0" err="1"/>
              <a:t>used_indices.add</a:t>
            </a:r>
            <a:r>
              <a:rPr lang="en-US" sz="900" dirty="0"/>
              <a:t>(</a:t>
            </a:r>
            <a:r>
              <a:rPr lang="en-US" sz="900" dirty="0" err="1"/>
              <a:t>start_sample</a:t>
            </a:r>
            <a:r>
              <a:rPr lang="en-US" sz="900" dirty="0"/>
              <a:t>)  # Mark this region as used </a:t>
            </a:r>
          </a:p>
          <a:p>
            <a:pPr marL="0" indent="0">
              <a:buFont typeface="Arial" panose="020B0604020202020204" pitchFamily="34" charset="0"/>
              <a:buNone/>
            </a:pPr>
            <a:r>
              <a:rPr lang="en-US" sz="900" dirty="0"/>
              <a:t> </a:t>
            </a:r>
          </a:p>
          <a:p>
            <a:pPr marL="0" indent="0">
              <a:buFont typeface="Arial" panose="020B0604020202020204" pitchFamily="34" charset="0"/>
              <a:buNone/>
            </a:pPr>
            <a:r>
              <a:rPr lang="en-US" sz="900" dirty="0"/>
              <a:t>    else: </a:t>
            </a:r>
          </a:p>
          <a:p>
            <a:pPr marL="0" indent="0">
              <a:buFont typeface="Arial" panose="020B0604020202020204" pitchFamily="34" charset="0"/>
              <a:buNone/>
            </a:pPr>
            <a:r>
              <a:rPr lang="en-US" sz="900" dirty="0"/>
              <a:t>        print(</a:t>
            </a:r>
            <a:r>
              <a:rPr lang="en-US" sz="900" dirty="0" err="1"/>
              <a:t>f"No</a:t>
            </a:r>
            <a:r>
              <a:rPr lang="en-US" sz="900" dirty="0"/>
              <a:t> crowing detected in {</a:t>
            </a:r>
            <a:r>
              <a:rPr lang="en-US" sz="900" dirty="0" err="1"/>
              <a:t>input_file</a:t>
            </a:r>
            <a:r>
              <a:rPr lang="en-US" sz="900" dirty="0"/>
              <a:t>}.") </a:t>
            </a:r>
          </a:p>
          <a:p>
            <a:pPr marL="0" indent="0">
              <a:buFont typeface="Arial" panose="020B0604020202020204" pitchFamily="34" charset="0"/>
              <a:buNone/>
            </a:pPr>
            <a:r>
              <a:rPr lang="en-US" sz="900" dirty="0"/>
              <a:t> </a:t>
            </a:r>
          </a:p>
          <a:p>
            <a:pPr marL="0" indent="0">
              <a:buFont typeface="Arial" panose="020B0604020202020204" pitchFamily="34" charset="0"/>
              <a:buNone/>
            </a:pPr>
            <a:r>
              <a:rPr lang="en-US" sz="900" dirty="0"/>
              <a:t>except </a:t>
            </a:r>
            <a:r>
              <a:rPr lang="en-US" sz="900" dirty="0" err="1"/>
              <a:t>FileNotFoundError</a:t>
            </a:r>
            <a:r>
              <a:rPr lang="en-US" sz="900" dirty="0"/>
              <a:t>: </a:t>
            </a:r>
          </a:p>
          <a:p>
            <a:pPr marL="0" indent="0">
              <a:buFont typeface="Arial" panose="020B0604020202020204" pitchFamily="34" charset="0"/>
              <a:buNone/>
            </a:pPr>
            <a:r>
              <a:rPr lang="en-US" sz="900" dirty="0"/>
              <a:t>    print(f"{</a:t>
            </a:r>
            <a:r>
              <a:rPr lang="en-US" sz="900" dirty="0" err="1"/>
              <a:t>input_file</a:t>
            </a:r>
            <a:r>
              <a:rPr lang="en-US" sz="900" dirty="0"/>
              <a:t>} not found.") </a:t>
            </a:r>
          </a:p>
          <a:p>
            <a:pPr marL="0" indent="0">
              <a:buFont typeface="Arial" panose="020B0604020202020204" pitchFamily="34" charset="0"/>
              <a:buNone/>
            </a:pPr>
            <a:r>
              <a:rPr lang="en-US" sz="900" dirty="0"/>
              <a:t>except Exception as e: </a:t>
            </a:r>
          </a:p>
          <a:p>
            <a:pPr marL="0" indent="0">
              <a:buFont typeface="Arial" panose="020B0604020202020204" pitchFamily="34" charset="0"/>
              <a:buNone/>
            </a:pPr>
            <a:r>
              <a:rPr lang="en-US" sz="900" dirty="0"/>
              <a:t>    print(</a:t>
            </a:r>
            <a:r>
              <a:rPr lang="en-US" sz="900" dirty="0" err="1"/>
              <a:t>f"Error</a:t>
            </a:r>
            <a:r>
              <a:rPr lang="en-US" sz="900" dirty="0"/>
              <a:t> processing {</a:t>
            </a:r>
            <a:r>
              <a:rPr lang="en-US" sz="900" dirty="0" err="1"/>
              <a:t>input_file</a:t>
            </a:r>
            <a:r>
              <a:rPr lang="en-US" sz="900" dirty="0"/>
              <a:t>}: {e}") </a:t>
            </a:r>
          </a:p>
          <a:p>
            <a:pPr marL="0" indent="0">
              <a:buFont typeface="Arial" panose="020B0604020202020204" pitchFamily="34" charset="0"/>
              <a:buNone/>
            </a:pPr>
            <a:r>
              <a:rPr lang="en-US" sz="200" dirty="0"/>
              <a:t> </a:t>
            </a:r>
            <a:endParaRPr lang="en-US" sz="100" dirty="0"/>
          </a:p>
        </p:txBody>
      </p:sp>
      <p:cxnSp>
        <p:nvCxnSpPr>
          <p:cNvPr id="12" name="Straight Connector 11">
            <a:extLst>
              <a:ext uri="{FF2B5EF4-FFF2-40B4-BE49-F238E27FC236}">
                <a16:creationId xmlns:a16="http://schemas.microsoft.com/office/drawing/2014/main" id="{BA600FF4-CD80-7B38-3B76-7015639E74D1}"/>
              </a:ext>
            </a:extLst>
          </p:cNvPr>
          <p:cNvCxnSpPr/>
          <p:nvPr/>
        </p:nvCxnSpPr>
        <p:spPr>
          <a:xfrm>
            <a:off x="1889760" y="195942"/>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F02049-440A-7E35-3C2E-B1541183C92E}"/>
              </a:ext>
            </a:extLst>
          </p:cNvPr>
          <p:cNvCxnSpPr/>
          <p:nvPr/>
        </p:nvCxnSpPr>
        <p:spPr>
          <a:xfrm>
            <a:off x="11684000" y="690880"/>
            <a:ext cx="0" cy="4023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ECF770-13CD-EBCD-3292-AF573FD25364}"/>
              </a:ext>
            </a:extLst>
          </p:cNvPr>
          <p:cNvCxnSpPr/>
          <p:nvPr/>
        </p:nvCxnSpPr>
        <p:spPr>
          <a:xfrm>
            <a:off x="8575040" y="6451600"/>
            <a:ext cx="33314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6538BC-8A9D-CE12-2084-A2B293119B35}"/>
              </a:ext>
            </a:extLst>
          </p:cNvPr>
          <p:cNvCxnSpPr/>
          <p:nvPr/>
        </p:nvCxnSpPr>
        <p:spPr>
          <a:xfrm>
            <a:off x="416560" y="6764695"/>
            <a:ext cx="44805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849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4E79A-8CBB-29FD-A090-DFD8FE0214FB}"/>
              </a:ext>
            </a:extLst>
          </p:cNvPr>
          <p:cNvSpPr>
            <a:spLocks noGrp="1"/>
          </p:cNvSpPr>
          <p:nvPr>
            <p:ph idx="1"/>
          </p:nvPr>
        </p:nvSpPr>
        <p:spPr>
          <a:xfrm>
            <a:off x="6096000" y="223521"/>
            <a:ext cx="5781042" cy="4561840"/>
          </a:xfrm>
        </p:spPr>
        <p:txBody>
          <a:bodyPr>
            <a:normAutofit lnSpcReduction="10000"/>
          </a:bodyPr>
          <a:lstStyle/>
          <a:p>
            <a:pPr marL="0" marR="17780" indent="-6350">
              <a:lnSpc>
                <a:spcPct val="200000"/>
              </a:lnSpc>
              <a:spcBef>
                <a:spcPts val="0"/>
              </a:spcBef>
              <a:spcAft>
                <a:spcPts val="1605"/>
              </a:spcAft>
            </a:pPr>
            <a:r>
              <a:rPr lang="en-PH" sz="1200" dirty="0">
                <a:solidFill>
                  <a:srgbClr val="000000"/>
                </a:solidFill>
                <a:effectLst/>
                <a:latin typeface="Arial" panose="020B0604020202020204" pitchFamily="34" charset="0"/>
                <a:ea typeface="Arial" panose="020B0604020202020204" pitchFamily="34" charset="0"/>
              </a:rPr>
              <a:t>To evaluate the performance of the machine learning model, we need to split the dataset into </a:t>
            </a:r>
            <a:r>
              <a:rPr lang="en-PH" sz="1200" b="1" dirty="0">
                <a:solidFill>
                  <a:srgbClr val="000000"/>
                </a:solidFill>
                <a:effectLst/>
                <a:latin typeface="Arial" panose="020B0604020202020204" pitchFamily="34" charset="0"/>
                <a:ea typeface="Arial" panose="020B0604020202020204" pitchFamily="34" charset="0"/>
              </a:rPr>
              <a:t>training</a:t>
            </a:r>
            <a:r>
              <a:rPr lang="en-PH" sz="1200" dirty="0">
                <a:solidFill>
                  <a:srgbClr val="000000"/>
                </a:solidFill>
                <a:effectLst/>
                <a:latin typeface="Arial" panose="020B0604020202020204" pitchFamily="34" charset="0"/>
                <a:ea typeface="Arial" panose="020B0604020202020204" pitchFamily="34" charset="0"/>
              </a:rPr>
              <a:t> and </a:t>
            </a:r>
            <a:r>
              <a:rPr lang="en-PH" sz="1200" b="1" dirty="0">
                <a:solidFill>
                  <a:srgbClr val="000000"/>
                </a:solidFill>
                <a:effectLst/>
                <a:latin typeface="Arial" panose="020B0604020202020204" pitchFamily="34" charset="0"/>
                <a:ea typeface="Arial" panose="020B0604020202020204" pitchFamily="34" charset="0"/>
              </a:rPr>
              <a:t>testing</a:t>
            </a:r>
            <a:r>
              <a:rPr lang="en-PH" sz="1200" dirty="0">
                <a:solidFill>
                  <a:srgbClr val="000000"/>
                </a:solidFill>
                <a:effectLst/>
                <a:latin typeface="Arial" panose="020B0604020202020204" pitchFamily="34" charset="0"/>
                <a:ea typeface="Arial" panose="020B0604020202020204" pitchFamily="34" charset="0"/>
              </a:rPr>
              <a:t> sets. In this case, the split is </a:t>
            </a:r>
            <a:r>
              <a:rPr lang="en-PH" sz="1200" b="1" dirty="0">
                <a:solidFill>
                  <a:srgbClr val="000000"/>
                </a:solidFill>
                <a:effectLst/>
                <a:latin typeface="Arial" panose="020B0604020202020204" pitchFamily="34" charset="0"/>
                <a:ea typeface="Arial" panose="020B0604020202020204" pitchFamily="34" charset="0"/>
              </a:rPr>
              <a:t>80% for training</a:t>
            </a:r>
            <a:r>
              <a:rPr lang="en-PH" sz="1200" dirty="0">
                <a:solidFill>
                  <a:srgbClr val="000000"/>
                </a:solidFill>
                <a:effectLst/>
                <a:latin typeface="Arial" panose="020B0604020202020204" pitchFamily="34" charset="0"/>
                <a:ea typeface="Arial" panose="020B0604020202020204" pitchFamily="34" charset="0"/>
              </a:rPr>
              <a:t> and </a:t>
            </a:r>
            <a:r>
              <a:rPr lang="en-PH" sz="1200" b="1" dirty="0">
                <a:solidFill>
                  <a:srgbClr val="000000"/>
                </a:solidFill>
                <a:effectLst/>
                <a:latin typeface="Arial" panose="020B0604020202020204" pitchFamily="34" charset="0"/>
                <a:ea typeface="Arial" panose="020B0604020202020204" pitchFamily="34" charset="0"/>
              </a:rPr>
              <a:t>20% for testing</a:t>
            </a:r>
            <a:r>
              <a:rPr lang="en-PH" sz="1200" dirty="0">
                <a:solidFill>
                  <a:srgbClr val="000000"/>
                </a:solidFill>
                <a:effectLst/>
                <a:latin typeface="Arial" panose="020B0604020202020204" pitchFamily="34" charset="0"/>
                <a:ea typeface="Arial" panose="020B0604020202020204" pitchFamily="34" charset="0"/>
              </a:rPr>
              <a:t>, as follows: </a:t>
            </a:r>
            <a:endParaRPr lang="en-PH" sz="1100" dirty="0">
              <a:solidFill>
                <a:srgbClr val="000000"/>
              </a:solidFill>
              <a:effectLst/>
              <a:latin typeface="Calibri" panose="020F0502020204030204" pitchFamily="34" charset="0"/>
              <a:ea typeface="Calibri" panose="020F0502020204030204" pitchFamily="34" charset="0"/>
            </a:endParaRPr>
          </a:p>
          <a:p>
            <a:pPr marL="742950" marR="8890" lvl="1" indent="-285750" fontAlgn="base">
              <a:lnSpc>
                <a:spcPct val="110000"/>
              </a:lnSpc>
              <a:spcBef>
                <a:spcPts val="0"/>
              </a:spcBef>
              <a:spcAft>
                <a:spcPts val="1445"/>
              </a:spcAft>
              <a:buClr>
                <a:srgbClr val="000000"/>
              </a:buClr>
              <a:buSzPts val="1000"/>
              <a:buFont typeface="Arial" panose="020B0604020202020204" pitchFamily="34" charset="0"/>
              <a:buChar char="•"/>
            </a:pPr>
            <a:r>
              <a:rPr lang="en-PH" sz="12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80% of 100 samples = 80 samples (used for training).</a:t>
            </a:r>
            <a:r>
              <a:rPr lang="en-PH"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PH" sz="1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8890" lvl="1" indent="-285750" fontAlgn="base">
              <a:lnSpc>
                <a:spcPct val="110000"/>
              </a:lnSpc>
              <a:spcBef>
                <a:spcPts val="0"/>
              </a:spcBef>
              <a:spcAft>
                <a:spcPts val="2645"/>
              </a:spcAft>
              <a:buClr>
                <a:srgbClr val="000000"/>
              </a:buClr>
              <a:buSzPts val="1000"/>
              <a:buFont typeface="Arial" panose="020B0604020202020204" pitchFamily="34" charset="0"/>
              <a:buChar char="•"/>
            </a:pPr>
            <a:r>
              <a:rPr lang="en-PH" sz="12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20% of 100 samples = 20 samples (used for testing).</a:t>
            </a:r>
            <a:r>
              <a:rPr lang="en-PH"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PH" sz="1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6350" marR="0" indent="-6350">
              <a:lnSpc>
                <a:spcPct val="110000"/>
              </a:lnSpc>
              <a:spcBef>
                <a:spcPts val="0"/>
              </a:spcBef>
              <a:spcAft>
                <a:spcPts val="2675"/>
              </a:spcAft>
            </a:pPr>
            <a:r>
              <a:rPr lang="en-PH" sz="1200" b="1" dirty="0">
                <a:solidFill>
                  <a:srgbClr val="000000"/>
                </a:solidFill>
                <a:effectLst/>
                <a:latin typeface="Arial" panose="020B0604020202020204" pitchFamily="34" charset="0"/>
                <a:ea typeface="Arial" panose="020B0604020202020204" pitchFamily="34" charset="0"/>
              </a:rPr>
              <a:t>Example of the Split:</a:t>
            </a:r>
            <a:r>
              <a:rPr lang="en-PH" sz="1200" dirty="0">
                <a:solidFill>
                  <a:srgbClr val="000000"/>
                </a:solidFill>
                <a:effectLst/>
                <a:latin typeface="Arial" panose="020B0604020202020204" pitchFamily="34" charset="0"/>
                <a:ea typeface="Arial" panose="020B0604020202020204" pitchFamily="34" charset="0"/>
              </a:rPr>
              <a:t> </a:t>
            </a:r>
            <a:endParaRPr lang="en-PH" sz="1100" dirty="0">
              <a:solidFill>
                <a:srgbClr val="000000"/>
              </a:solidFill>
              <a:effectLst/>
              <a:latin typeface="Calibri" panose="020F0502020204030204" pitchFamily="34" charset="0"/>
              <a:ea typeface="Calibri" panose="020F0502020204030204" pitchFamily="34" charset="0"/>
            </a:endParaRPr>
          </a:p>
          <a:p>
            <a:pPr marL="742950" marR="8890" lvl="1" indent="-285750" fontAlgn="base">
              <a:lnSpc>
                <a:spcPct val="215000"/>
              </a:lnSpc>
              <a:spcBef>
                <a:spcPts val="0"/>
              </a:spcBef>
              <a:spcAft>
                <a:spcPts val="0"/>
              </a:spcAft>
              <a:buClr>
                <a:srgbClr val="000000"/>
              </a:buClr>
              <a:buSzPts val="1000"/>
              <a:buFont typeface="Arial" panose="020B0604020202020204" pitchFamily="34" charset="0"/>
              <a:buChar char="•"/>
            </a:pPr>
            <a:r>
              <a:rPr lang="en-PH" sz="12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Training data</a:t>
            </a:r>
            <a:r>
              <a:rPr lang="en-PH"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This set might contain 40 rooster samples and 40 hen samples, for a total of 80 samples. </a:t>
            </a:r>
            <a:endParaRPr lang="en-PH" sz="1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742950" marR="8890" lvl="1" indent="-285750" fontAlgn="base">
              <a:lnSpc>
                <a:spcPct val="215000"/>
              </a:lnSpc>
              <a:spcBef>
                <a:spcPts val="0"/>
              </a:spcBef>
              <a:spcAft>
                <a:spcPts val="1195"/>
              </a:spcAft>
              <a:buClr>
                <a:srgbClr val="000000"/>
              </a:buClr>
              <a:buSzPts val="1000"/>
              <a:buFont typeface="Arial" panose="020B0604020202020204" pitchFamily="34" charset="0"/>
              <a:buChar char="•"/>
            </a:pPr>
            <a:r>
              <a:rPr lang="en-PH" sz="1200" b="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Test data</a:t>
            </a:r>
            <a:r>
              <a:rPr lang="en-PH" sz="12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This set might contain 10 rooster samples and 10 hen samples, for a total of 20 samples. </a:t>
            </a:r>
            <a:endParaRPr lang="en-PH" sz="11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0" indent="0">
              <a:lnSpc>
                <a:spcPct val="107000"/>
              </a:lnSpc>
              <a:spcBef>
                <a:spcPts val="0"/>
              </a:spcBef>
              <a:spcAft>
                <a:spcPts val="2150"/>
              </a:spcAft>
              <a:buNone/>
            </a:pPr>
            <a:endParaRPr lang="en-PH" sz="24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A6D75A8F-E3AB-83CC-B41F-B57C517598DE}"/>
              </a:ext>
            </a:extLst>
          </p:cNvPr>
          <p:cNvCxnSpPr>
            <a:cxnSpLocks/>
          </p:cNvCxnSpPr>
          <p:nvPr/>
        </p:nvCxnSpPr>
        <p:spPr>
          <a:xfrm>
            <a:off x="609600" y="5862320"/>
            <a:ext cx="62179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7252135-989B-0A74-F973-44C488A8B4BA}"/>
              </a:ext>
            </a:extLst>
          </p:cNvPr>
          <p:cNvCxnSpPr>
            <a:cxnSpLocks/>
          </p:cNvCxnSpPr>
          <p:nvPr/>
        </p:nvCxnSpPr>
        <p:spPr>
          <a:xfrm>
            <a:off x="5090160" y="355600"/>
            <a:ext cx="5425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CB0492A-AC3F-BFED-E968-2BECDC943964}"/>
              </a:ext>
            </a:extLst>
          </p:cNvPr>
          <p:cNvCxnSpPr/>
          <p:nvPr/>
        </p:nvCxnSpPr>
        <p:spPr>
          <a:xfrm>
            <a:off x="182880" y="223520"/>
            <a:ext cx="0" cy="1412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0E28A8-2805-2653-6B36-B268640AD059}"/>
              </a:ext>
            </a:extLst>
          </p:cNvPr>
          <p:cNvCxnSpPr/>
          <p:nvPr/>
        </p:nvCxnSpPr>
        <p:spPr>
          <a:xfrm>
            <a:off x="8290560" y="6614160"/>
            <a:ext cx="368808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79F1E36-1731-9203-749D-EF6628103220}"/>
              </a:ext>
            </a:extLst>
          </p:cNvPr>
          <p:cNvSpPr txBox="1">
            <a:spLocks/>
          </p:cNvSpPr>
          <p:nvPr/>
        </p:nvSpPr>
        <p:spPr>
          <a:xfrm>
            <a:off x="335278" y="508000"/>
            <a:ext cx="6217915" cy="60350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7000"/>
              </a:lnSpc>
              <a:spcBef>
                <a:spcPts val="0"/>
              </a:spcBef>
              <a:spcAft>
                <a:spcPts val="2150"/>
              </a:spcAft>
              <a:buFont typeface="Arial" panose="020B0604020202020204" pitchFamily="34" charset="0"/>
              <a:buNone/>
            </a:pPr>
            <a:r>
              <a:rPr lang="en-PH" sz="2400" b="1" dirty="0">
                <a:latin typeface="Arial" panose="020B0604020202020204" pitchFamily="34" charset="0"/>
                <a:ea typeface="Arial" panose="020B0604020202020204" pitchFamily="34" charset="0"/>
                <a:cs typeface="Arial" panose="020B0604020202020204" pitchFamily="34" charset="0"/>
              </a:rPr>
              <a:t>Summary of Audio Splitting</a:t>
            </a:r>
            <a:r>
              <a:rPr lang="en-PH" sz="2400" dirty="0">
                <a:latin typeface="Arial" panose="020B0604020202020204" pitchFamily="34" charset="0"/>
                <a:ea typeface="Arial" panose="020B0604020202020204" pitchFamily="34" charset="0"/>
                <a:cs typeface="Arial" panose="020B0604020202020204" pitchFamily="34" charset="0"/>
              </a:rPr>
              <a:t>:</a:t>
            </a:r>
            <a:endParaRPr lang="en-PH" sz="2400" b="1" dirty="0">
              <a:latin typeface="Arial" panose="020B0604020202020204" pitchFamily="34" charset="0"/>
              <a:ea typeface="Arial" panose="020B0604020202020204" pitchFamily="34" charset="0"/>
              <a:cs typeface="Arial" panose="020B0604020202020204" pitchFamily="34" charset="0"/>
            </a:endParaRPr>
          </a:p>
          <a:p>
            <a:pPr marL="0" indent="0">
              <a:lnSpc>
                <a:spcPct val="110000"/>
              </a:lnSpc>
              <a:spcBef>
                <a:spcPts val="0"/>
              </a:spcBef>
              <a:spcAft>
                <a:spcPts val="3270"/>
              </a:spcAft>
              <a:buFont typeface="Arial" panose="020B0604020202020204" pitchFamily="34" charset="0"/>
              <a:buNone/>
              <a:tabLst>
                <a:tab pos="840105" algn="ctr"/>
                <a:tab pos="3467100" algn="ctr"/>
              </a:tabLst>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Step   		Process </a:t>
            </a:r>
            <a:endParaRPr lang="en-PH" sz="16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indent="0">
              <a:lnSpc>
                <a:spcPct val="110000"/>
              </a:lnSpc>
              <a:spcBef>
                <a:spcPts val="0"/>
              </a:spcBef>
              <a:spcAft>
                <a:spcPts val="3270"/>
              </a:spcAft>
              <a:buFont typeface="Arial" panose="020B0604020202020204" pitchFamily="34" charset="0"/>
              <a:buNone/>
              <a:tabLst>
                <a:tab pos="2684145" algn="ctr"/>
              </a:tabLst>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Audio Loading</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Load MP3 audio using </a:t>
            </a:r>
            <a:r>
              <a:rPr lang="en-PH" sz="1600" dirty="0" err="1">
                <a:solidFill>
                  <a:srgbClr val="000000"/>
                </a:solidFill>
                <a:latin typeface="Arial" panose="020B0604020202020204" pitchFamily="34" charset="0"/>
                <a:ea typeface="Arial" panose="020B0604020202020204" pitchFamily="34" charset="0"/>
                <a:cs typeface="Arial" panose="020B0604020202020204" pitchFamily="34" charset="0"/>
              </a:rPr>
              <a:t>Pydub</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a:t>
            </a:r>
            <a:endParaRPr lang="en-PH" sz="16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indent="0">
              <a:lnSpc>
                <a:spcPct val="110000"/>
              </a:lnSpc>
              <a:spcBef>
                <a:spcPts val="0"/>
              </a:spcBef>
              <a:spcAft>
                <a:spcPts val="3275"/>
              </a:spcAft>
              <a:buFont typeface="Arial" panose="020B0604020202020204" pitchFamily="34" charset="0"/>
              <a:buNone/>
              <a:tabLst>
                <a:tab pos="2798445" algn="ctr"/>
              </a:tabLst>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Create Directory</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Ensure "</a:t>
            </a:r>
            <a:r>
              <a:rPr lang="en-PH" sz="1600" dirty="0" err="1">
                <a:solidFill>
                  <a:srgbClr val="000000"/>
                </a:solidFill>
                <a:latin typeface="Arial" panose="020B0604020202020204" pitchFamily="34" charset="0"/>
                <a:ea typeface="Arial" panose="020B0604020202020204" pitchFamily="34" charset="0"/>
                <a:cs typeface="Arial" panose="020B0604020202020204" pitchFamily="34" charset="0"/>
              </a:rPr>
              <a:t>split_audio</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folder  exists </a:t>
            </a:r>
            <a:endParaRPr lang="en-PH" sz="16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0" indent="0">
              <a:lnSpc>
                <a:spcPct val="110000"/>
              </a:lnSpc>
              <a:spcBef>
                <a:spcPts val="0"/>
              </a:spcBef>
              <a:spcAft>
                <a:spcPts val="3070"/>
              </a:spcAft>
              <a:buFont typeface="Arial" panose="020B0604020202020204" pitchFamily="34" charset="0"/>
              <a:buNone/>
              <a:tabLst>
                <a:tab pos="3040380" algn="ctr"/>
              </a:tabLst>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Audio Segmentation</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Extract 3-second clips from the Input file </a:t>
            </a:r>
            <a:endParaRPr lang="en-PH" sz="16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9210" indent="0">
              <a:lnSpc>
                <a:spcPct val="110000"/>
              </a:lnSpc>
              <a:spcBef>
                <a:spcPts val="0"/>
              </a:spcBef>
              <a:spcAft>
                <a:spcPts val="415"/>
              </a:spcAft>
              <a:buFont typeface="Arial" panose="020B0604020202020204" pitchFamily="34" charset="0"/>
              <a:buNone/>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Discard Short </a:t>
            </a:r>
            <a:r>
              <a:rPr lang="en-PH" sz="1600" b="1"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Remove any clips shorter than 3 seconds 		</a:t>
            </a: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Segments</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a:t>
            </a:r>
          </a:p>
          <a:p>
            <a:pPr marL="29210" indent="0">
              <a:lnSpc>
                <a:spcPct val="110000"/>
              </a:lnSpc>
              <a:spcBef>
                <a:spcPts val="0"/>
              </a:spcBef>
              <a:spcAft>
                <a:spcPts val="395"/>
              </a:spcAft>
              <a:buFont typeface="Arial" panose="020B0604020202020204" pitchFamily="34" charset="0"/>
              <a:buNone/>
            </a:pPr>
            <a:r>
              <a:rPr lang="en-PH" sz="1600" b="1" dirty="0">
                <a:solidFill>
                  <a:srgbClr val="000000"/>
                </a:solidFill>
                <a:latin typeface="Arial" panose="020B0604020202020204" pitchFamily="34" charset="0"/>
                <a:ea typeface="Arial" panose="020B0604020202020204" pitchFamily="34" charset="0"/>
                <a:cs typeface="Arial" panose="020B0604020202020204" pitchFamily="34" charset="0"/>
              </a:rPr>
              <a:t>Save as WAV</a:t>
            </a:r>
            <a:r>
              <a:rPr lang="en-PH" sz="1600" dirty="0">
                <a:solidFill>
                  <a:srgbClr val="000000"/>
                </a:solidFill>
                <a:latin typeface="Arial" panose="020B0604020202020204" pitchFamily="34" charset="0"/>
                <a:ea typeface="Arial" panose="020B0604020202020204" pitchFamily="34" charset="0"/>
                <a:cs typeface="Arial" panose="020B0604020202020204" pitchFamily="34" charset="0"/>
              </a:rPr>
              <a:t> 	Export each segment in WAV format with 		sequential  filenames </a:t>
            </a:r>
            <a:endParaRPr lang="en-PH" sz="16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9210" indent="0">
              <a:lnSpc>
                <a:spcPct val="110000"/>
              </a:lnSpc>
              <a:spcBef>
                <a:spcPts val="0"/>
              </a:spcBef>
              <a:spcAft>
                <a:spcPts val="395"/>
              </a:spcAft>
              <a:buFont typeface="Arial" panose="020B0604020202020204" pitchFamily="34" charset="0"/>
              <a:buNone/>
            </a:pPr>
            <a:r>
              <a:rPr lang="en-PH" sz="1600" dirty="0">
                <a:solidFill>
                  <a:srgbClr val="000000"/>
                </a:solidFill>
                <a:latin typeface="Arial" panose="020B0604020202020204" pitchFamily="34" charset="0"/>
                <a:ea typeface="Calibri" panose="020F0502020204030204" pitchFamily="34" charset="0"/>
                <a:cs typeface="Arial" panose="020B0604020202020204" pitchFamily="34" charset="0"/>
              </a:rPr>
              <a:t>							</a:t>
            </a:r>
            <a:endParaRPr lang="en-PH" sz="24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3FE74AD2-6D53-4E93-FDF6-EE61A726E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193" y="4376277"/>
            <a:ext cx="4277360" cy="2404841"/>
          </a:xfrm>
          <a:prstGeom prst="rect">
            <a:avLst/>
          </a:prstGeom>
        </p:spPr>
      </p:pic>
    </p:spTree>
    <p:extLst>
      <p:ext uri="{BB962C8B-B14F-4D97-AF65-F5344CB8AC3E}">
        <p14:creationId xmlns:p14="http://schemas.microsoft.com/office/powerpoint/2010/main" val="103223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0EF35-D0B1-05DC-6FD3-48A2D09F1DD8}"/>
              </a:ext>
            </a:extLst>
          </p:cNvPr>
          <p:cNvSpPr>
            <a:spLocks noGrp="1"/>
          </p:cNvSpPr>
          <p:nvPr>
            <p:ph idx="1"/>
          </p:nvPr>
        </p:nvSpPr>
        <p:spPr>
          <a:xfrm>
            <a:off x="101600" y="91440"/>
            <a:ext cx="5577840" cy="6766560"/>
          </a:xfrm>
        </p:spPr>
        <p:txBody>
          <a:bodyPr>
            <a:normAutofit fontScale="40000" lnSpcReduction="20000"/>
          </a:bodyPr>
          <a:lstStyle/>
          <a:p>
            <a:pPr marL="0" indent="0">
              <a:buNone/>
            </a:pPr>
            <a:r>
              <a:rPr lang="en-US" sz="4000" b="1" dirty="0"/>
              <a:t>3. Waveform Processing</a:t>
            </a:r>
          </a:p>
          <a:p>
            <a:pPr marL="0" indent="0">
              <a:buNone/>
            </a:pPr>
            <a:r>
              <a:rPr lang="en-US" dirty="0"/>
              <a:t>import </a:t>
            </a:r>
            <a:r>
              <a:rPr lang="en-US" dirty="0" err="1"/>
              <a:t>numpy</a:t>
            </a:r>
            <a:r>
              <a:rPr lang="en-US" dirty="0"/>
              <a:t> as np </a:t>
            </a:r>
          </a:p>
          <a:p>
            <a:pPr marL="0" indent="0">
              <a:buNone/>
            </a:pPr>
            <a:r>
              <a:rPr lang="en-US" dirty="0"/>
              <a:t>import </a:t>
            </a:r>
            <a:r>
              <a:rPr lang="en-US" dirty="0" err="1"/>
              <a:t>matplotlib.pyplot</a:t>
            </a:r>
            <a:r>
              <a:rPr lang="en-US" dirty="0"/>
              <a:t> as </a:t>
            </a:r>
            <a:r>
              <a:rPr lang="en-US" dirty="0" err="1"/>
              <a:t>plt</a:t>
            </a:r>
            <a:r>
              <a:rPr lang="en-US" dirty="0"/>
              <a:t> </a:t>
            </a:r>
          </a:p>
          <a:p>
            <a:pPr marL="0" indent="0">
              <a:buNone/>
            </a:pPr>
            <a:r>
              <a:rPr lang="en-US" dirty="0"/>
              <a:t>from scipy.io import </a:t>
            </a:r>
            <a:r>
              <a:rPr lang="en-US" dirty="0" err="1"/>
              <a:t>wavfile</a:t>
            </a:r>
            <a:r>
              <a:rPr lang="en-US" dirty="0"/>
              <a:t> </a:t>
            </a:r>
          </a:p>
          <a:p>
            <a:pPr marL="0" indent="0">
              <a:buNone/>
            </a:pPr>
            <a:r>
              <a:rPr lang="en-US" dirty="0"/>
              <a:t> </a:t>
            </a:r>
          </a:p>
          <a:p>
            <a:pPr marL="0" indent="0">
              <a:buNone/>
            </a:pPr>
            <a:r>
              <a:rPr lang="en-US" dirty="0"/>
              <a:t># Define the WAV file to read </a:t>
            </a:r>
          </a:p>
          <a:p>
            <a:pPr marL="0" indent="0">
              <a:buNone/>
            </a:pPr>
            <a:r>
              <a:rPr lang="en-US" dirty="0" err="1"/>
              <a:t>wav_file</a:t>
            </a:r>
            <a:r>
              <a:rPr lang="en-US" dirty="0"/>
              <a:t> = "rooster_audio_35.wav"  # Change to the actual path of your file </a:t>
            </a:r>
          </a:p>
          <a:p>
            <a:pPr marL="0" indent="0">
              <a:buNone/>
            </a:pPr>
            <a:r>
              <a:rPr lang="en-US" dirty="0"/>
              <a:t> </a:t>
            </a:r>
          </a:p>
          <a:p>
            <a:pPr marL="0" indent="0">
              <a:buNone/>
            </a:pPr>
            <a:r>
              <a:rPr lang="en-US" dirty="0"/>
              <a:t># Read the WAV file </a:t>
            </a:r>
          </a:p>
          <a:p>
            <a:pPr marL="0" indent="0">
              <a:buNone/>
            </a:pPr>
            <a:r>
              <a:rPr lang="en-US" dirty="0" err="1"/>
              <a:t>sample_rate</a:t>
            </a:r>
            <a:r>
              <a:rPr lang="en-US" dirty="0"/>
              <a:t>, </a:t>
            </a:r>
            <a:r>
              <a:rPr lang="en-US" dirty="0" err="1"/>
              <a:t>audio_data</a:t>
            </a:r>
            <a:r>
              <a:rPr lang="en-US" dirty="0"/>
              <a:t> = </a:t>
            </a:r>
            <a:r>
              <a:rPr lang="en-US" dirty="0" err="1"/>
              <a:t>wavfile.read</a:t>
            </a:r>
            <a:r>
              <a:rPr lang="en-US" dirty="0"/>
              <a:t>(</a:t>
            </a:r>
            <a:r>
              <a:rPr lang="en-US" dirty="0" err="1"/>
              <a:t>wav_file</a:t>
            </a:r>
            <a:r>
              <a:rPr lang="en-US" dirty="0"/>
              <a:t>) </a:t>
            </a:r>
          </a:p>
          <a:p>
            <a:pPr marL="0" indent="0">
              <a:buNone/>
            </a:pPr>
            <a:r>
              <a:rPr lang="en-US" dirty="0"/>
              <a:t> </a:t>
            </a:r>
          </a:p>
          <a:p>
            <a:pPr marL="0" indent="0">
              <a:buNone/>
            </a:pPr>
            <a:r>
              <a:rPr lang="en-US" dirty="0"/>
              <a:t># Normalize audio data (only for integer formats) </a:t>
            </a:r>
          </a:p>
          <a:p>
            <a:pPr marL="0" indent="0">
              <a:buNone/>
            </a:pPr>
            <a:r>
              <a:rPr lang="en-US" dirty="0"/>
              <a:t>if </a:t>
            </a:r>
            <a:r>
              <a:rPr lang="en-US" dirty="0" err="1"/>
              <a:t>audio_data.dtype</a:t>
            </a:r>
            <a:r>
              <a:rPr lang="en-US" dirty="0"/>
              <a:t> == np.int16:     </a:t>
            </a:r>
            <a:r>
              <a:rPr lang="en-US" dirty="0" err="1"/>
              <a:t>audio_data</a:t>
            </a:r>
            <a:r>
              <a:rPr lang="en-US" dirty="0"/>
              <a:t> = </a:t>
            </a:r>
            <a:r>
              <a:rPr lang="en-US" dirty="0" err="1"/>
              <a:t>audio_data</a:t>
            </a:r>
            <a:r>
              <a:rPr lang="en-US" dirty="0"/>
              <a:t> / 2**15 </a:t>
            </a:r>
          </a:p>
          <a:p>
            <a:pPr marL="0" indent="0">
              <a:buNone/>
            </a:pPr>
            <a:r>
              <a:rPr lang="en-US" dirty="0" err="1"/>
              <a:t>elif</a:t>
            </a:r>
            <a:r>
              <a:rPr lang="en-US" dirty="0"/>
              <a:t> </a:t>
            </a:r>
            <a:r>
              <a:rPr lang="en-US" dirty="0" err="1"/>
              <a:t>audio_data.dtype</a:t>
            </a:r>
            <a:r>
              <a:rPr lang="en-US" dirty="0"/>
              <a:t> == np.int32:     </a:t>
            </a:r>
            <a:r>
              <a:rPr lang="en-US" dirty="0" err="1"/>
              <a:t>audio_data</a:t>
            </a:r>
            <a:r>
              <a:rPr lang="en-US" dirty="0"/>
              <a:t> = </a:t>
            </a:r>
            <a:r>
              <a:rPr lang="en-US" dirty="0" err="1"/>
              <a:t>audio_data</a:t>
            </a:r>
            <a:r>
              <a:rPr lang="en-US" dirty="0"/>
              <a:t> / 2**31 </a:t>
            </a:r>
          </a:p>
          <a:p>
            <a:pPr marL="0" indent="0">
              <a:buNone/>
            </a:pPr>
            <a:r>
              <a:rPr lang="en-US" dirty="0"/>
              <a:t> </a:t>
            </a:r>
          </a:p>
          <a:p>
            <a:pPr marL="0" indent="0">
              <a:buNone/>
            </a:pPr>
            <a:r>
              <a:rPr lang="en-US" dirty="0"/>
              <a:t># Create time axis </a:t>
            </a:r>
          </a:p>
          <a:p>
            <a:pPr marL="0" indent="0">
              <a:buNone/>
            </a:pPr>
            <a:r>
              <a:rPr lang="en-US" dirty="0" err="1"/>
              <a:t>time_axis</a:t>
            </a:r>
            <a:r>
              <a:rPr lang="en-US" dirty="0"/>
              <a:t> = </a:t>
            </a:r>
            <a:r>
              <a:rPr lang="en-US" dirty="0" err="1"/>
              <a:t>np.linspace</a:t>
            </a:r>
            <a:r>
              <a:rPr lang="en-US" dirty="0"/>
              <a:t>(0, </a:t>
            </a:r>
            <a:r>
              <a:rPr lang="en-US" dirty="0" err="1"/>
              <a:t>len</a:t>
            </a:r>
            <a:r>
              <a:rPr lang="en-US" dirty="0"/>
              <a:t>(</a:t>
            </a:r>
            <a:r>
              <a:rPr lang="en-US" dirty="0" err="1"/>
              <a:t>audio_data</a:t>
            </a:r>
            <a:r>
              <a:rPr lang="en-US" dirty="0"/>
              <a:t>) / </a:t>
            </a:r>
            <a:r>
              <a:rPr lang="en-US" dirty="0" err="1"/>
              <a:t>sample_rate</a:t>
            </a:r>
            <a:r>
              <a:rPr lang="en-US" dirty="0"/>
              <a:t>, num=</a:t>
            </a:r>
            <a:r>
              <a:rPr lang="en-US" dirty="0" err="1"/>
              <a:t>len</a:t>
            </a:r>
            <a:r>
              <a:rPr lang="en-US" dirty="0"/>
              <a:t>(</a:t>
            </a:r>
            <a:r>
              <a:rPr lang="en-US" dirty="0" err="1"/>
              <a:t>audio_data</a:t>
            </a:r>
            <a:r>
              <a:rPr lang="en-US" dirty="0"/>
              <a:t>)) </a:t>
            </a:r>
          </a:p>
          <a:p>
            <a:pPr marL="0" indent="0">
              <a:buNone/>
            </a:pPr>
            <a:r>
              <a:rPr lang="en-US" dirty="0"/>
              <a:t> </a:t>
            </a:r>
          </a:p>
          <a:p>
            <a:pPr marL="0" indent="0">
              <a:buNone/>
            </a:pPr>
            <a:r>
              <a:rPr lang="en-US" dirty="0"/>
              <a:t># Plot the waveform </a:t>
            </a:r>
          </a:p>
          <a:p>
            <a:pPr marL="0" indent="0">
              <a:buNone/>
            </a:pPr>
            <a:r>
              <a:rPr lang="en-US" dirty="0" err="1"/>
              <a:t>plt.figure</a:t>
            </a:r>
            <a:r>
              <a:rPr lang="en-US" dirty="0"/>
              <a:t>(</a:t>
            </a:r>
            <a:r>
              <a:rPr lang="en-US" dirty="0" err="1"/>
              <a:t>figsize</a:t>
            </a:r>
            <a:r>
              <a:rPr lang="en-US" dirty="0"/>
              <a:t>=(10, 4)) </a:t>
            </a:r>
          </a:p>
          <a:p>
            <a:pPr marL="0" indent="0">
              <a:buNone/>
            </a:pPr>
            <a:r>
              <a:rPr lang="en-US" dirty="0" err="1"/>
              <a:t>plt.plot</a:t>
            </a:r>
            <a:r>
              <a:rPr lang="en-US" dirty="0"/>
              <a:t>(</a:t>
            </a:r>
            <a:r>
              <a:rPr lang="en-US" dirty="0" err="1"/>
              <a:t>time_axis</a:t>
            </a:r>
            <a:r>
              <a:rPr lang="en-US" dirty="0"/>
              <a:t>, </a:t>
            </a:r>
            <a:r>
              <a:rPr lang="en-US" dirty="0" err="1"/>
              <a:t>audio_data</a:t>
            </a:r>
            <a:r>
              <a:rPr lang="en-US" dirty="0"/>
              <a:t>, color='b') </a:t>
            </a:r>
          </a:p>
          <a:p>
            <a:pPr marL="0" indent="0">
              <a:buNone/>
            </a:pPr>
            <a:r>
              <a:rPr lang="en-US" dirty="0" err="1"/>
              <a:t>plt.title</a:t>
            </a:r>
            <a:r>
              <a:rPr lang="en-US" dirty="0"/>
              <a:t>(</a:t>
            </a:r>
            <a:r>
              <a:rPr lang="en-US" dirty="0" err="1"/>
              <a:t>f"Waveform</a:t>
            </a:r>
            <a:r>
              <a:rPr lang="en-US" dirty="0"/>
              <a:t> of {</a:t>
            </a:r>
            <a:r>
              <a:rPr lang="en-US" dirty="0" err="1"/>
              <a:t>wav_file</a:t>
            </a:r>
            <a:r>
              <a:rPr lang="en-US" dirty="0"/>
              <a:t>}") </a:t>
            </a:r>
          </a:p>
          <a:p>
            <a:pPr marL="0" indent="0">
              <a:buNone/>
            </a:pPr>
            <a:r>
              <a:rPr lang="en-US" dirty="0" err="1"/>
              <a:t>plt.xlabel</a:t>
            </a:r>
            <a:r>
              <a:rPr lang="en-US" dirty="0"/>
              <a:t>("Time (seconds)") </a:t>
            </a:r>
          </a:p>
          <a:p>
            <a:pPr marL="0" indent="0">
              <a:buNone/>
            </a:pPr>
            <a:r>
              <a:rPr lang="en-US" dirty="0" err="1"/>
              <a:t>plt.ylabel</a:t>
            </a:r>
            <a:r>
              <a:rPr lang="en-US" dirty="0"/>
              <a:t>("Amplitude") </a:t>
            </a:r>
          </a:p>
          <a:p>
            <a:pPr marL="0" indent="0">
              <a:buNone/>
            </a:pPr>
            <a:r>
              <a:rPr lang="en-US" dirty="0" err="1"/>
              <a:t>plt.grid</a:t>
            </a:r>
            <a:r>
              <a:rPr lang="en-US" dirty="0"/>
              <a:t>() </a:t>
            </a:r>
          </a:p>
          <a:p>
            <a:pPr marL="0" indent="0">
              <a:buNone/>
            </a:pPr>
            <a:r>
              <a:rPr lang="en-US" dirty="0" err="1"/>
              <a:t>plt.show</a:t>
            </a:r>
            <a:r>
              <a:rPr lang="en-US" dirty="0"/>
              <a:t>() </a:t>
            </a:r>
          </a:p>
          <a:p>
            <a:pPr marL="0" indent="0">
              <a:buNone/>
            </a:pPr>
            <a:endParaRPr lang="en-US" dirty="0"/>
          </a:p>
          <a:p>
            <a:pPr marL="0" indent="0">
              <a:buNone/>
            </a:pPr>
            <a:endParaRPr lang="en-PH" dirty="0"/>
          </a:p>
        </p:txBody>
      </p:sp>
      <p:pic>
        <p:nvPicPr>
          <p:cNvPr id="6" name="Picture 5">
            <a:extLst>
              <a:ext uri="{FF2B5EF4-FFF2-40B4-BE49-F238E27FC236}">
                <a16:creationId xmlns:a16="http://schemas.microsoft.com/office/drawing/2014/main" id="{7039AB3F-9C30-7EA7-AFE4-0DE8EC65C9BB}"/>
              </a:ext>
            </a:extLst>
          </p:cNvPr>
          <p:cNvPicPr/>
          <p:nvPr/>
        </p:nvPicPr>
        <p:blipFill>
          <a:blip r:embed="rId2"/>
          <a:stretch>
            <a:fillRect/>
          </a:stretch>
        </p:blipFill>
        <p:spPr>
          <a:xfrm>
            <a:off x="6204584" y="210184"/>
            <a:ext cx="5743575" cy="3416935"/>
          </a:xfrm>
          <a:prstGeom prst="rect">
            <a:avLst/>
          </a:prstGeom>
        </p:spPr>
      </p:pic>
      <p:cxnSp>
        <p:nvCxnSpPr>
          <p:cNvPr id="4" name="Straight Connector 3"/>
          <p:cNvCxnSpPr/>
          <p:nvPr/>
        </p:nvCxnSpPr>
        <p:spPr>
          <a:xfrm flipV="1">
            <a:off x="1520792" y="6564429"/>
            <a:ext cx="6285296" cy="9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810198" y="3917482"/>
            <a:ext cx="9625" cy="25410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80612C-7733-FD22-F6BE-8345BA8E34F9}"/>
              </a:ext>
            </a:extLst>
          </p:cNvPr>
          <p:cNvSpPr>
            <a:spLocks noGrp="1"/>
          </p:cNvSpPr>
          <p:nvPr>
            <p:ph idx="1"/>
          </p:nvPr>
        </p:nvSpPr>
        <p:spPr>
          <a:xfrm>
            <a:off x="111760" y="101600"/>
            <a:ext cx="5080000" cy="6563360"/>
          </a:xfrm>
        </p:spPr>
        <p:txBody>
          <a:bodyPr>
            <a:noAutofit/>
          </a:bodyPr>
          <a:lstStyle/>
          <a:p>
            <a:pPr marL="0" indent="0">
              <a:buNone/>
            </a:pPr>
            <a:r>
              <a:rPr lang="en-US" sz="1600" b="1" dirty="0"/>
              <a:t>4. MFCC Extraction</a:t>
            </a:r>
          </a:p>
          <a:p>
            <a:pPr marL="0" indent="0">
              <a:buNone/>
            </a:pPr>
            <a:r>
              <a:rPr lang="en-PH" sz="900" dirty="0">
                <a:latin typeface="Arial" panose="020B0604020202020204" pitchFamily="34" charset="0"/>
                <a:cs typeface="Arial" panose="020B0604020202020204" pitchFamily="34" charset="0"/>
              </a:rPr>
              <a:t>import </a:t>
            </a:r>
            <a:r>
              <a:rPr lang="en-PH" sz="900" dirty="0" err="1">
                <a:latin typeface="Arial" panose="020B0604020202020204" pitchFamily="34" charset="0"/>
                <a:cs typeface="Arial" panose="020B0604020202020204" pitchFamily="34" charset="0"/>
              </a:rPr>
              <a:t>librosa</a:t>
            </a: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import </a:t>
            </a:r>
            <a:r>
              <a:rPr lang="en-PH" sz="900" dirty="0" err="1">
                <a:latin typeface="Arial" panose="020B0604020202020204" pitchFamily="34" charset="0"/>
                <a:cs typeface="Arial" panose="020B0604020202020204" pitchFamily="34" charset="0"/>
              </a:rPr>
              <a:t>numpy</a:t>
            </a:r>
            <a:r>
              <a:rPr lang="en-PH" sz="900" dirty="0">
                <a:latin typeface="Arial" panose="020B0604020202020204" pitchFamily="34" charset="0"/>
                <a:cs typeface="Arial" panose="020B0604020202020204" pitchFamily="34" charset="0"/>
              </a:rPr>
              <a:t> as np </a:t>
            </a:r>
          </a:p>
          <a:p>
            <a:pPr marL="0" indent="0">
              <a:buNone/>
            </a:pPr>
            <a:r>
              <a:rPr lang="en-PH" sz="900" dirty="0">
                <a:latin typeface="Arial" panose="020B0604020202020204" pitchFamily="34" charset="0"/>
                <a:cs typeface="Arial" panose="020B0604020202020204" pitchFamily="34" charset="0"/>
              </a:rPr>
              <a:t>def </a:t>
            </a:r>
            <a:r>
              <a:rPr lang="en-PH" sz="900" dirty="0" err="1">
                <a:latin typeface="Arial" panose="020B0604020202020204" pitchFamily="34" charset="0"/>
                <a:cs typeface="Arial" panose="020B0604020202020204" pitchFamily="34" charset="0"/>
              </a:rPr>
              <a:t>extract_mfcc_coefficients</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audio_path</a:t>
            </a:r>
            <a:r>
              <a:rPr lang="en-PH" sz="900" dirty="0">
                <a:latin typeface="Arial" panose="020B0604020202020204" pitchFamily="34" charset="0"/>
                <a:cs typeface="Arial" panose="020B0604020202020204" pitchFamily="34" charset="0"/>
              </a:rPr>
              <a:t>, </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=1300, </a:t>
            </a:r>
            <a:r>
              <a:rPr lang="en-PH" sz="900" dirty="0" err="1">
                <a:latin typeface="Arial" panose="020B0604020202020204" pitchFamily="34" charset="0"/>
                <a:cs typeface="Arial" panose="020B0604020202020204" pitchFamily="34" charset="0"/>
              </a:rPr>
              <a:t>n_mfcc</a:t>
            </a:r>
            <a:r>
              <a:rPr lang="en-PH" sz="900" dirty="0">
                <a:latin typeface="Arial" panose="020B0604020202020204" pitchFamily="34" charset="0"/>
                <a:cs typeface="Arial" panose="020B0604020202020204" pitchFamily="34" charset="0"/>
              </a:rPr>
              <a:t>=13): </a:t>
            </a:r>
          </a:p>
          <a:p>
            <a:pPr marL="0" indent="0">
              <a:buNone/>
            </a:pPr>
            <a:r>
              <a:rPr lang="en-PH" sz="900" dirty="0">
                <a:latin typeface="Arial" panose="020B0604020202020204" pitchFamily="34" charset="0"/>
                <a:cs typeface="Arial" panose="020B0604020202020204" pitchFamily="34" charset="0"/>
              </a:rPr>
              <a:t>    """ </a:t>
            </a:r>
          </a:p>
          <a:p>
            <a:pPr marL="0" indent="0">
              <a:buNone/>
            </a:pPr>
            <a:r>
              <a:rPr lang="en-PH" sz="900" dirty="0">
                <a:latin typeface="Arial" panose="020B0604020202020204" pitchFamily="34" charset="0"/>
                <a:cs typeface="Arial" panose="020B0604020202020204" pitchFamily="34" charset="0"/>
              </a:rPr>
              <a:t>    Extracts MFCC coefficients from an audio file. </a:t>
            </a:r>
          </a:p>
          <a:p>
            <a:pPr marL="0" indent="0">
              <a:buNone/>
            </a:pPr>
            <a:r>
              <a:rPr lang="en-PH" sz="900" dirty="0">
                <a:latin typeface="Arial" panose="020B0604020202020204" pitchFamily="34" charset="0"/>
                <a:cs typeface="Arial" panose="020B0604020202020204" pitchFamily="34" charset="0"/>
              </a:rPr>
              <a:t>    Ensures each sample has exactly '</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 features. </a:t>
            </a:r>
          </a:p>
          <a:p>
            <a:pPr marL="0" indent="0">
              <a:buNone/>
            </a:pPr>
            <a:r>
              <a:rPr lang="en-PH" sz="900" dirty="0">
                <a:latin typeface="Arial" panose="020B0604020202020204" pitchFamily="34" charset="0"/>
                <a:cs typeface="Arial" panose="020B0604020202020204" pitchFamily="34" charset="0"/>
              </a:rPr>
              <a:t>    """ </a:t>
            </a:r>
          </a:p>
          <a:p>
            <a:pPr marL="0" indent="0">
              <a:buNone/>
            </a:pPr>
            <a:r>
              <a:rPr lang="en-PH" sz="900" dirty="0">
                <a:latin typeface="Arial" panose="020B0604020202020204" pitchFamily="34" charset="0"/>
                <a:cs typeface="Arial" panose="020B0604020202020204" pitchFamily="34" charset="0"/>
              </a:rPr>
              <a:t>    try: </a:t>
            </a:r>
          </a:p>
          <a:p>
            <a:pPr marL="0" indent="0">
              <a:buNone/>
            </a:pPr>
            <a:r>
              <a:rPr lang="en-PH" sz="900" dirty="0">
                <a:latin typeface="Arial" panose="020B0604020202020204" pitchFamily="34" charset="0"/>
                <a:cs typeface="Arial" panose="020B0604020202020204" pitchFamily="34" charset="0"/>
              </a:rPr>
              <a:t>        # Load audio with a fixed sample rate for consistency </a:t>
            </a:r>
          </a:p>
          <a:p>
            <a:pPr marL="0" indent="0">
              <a:buNone/>
            </a:pPr>
            <a:r>
              <a:rPr lang="en-PH" sz="900" dirty="0">
                <a:latin typeface="Arial" panose="020B0604020202020204" pitchFamily="34" charset="0"/>
                <a:cs typeface="Arial" panose="020B0604020202020204" pitchFamily="34" charset="0"/>
              </a:rPr>
              <a:t>        y, </a:t>
            </a:r>
            <a:r>
              <a:rPr lang="en-PH" sz="900" dirty="0" err="1">
                <a:latin typeface="Arial" panose="020B0604020202020204" pitchFamily="34" charset="0"/>
                <a:cs typeface="Arial" panose="020B0604020202020204" pitchFamily="34" charset="0"/>
              </a:rPr>
              <a:t>sr</a:t>
            </a:r>
            <a:r>
              <a:rPr lang="en-PH" sz="900" dirty="0">
                <a:latin typeface="Arial" panose="020B0604020202020204" pitchFamily="34" charset="0"/>
                <a:cs typeface="Arial" panose="020B0604020202020204" pitchFamily="34" charset="0"/>
              </a:rPr>
              <a:t> = </a:t>
            </a:r>
            <a:r>
              <a:rPr lang="en-PH" sz="900" dirty="0" err="1">
                <a:latin typeface="Arial" panose="020B0604020202020204" pitchFamily="34" charset="0"/>
                <a:cs typeface="Arial" panose="020B0604020202020204" pitchFamily="34" charset="0"/>
              </a:rPr>
              <a:t>librosa.load</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audio_path</a:t>
            </a:r>
            <a:r>
              <a:rPr lang="en-PH" sz="900" dirty="0">
                <a:latin typeface="Arial" panose="020B0604020202020204" pitchFamily="34" charset="0"/>
                <a:cs typeface="Arial" panose="020B0604020202020204" pitchFamily="34" charset="0"/>
              </a:rPr>
              <a:t>, </a:t>
            </a:r>
            <a:r>
              <a:rPr lang="en-PH" sz="900" dirty="0" err="1">
                <a:latin typeface="Arial" panose="020B0604020202020204" pitchFamily="34" charset="0"/>
                <a:cs typeface="Arial" panose="020B0604020202020204" pitchFamily="34" charset="0"/>
              </a:rPr>
              <a:t>sr</a:t>
            </a:r>
            <a:r>
              <a:rPr lang="en-PH" sz="900" dirty="0">
                <a:latin typeface="Arial" panose="020B0604020202020204" pitchFamily="34" charset="0"/>
                <a:cs typeface="Arial" panose="020B0604020202020204" pitchFamily="34" charset="0"/>
              </a:rPr>
              <a:t>=44100) </a:t>
            </a:r>
          </a:p>
          <a:p>
            <a:pPr marL="0" indent="0">
              <a:buNone/>
            </a:pPr>
            <a:r>
              <a:rPr lang="en-PH" sz="900" dirty="0">
                <a:latin typeface="Arial" panose="020B0604020202020204" pitchFamily="34" charset="0"/>
                <a:cs typeface="Arial" panose="020B0604020202020204" pitchFamily="34" charset="0"/>
              </a:rPr>
              <a:t>        # Compute MFCCs with 13 coefficients per frame         </a:t>
            </a:r>
            <a:r>
              <a:rPr lang="en-PH" sz="900" dirty="0" err="1">
                <a:latin typeface="Arial" panose="020B0604020202020204" pitchFamily="34" charset="0"/>
                <a:cs typeface="Arial" panose="020B0604020202020204" pitchFamily="34" charset="0"/>
              </a:rPr>
              <a:t>mfcc</a:t>
            </a:r>
            <a:r>
              <a:rPr lang="en-PH" sz="900" dirty="0">
                <a:latin typeface="Arial" panose="020B0604020202020204" pitchFamily="34" charset="0"/>
                <a:cs typeface="Arial" panose="020B0604020202020204" pitchFamily="34" charset="0"/>
              </a:rPr>
              <a:t> = </a:t>
            </a:r>
            <a:r>
              <a:rPr lang="en-PH" sz="900" dirty="0" err="1">
                <a:latin typeface="Arial" panose="020B0604020202020204" pitchFamily="34" charset="0"/>
                <a:cs typeface="Arial" panose="020B0604020202020204" pitchFamily="34" charset="0"/>
              </a:rPr>
              <a:t>librosa.feature.mfcc</a:t>
            </a:r>
            <a:r>
              <a:rPr lang="en-PH" sz="900" dirty="0">
                <a:latin typeface="Arial" panose="020B0604020202020204" pitchFamily="34" charset="0"/>
                <a:cs typeface="Arial" panose="020B0604020202020204" pitchFamily="34" charset="0"/>
              </a:rPr>
              <a:t>(y=y, </a:t>
            </a:r>
            <a:r>
              <a:rPr lang="en-PH" sz="900" dirty="0" err="1">
                <a:latin typeface="Arial" panose="020B0604020202020204" pitchFamily="34" charset="0"/>
                <a:cs typeface="Arial" panose="020B0604020202020204" pitchFamily="34" charset="0"/>
              </a:rPr>
              <a:t>sr</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sr</a:t>
            </a:r>
            <a:r>
              <a:rPr lang="en-PH" sz="900" dirty="0">
                <a:latin typeface="Arial" panose="020B0604020202020204" pitchFamily="34" charset="0"/>
                <a:cs typeface="Arial" panose="020B0604020202020204" pitchFamily="34" charset="0"/>
              </a:rPr>
              <a:t>, </a:t>
            </a:r>
            <a:r>
              <a:rPr lang="en-PH" sz="900" dirty="0" err="1">
                <a:latin typeface="Arial" panose="020B0604020202020204" pitchFamily="34" charset="0"/>
                <a:cs typeface="Arial" panose="020B0604020202020204" pitchFamily="34" charset="0"/>
              </a:rPr>
              <a:t>n_mfcc</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n_mfcc</a:t>
            </a: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        # Flatten MFCC array and keep only the first '</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 coefficients         </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 </a:t>
            </a:r>
            <a:r>
              <a:rPr lang="en-PH" sz="900" dirty="0" err="1">
                <a:latin typeface="Arial" panose="020B0604020202020204" pitchFamily="34" charset="0"/>
                <a:cs typeface="Arial" panose="020B0604020202020204" pitchFamily="34" charset="0"/>
              </a:rPr>
              <a:t>mfcc.T.flatten</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        # Pad with zeros if there are not enough coefficients </a:t>
            </a:r>
          </a:p>
          <a:p>
            <a:pPr marL="0" indent="0">
              <a:buNone/>
            </a:pPr>
            <a:r>
              <a:rPr lang="en-PH" sz="900" dirty="0">
                <a:latin typeface="Arial" panose="020B0604020202020204" pitchFamily="34" charset="0"/>
                <a:cs typeface="Arial" panose="020B0604020202020204" pitchFamily="34" charset="0"/>
              </a:rPr>
              <a:t>        if </a:t>
            </a:r>
            <a:r>
              <a:rPr lang="en-PH" sz="900" dirty="0" err="1">
                <a:latin typeface="Arial" panose="020B0604020202020204" pitchFamily="34" charset="0"/>
                <a:cs typeface="Arial" panose="020B0604020202020204" pitchFamily="34" charset="0"/>
              </a:rPr>
              <a:t>len</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&lt; </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            </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 </a:t>
            </a:r>
            <a:r>
              <a:rPr lang="en-PH" sz="900" dirty="0" err="1">
                <a:latin typeface="Arial" panose="020B0604020202020204" pitchFamily="34" charset="0"/>
                <a:cs typeface="Arial" panose="020B0604020202020204" pitchFamily="34" charset="0"/>
              </a:rPr>
              <a:t>np.pad</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(0, </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 - </a:t>
            </a:r>
            <a:r>
              <a:rPr lang="en-PH" sz="900" dirty="0" err="1">
                <a:latin typeface="Arial" panose="020B0604020202020204" pitchFamily="34" charset="0"/>
                <a:cs typeface="Arial" panose="020B0604020202020204" pitchFamily="34" charset="0"/>
              </a:rPr>
              <a:t>len</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mode='constant') </a:t>
            </a:r>
          </a:p>
          <a:p>
            <a:pPr marL="0" indent="0">
              <a:buNone/>
            </a:pPr>
            <a:r>
              <a:rPr lang="en-PH" sz="900" dirty="0">
                <a:latin typeface="Arial" panose="020B0604020202020204" pitchFamily="34" charset="0"/>
                <a:cs typeface="Arial" panose="020B0604020202020204" pitchFamily="34" charset="0"/>
              </a:rPr>
              <a:t>        return </a:t>
            </a:r>
            <a:r>
              <a:rPr lang="en-PH" sz="900" dirty="0" err="1">
                <a:latin typeface="Arial" panose="020B0604020202020204" pitchFamily="34" charset="0"/>
                <a:cs typeface="Arial" panose="020B0604020202020204" pitchFamily="34" charset="0"/>
              </a:rPr>
              <a:t>mfcc_flat</a:t>
            </a:r>
            <a:r>
              <a:rPr lang="en-PH" sz="900" dirty="0">
                <a:latin typeface="Arial" panose="020B0604020202020204" pitchFamily="34" charset="0"/>
                <a:cs typeface="Arial" panose="020B0604020202020204" pitchFamily="34" charset="0"/>
              </a:rPr>
              <a:t> </a:t>
            </a:r>
          </a:p>
          <a:p>
            <a:pPr marL="0" indent="0">
              <a:buNone/>
            </a:pPr>
            <a:r>
              <a:rPr lang="en-PH" sz="900" dirty="0">
                <a:latin typeface="Arial" panose="020B0604020202020204" pitchFamily="34" charset="0"/>
                <a:cs typeface="Arial" panose="020B0604020202020204" pitchFamily="34" charset="0"/>
              </a:rPr>
              <a:t>    except Exception as e: </a:t>
            </a:r>
          </a:p>
          <a:p>
            <a:pPr marL="0" indent="0">
              <a:buNone/>
            </a:pPr>
            <a:r>
              <a:rPr lang="en-PH" sz="900" dirty="0">
                <a:latin typeface="Arial" panose="020B0604020202020204" pitchFamily="34" charset="0"/>
                <a:cs typeface="Arial" panose="020B0604020202020204" pitchFamily="34" charset="0"/>
              </a:rPr>
              <a:t>        print(</a:t>
            </a:r>
            <a:r>
              <a:rPr lang="en-PH" sz="900" dirty="0" err="1">
                <a:latin typeface="Arial" panose="020B0604020202020204" pitchFamily="34" charset="0"/>
                <a:cs typeface="Arial" panose="020B0604020202020204" pitchFamily="34" charset="0"/>
              </a:rPr>
              <a:t>f"Error</a:t>
            </a:r>
            <a:r>
              <a:rPr lang="en-PH" sz="900" dirty="0">
                <a:latin typeface="Arial" panose="020B0604020202020204" pitchFamily="34" charset="0"/>
                <a:cs typeface="Arial" panose="020B0604020202020204" pitchFamily="34" charset="0"/>
              </a:rPr>
              <a:t> processing {</a:t>
            </a:r>
            <a:r>
              <a:rPr lang="en-PH" sz="900" dirty="0" err="1">
                <a:latin typeface="Arial" panose="020B0604020202020204" pitchFamily="34" charset="0"/>
                <a:cs typeface="Arial" panose="020B0604020202020204" pitchFamily="34" charset="0"/>
              </a:rPr>
              <a:t>audio_path</a:t>
            </a:r>
            <a:r>
              <a:rPr lang="en-PH" sz="900" dirty="0">
                <a:latin typeface="Arial" panose="020B0604020202020204" pitchFamily="34" charset="0"/>
                <a:cs typeface="Arial" panose="020B0604020202020204" pitchFamily="34" charset="0"/>
              </a:rPr>
              <a:t>}: {e}") </a:t>
            </a:r>
          </a:p>
          <a:p>
            <a:pPr marL="0" indent="0">
              <a:buNone/>
            </a:pPr>
            <a:r>
              <a:rPr lang="en-PH" sz="900" dirty="0">
                <a:latin typeface="Arial" panose="020B0604020202020204" pitchFamily="34" charset="0"/>
                <a:cs typeface="Arial" panose="020B0604020202020204" pitchFamily="34" charset="0"/>
              </a:rPr>
              <a:t>        return </a:t>
            </a:r>
            <a:r>
              <a:rPr lang="en-PH" sz="900" dirty="0" err="1">
                <a:latin typeface="Arial" panose="020B0604020202020204" pitchFamily="34" charset="0"/>
                <a:cs typeface="Arial" panose="020B0604020202020204" pitchFamily="34" charset="0"/>
              </a:rPr>
              <a:t>np.zeros</a:t>
            </a:r>
            <a:r>
              <a:rPr lang="en-PH" sz="900" dirty="0">
                <a:latin typeface="Arial" panose="020B0604020202020204" pitchFamily="34" charset="0"/>
                <a:cs typeface="Arial" panose="020B0604020202020204" pitchFamily="34" charset="0"/>
              </a:rPr>
              <a:t>(</a:t>
            </a:r>
            <a:r>
              <a:rPr lang="en-PH" sz="900" dirty="0" err="1">
                <a:latin typeface="Arial" panose="020B0604020202020204" pitchFamily="34" charset="0"/>
                <a:cs typeface="Arial" panose="020B0604020202020204" pitchFamily="34" charset="0"/>
              </a:rPr>
              <a:t>total_coeffs</a:t>
            </a:r>
            <a:r>
              <a:rPr lang="en-PH" sz="900" dirty="0">
                <a:latin typeface="Arial" panose="020B0604020202020204" pitchFamily="34" charset="0"/>
                <a:cs typeface="Arial" panose="020B0604020202020204" pitchFamily="34" charset="0"/>
              </a:rPr>
              <a:t>)</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def </a:t>
            </a:r>
            <a:r>
              <a:rPr lang="en-US" sz="900" dirty="0" err="1">
                <a:latin typeface="Arial" panose="020B0604020202020204" pitchFamily="34" charset="0"/>
                <a:cs typeface="Arial" panose="020B0604020202020204" pitchFamily="34" charset="0"/>
              </a:rPr>
              <a:t>generate_mfcc_matrix</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num_files</a:t>
            </a:r>
            <a:r>
              <a:rPr lang="en-US" sz="900" dirty="0">
                <a:latin typeface="Arial" panose="020B0604020202020204" pitchFamily="34" charset="0"/>
                <a:cs typeface="Arial" panose="020B0604020202020204" pitchFamily="34" charset="0"/>
              </a:rPr>
              <a:t>=50, </a:t>
            </a:r>
            <a:r>
              <a:rPr lang="en-US" sz="900" dirty="0" err="1">
                <a:latin typeface="Arial" panose="020B0604020202020204" pitchFamily="34" charset="0"/>
                <a:cs typeface="Arial" panose="020B0604020202020204" pitchFamily="34" charset="0"/>
              </a:rPr>
              <a:t>total_coeffs</a:t>
            </a:r>
            <a:r>
              <a:rPr lang="en-US" sz="900" dirty="0">
                <a:latin typeface="Arial" panose="020B0604020202020204" pitchFamily="34" charset="0"/>
                <a:cs typeface="Arial" panose="020B0604020202020204" pitchFamily="34" charset="0"/>
              </a:rPr>
              <a:t>=1300, </a:t>
            </a:r>
            <a:r>
              <a:rPr lang="en-US" sz="900" dirty="0" err="1">
                <a:latin typeface="Arial" panose="020B0604020202020204" pitchFamily="34" charset="0"/>
                <a:cs typeface="Arial" panose="020B0604020202020204" pitchFamily="34" charset="0"/>
              </a:rPr>
              <a:t>file_prefix</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hen_audio</a:t>
            </a:r>
            <a:r>
              <a:rPr lang="en-US" sz="900" dirty="0">
                <a:latin typeface="Arial" panose="020B0604020202020204" pitchFamily="34" charset="0"/>
                <a:cs typeface="Arial" panose="020B0604020202020204" pitchFamily="34" charset="0"/>
              </a:rPr>
              <a:t>_", </a:t>
            </a:r>
            <a:r>
              <a:rPr lang="en-US" sz="900" dirty="0" err="1">
                <a:latin typeface="Arial" panose="020B0604020202020204" pitchFamily="34" charset="0"/>
                <a:cs typeface="Arial" panose="020B0604020202020204" pitchFamily="34" charset="0"/>
              </a:rPr>
              <a:t>file_suffix</a:t>
            </a:r>
            <a:r>
              <a:rPr lang="en-US" sz="900" dirty="0">
                <a:latin typeface="Arial" panose="020B0604020202020204" pitchFamily="34" charset="0"/>
                <a:cs typeface="Arial" panose="020B0604020202020204" pitchFamily="34" charset="0"/>
              </a:rPr>
              <a:t>=".wav"):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Extracts MFCCs from audio files and generates a feature matrix with shape (50, 1300).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a:t>
            </a:r>
          </a:p>
          <a:p>
            <a:pPr marL="0" indent="0">
              <a:buFont typeface="Arial" panose="020B0604020202020204" pitchFamily="34" charset="0"/>
              <a:buNone/>
            </a:pPr>
            <a:endParaRPr lang="en-US" sz="900" dirty="0">
              <a:latin typeface="Arial" panose="020B0604020202020204" pitchFamily="34" charset="0"/>
              <a:cs typeface="Arial" panose="020B0604020202020204" pitchFamily="34" charset="0"/>
            </a:endParaRPr>
          </a:p>
          <a:p>
            <a:pPr marL="0" indent="0">
              <a:buNone/>
            </a:pPr>
            <a:endParaRPr lang="en-PH" sz="900" dirty="0">
              <a:latin typeface="Arial" panose="020B0604020202020204" pitchFamily="34" charset="0"/>
              <a:cs typeface="Arial" panose="020B0604020202020204" pitchFamily="34" charset="0"/>
            </a:endParaRPr>
          </a:p>
          <a:p>
            <a:pPr marL="0" indent="0">
              <a:buNone/>
            </a:pPr>
            <a:endParaRPr lang="en-PH" sz="500" dirty="0"/>
          </a:p>
        </p:txBody>
      </p:sp>
      <p:sp>
        <p:nvSpPr>
          <p:cNvPr id="4" name="Content Placeholder 2">
            <a:extLst>
              <a:ext uri="{FF2B5EF4-FFF2-40B4-BE49-F238E27FC236}">
                <a16:creationId xmlns:a16="http://schemas.microsoft.com/office/drawing/2014/main" id="{87ABCB56-B0B9-BEF5-DF0C-696967A86809}"/>
              </a:ext>
            </a:extLst>
          </p:cNvPr>
          <p:cNvSpPr txBox="1">
            <a:spLocks/>
          </p:cNvSpPr>
          <p:nvPr/>
        </p:nvSpPr>
        <p:spPr>
          <a:xfrm>
            <a:off x="5750560" y="101600"/>
            <a:ext cx="5080000" cy="656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PH" dirty="0"/>
          </a:p>
        </p:txBody>
      </p:sp>
      <p:sp>
        <p:nvSpPr>
          <p:cNvPr id="5" name="Content Placeholder 2">
            <a:extLst>
              <a:ext uri="{FF2B5EF4-FFF2-40B4-BE49-F238E27FC236}">
                <a16:creationId xmlns:a16="http://schemas.microsoft.com/office/drawing/2014/main" id="{8AFA979E-B0D4-5FE0-6D49-3B70D4443E4F}"/>
              </a:ext>
            </a:extLst>
          </p:cNvPr>
          <p:cNvSpPr txBox="1">
            <a:spLocks/>
          </p:cNvSpPr>
          <p:nvPr/>
        </p:nvSpPr>
        <p:spPr>
          <a:xfrm>
            <a:off x="5405120" y="101600"/>
            <a:ext cx="5080000" cy="6563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900" dirty="0" err="1">
                <a:latin typeface="Arial" panose="020B0604020202020204" pitchFamily="34" charset="0"/>
                <a:cs typeface="Arial" panose="020B0604020202020204" pitchFamily="34" charset="0"/>
              </a:rPr>
              <a:t>mfcc_matrix</a:t>
            </a:r>
            <a:r>
              <a:rPr lang="en-US" sz="900" dirty="0">
                <a:latin typeface="Arial" panose="020B0604020202020204" pitchFamily="34" charset="0"/>
                <a:cs typeface="Arial" panose="020B0604020202020204" pitchFamily="34" charset="0"/>
              </a:rPr>
              <a:t> = </a:t>
            </a:r>
            <a:r>
              <a:rPr lang="en-US" sz="900" dirty="0" err="1">
                <a:latin typeface="Arial" panose="020B0604020202020204" pitchFamily="34" charset="0"/>
                <a:cs typeface="Arial" panose="020B0604020202020204" pitchFamily="34" charset="0"/>
              </a:rPr>
              <a:t>np.zeros</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num_files</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total_coeffs</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for </a:t>
            </a:r>
            <a:r>
              <a:rPr lang="en-US" sz="900" dirty="0" err="1">
                <a:latin typeface="Arial" panose="020B0604020202020204" pitchFamily="34" charset="0"/>
                <a:cs typeface="Arial" panose="020B0604020202020204" pitchFamily="34" charset="0"/>
              </a:rPr>
              <a:t>i</a:t>
            </a:r>
            <a:r>
              <a:rPr lang="en-US" sz="900" dirty="0">
                <a:latin typeface="Arial" panose="020B0604020202020204" pitchFamily="34" charset="0"/>
                <a:cs typeface="Arial" panose="020B0604020202020204" pitchFamily="34" charset="0"/>
              </a:rPr>
              <a:t> in range(1, </a:t>
            </a:r>
            <a:r>
              <a:rPr lang="en-US" sz="900" dirty="0" err="1">
                <a:latin typeface="Arial" panose="020B0604020202020204" pitchFamily="34" charset="0"/>
                <a:cs typeface="Arial" panose="020B0604020202020204" pitchFamily="34" charset="0"/>
              </a:rPr>
              <a:t>num_files</a:t>
            </a:r>
            <a:r>
              <a:rPr lang="en-US" sz="900" dirty="0">
                <a:latin typeface="Arial" panose="020B0604020202020204" pitchFamily="34" charset="0"/>
                <a:cs typeface="Arial" panose="020B0604020202020204" pitchFamily="34" charset="0"/>
              </a:rPr>
              <a:t> + 1):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Generate the correct filename (change if your filenames have leading zeros)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audio_path</a:t>
            </a:r>
            <a:r>
              <a:rPr lang="en-US" sz="900" dirty="0">
                <a:latin typeface="Arial" panose="020B0604020202020204" pitchFamily="34" charset="0"/>
                <a:cs typeface="Arial" panose="020B0604020202020204" pitchFamily="34" charset="0"/>
              </a:rPr>
              <a:t> = f"{</a:t>
            </a:r>
            <a:r>
              <a:rPr lang="en-US" sz="900" dirty="0" err="1">
                <a:latin typeface="Arial" panose="020B0604020202020204" pitchFamily="34" charset="0"/>
                <a:cs typeface="Arial" panose="020B0604020202020204" pitchFamily="34" charset="0"/>
              </a:rPr>
              <a:t>file_prefix</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i</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file_suffix</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Extract MFCC features         </a:t>
            </a:r>
            <a:r>
              <a:rPr lang="en-US" sz="900" dirty="0" err="1">
                <a:latin typeface="Arial" panose="020B0604020202020204" pitchFamily="34" charset="0"/>
                <a:cs typeface="Arial" panose="020B0604020202020204" pitchFamily="34" charset="0"/>
              </a:rPr>
              <a:t>mfcc_coeffs</a:t>
            </a:r>
            <a:r>
              <a:rPr lang="en-US" sz="900" dirty="0">
                <a:latin typeface="Arial" panose="020B0604020202020204" pitchFamily="34" charset="0"/>
                <a:cs typeface="Arial" panose="020B0604020202020204" pitchFamily="34" charset="0"/>
              </a:rPr>
              <a:t> = </a:t>
            </a:r>
            <a:r>
              <a:rPr lang="en-US" sz="900" dirty="0" err="1">
                <a:latin typeface="Arial" panose="020B0604020202020204" pitchFamily="34" charset="0"/>
                <a:cs typeface="Arial" panose="020B0604020202020204" pitchFamily="34" charset="0"/>
              </a:rPr>
              <a:t>extract_mfcc_coefficients</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audio_path</a:t>
            </a: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total_coeffs</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total_coeffs</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Store in matrix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mfcc_matrix</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i</a:t>
            </a:r>
            <a:r>
              <a:rPr lang="en-US" sz="900" dirty="0">
                <a:latin typeface="Arial" panose="020B0604020202020204" pitchFamily="34" charset="0"/>
                <a:cs typeface="Arial" panose="020B0604020202020204" pitchFamily="34" charset="0"/>
              </a:rPr>
              <a:t> - 1, :] = </a:t>
            </a:r>
            <a:r>
              <a:rPr lang="en-US" sz="900" dirty="0" err="1">
                <a:latin typeface="Arial" panose="020B0604020202020204" pitchFamily="34" charset="0"/>
                <a:cs typeface="Arial" panose="020B0604020202020204" pitchFamily="34" charset="0"/>
              </a:rPr>
              <a:t>mfcc_coeffs</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return </a:t>
            </a:r>
            <a:r>
              <a:rPr lang="en-US" sz="900" dirty="0" err="1">
                <a:latin typeface="Arial" panose="020B0604020202020204" pitchFamily="34" charset="0"/>
                <a:cs typeface="Arial" panose="020B0604020202020204" pitchFamily="34" charset="0"/>
              </a:rPr>
              <a:t>mfcc_matrix</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def </a:t>
            </a:r>
            <a:r>
              <a:rPr lang="en-US" sz="900" dirty="0" err="1">
                <a:latin typeface="Arial" panose="020B0604020202020204" pitchFamily="34" charset="0"/>
                <a:cs typeface="Arial" panose="020B0604020202020204" pitchFamily="34" charset="0"/>
              </a:rPr>
              <a:t>save_matrix_to_csv</a:t>
            </a:r>
            <a:r>
              <a:rPr lang="en-US" sz="900" dirty="0">
                <a:latin typeface="Arial" panose="020B0604020202020204" pitchFamily="34" charset="0"/>
                <a:cs typeface="Arial" panose="020B0604020202020204" pitchFamily="34" charset="0"/>
              </a:rPr>
              <a:t>(matrix, </a:t>
            </a:r>
            <a:r>
              <a:rPr lang="en-US" sz="900" dirty="0" err="1">
                <a:latin typeface="Arial" panose="020B0604020202020204" pitchFamily="34" charset="0"/>
                <a:cs typeface="Arial" panose="020B0604020202020204" pitchFamily="34" charset="0"/>
              </a:rPr>
              <a:t>output_path</a:t>
            </a:r>
            <a:r>
              <a:rPr lang="en-US" sz="900" dirty="0">
                <a:latin typeface="Arial" panose="020B0604020202020204" pitchFamily="34" charset="0"/>
                <a:cs typeface="Arial" panose="020B0604020202020204" pitchFamily="34" charset="0"/>
              </a:rPr>
              <a:t>="chicken_mfcc_features.csv"):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Saves the MFCC feature matrix to a CSV file.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np.savetxt</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output_path</a:t>
            </a:r>
            <a:r>
              <a:rPr lang="en-US" sz="900" dirty="0">
                <a:latin typeface="Arial" panose="020B0604020202020204" pitchFamily="34" charset="0"/>
                <a:cs typeface="Arial" panose="020B0604020202020204" pitchFamily="34" charset="0"/>
              </a:rPr>
              <a:t>, matrix, delimiter=',')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print(</a:t>
            </a:r>
            <a:r>
              <a:rPr lang="en-US" sz="900" dirty="0" err="1">
                <a:latin typeface="Arial" panose="020B0604020202020204" pitchFamily="34" charset="0"/>
                <a:cs typeface="Arial" panose="020B0604020202020204" pitchFamily="34" charset="0"/>
              </a:rPr>
              <a:t>f"Feature</a:t>
            </a:r>
            <a:r>
              <a:rPr lang="en-US" sz="900" dirty="0">
                <a:latin typeface="Arial" panose="020B0604020202020204" pitchFamily="34" charset="0"/>
                <a:cs typeface="Arial" panose="020B0604020202020204" pitchFamily="34" charset="0"/>
              </a:rPr>
              <a:t> matrix saved to {</a:t>
            </a:r>
            <a:r>
              <a:rPr lang="en-US" sz="900" dirty="0" err="1">
                <a:latin typeface="Arial" panose="020B0604020202020204" pitchFamily="34" charset="0"/>
                <a:cs typeface="Arial" panose="020B0604020202020204" pitchFamily="34" charset="0"/>
              </a:rPr>
              <a:t>output_path</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def main():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 Generate the MFCC matrix from 50 audio files     </a:t>
            </a:r>
            <a:r>
              <a:rPr lang="en-US" sz="900" dirty="0" err="1">
                <a:latin typeface="Arial" panose="020B0604020202020204" pitchFamily="34" charset="0"/>
                <a:cs typeface="Arial" panose="020B0604020202020204" pitchFamily="34" charset="0"/>
              </a:rPr>
              <a:t>mfcc_matrix</a:t>
            </a:r>
            <a:r>
              <a:rPr lang="en-US" sz="900" dirty="0">
                <a:latin typeface="Arial" panose="020B0604020202020204" pitchFamily="34" charset="0"/>
                <a:cs typeface="Arial" panose="020B0604020202020204" pitchFamily="34" charset="0"/>
              </a:rPr>
              <a:t> = </a:t>
            </a:r>
            <a:r>
              <a:rPr lang="en-US" sz="900" dirty="0" err="1">
                <a:latin typeface="Arial" panose="020B0604020202020204" pitchFamily="34" charset="0"/>
                <a:cs typeface="Arial" panose="020B0604020202020204" pitchFamily="34" charset="0"/>
              </a:rPr>
              <a:t>generate_mfcc_matrix</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print("Final MFCC Matrix Shape: ", </a:t>
            </a:r>
            <a:r>
              <a:rPr lang="en-US" sz="900" dirty="0" err="1">
                <a:latin typeface="Arial" panose="020B0604020202020204" pitchFamily="34" charset="0"/>
                <a:cs typeface="Arial" panose="020B0604020202020204" pitchFamily="34" charset="0"/>
              </a:rPr>
              <a:t>mfcc_matrix.shape</a:t>
            </a:r>
            <a:r>
              <a:rPr lang="en-US" sz="900" dirty="0">
                <a:latin typeface="Arial" panose="020B0604020202020204" pitchFamily="34" charset="0"/>
                <a:cs typeface="Arial" panose="020B0604020202020204" pitchFamily="34" charset="0"/>
              </a:rPr>
              <a:t>)  # Should be (50, 1300)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save_matrix_to_csv</a:t>
            </a:r>
            <a:r>
              <a:rPr lang="en-US" sz="900" dirty="0">
                <a:latin typeface="Arial" panose="020B0604020202020204" pitchFamily="34" charset="0"/>
                <a:cs typeface="Arial" panose="020B0604020202020204" pitchFamily="34" charset="0"/>
              </a:rPr>
              <a:t>(</a:t>
            </a:r>
            <a:r>
              <a:rPr lang="en-US" sz="900" dirty="0" err="1">
                <a:latin typeface="Arial" panose="020B0604020202020204" pitchFamily="34" charset="0"/>
                <a:cs typeface="Arial" panose="020B0604020202020204" pitchFamily="34" charset="0"/>
              </a:rPr>
              <a:t>mfcc_matrix</a:t>
            </a: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if __name__ == "__main__": </a:t>
            </a:r>
          </a:p>
          <a:p>
            <a:pPr marL="0" indent="0">
              <a:buFont typeface="Arial" panose="020B0604020202020204" pitchFamily="34" charset="0"/>
              <a:buNone/>
            </a:pPr>
            <a:r>
              <a:rPr lang="en-US" sz="900" dirty="0">
                <a:latin typeface="Arial" panose="020B0604020202020204" pitchFamily="34" charset="0"/>
                <a:cs typeface="Arial" panose="020B0604020202020204" pitchFamily="34" charset="0"/>
              </a:rPr>
              <a:t>    main() </a:t>
            </a:r>
            <a:endParaRPr lang="en-US" sz="1100" dirty="0">
              <a:latin typeface="Arial" panose="020B0604020202020204" pitchFamily="34" charset="0"/>
              <a:cs typeface="Arial" panose="020B0604020202020204" pitchFamily="34" charset="0"/>
            </a:endParaRPr>
          </a:p>
        </p:txBody>
      </p:sp>
      <p:cxnSp>
        <p:nvCxnSpPr>
          <p:cNvPr id="6" name="Straight Connector 5"/>
          <p:cNvCxnSpPr/>
          <p:nvPr/>
        </p:nvCxnSpPr>
        <p:spPr>
          <a:xfrm>
            <a:off x="11935326" y="279133"/>
            <a:ext cx="28876" cy="3104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46872" y="6664960"/>
            <a:ext cx="46393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141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2388</Words>
  <Application>Microsoft Office PowerPoint</Application>
  <PresentationFormat>Widescreen</PresentationFormat>
  <Paragraphs>261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SimSun</vt:lpstr>
      <vt:lpstr>Arial</vt:lpstr>
      <vt:lpstr>Calibri</vt:lpstr>
      <vt:lpstr>Calibri Light</vt:lpstr>
      <vt:lpstr>等线</vt:lpstr>
      <vt:lpstr>Wingdings</vt:lpstr>
      <vt:lpstr>Office Theme</vt:lpstr>
      <vt:lpstr>Case Study:    Gender Classification of Chickens Using  Digital Signal Processing  </vt:lpstr>
      <vt:lpstr>I. Introduction.</vt:lpstr>
      <vt:lpstr>II. Materials.</vt:lpstr>
      <vt:lpstr>III. Objectives.</vt:lpstr>
      <vt:lpstr>IV.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 Waveforms</vt:lpstr>
      <vt:lpstr>PowerPoint Presentation</vt:lpstr>
      <vt:lpstr>PowerPoint Presentation</vt:lpstr>
      <vt:lpstr>PowerPoint Presentation</vt:lpstr>
      <vt:lpstr>VII. Conclusion.</vt:lpstr>
      <vt:lpstr>VI. Documentation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Gender Classification of Chickens Using  Digital Signal Processing  </dc:title>
  <dc:creator>Mel</dc:creator>
  <cp:lastModifiedBy>USER</cp:lastModifiedBy>
  <cp:revision>4</cp:revision>
  <dcterms:created xsi:type="dcterms:W3CDTF">2025-02-06T13:23:54Z</dcterms:created>
  <dcterms:modified xsi:type="dcterms:W3CDTF">2025-02-09T09:26:45Z</dcterms:modified>
</cp:coreProperties>
</file>