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69" r:id="rId5"/>
    <p:sldId id="272" r:id="rId6"/>
    <p:sldId id="270" r:id="rId7"/>
    <p:sldId id="267" r:id="rId8"/>
    <p:sldId id="257" r:id="rId9"/>
    <p:sldId id="271" r:id="rId10"/>
    <p:sldId id="273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A55"/>
    <a:srgbClr val="1A468D"/>
    <a:srgbClr val="777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28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ADF9-57A7-674A-B50B-43EBF8BEF90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AF95-74F3-A540-A71B-6AE0E189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6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1AF95-74F3-A540-A71B-6AE0E1899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4895-A34E-404D-AF25-E8482D822DF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92D7-91B6-DE44-B4CA-BE9D8B47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873" y="3265587"/>
            <a:ext cx="4215033" cy="3491347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2400" b="1" dirty="0">
                <a:solidFill>
                  <a:srgbClr val="354A55"/>
                </a:solidFill>
                <a:latin typeface="Arial Narrow"/>
                <a:cs typeface="Arial Narrow"/>
              </a:rPr>
              <a:t>Программное обеспечение </a:t>
            </a:r>
            <a:r>
              <a:rPr lang="ru-RU" sz="2400" b="1" dirty="0" smtClean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24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24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с </a:t>
            </a:r>
            <a:r>
              <a:rPr lang="ru-RU" sz="2400" b="1" dirty="0">
                <a:solidFill>
                  <a:srgbClr val="354A55"/>
                </a:solidFill>
                <a:latin typeface="Arial Narrow"/>
                <a:cs typeface="Arial Narrow"/>
              </a:rPr>
              <a:t>открытым кодом для тематического моделирования больших текстовых коллекций</a:t>
            </a:r>
            <a:r>
              <a:rPr lang="ru-RU" sz="3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36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3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36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Апишев Мурат Азаматович</a:t>
            </a:r>
            <a:b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Воронцов Константин </a:t>
            </a:r>
            <a: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Вячеславович</a:t>
            </a:r>
            <a:b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16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ВМК МГУ им. М. В. Ломоносова</a:t>
            </a:r>
            <a: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endParaRPr lang="en-US" sz="3600" b="1" dirty="0">
              <a:solidFill>
                <a:srgbClr val="354A55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07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02942"/>
            <a:ext cx="7772400" cy="358345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Смежные научные проекты: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    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508422"/>
            <a:ext cx="7772400" cy="4201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>
                <a:solidFill>
                  <a:srgbClr val="354A55"/>
                </a:solidFill>
                <a:latin typeface="Arial Narrow" pitchFamily="34" charset="0"/>
              </a:rPr>
              <a:t>РФФИ </a:t>
            </a:r>
            <a:r>
              <a:rPr lang="ru-RU" sz="1800" b="1" dirty="0" smtClean="0">
                <a:solidFill>
                  <a:srgbClr val="354A55"/>
                </a:solidFill>
                <a:latin typeface="Arial Narrow" pitchFamily="34" charset="0"/>
              </a:rPr>
              <a:t>14-07-00908 </a:t>
            </a:r>
            <a:r>
              <a:rPr lang="ru-RU" sz="1800" b="1" dirty="0">
                <a:solidFill>
                  <a:srgbClr val="354A55"/>
                </a:solidFill>
                <a:latin typeface="Arial Narrow" pitchFamily="34" charset="0"/>
              </a:rPr>
              <a:t>– </a:t>
            </a:r>
            <a:r>
              <a:rPr lang="ru-RU" sz="1800" dirty="0" smtClean="0">
                <a:solidFill>
                  <a:srgbClr val="354A55"/>
                </a:solidFill>
                <a:latin typeface="Arial Narrow" pitchFamily="34" charset="0"/>
              </a:rPr>
              <a:t>поиск 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диагностических эталонов в </a:t>
            </a:r>
            <a:r>
              <a:rPr lang="ru-RU" sz="1800" dirty="0" err="1">
                <a:solidFill>
                  <a:srgbClr val="354A55"/>
                </a:solidFill>
                <a:latin typeface="Arial Narrow" pitchFamily="34" charset="0"/>
              </a:rPr>
              <a:t>дискретизированных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 биомедицинских сигналах методами тематического моделирования, перестановочной статистики и индукции логических закономерностей</a:t>
            </a:r>
            <a:endParaRPr lang="ru-RU" sz="1800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18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>
                <a:solidFill>
                  <a:srgbClr val="354A55"/>
                </a:solidFill>
                <a:latin typeface="Arial Narrow" pitchFamily="34" charset="0"/>
              </a:rPr>
              <a:t>РФФИ 14-07-31176 – </a:t>
            </a:r>
            <a:r>
              <a:rPr lang="ru-RU" sz="1800" dirty="0" smtClean="0">
                <a:solidFill>
                  <a:srgbClr val="354A55"/>
                </a:solidFill>
                <a:latin typeface="Arial Narrow" pitchFamily="34" charset="0"/>
              </a:rPr>
              <a:t>вычислительные 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методы построения разреженных робастных n-</a:t>
            </a:r>
            <a:r>
              <a:rPr lang="ru-RU" sz="1800" dirty="0" err="1">
                <a:solidFill>
                  <a:srgbClr val="354A55"/>
                </a:solidFill>
                <a:latin typeface="Arial Narrow" pitchFamily="34" charset="0"/>
              </a:rPr>
              <a:t>граммных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ru-RU" sz="1800" dirty="0" err="1">
                <a:solidFill>
                  <a:srgbClr val="354A55"/>
                </a:solidFill>
                <a:latin typeface="Arial Narrow" pitchFamily="34" charset="0"/>
              </a:rPr>
              <a:t>мультиязычных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 тематических моделей коллекций научных текстовых </a:t>
            </a:r>
            <a:r>
              <a:rPr lang="ru-RU" sz="1800" dirty="0" smtClean="0">
                <a:solidFill>
                  <a:srgbClr val="354A55"/>
                </a:solidFill>
                <a:latin typeface="Arial Narrow" pitchFamily="34" charset="0"/>
              </a:rPr>
              <a:t>документов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sz="1800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>
                <a:solidFill>
                  <a:srgbClr val="354A55"/>
                </a:solidFill>
                <a:latin typeface="Arial Narrow" pitchFamily="34" charset="0"/>
              </a:rPr>
              <a:t>РНФ </a:t>
            </a:r>
            <a:r>
              <a:rPr lang="ru-RU" sz="1800" b="1" dirty="0" smtClean="0">
                <a:solidFill>
                  <a:srgbClr val="354A55"/>
                </a:solidFill>
                <a:latin typeface="Arial Narrow" pitchFamily="34" charset="0"/>
              </a:rPr>
              <a:t>15-18-00091 </a:t>
            </a:r>
            <a:r>
              <a:rPr lang="ru-RU" sz="1800" b="1" dirty="0">
                <a:solidFill>
                  <a:srgbClr val="354A55"/>
                </a:solidFill>
                <a:latin typeface="Arial Narrow" pitchFamily="34" charset="0"/>
              </a:rPr>
              <a:t>– </a:t>
            </a:r>
            <a:r>
              <a:rPr lang="ru-RU" sz="1800" dirty="0" smtClean="0">
                <a:solidFill>
                  <a:srgbClr val="354A55"/>
                </a:solidFill>
                <a:latin typeface="Arial Narrow" pitchFamily="34" charset="0"/>
              </a:rPr>
              <a:t>разработка </a:t>
            </a:r>
            <a:r>
              <a:rPr lang="ru-RU" sz="1800" dirty="0">
                <a:solidFill>
                  <a:srgbClr val="354A55"/>
                </a:solidFill>
                <a:latin typeface="Arial Narrow" pitchFamily="34" charset="0"/>
              </a:rPr>
              <a:t>концепции и методологии многоуровневого мониторинга состояния межнациональных отношений по данным социальных сетей</a:t>
            </a:r>
            <a:endParaRPr lang="ru-RU" sz="1800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1800" b="1" dirty="0">
              <a:solidFill>
                <a:srgbClr val="354A55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5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75008" y="5220556"/>
            <a:ext cx="4602843" cy="1217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ru-RU" sz="2000" dirty="0">
                <a:solidFill>
                  <a:srgbClr val="354A55"/>
                </a:solidFill>
                <a:latin typeface="Arial Narrow"/>
                <a:cs typeface="Arial Narrow"/>
              </a:rPr>
              <a:t>© Всероссийский Инженерный Конкурс</a:t>
            </a:r>
            <a:endParaRPr lang="en-US" sz="2000" dirty="0">
              <a:solidFill>
                <a:srgbClr val="354A55"/>
              </a:solidFill>
              <a:latin typeface="Arial Narrow"/>
              <a:cs typeface="Arial Narrow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7731" y="123568"/>
            <a:ext cx="4733438" cy="8155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Основные литературные источники проекта</a:t>
            </a:r>
            <a:endParaRPr lang="en-US" sz="2400" b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77732" y="939115"/>
            <a:ext cx="4800120" cy="50786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n-US" sz="1300" dirty="0" smtClean="0">
                <a:solidFill>
                  <a:srgbClr val="354A55"/>
                </a:solidFill>
              </a:rPr>
              <a:t>D</a:t>
            </a:r>
            <a:r>
              <a:rPr lang="en-US" sz="1300" dirty="0">
                <a:solidFill>
                  <a:srgbClr val="354A55"/>
                </a:solidFill>
              </a:rPr>
              <a:t>. M. </a:t>
            </a:r>
            <a:r>
              <a:rPr lang="en-US" sz="1300" dirty="0" err="1">
                <a:solidFill>
                  <a:srgbClr val="354A55"/>
                </a:solidFill>
              </a:rPr>
              <a:t>Blei</a:t>
            </a:r>
            <a:r>
              <a:rPr lang="en-US" sz="1300" dirty="0">
                <a:solidFill>
                  <a:srgbClr val="354A55"/>
                </a:solidFill>
              </a:rPr>
              <a:t>. Probabilistic topic models // Communications of the ACM, 55(4):77–84, </a:t>
            </a:r>
            <a:r>
              <a:rPr lang="en-US" sz="1300" dirty="0" smtClean="0">
                <a:solidFill>
                  <a:srgbClr val="354A55"/>
                </a:solidFill>
              </a:rPr>
              <a:t>2012.</a:t>
            </a: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300" dirty="0" smtClean="0">
                <a:solidFill>
                  <a:srgbClr val="354A55"/>
                </a:solidFill>
              </a:rPr>
              <a:t>A</a:t>
            </a:r>
            <a:r>
              <a:rPr lang="en-US" sz="1300" dirty="0">
                <a:solidFill>
                  <a:srgbClr val="354A55"/>
                </a:solidFill>
              </a:rPr>
              <a:t>. </a:t>
            </a:r>
            <a:r>
              <a:rPr lang="en-US" sz="1300" dirty="0" err="1">
                <a:solidFill>
                  <a:srgbClr val="354A55"/>
                </a:solidFill>
              </a:rPr>
              <a:t>Daud</a:t>
            </a:r>
            <a:r>
              <a:rPr lang="en-US" sz="1300" dirty="0">
                <a:solidFill>
                  <a:srgbClr val="354A55"/>
                </a:solidFill>
              </a:rPr>
              <a:t>, J. Li, L. Zhou, and F. Muhammad. Knowledge discovery through directed probabilistic topic models: a survey // Frontiers of Computer Science in China, 4(2):280–301, </a:t>
            </a:r>
            <a:r>
              <a:rPr lang="en-US" sz="1300" dirty="0" smtClean="0">
                <a:solidFill>
                  <a:srgbClr val="354A55"/>
                </a:solidFill>
              </a:rPr>
              <a:t>2010.</a:t>
            </a: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300" dirty="0" err="1" smtClean="0">
                <a:solidFill>
                  <a:srgbClr val="354A55"/>
                </a:solidFill>
              </a:rPr>
              <a:t>Blei</a:t>
            </a:r>
            <a:r>
              <a:rPr lang="en-US" sz="1300" dirty="0" smtClean="0">
                <a:solidFill>
                  <a:srgbClr val="354A55"/>
                </a:solidFill>
              </a:rPr>
              <a:t> </a:t>
            </a:r>
            <a:r>
              <a:rPr lang="en-US" sz="1300" dirty="0">
                <a:solidFill>
                  <a:srgbClr val="354A55"/>
                </a:solidFill>
              </a:rPr>
              <a:t>D. M., Ng A. Y., Jordan M. I. Latent </a:t>
            </a:r>
            <a:r>
              <a:rPr lang="en-US" sz="1300" dirty="0" err="1">
                <a:solidFill>
                  <a:srgbClr val="354A55"/>
                </a:solidFill>
              </a:rPr>
              <a:t>Dirichlet</a:t>
            </a:r>
            <a:r>
              <a:rPr lang="en-US" sz="1300" dirty="0">
                <a:solidFill>
                  <a:srgbClr val="354A55"/>
                </a:solidFill>
              </a:rPr>
              <a:t> allocation // Journal of Machine Learning Research. — 2003. — Vol. 3. — Pp. </a:t>
            </a:r>
            <a:r>
              <a:rPr lang="en-US" sz="1300" dirty="0" smtClean="0">
                <a:solidFill>
                  <a:srgbClr val="354A55"/>
                </a:solidFill>
              </a:rPr>
              <a:t>993–1022.</a:t>
            </a: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300" dirty="0" smtClean="0">
                <a:solidFill>
                  <a:srgbClr val="354A55"/>
                </a:solidFill>
              </a:rPr>
              <a:t>K</a:t>
            </a:r>
            <a:r>
              <a:rPr lang="en-US" sz="1300" dirty="0">
                <a:solidFill>
                  <a:srgbClr val="354A55"/>
                </a:solidFill>
              </a:rPr>
              <a:t>. V. </a:t>
            </a:r>
            <a:r>
              <a:rPr lang="en-US" sz="1300" dirty="0" err="1">
                <a:solidFill>
                  <a:srgbClr val="354A55"/>
                </a:solidFill>
              </a:rPr>
              <a:t>Vorontsov</a:t>
            </a:r>
            <a:r>
              <a:rPr lang="en-US" sz="1300" dirty="0">
                <a:solidFill>
                  <a:srgbClr val="354A55"/>
                </a:solidFill>
              </a:rPr>
              <a:t>. Additive regularization for topic models of text collections // </a:t>
            </a:r>
            <a:r>
              <a:rPr lang="en-US" sz="1300" dirty="0" err="1">
                <a:solidFill>
                  <a:srgbClr val="354A55"/>
                </a:solidFill>
              </a:rPr>
              <a:t>Doklady</a:t>
            </a:r>
            <a:r>
              <a:rPr lang="en-US" sz="1300" dirty="0">
                <a:solidFill>
                  <a:srgbClr val="354A55"/>
                </a:solidFill>
              </a:rPr>
              <a:t> Mathematics, 89(3):301–304, </a:t>
            </a:r>
            <a:r>
              <a:rPr lang="en-US" sz="1300" dirty="0" smtClean="0">
                <a:solidFill>
                  <a:srgbClr val="354A55"/>
                </a:solidFill>
              </a:rPr>
              <a:t>2014.</a:t>
            </a:r>
            <a:endParaRPr lang="ru-RU" sz="1300" dirty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300" dirty="0" smtClean="0">
                <a:solidFill>
                  <a:srgbClr val="354A55"/>
                </a:solidFill>
              </a:rPr>
              <a:t>K</a:t>
            </a:r>
            <a:r>
              <a:rPr lang="en-US" sz="1300" dirty="0">
                <a:solidFill>
                  <a:srgbClr val="354A55"/>
                </a:solidFill>
              </a:rPr>
              <a:t>. V. </a:t>
            </a:r>
            <a:r>
              <a:rPr lang="en-US" sz="1300" dirty="0" err="1">
                <a:solidFill>
                  <a:srgbClr val="354A55"/>
                </a:solidFill>
              </a:rPr>
              <a:t>Vorontsov</a:t>
            </a:r>
            <a:r>
              <a:rPr lang="en-US" sz="1300" dirty="0">
                <a:solidFill>
                  <a:srgbClr val="354A55"/>
                </a:solidFill>
              </a:rPr>
              <a:t> and A. A. </a:t>
            </a:r>
            <a:r>
              <a:rPr lang="en-US" sz="1300" dirty="0" err="1">
                <a:solidFill>
                  <a:srgbClr val="354A55"/>
                </a:solidFill>
              </a:rPr>
              <a:t>Potapenko</a:t>
            </a:r>
            <a:r>
              <a:rPr lang="en-US" sz="1300" dirty="0">
                <a:solidFill>
                  <a:srgbClr val="354A55"/>
                </a:solidFill>
              </a:rPr>
              <a:t>. Additive regularization of topic models // Machine Learning, Special Issue on Data Analysis and Intelligent Optimization, Springer, </a:t>
            </a:r>
            <a:r>
              <a:rPr lang="en-US" sz="1300" dirty="0" smtClean="0">
                <a:solidFill>
                  <a:srgbClr val="354A55"/>
                </a:solidFill>
              </a:rPr>
              <a:t>2014.</a:t>
            </a: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300" dirty="0" smtClean="0">
              <a:solidFill>
                <a:srgbClr val="354A55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300" dirty="0" smtClean="0">
                <a:solidFill>
                  <a:srgbClr val="354A55"/>
                </a:solidFill>
              </a:rPr>
              <a:t>K</a:t>
            </a:r>
            <a:r>
              <a:rPr lang="en-US" sz="1300" dirty="0">
                <a:solidFill>
                  <a:srgbClr val="354A55"/>
                </a:solidFill>
              </a:rPr>
              <a:t>. V. </a:t>
            </a:r>
            <a:r>
              <a:rPr lang="en-US" sz="1300" dirty="0" err="1">
                <a:solidFill>
                  <a:srgbClr val="354A55"/>
                </a:solidFill>
              </a:rPr>
              <a:t>Vorontsov</a:t>
            </a:r>
            <a:r>
              <a:rPr lang="en-US" sz="1300" dirty="0">
                <a:solidFill>
                  <a:srgbClr val="354A55"/>
                </a:solidFill>
              </a:rPr>
              <a:t> and A. A. </a:t>
            </a:r>
            <a:r>
              <a:rPr lang="en-US" sz="1300" dirty="0" err="1">
                <a:solidFill>
                  <a:srgbClr val="354A55"/>
                </a:solidFill>
              </a:rPr>
              <a:t>Potapenko</a:t>
            </a:r>
            <a:r>
              <a:rPr lang="en-US" sz="1300" dirty="0">
                <a:solidFill>
                  <a:srgbClr val="354A55"/>
                </a:solidFill>
              </a:rPr>
              <a:t>. Tutorial on probabilistic topic modeling: Additive regularization for stochastic matrix factorization // In AIST’2014, Analysis of Images, Social networks and Texts. Springer International Publishing Switzerland, Communications in Computer and Information Science (CCIS), 2014, vol. 436, Pp. 29–46.</a:t>
            </a:r>
          </a:p>
        </p:txBody>
      </p:sp>
    </p:spTree>
    <p:extLst>
      <p:ext uri="{BB962C8B-B14F-4D97-AF65-F5344CB8AC3E}">
        <p14:creationId xmlns:p14="http://schemas.microsoft.com/office/powerpoint/2010/main" val="11827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742582"/>
            <a:ext cx="6481233" cy="4559364"/>
          </a:xfrm>
        </p:spPr>
        <p:txBody>
          <a:bodyPr anchor="ctr">
            <a:noAutofit/>
          </a:bodyPr>
          <a:lstStyle/>
          <a:p>
            <a:pPr algn="l"/>
            <a:r>
              <a:rPr lang="ru-RU" sz="1800" b="1" dirty="0" smtClean="0">
                <a:solidFill>
                  <a:schemeClr val="bg1"/>
                </a:solidFill>
                <a:latin typeface="Arial Narrow"/>
                <a:cs typeface="Arial Narrow"/>
              </a:rPr>
              <a:t>Цель проекта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– создание </a:t>
            </a:r>
            <a:r>
              <a:rPr lang="ru-RU" sz="1800" dirty="0">
                <a:solidFill>
                  <a:schemeClr val="bg1"/>
                </a:solidFill>
                <a:latin typeface="Arial Narrow"/>
                <a:cs typeface="Arial Narrow"/>
              </a:rPr>
              <a:t>общедоступной вычислительной технологии для тематического моделирования больших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разнородных коллекций </a:t>
            </a:r>
            <a:r>
              <a:rPr lang="ru-RU" sz="1800" dirty="0">
                <a:solidFill>
                  <a:schemeClr val="bg1"/>
                </a:solidFill>
                <a:latin typeface="Arial Narrow"/>
                <a:cs typeface="Arial Narrow"/>
              </a:rPr>
              <a:t>текстов на естественных языках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.</a:t>
            </a:r>
            <a:b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ru-RU" sz="1800" b="1" dirty="0">
                <a:solidFill>
                  <a:schemeClr val="bg1"/>
                </a:solidFill>
                <a:latin typeface="Arial Narrow"/>
                <a:cs typeface="Arial Narrow"/>
              </a:rPr>
              <a:t/>
            </a:r>
            <a:br>
              <a:rPr lang="ru-RU" sz="1800" b="1" dirty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ru-RU" sz="1800" b="1" dirty="0" smtClean="0">
                <a:solidFill>
                  <a:schemeClr val="bg1"/>
                </a:solidFill>
                <a:latin typeface="Arial Narrow"/>
                <a:cs typeface="Arial Narrow"/>
              </a:rPr>
              <a:t>Задача проекта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–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расширение </a:t>
            </a:r>
            <a:r>
              <a:rPr lang="ru-RU" sz="1800" dirty="0">
                <a:solidFill>
                  <a:schemeClr val="bg1"/>
                </a:solidFill>
                <a:latin typeface="Arial Narrow"/>
                <a:cs typeface="Arial Narrow"/>
              </a:rPr>
              <a:t>библиотеки тематического моделирования с открытым кодом BigARTM и её применение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/>
            </a:r>
            <a:b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в </a:t>
            </a:r>
            <a:r>
              <a:rPr lang="ru-RU" sz="1800" dirty="0">
                <a:solidFill>
                  <a:schemeClr val="bg1"/>
                </a:solidFill>
                <a:latin typeface="Arial Narrow"/>
                <a:cs typeface="Arial Narrow"/>
              </a:rPr>
              <a:t>различных прикладных проектах, связанных с информационным поиском и анализом больших текстовых коллекций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.</a:t>
            </a:r>
            <a:b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ru-RU" sz="1800" b="1" dirty="0" smtClean="0">
                <a:solidFill>
                  <a:schemeClr val="bg1"/>
                </a:solidFill>
                <a:latin typeface="Arial Narrow"/>
                <a:cs typeface="Arial Narrow"/>
              </a:rPr>
              <a:t/>
            </a:r>
            <a:br>
              <a:rPr lang="ru-RU" sz="1800" b="1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ru-RU" sz="1800" b="1" dirty="0" smtClean="0">
                <a:solidFill>
                  <a:schemeClr val="bg1"/>
                </a:solidFill>
                <a:latin typeface="Arial Narrow"/>
                <a:cs typeface="Arial Narrow"/>
              </a:rPr>
              <a:t>Актуальность проекта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обусловлена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лавинообразным ростом объёмов текстовой информации и быстрым развитием технологий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тематического моделирования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и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разведочного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поиска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во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всём </a:t>
            </a:r>
            <a:r>
              <a:rPr lang="ru-RU" sz="1800" dirty="0" smtClean="0">
                <a:solidFill>
                  <a:schemeClr val="bg1"/>
                </a:solidFill>
                <a:latin typeface="Arial Narrow"/>
                <a:cs typeface="Arial Narrow"/>
              </a:rPr>
              <a:t>мире.</a:t>
            </a:r>
            <a:r>
              <a:rPr lang="ru-RU" sz="2800" b="1" dirty="0">
                <a:solidFill>
                  <a:schemeClr val="bg1"/>
                </a:solidFill>
                <a:latin typeface="Arial Narrow"/>
                <a:cs typeface="Arial Narrow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Arial Narrow"/>
                <a:cs typeface="Arial Narrow"/>
              </a:rPr>
            </a:br>
            <a:endParaRPr lang="en-US" sz="2800" b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601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38424"/>
            <a:ext cx="7772400" cy="62057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Описание проекта </a:t>
            </a:r>
            <a:r>
              <a:rPr lang="ru-RU" sz="2800" b="1" dirty="0" smtClean="0"/>
              <a:t> </a:t>
            </a:r>
            <a:br>
              <a:rPr lang="ru-RU" sz="2800" b="1" dirty="0" smtClean="0"/>
            </a:br>
            <a:endParaRPr lang="ru-RU" sz="28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2248930"/>
            <a:ext cx="7924800" cy="4508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>
                <a:solidFill>
                  <a:srgbClr val="354A55"/>
                </a:solidFill>
              </a:rPr>
              <a:t>Теория АРТМ </a:t>
            </a:r>
            <a:r>
              <a:rPr lang="ru-RU" sz="1800" dirty="0" smtClean="0">
                <a:solidFill>
                  <a:srgbClr val="354A55"/>
                </a:solidFill>
              </a:rPr>
              <a:t>(аддитивной регуляризации тематических моделей)</a:t>
            </a:r>
            <a:r>
              <a:rPr lang="ru-RU" sz="1800" b="1" dirty="0">
                <a:solidFill>
                  <a:srgbClr val="354A55"/>
                </a:solidFill>
              </a:rPr>
              <a:t> </a:t>
            </a:r>
            <a:r>
              <a:rPr lang="ru-RU" sz="1800" dirty="0" smtClean="0">
                <a:solidFill>
                  <a:srgbClr val="354A55"/>
                </a:solidFill>
              </a:rPr>
              <a:t>—</a:t>
            </a:r>
            <a:r>
              <a:rPr lang="ru-RU" sz="1800" dirty="0" smtClean="0">
                <a:solidFill>
                  <a:srgbClr val="354A55"/>
                </a:solidFill>
              </a:rPr>
              <a:t>обобщает современные </a:t>
            </a:r>
            <a:r>
              <a:rPr lang="ru-RU" sz="1800" dirty="0">
                <a:solidFill>
                  <a:srgbClr val="354A55"/>
                </a:solidFill>
              </a:rPr>
              <a:t>подходы в тематическом </a:t>
            </a:r>
            <a:r>
              <a:rPr lang="ru-RU" sz="1800" dirty="0" smtClean="0">
                <a:solidFill>
                  <a:srgbClr val="354A55"/>
                </a:solidFill>
              </a:rPr>
              <a:t>моделировании</a:t>
            </a:r>
            <a:r>
              <a:rPr lang="ru-RU" sz="1800" dirty="0" smtClean="0">
                <a:solidFill>
                  <a:srgbClr val="354A55"/>
                </a:solidFill>
              </a:rPr>
              <a:t> </a:t>
            </a:r>
            <a:br>
              <a:rPr lang="ru-RU" sz="1800" dirty="0" smtClean="0">
                <a:solidFill>
                  <a:srgbClr val="354A55"/>
                </a:solidFill>
              </a:rPr>
            </a:br>
            <a:r>
              <a:rPr lang="ru-RU" sz="1800" dirty="0" smtClean="0">
                <a:solidFill>
                  <a:srgbClr val="354A55"/>
                </a:solidFill>
              </a:rPr>
              <a:t>для синтеза комбинированных моделей с заданными свойствами. Разработана </a:t>
            </a:r>
            <a:r>
              <a:rPr lang="ru-RU" sz="1800" dirty="0">
                <a:solidFill>
                  <a:srgbClr val="354A55"/>
                </a:solidFill>
              </a:rPr>
              <a:t>в ВЦ </a:t>
            </a:r>
            <a:r>
              <a:rPr lang="ru-RU" sz="1800" dirty="0" smtClean="0">
                <a:solidFill>
                  <a:srgbClr val="354A55"/>
                </a:solidFill>
              </a:rPr>
              <a:t>РАН при участии студентов и аспирантов МГУ и МФТИ.</a:t>
            </a:r>
            <a:endParaRPr lang="ru-RU" sz="1800" dirty="0" smtClean="0">
              <a:solidFill>
                <a:srgbClr val="354A55"/>
              </a:solidFill>
            </a:endParaRPr>
          </a:p>
          <a:p>
            <a:pPr algn="l"/>
            <a:endParaRPr lang="ru-RU" sz="1800" b="1" dirty="0" smtClean="0">
              <a:solidFill>
                <a:srgbClr val="354A55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>
                <a:solidFill>
                  <a:srgbClr val="354A55"/>
                </a:solidFill>
              </a:rPr>
              <a:t>Библиотека BigARTM </a:t>
            </a:r>
            <a:r>
              <a:rPr lang="ru-RU" sz="1800" dirty="0">
                <a:solidFill>
                  <a:srgbClr val="354A55"/>
                </a:solidFill>
              </a:rPr>
              <a:t>— </a:t>
            </a:r>
            <a:r>
              <a:rPr lang="ru-RU" sz="1800" dirty="0" smtClean="0">
                <a:solidFill>
                  <a:srgbClr val="354A55"/>
                </a:solidFill>
              </a:rPr>
              <a:t>программное обеспечение </a:t>
            </a:r>
            <a:r>
              <a:rPr lang="ru-RU" sz="1800" dirty="0">
                <a:solidFill>
                  <a:srgbClr val="354A55"/>
                </a:solidFill>
              </a:rPr>
              <a:t>с открытым </a:t>
            </a:r>
            <a:r>
              <a:rPr lang="ru-RU" sz="1800" dirty="0" smtClean="0">
                <a:solidFill>
                  <a:srgbClr val="354A55"/>
                </a:solidFill>
              </a:rPr>
              <a:t>кодом (</a:t>
            </a:r>
            <a:r>
              <a:rPr lang="en-US" sz="1800" dirty="0" smtClean="0">
                <a:solidFill>
                  <a:srgbClr val="354A55"/>
                </a:solidFill>
              </a:rPr>
              <a:t>bigartm.org</a:t>
            </a:r>
            <a:r>
              <a:rPr lang="ru-RU" sz="1800" dirty="0" smtClean="0">
                <a:solidFill>
                  <a:srgbClr val="354A55"/>
                </a:solidFill>
              </a:rPr>
              <a:t>), </a:t>
            </a:r>
            <a:r>
              <a:rPr lang="ru-RU" sz="1800" dirty="0">
                <a:solidFill>
                  <a:srgbClr val="354A55"/>
                </a:solidFill>
              </a:rPr>
              <a:t>на поддержку и развитие которого </a:t>
            </a:r>
            <a:r>
              <a:rPr lang="ru-RU" sz="1800" dirty="0" smtClean="0">
                <a:solidFill>
                  <a:srgbClr val="354A55"/>
                </a:solidFill>
              </a:rPr>
              <a:t>направлен </a:t>
            </a:r>
            <a:r>
              <a:rPr lang="ru-RU" sz="1800" dirty="0">
                <a:solidFill>
                  <a:srgbClr val="354A55"/>
                </a:solidFill>
              </a:rPr>
              <a:t>проект</a:t>
            </a:r>
            <a:r>
              <a:rPr lang="ru-RU" sz="1800" dirty="0" smtClean="0">
                <a:solidFill>
                  <a:srgbClr val="354A55"/>
                </a:solidFill>
              </a:rPr>
              <a:t>.</a:t>
            </a:r>
          </a:p>
          <a:p>
            <a:pPr algn="l"/>
            <a:endParaRPr lang="ru-RU" sz="1800" dirty="0">
              <a:solidFill>
                <a:srgbClr val="354A55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800" b="1" dirty="0" smtClean="0">
                <a:solidFill>
                  <a:srgbClr val="354A55"/>
                </a:solidFill>
              </a:rPr>
              <a:t>Основные направления развития </a:t>
            </a:r>
            <a:r>
              <a:rPr lang="en-US" sz="1800" b="1" dirty="0" err="1" smtClean="0">
                <a:solidFill>
                  <a:srgbClr val="354A55"/>
                </a:solidFill>
              </a:rPr>
              <a:t>BigARTM</a:t>
            </a:r>
            <a:r>
              <a:rPr lang="en-US" sz="1800" b="1" dirty="0" smtClean="0">
                <a:solidFill>
                  <a:srgbClr val="354A55"/>
                </a:solidFill>
              </a:rPr>
              <a:t>:</a:t>
            </a:r>
          </a:p>
          <a:p>
            <a:pPr lvl="2" indent="-457200">
              <a:spcBef>
                <a:spcPct val="0"/>
              </a:spcBef>
              <a:buFont typeface="Wingdings" pitchFamily="2" charset="2"/>
              <a:buChar char="ü"/>
            </a:pPr>
            <a:r>
              <a:rPr lang="ru-RU" dirty="0" smtClean="0">
                <a:solidFill>
                  <a:srgbClr val="354A55"/>
                </a:solidFill>
              </a:rPr>
              <a:t>расширение библиотеки регуляризаторов и критериев качества,  </a:t>
            </a:r>
            <a:endParaRPr lang="en-US" dirty="0" smtClean="0">
              <a:solidFill>
                <a:srgbClr val="354A55"/>
              </a:solidFill>
            </a:endParaRPr>
          </a:p>
          <a:p>
            <a:pPr lvl="2" indent="-457200">
              <a:spcBef>
                <a:spcPct val="0"/>
              </a:spcBef>
              <a:buFont typeface="Wingdings" pitchFamily="2" charset="2"/>
              <a:buChar char="ü"/>
            </a:pPr>
            <a:r>
              <a:rPr lang="ru-RU" dirty="0" smtClean="0">
                <a:solidFill>
                  <a:srgbClr val="354A55"/>
                </a:solidFill>
              </a:rPr>
              <a:t>расширение ядра для поддержки лингвистически </a:t>
            </a:r>
            <a:r>
              <a:rPr lang="ru-RU" dirty="0">
                <a:solidFill>
                  <a:srgbClr val="354A55"/>
                </a:solidFill>
              </a:rPr>
              <a:t>обоснованных </a:t>
            </a:r>
            <a:r>
              <a:rPr lang="ru-RU" dirty="0" smtClean="0">
                <a:solidFill>
                  <a:srgbClr val="354A55"/>
                </a:solidFill>
              </a:rPr>
              <a:t>моделей и повышения </a:t>
            </a:r>
            <a:r>
              <a:rPr lang="ru-RU" dirty="0">
                <a:solidFill>
                  <a:srgbClr val="354A55"/>
                </a:solidFill>
              </a:rPr>
              <a:t>интерпретируемости тем</a:t>
            </a:r>
            <a:r>
              <a:rPr lang="ru-RU" dirty="0" smtClean="0">
                <a:solidFill>
                  <a:srgbClr val="354A55"/>
                </a:solidFill>
              </a:rPr>
              <a:t>,</a:t>
            </a:r>
            <a:endParaRPr lang="ru-RU" dirty="0">
              <a:solidFill>
                <a:srgbClr val="354A55"/>
              </a:solidFill>
            </a:endParaRPr>
          </a:p>
          <a:p>
            <a:pPr lvl="2" indent="-457200">
              <a:spcBef>
                <a:spcPct val="0"/>
              </a:spcBef>
              <a:buFont typeface="Wingdings" pitchFamily="2" charset="2"/>
              <a:buChar char="ü"/>
            </a:pPr>
            <a:r>
              <a:rPr lang="ru-RU" dirty="0" smtClean="0">
                <a:solidFill>
                  <a:srgbClr val="354A55"/>
                </a:solidFill>
              </a:rPr>
              <a:t>расширение ядра для анализа сложно структурированных гетерогенных </a:t>
            </a:r>
            <a:r>
              <a:rPr lang="ru-RU" dirty="0">
                <a:solidFill>
                  <a:srgbClr val="354A55"/>
                </a:solidFill>
              </a:rPr>
              <a:t>данных </a:t>
            </a:r>
            <a:r>
              <a:rPr lang="ru-RU" dirty="0" smtClean="0">
                <a:solidFill>
                  <a:srgbClr val="354A55"/>
                </a:solidFill>
              </a:rPr>
              <a:t>социальных </a:t>
            </a:r>
            <a:r>
              <a:rPr lang="ru-RU" dirty="0">
                <a:solidFill>
                  <a:srgbClr val="354A55"/>
                </a:solidFill>
              </a:rPr>
              <a:t>сетей, рекламных сетей, рекомендательных систем, </a:t>
            </a:r>
            <a:r>
              <a:rPr lang="ru-RU" dirty="0" smtClean="0">
                <a:solidFill>
                  <a:srgbClr val="354A55"/>
                </a:solidFill>
              </a:rPr>
              <a:t>научных электронных библиотек.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291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19072"/>
            <a:ext cx="7772400" cy="1972385"/>
          </a:xfrm>
        </p:spPr>
        <p:txBody>
          <a:bodyPr>
            <a:noAutofit/>
          </a:bodyPr>
          <a:lstStyle/>
          <a:p>
            <a:pPr algn="l"/>
            <a:r>
              <a:rPr lang="ru-RU" sz="2600" b="1" dirty="0" smtClean="0"/>
              <a:t/>
            </a:r>
            <a:br>
              <a:rPr lang="ru-RU" sz="2600" b="1" dirty="0" smtClean="0"/>
            </a:b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>Ожидаемые </a:t>
            </a:r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результаты и </a:t>
            </a: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>их научная </a:t>
            </a:r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новизна</a:t>
            </a:r>
            <a: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36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2600" b="1" dirty="0"/>
              <a:t/>
            </a:r>
            <a:br>
              <a:rPr lang="ru-RU" sz="2600" b="1" dirty="0"/>
            </a:br>
            <a:r>
              <a:rPr lang="ru-RU" sz="2600" b="1" dirty="0"/>
              <a:t/>
            </a:r>
            <a:br>
              <a:rPr lang="ru-RU" sz="2600" b="1" dirty="0"/>
            </a:br>
            <a:r>
              <a:rPr lang="ru-RU" sz="2600" b="1" dirty="0"/>
              <a:t> </a:t>
            </a:r>
            <a:br>
              <a:rPr lang="ru-RU" sz="2600" b="1" dirty="0"/>
            </a:br>
            <a:r>
              <a:rPr lang="en-US" sz="2600" b="1" dirty="0"/>
              <a:t> 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2295144"/>
            <a:ext cx="7772400" cy="44640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2000" b="1" dirty="0">
                <a:solidFill>
                  <a:srgbClr val="354A55"/>
                </a:solidFill>
              </a:rPr>
              <a:t>Создание</a:t>
            </a:r>
            <a:r>
              <a:rPr lang="ru-RU" sz="2000" dirty="0">
                <a:solidFill>
                  <a:srgbClr val="354A55"/>
                </a:solidFill>
              </a:rPr>
              <a:t> </a:t>
            </a:r>
            <a:r>
              <a:rPr lang="ru-RU" sz="2000" dirty="0" smtClean="0">
                <a:solidFill>
                  <a:srgbClr val="354A55"/>
                </a:solidFill>
              </a:rPr>
              <a:t>инструментария для </a:t>
            </a:r>
            <a:r>
              <a:rPr lang="ru-RU" sz="2000" dirty="0">
                <a:solidFill>
                  <a:srgbClr val="354A55"/>
                </a:solidFill>
              </a:rPr>
              <a:t>качественной и эффективной обработки больших массивов текстовой информации, </a:t>
            </a:r>
            <a:r>
              <a:rPr lang="ru-RU" sz="2000" dirty="0" smtClean="0">
                <a:solidFill>
                  <a:srgbClr val="354A55"/>
                </a:solidFill>
              </a:rPr>
              <a:t>превосходящего </a:t>
            </a:r>
            <a:r>
              <a:rPr lang="ru-RU" sz="2000" dirty="0">
                <a:solidFill>
                  <a:srgbClr val="354A55"/>
                </a:solidFill>
              </a:rPr>
              <a:t>известные аналоги</a:t>
            </a:r>
            <a:r>
              <a:rPr lang="ru-RU" sz="2000" dirty="0" smtClean="0">
                <a:solidFill>
                  <a:srgbClr val="354A55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sz="2000" b="1" dirty="0">
              <a:solidFill>
                <a:srgbClr val="354A55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000" b="1" dirty="0">
                <a:solidFill>
                  <a:srgbClr val="354A55"/>
                </a:solidFill>
              </a:rPr>
              <a:t>Использование</a:t>
            </a:r>
            <a:r>
              <a:rPr lang="ru-RU" sz="2000" dirty="0">
                <a:solidFill>
                  <a:srgbClr val="354A55"/>
                </a:solidFill>
              </a:rPr>
              <a:t> полученного </a:t>
            </a:r>
            <a:r>
              <a:rPr lang="ru-RU" sz="2000" dirty="0" smtClean="0">
                <a:solidFill>
                  <a:srgbClr val="354A55"/>
                </a:solidFill>
              </a:rPr>
              <a:t>программного продукта </a:t>
            </a:r>
            <a:br>
              <a:rPr lang="ru-RU" sz="2000" dirty="0" smtClean="0">
                <a:solidFill>
                  <a:srgbClr val="354A55"/>
                </a:solidFill>
              </a:rPr>
            </a:br>
            <a:r>
              <a:rPr lang="ru-RU" sz="2000" dirty="0" smtClean="0">
                <a:solidFill>
                  <a:srgbClr val="354A55"/>
                </a:solidFill>
              </a:rPr>
              <a:t>для анализа данных социальных </a:t>
            </a:r>
            <a:r>
              <a:rPr lang="ru-RU" sz="2000" dirty="0" smtClean="0">
                <a:solidFill>
                  <a:srgbClr val="354A55"/>
                </a:solidFill>
              </a:rPr>
              <a:t>сетей, </a:t>
            </a:r>
            <a:r>
              <a:rPr lang="ru-RU" sz="2000" dirty="0" smtClean="0">
                <a:solidFill>
                  <a:srgbClr val="354A55"/>
                </a:solidFill>
              </a:rPr>
              <a:t>построения рекомендательных систем, персонализации рекламы, </a:t>
            </a:r>
            <a:r>
              <a:rPr lang="ru-RU" sz="2000" dirty="0" smtClean="0">
                <a:solidFill>
                  <a:srgbClr val="354A55"/>
                </a:solidFill>
              </a:rPr>
              <a:t>тематизации </a:t>
            </a:r>
            <a:r>
              <a:rPr lang="ru-RU" sz="2000" dirty="0">
                <a:solidFill>
                  <a:srgbClr val="354A55"/>
                </a:solidFill>
              </a:rPr>
              <a:t>научных электронных </a:t>
            </a:r>
            <a:r>
              <a:rPr lang="ru-RU" sz="2000" dirty="0" smtClean="0">
                <a:solidFill>
                  <a:srgbClr val="354A55"/>
                </a:solidFill>
              </a:rPr>
              <a:t>библиотек.</a:t>
            </a:r>
            <a:endParaRPr lang="ru-RU" sz="2000" dirty="0" smtClean="0">
              <a:solidFill>
                <a:srgbClr val="354A55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000" b="1" dirty="0" smtClean="0">
              <a:solidFill>
                <a:srgbClr val="354A55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354A55"/>
                </a:solidFill>
              </a:rPr>
              <a:t>Разработка </a:t>
            </a:r>
            <a:r>
              <a:rPr lang="ru-RU" sz="2000" dirty="0" smtClean="0">
                <a:solidFill>
                  <a:srgbClr val="354A55"/>
                </a:solidFill>
              </a:rPr>
              <a:t>технологической платформы для </a:t>
            </a:r>
            <a:br>
              <a:rPr lang="ru-RU" sz="2000" dirty="0" smtClean="0">
                <a:solidFill>
                  <a:srgbClr val="354A55"/>
                </a:solidFill>
              </a:rPr>
            </a:br>
            <a:r>
              <a:rPr lang="ru-RU" sz="2000" dirty="0" smtClean="0">
                <a:solidFill>
                  <a:srgbClr val="354A55"/>
                </a:solidFill>
              </a:rPr>
              <a:t>разведочного информационного поиска </a:t>
            </a:r>
            <a:r>
              <a:rPr lang="ru-RU" sz="2000" dirty="0" smtClean="0">
                <a:solidFill>
                  <a:srgbClr val="354A55"/>
                </a:solidFill>
              </a:rPr>
              <a:t>(</a:t>
            </a:r>
            <a:r>
              <a:rPr lang="ru-RU" sz="2000" dirty="0" err="1">
                <a:solidFill>
                  <a:srgbClr val="354A55"/>
                </a:solidFill>
              </a:rPr>
              <a:t>Exploratory</a:t>
            </a:r>
            <a:r>
              <a:rPr lang="ru-RU" sz="2000" dirty="0">
                <a:solidFill>
                  <a:srgbClr val="354A55"/>
                </a:solidFill>
              </a:rPr>
              <a:t> </a:t>
            </a:r>
            <a:r>
              <a:rPr lang="ru-RU" sz="2000" dirty="0" err="1">
                <a:solidFill>
                  <a:srgbClr val="354A55"/>
                </a:solidFill>
              </a:rPr>
              <a:t>Search</a:t>
            </a:r>
            <a:r>
              <a:rPr lang="ru-RU" sz="2000" dirty="0" smtClean="0">
                <a:solidFill>
                  <a:srgbClr val="354A55"/>
                </a:solidFill>
              </a:rPr>
              <a:t>).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 </a:t>
            </a:r>
            <a:br>
              <a:rPr lang="ru-RU" sz="2000" b="1" dirty="0" smtClean="0"/>
            </a:br>
            <a:r>
              <a:rPr lang="en-US" sz="2000" b="1" dirty="0" smtClean="0"/>
              <a:t> </a:t>
            </a:r>
            <a:r>
              <a:rPr lang="ru-RU" sz="2600" b="1" dirty="0" smtClean="0"/>
              <a:t/>
            </a:r>
            <a:br>
              <a:rPr lang="ru-RU" sz="2600" b="1" dirty="0" smtClean="0"/>
            </a:b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2159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04087"/>
            <a:ext cx="7772400" cy="673937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>Практическая значимость: 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в </a:t>
            </a:r>
            <a:r>
              <a:rPr lang="ru-RU" sz="1800" dirty="0">
                <a:solidFill>
                  <a:srgbClr val="354A55"/>
                </a:solidFill>
                <a:cs typeface="Arial Narrow"/>
              </a:rPr>
              <a:t>настоящее время уже начаты работы, 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/>
            </a:r>
            <a:br>
              <a:rPr lang="ru-RU" sz="1800" dirty="0" smtClean="0">
                <a:solidFill>
                  <a:srgbClr val="354A55"/>
                </a:solidFill>
                <a:cs typeface="Arial Narrow"/>
              </a:rPr>
            </a:b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либо </a:t>
            </a:r>
            <a:r>
              <a:rPr lang="ru-RU" sz="1800" dirty="0">
                <a:solidFill>
                  <a:srgbClr val="354A55"/>
                </a:solidFill>
                <a:cs typeface="Arial Narrow"/>
              </a:rPr>
              <a:t>ведутся переговоры с потенциальными партнёрами и 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заказчиками:</a:t>
            </a:r>
            <a:endParaRPr lang="ru-RU" sz="18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99310" y="4432616"/>
            <a:ext cx="7772400" cy="3674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>Востребованность</a:t>
            </a:r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>: </a:t>
            </a:r>
            <a:r>
              <a:rPr lang="ru-RU" sz="1800" dirty="0" smtClean="0">
                <a:solidFill>
                  <a:srgbClr val="354A55"/>
                </a:solidFill>
              </a:rPr>
              <a:t>потенциальные пользователи </a:t>
            </a:r>
            <a:r>
              <a:rPr lang="ru-RU" sz="1800" dirty="0" smtClean="0">
                <a:solidFill>
                  <a:srgbClr val="354A55"/>
                </a:solidFill>
              </a:rPr>
              <a:t>библиотеки </a:t>
            </a:r>
            <a:r>
              <a:rPr lang="en-US" sz="1800" dirty="0" err="1" smtClean="0">
                <a:solidFill>
                  <a:srgbClr val="354A55"/>
                </a:solidFill>
              </a:rPr>
              <a:t>BigARTM</a:t>
            </a:r>
            <a:r>
              <a:rPr lang="en-US" sz="1800" dirty="0" smtClean="0">
                <a:solidFill>
                  <a:srgbClr val="354A55"/>
                </a:solidFill>
              </a:rPr>
              <a:t> </a:t>
            </a:r>
            <a:r>
              <a:rPr lang="ru-RU" sz="1800" dirty="0" smtClean="0">
                <a:solidFill>
                  <a:srgbClr val="354A55"/>
                </a:solidFill>
              </a:rPr>
              <a:t>—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компании, работающие </a:t>
            </a:r>
            <a:r>
              <a:rPr lang="ru-RU" sz="1800" dirty="0">
                <a:solidFill>
                  <a:srgbClr val="354A55"/>
                </a:solidFill>
                <a:cs typeface="Arial Narrow"/>
              </a:rPr>
              <a:t>на рынке текстовой 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аналитики. </a:t>
            </a:r>
            <a:br>
              <a:rPr lang="ru-RU" sz="1800" dirty="0" smtClean="0">
                <a:solidFill>
                  <a:srgbClr val="354A55"/>
                </a:solidFill>
                <a:cs typeface="Arial Narrow"/>
              </a:rPr>
            </a:b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Конечные пользователи перспективных систем </a:t>
            </a:r>
            <a:r>
              <a:rPr lang="ru-RU" sz="1800" dirty="0" smtClean="0">
                <a:solidFill>
                  <a:srgbClr val="354A55"/>
                </a:solidFill>
              </a:rPr>
              <a:t>разведочного </a:t>
            </a:r>
            <a:r>
              <a:rPr lang="ru-RU" sz="1800" dirty="0" smtClean="0">
                <a:solidFill>
                  <a:srgbClr val="354A55"/>
                </a:solidFill>
              </a:rPr>
              <a:t>поиска </a:t>
            </a:r>
            <a:r>
              <a:rPr lang="ru-RU" sz="1800" dirty="0">
                <a:solidFill>
                  <a:srgbClr val="354A55"/>
                </a:solidFill>
              </a:rPr>
              <a:t>—эксперты, референты, исследователи</a:t>
            </a:r>
            <a:r>
              <a:rPr lang="ru-RU" sz="1800" dirty="0" smtClean="0">
                <a:solidFill>
                  <a:srgbClr val="354A55"/>
                </a:solidFill>
              </a:rPr>
              <a:t>, преподаватели, студенты.</a:t>
            </a:r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/>
            </a:r>
            <a:br>
              <a:rPr lang="ru-RU" sz="1800" b="1" dirty="0" smtClean="0">
                <a:solidFill>
                  <a:srgbClr val="354A55"/>
                </a:solidFill>
                <a:cs typeface="Arial Narrow"/>
              </a:rPr>
            </a:br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/>
            </a:r>
            <a:br>
              <a:rPr lang="ru-RU" sz="1800" b="1" dirty="0" smtClean="0">
                <a:solidFill>
                  <a:srgbClr val="354A55"/>
                </a:solidFill>
                <a:cs typeface="Arial Narrow"/>
              </a:rPr>
            </a:br>
            <a:r>
              <a:rPr lang="ru-RU" sz="1800" b="1" dirty="0" smtClean="0">
                <a:solidFill>
                  <a:srgbClr val="354A55"/>
                </a:solidFill>
                <a:cs typeface="Arial Narrow"/>
              </a:rPr>
              <a:t>Экономическая </a:t>
            </a:r>
            <a:r>
              <a:rPr lang="ru-RU" sz="1800" b="1" dirty="0">
                <a:solidFill>
                  <a:srgbClr val="354A55"/>
                </a:solidFill>
                <a:cs typeface="Arial Narrow"/>
              </a:rPr>
              <a:t>эффективность: </a:t>
            </a:r>
            <a:r>
              <a:rPr lang="ru-RU" sz="1800" dirty="0">
                <a:solidFill>
                  <a:srgbClr val="354A55"/>
                </a:solidFill>
                <a:cs typeface="Arial Narrow"/>
              </a:rPr>
              <a:t>проект позволит сэкономить ресурсы 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отечественным</a:t>
            </a:r>
            <a:r>
              <a:rPr lang="ru-RU" sz="1800" dirty="0" smtClean="0">
                <a:solidFill>
                  <a:srgbClr val="354A55"/>
                </a:solidFill>
                <a:cs typeface="Arial Narrow"/>
              </a:rPr>
              <a:t> компаниям, работающим </a:t>
            </a:r>
            <a:r>
              <a:rPr lang="ru-RU" sz="1800" dirty="0">
                <a:solidFill>
                  <a:srgbClr val="354A55"/>
                </a:solidFill>
                <a:cs typeface="Arial Narrow"/>
              </a:rPr>
              <a:t>на рынке текстовой аналитики.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2477035"/>
            <a:ext cx="7936992" cy="16063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354A55"/>
                </a:solidFill>
              </a:rPr>
              <a:t>моделирование </a:t>
            </a:r>
            <a:r>
              <a:rPr lang="ru-RU" sz="1800" dirty="0" err="1">
                <a:solidFill>
                  <a:srgbClr val="354A55"/>
                </a:solidFill>
              </a:rPr>
              <a:t>этносоциального</a:t>
            </a:r>
            <a:r>
              <a:rPr lang="ru-RU" sz="1800" dirty="0">
                <a:solidFill>
                  <a:srgbClr val="354A55"/>
                </a:solidFill>
              </a:rPr>
              <a:t> и межнационального дискурса </a:t>
            </a:r>
            <a:r>
              <a:rPr lang="ru-RU" sz="1800" dirty="0" smtClean="0">
                <a:solidFill>
                  <a:srgbClr val="354A55"/>
                </a:solidFill>
              </a:rPr>
              <a:t/>
            </a:r>
            <a:br>
              <a:rPr lang="ru-RU" sz="1800" dirty="0" smtClean="0">
                <a:solidFill>
                  <a:srgbClr val="354A55"/>
                </a:solidFill>
              </a:rPr>
            </a:br>
            <a:r>
              <a:rPr lang="ru-RU" sz="1800" dirty="0" smtClean="0">
                <a:solidFill>
                  <a:srgbClr val="354A55"/>
                </a:solidFill>
              </a:rPr>
              <a:t>в </a:t>
            </a:r>
            <a:r>
              <a:rPr lang="ru-RU" sz="1800" dirty="0">
                <a:solidFill>
                  <a:srgbClr val="354A55"/>
                </a:solidFill>
              </a:rPr>
              <a:t>социальных сетях (лаборатория ЛИНИС НИУ ВШЭ</a:t>
            </a:r>
            <a:r>
              <a:rPr lang="ru-RU" sz="1800" dirty="0" smtClean="0">
                <a:solidFill>
                  <a:srgbClr val="354A55"/>
                </a:solidFill>
              </a:rPr>
              <a:t>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1800" dirty="0" err="1" smtClean="0">
                <a:solidFill>
                  <a:srgbClr val="354A55"/>
                </a:solidFill>
              </a:rPr>
              <a:t>тематизация</a:t>
            </a:r>
            <a:r>
              <a:rPr lang="ru-RU" sz="1800" dirty="0" smtClean="0">
                <a:solidFill>
                  <a:srgbClr val="354A55"/>
                </a:solidFill>
              </a:rPr>
              <a:t> </a:t>
            </a:r>
            <a:r>
              <a:rPr lang="ru-RU" sz="1800" dirty="0">
                <a:solidFill>
                  <a:srgbClr val="354A55"/>
                </a:solidFill>
              </a:rPr>
              <a:t>электронных библиотек и коллекций научных публикаций (</a:t>
            </a:r>
            <a:r>
              <a:rPr lang="ru-RU" sz="1800" dirty="0" err="1">
                <a:solidFill>
                  <a:srgbClr val="354A55"/>
                </a:solidFill>
              </a:rPr>
              <a:t>АнтиПлагиат</a:t>
            </a:r>
            <a:r>
              <a:rPr lang="ru-RU" sz="1800" dirty="0" smtClean="0">
                <a:solidFill>
                  <a:srgbClr val="354A55"/>
                </a:solidFill>
              </a:rPr>
              <a:t>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1800" dirty="0" err="1" smtClean="0">
                <a:solidFill>
                  <a:srgbClr val="354A55"/>
                </a:solidFill>
              </a:rPr>
              <a:t>тематизация</a:t>
            </a:r>
            <a:r>
              <a:rPr lang="ru-RU" sz="1800" dirty="0" smtClean="0">
                <a:solidFill>
                  <a:srgbClr val="354A55"/>
                </a:solidFill>
              </a:rPr>
              <a:t> </a:t>
            </a:r>
            <a:r>
              <a:rPr lang="ru-RU" sz="1800" dirty="0">
                <a:solidFill>
                  <a:srgbClr val="354A55"/>
                </a:solidFill>
              </a:rPr>
              <a:t>документации по </a:t>
            </a:r>
            <a:r>
              <a:rPr lang="ru-RU" sz="1800" dirty="0" err="1">
                <a:solidFill>
                  <a:srgbClr val="354A55"/>
                </a:solidFill>
              </a:rPr>
              <a:t>госзакупкам</a:t>
            </a:r>
            <a:r>
              <a:rPr lang="ru-RU" sz="1800" dirty="0">
                <a:solidFill>
                  <a:srgbClr val="354A55"/>
                </a:solidFill>
              </a:rPr>
              <a:t> (</a:t>
            </a:r>
            <a:r>
              <a:rPr lang="ru-RU" sz="1800" dirty="0" err="1" smtClean="0">
                <a:solidFill>
                  <a:srgbClr val="354A55"/>
                </a:solidFill>
              </a:rPr>
              <a:t>Форексис</a:t>
            </a:r>
            <a:r>
              <a:rPr lang="ru-RU" sz="1800" dirty="0" smtClean="0">
                <a:solidFill>
                  <a:srgbClr val="354A55"/>
                </a:solidFill>
              </a:rPr>
              <a:t>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354A55"/>
                </a:solidFill>
              </a:rPr>
              <a:t>анализ </a:t>
            </a:r>
            <a:r>
              <a:rPr lang="ru-RU" sz="1800" dirty="0" err="1" smtClean="0">
                <a:solidFill>
                  <a:srgbClr val="354A55"/>
                </a:solidFill>
              </a:rPr>
              <a:t>электрокардиосигналов</a:t>
            </a:r>
            <a:r>
              <a:rPr lang="ru-RU" sz="1800" dirty="0" smtClean="0">
                <a:solidFill>
                  <a:srgbClr val="354A55"/>
                </a:solidFill>
              </a:rPr>
              <a:t> </a:t>
            </a:r>
            <a:r>
              <a:rPr lang="ru-RU" sz="1800" dirty="0">
                <a:solidFill>
                  <a:srgbClr val="354A55"/>
                </a:solidFill>
              </a:rPr>
              <a:t>для медицинской диагностики (</a:t>
            </a:r>
            <a:r>
              <a:rPr lang="ru-RU" sz="1800" dirty="0" err="1">
                <a:solidFill>
                  <a:srgbClr val="354A55"/>
                </a:solidFill>
              </a:rPr>
              <a:t>Медскрин</a:t>
            </a:r>
            <a:r>
              <a:rPr lang="ru-RU" sz="1800" dirty="0" smtClean="0">
                <a:solidFill>
                  <a:srgbClr val="354A55"/>
                </a:solidFill>
              </a:rPr>
              <a:t>).</a:t>
            </a:r>
            <a:endParaRPr lang="ru-RU" sz="1800" b="1" dirty="0">
              <a:solidFill>
                <a:srgbClr val="354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0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952370"/>
            <a:ext cx="7620000" cy="407772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354A55"/>
                </a:solidFill>
                <a:latin typeface="Arial Narrow" pitchFamily="34" charset="0"/>
                <a:cs typeface="Arial Narrow"/>
              </a:rPr>
              <a:t>Организации, которые способствуют развитию </a:t>
            </a:r>
            <a:r>
              <a:rPr lang="ru-RU" sz="2000" b="1" dirty="0" smtClean="0">
                <a:solidFill>
                  <a:srgbClr val="354A55"/>
                </a:solidFill>
                <a:latin typeface="Arial Narrow" pitchFamily="34" charset="0"/>
                <a:cs typeface="Arial Narrow"/>
              </a:rPr>
              <a:t>исследования</a:t>
            </a:r>
            <a:endParaRPr lang="ru-RU" sz="2000" b="1" dirty="0">
              <a:solidFill>
                <a:srgbClr val="354A55"/>
              </a:solidFill>
              <a:latin typeface="Arial Narrow" pitchFamily="34" charset="0"/>
              <a:cs typeface="Arial Narrow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498197"/>
            <a:ext cx="7772400" cy="8649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354A55"/>
                </a:solidFill>
                <a:latin typeface="Arial Narrow" pitchFamily="34" charset="0"/>
                <a:cs typeface="Arial Narrow"/>
              </a:rPr>
              <a:t>Организации, которые проводят аналогичную работу и достигли похожих результатов в России и за рубежом</a:t>
            </a:r>
            <a:endParaRPr lang="ru-RU" sz="2000" b="1" dirty="0">
              <a:solidFill>
                <a:srgbClr val="354A55"/>
              </a:solidFill>
              <a:latin typeface="Arial Narrow" pitchFamily="34" charset="0"/>
              <a:cs typeface="Arial Narrow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63116"/>
            <a:ext cx="3672016" cy="12191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ru-RU" sz="2000" dirty="0">
                <a:solidFill>
                  <a:srgbClr val="354A55"/>
                </a:solidFill>
                <a:latin typeface="Arial Narrow" pitchFamily="34" charset="0"/>
              </a:rPr>
              <a:t>ФИЦ ИУ </a:t>
            </a:r>
            <a:r>
              <a:rPr lang="ru-RU" sz="2000" dirty="0" smtClean="0">
                <a:solidFill>
                  <a:srgbClr val="354A55"/>
                </a:solidFill>
                <a:latin typeface="Arial Narrow" pitchFamily="34" charset="0"/>
              </a:rPr>
              <a:t>РАН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354A55"/>
                </a:solidFill>
                <a:latin typeface="Arial Narrow" pitchFamily="34" charset="0"/>
              </a:rPr>
              <a:t>МГУ им. М. В. Ломоносова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354A55"/>
                </a:solidFill>
                <a:latin typeface="Arial Narrow" pitchFamily="34" charset="0"/>
              </a:rPr>
              <a:t>РФФИ</a:t>
            </a:r>
            <a:endParaRPr lang="ru-RU" sz="2000" dirty="0" smtClean="0">
              <a:solidFill>
                <a:srgbClr val="354A55"/>
              </a:solidFill>
              <a:latin typeface="Arial Narrow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4364901"/>
            <a:ext cx="7924800" cy="19770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354A55"/>
                </a:solidFill>
                <a:latin typeface="Arial Narrow" pitchFamily="34" charset="0"/>
              </a:rPr>
              <a:t>Microsoft Research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354A55"/>
                </a:solidFill>
                <a:latin typeface="Arial Narrow" pitchFamily="34" charset="0"/>
              </a:rPr>
              <a:t>Princeton University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354A55"/>
                </a:solidFill>
                <a:latin typeface="Arial Narrow" pitchFamily="34" charset="0"/>
              </a:rPr>
              <a:t>University of California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354A55"/>
                </a:solidFill>
                <a:latin typeface="Arial Narrow" pitchFamily="34" charset="0"/>
              </a:rPr>
              <a:t>Google Scholar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rgbClr val="354A55"/>
                </a:solidFill>
                <a:latin typeface="Arial Narrow" pitchFamily="34" charset="0"/>
              </a:rPr>
              <a:t>Academia.edu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000" dirty="0">
                <a:solidFill>
                  <a:srgbClr val="354A55"/>
                </a:solidFill>
                <a:latin typeface="Arial Narrow" pitchFamily="34" charset="0"/>
              </a:rPr>
              <a:t>И много других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62616" y="2463116"/>
            <a:ext cx="3672016" cy="12191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ru-RU" sz="2000" dirty="0">
                <a:solidFill>
                  <a:srgbClr val="354A55"/>
                </a:solidFill>
                <a:latin typeface="Arial Narrow" pitchFamily="34" charset="0"/>
              </a:rPr>
              <a:t>МФТИ (ГУ)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000" dirty="0" err="1">
                <a:solidFill>
                  <a:srgbClr val="354A55"/>
                </a:solidFill>
                <a:latin typeface="Arial Narrow" pitchFamily="34" charset="0"/>
              </a:rPr>
              <a:t>СколТех</a:t>
            </a:r>
            <a:endParaRPr lang="ru-RU" sz="2000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354A55"/>
                </a:solidFill>
                <a:latin typeface="Arial Narrow" pitchFamily="34" charset="0"/>
              </a:rPr>
              <a:t>РНФ</a:t>
            </a:r>
            <a:endParaRPr lang="ru-RU" sz="2000" dirty="0">
              <a:solidFill>
                <a:srgbClr val="354A55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57675"/>
            <a:ext cx="7772400" cy="1367439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Примерные сроки </a:t>
            </a: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>реализации </a:t>
            </a:r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проекта – 2 года</a:t>
            </a: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Требуемые ресурсы</a:t>
            </a:r>
            <a:br>
              <a:rPr lang="ru-RU" sz="28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endParaRPr lang="ru-RU" sz="2800" b="1" dirty="0">
              <a:solidFill>
                <a:srgbClr val="354A55"/>
              </a:solidFill>
              <a:latin typeface="Arial Narrow"/>
              <a:cs typeface="Arial Narrow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3377514"/>
            <a:ext cx="7924800" cy="16022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2000" b="1" dirty="0">
                <a:solidFill>
                  <a:srgbClr val="354A55"/>
                </a:solidFill>
                <a:latin typeface="Arial Narrow" pitchFamily="34" charset="0"/>
              </a:rPr>
              <a:t>Оплата труда разработчиков (1 млн. руб. / чел. в год)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Многопроцессорный сервер для обработки и хранения данных (минимум 32 ядра, 100 гигабайт оперативной и 2 терабайта постоянной памяти [лучше SSD])</a:t>
            </a:r>
            <a:br>
              <a:rPr lang="ru-RU" sz="2000" b="1" dirty="0" smtClean="0">
                <a:solidFill>
                  <a:srgbClr val="354A55"/>
                </a:solidFill>
                <a:latin typeface="Arial Narrow"/>
                <a:cs typeface="Arial Narrow"/>
              </a:rPr>
            </a:br>
            <a:endParaRPr lang="ru-RU" sz="2000" b="1" dirty="0">
              <a:solidFill>
                <a:srgbClr val="354A55"/>
              </a:solidFill>
              <a:latin typeface="Arial Narrow"/>
              <a:cs typeface="Arial Narrow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62000" y="4765632"/>
            <a:ext cx="7772400" cy="16351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354A55"/>
                </a:solidFill>
                <a:latin typeface="Arial Narrow"/>
                <a:cs typeface="Arial Narrow"/>
              </a:rPr>
              <a:t>Больше людей и мощнее сервер — более быстрая разработка и больше вычислительных экспериментов.</a:t>
            </a:r>
          </a:p>
          <a:p>
            <a:pPr algn="l"/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/>
            </a:r>
            <a:b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</a:br>
            <a:r>
              <a:rPr lang="ru-RU" sz="2800" b="1" dirty="0">
                <a:solidFill>
                  <a:srgbClr val="354A55"/>
                </a:solidFill>
                <a:latin typeface="Arial Narrow"/>
                <a:cs typeface="Arial Narrow"/>
              </a:rPr>
              <a:t>Суммарные расходы — 2–6 млн. руб.</a:t>
            </a:r>
          </a:p>
          <a:p>
            <a:pPr algn="l"/>
            <a:endParaRPr lang="ru-RU" sz="2800" b="1" dirty="0">
              <a:solidFill>
                <a:srgbClr val="354A55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2253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355430" y="1186249"/>
            <a:ext cx="4442061" cy="547404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Создание в библиотеке механизма регуляризации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(реализовано)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Расширение библиотеки регуляризаторов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(будет производиться постоянно по мере необходимости)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Расширение набора метрик качества моделирования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(будет производиться постоянно по мере необходимости)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Внедрение поддержки мультимодальных и </a:t>
            </a:r>
            <a:r>
              <a:rPr lang="ru-RU" sz="1600" b="1" dirty="0" err="1">
                <a:solidFill>
                  <a:srgbClr val="354A55"/>
                </a:solidFill>
                <a:latin typeface="Arial Narrow" pitchFamily="34" charset="0"/>
              </a:rPr>
              <a:t>гиперграфовых</a:t>
            </a: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 моделей</a:t>
            </a:r>
            <a:r>
              <a:rPr lang="ru-RU" sz="1600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</a:t>
            </a:r>
            <a:r>
              <a:rPr lang="en-US" sz="1600" i="1" dirty="0">
                <a:solidFill>
                  <a:srgbClr val="354A55"/>
                </a:solidFill>
                <a:latin typeface="Arial Narrow" pitchFamily="34" charset="0"/>
              </a:rPr>
              <a:t>IV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квартал 2015)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Создание веб-интерфейсов для визуализации результатов моделирования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</a:t>
            </a:r>
            <a:r>
              <a:rPr lang="en-US" sz="1600" i="1" dirty="0">
                <a:solidFill>
                  <a:srgbClr val="354A55"/>
                </a:solidFill>
                <a:latin typeface="Arial Narrow" pitchFamily="34" charset="0"/>
              </a:rPr>
              <a:t>I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квартал 2016)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Внедрение библиотеки в другие проекты для решения прикладных задач анализа текстов</a:t>
            </a:r>
            <a:r>
              <a:rPr lang="ru-RU" sz="1600" b="1" i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(начиная с </a:t>
            </a:r>
            <a:r>
              <a:rPr lang="en-US" sz="1600" i="1" dirty="0">
                <a:solidFill>
                  <a:srgbClr val="354A55"/>
                </a:solidFill>
                <a:latin typeface="Arial Narrow" pitchFamily="34" charset="0"/>
              </a:rPr>
              <a:t>III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квартала 201</a:t>
            </a:r>
            <a:r>
              <a:rPr lang="en-US" sz="1600" i="1" dirty="0">
                <a:solidFill>
                  <a:srgbClr val="354A55"/>
                </a:solidFill>
                <a:latin typeface="Arial Narrow" pitchFamily="34" charset="0"/>
              </a:rPr>
              <a:t>5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 и до конца работы над проектом)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Создание </a:t>
            </a:r>
            <a:r>
              <a:rPr lang="ru-RU" sz="1600" b="1" dirty="0" smtClean="0">
                <a:solidFill>
                  <a:srgbClr val="354A55"/>
                </a:solidFill>
                <a:latin typeface="Arial Narrow" pitchFamily="34" charset="0"/>
              </a:rPr>
              <a:t>платформы для систем </a:t>
            </a: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разведочного поиска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(начиная со </a:t>
            </a:r>
            <a:r>
              <a:rPr lang="en-US" sz="1600" i="1" dirty="0">
                <a:solidFill>
                  <a:srgbClr val="354A55"/>
                </a:solidFill>
                <a:latin typeface="Arial Narrow" pitchFamily="34" charset="0"/>
              </a:rPr>
              <a:t>II </a:t>
            </a:r>
            <a:r>
              <a:rPr lang="ru-RU" sz="1600" i="1" dirty="0">
                <a:solidFill>
                  <a:srgbClr val="354A55"/>
                </a:solidFill>
                <a:latin typeface="Arial Narrow" pitchFamily="34" charset="0"/>
              </a:rPr>
              <a:t>квартала 2016 и до конца работы над проектом)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85372" y="736650"/>
            <a:ext cx="4201427" cy="5531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rgbClr val="354A55"/>
                </a:solidFill>
                <a:latin typeface="Arial Narrow"/>
              </a:rPr>
              <a:t>План-график реализации</a:t>
            </a:r>
            <a:r>
              <a:rPr lang="ru-RU" sz="2800" b="1" dirty="0"/>
              <a:t> </a:t>
            </a:r>
            <a:r>
              <a:rPr lang="ru-RU" sz="2600" b="1" dirty="0"/>
              <a:t/>
            </a:r>
            <a:br>
              <a:rPr lang="ru-RU" sz="2600" b="1" dirty="0"/>
            </a:br>
            <a:r>
              <a:rPr lang="en-US" sz="2600" b="1" dirty="0"/>
              <a:t> 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3106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796" y="2459464"/>
            <a:ext cx="2463113" cy="8402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354A55"/>
                </a:solidFill>
                <a:latin typeface="Arial Narrow" pitchFamily="34" charset="0"/>
              </a:rPr>
              <a:t>ММРО-17 2015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600" b="1" dirty="0">
                <a:solidFill>
                  <a:srgbClr val="354A55"/>
                </a:solidFill>
                <a:latin typeface="Arial Narrow" pitchFamily="34" charset="0"/>
              </a:rPr>
              <a:t>Диалог </a:t>
            </a:r>
            <a:r>
              <a:rPr lang="ru-RU" sz="1600" b="1" dirty="0" smtClean="0">
                <a:solidFill>
                  <a:srgbClr val="354A55"/>
                </a:solidFill>
                <a:latin typeface="Arial Narrow" pitchFamily="34" charset="0"/>
              </a:rPr>
              <a:t>2015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354A55"/>
                </a:solidFill>
                <a:latin typeface="Arial Narrow" pitchFamily="34" charset="0"/>
              </a:rPr>
              <a:t>SLDS 2015</a:t>
            </a:r>
            <a:endParaRPr lang="ru-RU" sz="16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1800" b="1" dirty="0">
              <a:solidFill>
                <a:srgbClr val="354A55"/>
              </a:solidFill>
              <a:latin typeface="Arial Narrow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148910" y="2475937"/>
            <a:ext cx="2510482" cy="8402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354A55"/>
                </a:solidFill>
                <a:latin typeface="Arial Narrow" pitchFamily="34" charset="0"/>
              </a:rPr>
              <a:t>MMMA-4 </a:t>
            </a: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2015</a:t>
            </a:r>
            <a:endParaRPr lang="ru-RU" sz="16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AIST 2015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354A55"/>
                </a:solidFill>
                <a:latin typeface="Arial Narrow" pitchFamily="34" charset="0"/>
              </a:rPr>
              <a:t>DAMDID/RCDL’2015</a:t>
            </a:r>
            <a:endParaRPr lang="ru-RU" sz="1600" b="1" dirty="0">
              <a:solidFill>
                <a:srgbClr val="354A55"/>
              </a:solidFill>
              <a:latin typeface="Arial Narrow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797" y="3345035"/>
            <a:ext cx="7772400" cy="3748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354A55"/>
                </a:solidFill>
                <a:latin typeface="Arial Narrow"/>
                <a:cs typeface="Arial Narrow"/>
              </a:rPr>
              <a:t>Публикации: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    </a:t>
            </a:r>
            <a:endParaRPr lang="ru-RU" sz="2000" b="1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796" y="3719852"/>
            <a:ext cx="7772400" cy="28008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Vorontsov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 K. V.,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Frei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 O. I., Apishev M. A.,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Romov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 P. A.,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Dudarenko</a:t>
            </a:r>
            <a:r>
              <a:rPr lang="ru-RU" sz="1400" b="1" i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M.</a:t>
            </a:r>
            <a:r>
              <a:rPr lang="ru-RU" sz="1400" b="1" i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A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.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BigARTM: Open Source Library for Regularized Multimodal Topic Modeling of Large Collections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//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The 4th International Conference on Analysis of Images, Social Networks, and Texts (AIST-2015</a:t>
            </a:r>
            <a:r>
              <a:rPr lang="en-US" sz="1400" b="1" dirty="0" smtClean="0">
                <a:solidFill>
                  <a:srgbClr val="354A55"/>
                </a:solidFill>
                <a:latin typeface="Arial Narrow" pitchFamily="34" charset="0"/>
              </a:rPr>
              <a:t>).</a:t>
            </a:r>
            <a:endParaRPr lang="ru-RU" sz="14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14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1400" b="1" i="1" dirty="0" smtClean="0">
                <a:solidFill>
                  <a:srgbClr val="354A55"/>
                </a:solidFill>
                <a:latin typeface="Arial Narrow" pitchFamily="34" charset="0"/>
              </a:rPr>
              <a:t>Воронцов </a:t>
            </a:r>
            <a:r>
              <a:rPr lang="ru-RU" sz="1400" b="1" i="1" dirty="0">
                <a:solidFill>
                  <a:srgbClr val="354A55"/>
                </a:solidFill>
                <a:latin typeface="Arial Narrow" pitchFamily="34" charset="0"/>
              </a:rPr>
              <a:t>К. В., Фрей А. И., Апишев М. А., Ромов П. А., Суворова М. А., Янина А.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 О.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BigARTM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: библиотека с открытым кодом для тематического моделирования больших текстовых коллекций // Аналитика и управление данными в областях с интенсивным использованием данных.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XVII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 Международная конференция 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DAMDID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/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RCDL</a:t>
            </a:r>
            <a:r>
              <a:rPr lang="ru-RU" sz="1400" b="1" dirty="0">
                <a:solidFill>
                  <a:srgbClr val="354A55"/>
                </a:solidFill>
                <a:latin typeface="Arial Narrow" pitchFamily="34" charset="0"/>
              </a:rPr>
              <a:t>’2015, Обнинск, 13-16 октября </a:t>
            </a:r>
            <a:r>
              <a:rPr lang="ru-RU" sz="1400" b="1" dirty="0" smtClean="0">
                <a:solidFill>
                  <a:srgbClr val="354A55"/>
                </a:solidFill>
                <a:latin typeface="Arial Narrow" pitchFamily="34" charset="0"/>
              </a:rPr>
              <a:t>2015.</a:t>
            </a:r>
            <a:endParaRPr lang="ru-RU" sz="14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1400" b="1" dirty="0" smtClean="0">
              <a:solidFill>
                <a:srgbClr val="354A55"/>
              </a:solidFill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b="1" i="1" dirty="0" smtClean="0">
                <a:solidFill>
                  <a:srgbClr val="354A55"/>
                </a:solidFill>
                <a:latin typeface="Arial Narrow" pitchFamily="34" charset="0"/>
              </a:rPr>
              <a:t>K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.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Vorontsov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, O.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Frei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, M. Apishev., P.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Romov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, M.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Suvorova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, A. </a:t>
            </a:r>
            <a:r>
              <a:rPr lang="en-US" sz="1400" b="1" i="1" dirty="0" err="1">
                <a:solidFill>
                  <a:srgbClr val="354A55"/>
                </a:solidFill>
                <a:latin typeface="Arial Narrow" pitchFamily="34" charset="0"/>
              </a:rPr>
              <a:t>Yanina</a:t>
            </a:r>
            <a:r>
              <a:rPr lang="en-US" sz="1400" b="1" i="1" dirty="0">
                <a:solidFill>
                  <a:srgbClr val="354A55"/>
                </a:solidFill>
                <a:latin typeface="Arial Narrow" pitchFamily="34" charset="0"/>
              </a:rPr>
              <a:t>.</a:t>
            </a:r>
            <a:r>
              <a:rPr lang="en-US" sz="1400" b="1" dirty="0">
                <a:solidFill>
                  <a:srgbClr val="354A55"/>
                </a:solidFill>
                <a:latin typeface="Arial Narrow" pitchFamily="34" charset="0"/>
              </a:rPr>
              <a:t> BigARTM: Non-Bayesian Additive Regularization for Multimodal Topic Modeling of Large Collections // CIKM 2015 Workshop on Topic Models: Post-Processing and </a:t>
            </a:r>
            <a:r>
              <a:rPr lang="en-US" sz="1400" b="1" dirty="0" smtClean="0">
                <a:solidFill>
                  <a:srgbClr val="354A55"/>
                </a:solidFill>
                <a:latin typeface="Arial Narrow" pitchFamily="34" charset="0"/>
              </a:rPr>
              <a:t>Applications</a:t>
            </a:r>
            <a:r>
              <a:rPr lang="ru-RU" sz="1400" b="1" dirty="0" smtClean="0">
                <a:solidFill>
                  <a:srgbClr val="354A55"/>
                </a:solidFill>
                <a:latin typeface="Arial Narrow" pitchFamily="34" charset="0"/>
              </a:rPr>
              <a:t>, 19-24 </a:t>
            </a:r>
            <a:r>
              <a:rPr lang="en-US" sz="1400" b="1" dirty="0" smtClean="0">
                <a:solidFill>
                  <a:srgbClr val="354A55"/>
                </a:solidFill>
                <a:latin typeface="Arial Narrow" pitchFamily="34" charset="0"/>
              </a:rPr>
              <a:t>October 2015</a:t>
            </a:r>
            <a:r>
              <a:rPr lang="en-US" sz="1400" b="1" dirty="0" smtClean="0">
                <a:solidFill>
                  <a:srgbClr val="354A55"/>
                </a:solidFill>
                <a:latin typeface="Arial Narrow" pitchFamily="34" charset="0"/>
              </a:rPr>
              <a:t>.</a:t>
            </a:r>
            <a:r>
              <a:rPr lang="ru-RU" sz="1400" b="1" dirty="0"/>
              <a:t/>
            </a:r>
            <a:br>
              <a:rPr lang="ru-RU" sz="1400" b="1" dirty="0"/>
            </a:br>
            <a:endParaRPr lang="ru-RU" sz="1400" b="1" dirty="0">
              <a:solidFill>
                <a:srgbClr val="354A55"/>
              </a:solidFill>
              <a:latin typeface="Arial Narrow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811792" y="2475937"/>
            <a:ext cx="2765280" cy="8402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354A55"/>
                </a:solidFill>
                <a:latin typeface="Arial Narrow" pitchFamily="34" charset="0"/>
              </a:rPr>
              <a:t>Ломоносов 2015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CIKM </a:t>
            </a: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TM </a:t>
            </a: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Workshop 2015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354A55"/>
                </a:solidFill>
                <a:latin typeface="Arial Narrow" pitchFamily="34" charset="0"/>
              </a:rPr>
              <a:t>Data Fest #1, 2015</a:t>
            </a:r>
            <a:endParaRPr lang="ru-RU" sz="1600" b="1" dirty="0" smtClean="0">
              <a:solidFill>
                <a:srgbClr val="354A55"/>
              </a:solidFill>
              <a:latin typeface="Arial Narrow" pitchFamily="34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685798" y="1941426"/>
            <a:ext cx="7772400" cy="377997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>
                <a:solidFill>
                  <a:srgbClr val="354A55"/>
                </a:solidFill>
                <a:latin typeface="Arial Narrow"/>
                <a:cs typeface="Arial Narrow"/>
              </a:rPr>
              <a:t>Конференции по тематике проекта: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    </a:t>
            </a:r>
            <a:br>
              <a:rPr lang="ru-RU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63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789</Words>
  <Application>Microsoft Office PowerPoint</Application>
  <PresentationFormat>Экран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Wingdings</vt:lpstr>
      <vt:lpstr>Office Theme</vt:lpstr>
      <vt:lpstr>Программное обеспечение  с открытым кодом для тематического моделирования больших текстовых коллекций   Апишев Мурат Азаматович Воронцов Константин Вячеславович  ВМК МГУ им. М. В. Ломоносова </vt:lpstr>
      <vt:lpstr>Цель проекта – создание общедоступной вычислительной технологии для тематического моделирования больших разнородных коллекций текстов на естественных языках.  Задача проекта – расширение библиотеки тематического моделирования с открытым кодом BigARTM и её применение  в различных прикладных проектах, связанных с информационным поиском и анализом больших текстовых коллекций.  Актуальность проекта обусловлена лавинообразным ростом объёмов текстовой информации и быстрым развитием технологий тематического моделирования и разведочного поиска во всём мире. </vt:lpstr>
      <vt:lpstr>Описание проекта   </vt:lpstr>
      <vt:lpstr> Ожидаемые результаты и их научная новизна       </vt:lpstr>
      <vt:lpstr>Практическая значимость: в настоящее время уже начаты работы,  либо ведутся переговоры с потенциальными партнёрами и заказчиками:</vt:lpstr>
      <vt:lpstr>Организации, которые способствуют развитию исследования</vt:lpstr>
      <vt:lpstr>Примерные сроки реализации проекта – 2 года  Требуемые ресурсы </vt:lpstr>
      <vt:lpstr>План-график реализации    </vt:lpstr>
      <vt:lpstr>Конференции по тематике проекта:       </vt:lpstr>
      <vt:lpstr>Смежные научные проекты:      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Сюда пишется основной заголовок презентации</dc:title>
  <dc:creator>platon</dc:creator>
  <cp:lastModifiedBy>Konstantin Vorontsov</cp:lastModifiedBy>
  <cp:revision>65</cp:revision>
  <dcterms:created xsi:type="dcterms:W3CDTF">2015-03-29T09:58:20Z</dcterms:created>
  <dcterms:modified xsi:type="dcterms:W3CDTF">2015-10-17T16:01:10Z</dcterms:modified>
</cp:coreProperties>
</file>