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2" r:id="rId13"/>
    <p:sldId id="413" r:id="rId14"/>
    <p:sldId id="409" r:id="rId15"/>
    <p:sldId id="410" r:id="rId16"/>
    <p:sldId id="411" r:id="rId17"/>
    <p:sldId id="414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F892A5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55" d="100"/>
          <a:sy n="155" d="100"/>
        </p:scale>
        <p:origin x="379" y="91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survey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en-US" dirty="0" smtClean="0"/>
              <a:t>Ivan Smurov</a:t>
            </a:r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sequence:                         , label sequence for z: </a:t>
            </a:r>
          </a:p>
          <a:p>
            <a:r>
              <a:rPr lang="en-US" dirty="0" smtClean="0"/>
              <a:t>CRF optimizes the conditional probability of the whole output sequence given input sequence where         is se set of all </a:t>
            </a:r>
            <a:br>
              <a:rPr lang="en-US" dirty="0" smtClean="0"/>
            </a:br>
            <a:r>
              <a:rPr lang="en-US" dirty="0" smtClean="0"/>
              <a:t>possible</a:t>
            </a:r>
            <a:r>
              <a:rPr lang="en-US" dirty="0"/>
              <a:t> </a:t>
            </a:r>
            <a:r>
              <a:rPr lang="en-US" dirty="0" smtClean="0"/>
              <a:t>labels and</a:t>
            </a:r>
          </a:p>
          <a:p>
            <a:r>
              <a:rPr lang="en-US" dirty="0" smtClean="0"/>
              <a:t>When training on set              the log-likelihood</a:t>
            </a:r>
            <a:br>
              <a:rPr lang="en-US" dirty="0" smtClean="0"/>
            </a:br>
            <a:r>
              <a:rPr lang="en-US" dirty="0" smtClean="0"/>
              <a:t>                                         of              </a:t>
            </a:r>
            <a:r>
              <a:rPr lang="ru-RU" dirty="0" smtClean="0"/>
              <a:t> </a:t>
            </a:r>
            <a:r>
              <a:rPr lang="en-US" dirty="0" smtClean="0"/>
              <a:t>is maximized</a:t>
            </a:r>
          </a:p>
          <a:p>
            <a:r>
              <a:rPr lang="en-US" dirty="0" smtClean="0"/>
              <a:t>Decoding for test set is to search for the label sequence     with the highest conditional probability: </a:t>
            </a:r>
          </a:p>
          <a:p>
            <a:r>
              <a:rPr lang="en-US" dirty="0" smtClean="0"/>
              <a:t>For linear chain CRF both training and decoding can be solved efficiently by adopting Viterbi algorithm (simple dynamic on paths)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90" y="1296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49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2332518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503" y="2704209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174" y="3001751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8873" y="3029583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2220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1880" y="3677767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First neural net approaches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successful implementation of neural nets for solving NLP task in </a:t>
            </a:r>
            <a:r>
              <a:rPr lang="en-US" i="1" dirty="0" err="1" smtClean="0"/>
              <a:t>Collobert</a:t>
            </a:r>
            <a:r>
              <a:rPr lang="en-US" i="1" dirty="0" smtClean="0"/>
              <a:t> el al (2011), Natural Language Processing (Almost) from Scratch</a:t>
            </a:r>
            <a:endParaRPr lang="ru-RU" i="1" dirty="0" smtClean="0"/>
          </a:p>
          <a:p>
            <a:r>
              <a:rPr lang="en-US" dirty="0" smtClean="0"/>
              <a:t>Article introduces 2 methods: window based and sentence based. Second one yields better results but more complex</a:t>
            </a:r>
            <a:endParaRPr lang="ru-RU" dirty="0" smtClean="0"/>
          </a:p>
          <a:p>
            <a:r>
              <a:rPr lang="en-US" dirty="0" smtClean="0"/>
              <a:t>Features: word embeddings </a:t>
            </a:r>
            <a:r>
              <a:rPr lang="ru-RU" dirty="0" smtClean="0"/>
              <a:t>+ </a:t>
            </a:r>
            <a:r>
              <a:rPr lang="en-US" dirty="0" smtClean="0"/>
              <a:t>handcrafted features(capitalization</a:t>
            </a:r>
            <a:r>
              <a:rPr lang="ru-RU" dirty="0" smtClean="0"/>
              <a:t>, </a:t>
            </a:r>
            <a:r>
              <a:rPr lang="en-US" dirty="0" smtClean="0"/>
              <a:t>POS-tags etc</a:t>
            </a:r>
            <a:r>
              <a:rPr lang="ru-RU" dirty="0" smtClean="0"/>
              <a:t>)</a:t>
            </a:r>
          </a:p>
          <a:p>
            <a:r>
              <a:rPr lang="en-US" dirty="0" smtClean="0"/>
              <a:t>Model with gazetteers demonstrated SOTA-result on</a:t>
            </a:r>
            <a:r>
              <a:rPr lang="ru-RU" dirty="0" smtClean="0"/>
              <a:t> </a:t>
            </a:r>
            <a:r>
              <a:rPr lang="en-US" dirty="0" err="1" smtClean="0"/>
              <a:t>CoNLL</a:t>
            </a:r>
            <a:r>
              <a:rPr lang="en-US" dirty="0" smtClean="0"/>
              <a:t> 2003</a:t>
            </a:r>
          </a:p>
          <a:p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approaches: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most popular architecture is as follows:</a:t>
            </a:r>
            <a:endParaRPr lang="ru-RU" dirty="0" smtClean="0"/>
          </a:p>
          <a:p>
            <a:r>
              <a:rPr lang="en-US" dirty="0" smtClean="0"/>
              <a:t>Features of all tokens in given sentence</a:t>
            </a:r>
            <a:r>
              <a:rPr lang="ru-RU" dirty="0" smtClean="0"/>
              <a:t> (</a:t>
            </a:r>
            <a:r>
              <a:rPr lang="en-US" dirty="0" smtClean="0"/>
              <a:t>possibly bounded by </a:t>
            </a:r>
            <a:r>
              <a:rPr lang="en-US" dirty="0" err="1" smtClean="0"/>
              <a:t>paddings</a:t>
            </a:r>
            <a:r>
              <a:rPr lang="en-US" dirty="0" smtClean="0"/>
              <a:t> and/or context from neighboring sentences</a:t>
            </a:r>
            <a:r>
              <a:rPr lang="ru-RU" dirty="0" smtClean="0"/>
              <a:t>) </a:t>
            </a:r>
            <a:r>
              <a:rPr lang="en-US" dirty="0" smtClean="0"/>
              <a:t>are fed into Bidirectional RNN</a:t>
            </a:r>
          </a:p>
          <a:p>
            <a:r>
              <a:rPr lang="en-US" dirty="0" smtClean="0"/>
              <a:t>CRF is well-suited for being last layer: it arranges labels into matching chains</a:t>
            </a:r>
            <a:r>
              <a:rPr lang="ru-RU" dirty="0" smtClean="0"/>
              <a:t>(</a:t>
            </a:r>
            <a:r>
              <a:rPr lang="en-US" dirty="0" smtClean="0"/>
              <a:t>and increases f-measure on CoNLL03 ~ 1%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</a:t>
            </a:r>
            <a:r>
              <a:rPr lang="en-US" dirty="0" smtClean="0"/>
              <a:t>CRF: token features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Usually token features can be split into 3 groups: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Word embeddings</a:t>
            </a:r>
            <a:r>
              <a:rPr lang="ru-RU" dirty="0" smtClean="0"/>
              <a:t>. </a:t>
            </a:r>
            <a:r>
              <a:rPr lang="en-US" dirty="0" smtClean="0"/>
              <a:t>In academia embeddings </a:t>
            </a:r>
            <a:r>
              <a:rPr lang="en-US" dirty="0" err="1" smtClean="0"/>
              <a:t>pretrained</a:t>
            </a:r>
            <a:r>
              <a:rPr lang="en-US" dirty="0" smtClean="0"/>
              <a:t> on large corpus are usually tuned on smaller corpus. In practice having constant </a:t>
            </a:r>
            <a:br>
              <a:rPr lang="en-US" dirty="0" smtClean="0"/>
            </a:br>
            <a:r>
              <a:rPr lang="en-US" dirty="0" err="1" smtClean="0"/>
              <a:t>pretrained</a:t>
            </a:r>
            <a:r>
              <a:rPr lang="en-US" dirty="0" smtClean="0"/>
              <a:t> embeddings yield similar results </a:t>
            </a:r>
            <a:endParaRPr lang="ru-RU" dirty="0" smtClean="0"/>
          </a:p>
          <a:p>
            <a:pPr lvl="1"/>
            <a:r>
              <a:rPr lang="en-US" dirty="0" smtClean="0"/>
              <a:t>Char-level features</a:t>
            </a:r>
            <a:r>
              <a:rPr lang="ru-RU" dirty="0" smtClean="0"/>
              <a:t>: </a:t>
            </a:r>
            <a:r>
              <a:rPr lang="en-US" dirty="0" smtClean="0"/>
              <a:t>char embeddings for each token</a:t>
            </a:r>
            <a:br>
              <a:rPr lang="en-US" dirty="0" smtClean="0"/>
            </a:br>
            <a:r>
              <a:rPr lang="en-US" dirty="0" smtClean="0"/>
              <a:t>are fed into CNN </a:t>
            </a:r>
            <a:r>
              <a:rPr lang="ru-RU" dirty="0" smtClean="0"/>
              <a:t>(</a:t>
            </a:r>
            <a:r>
              <a:rPr lang="en-US" dirty="0" smtClean="0"/>
              <a:t>or RNN</a:t>
            </a:r>
            <a:r>
              <a:rPr lang="ru-RU" dirty="0" smtClean="0"/>
              <a:t>)</a:t>
            </a:r>
            <a:r>
              <a:rPr lang="en-US" dirty="0" smtClean="0"/>
              <a:t> of limited dim</a:t>
            </a:r>
            <a:r>
              <a:rPr lang="ru-RU" dirty="0" smtClean="0"/>
              <a:t>. </a:t>
            </a:r>
            <a:r>
              <a:rPr lang="en-US" dirty="0" smtClean="0"/>
              <a:t>The result </a:t>
            </a:r>
            <a:br>
              <a:rPr lang="en-US" dirty="0" smtClean="0"/>
            </a:br>
            <a:r>
              <a:rPr lang="en-US" dirty="0" err="1" smtClean="0"/>
              <a:t>isconcatenated</a:t>
            </a:r>
            <a:r>
              <a:rPr lang="en-US" dirty="0" smtClean="0"/>
              <a:t> with other token features</a:t>
            </a:r>
            <a:endParaRPr lang="ru-RU" dirty="0" smtClean="0"/>
          </a:p>
          <a:p>
            <a:pPr lvl="1"/>
            <a:r>
              <a:rPr lang="en-US" dirty="0" smtClean="0"/>
              <a:t>Additional token features: POS-tags (or their</a:t>
            </a:r>
            <a:br>
              <a:rPr lang="en-US" dirty="0" smtClean="0"/>
            </a:br>
            <a:r>
              <a:rPr lang="en-US" dirty="0" smtClean="0"/>
              <a:t> embeddings), capitalization etc.</a:t>
            </a:r>
            <a:br>
              <a:rPr lang="en-US" dirty="0" smtClean="0"/>
            </a:br>
            <a:endParaRPr lang="ru-RU" dirty="0" smtClean="0"/>
          </a:p>
          <a:p>
            <a:r>
              <a:rPr lang="en-US" dirty="0" smtClean="0"/>
              <a:t>Method first introduced in its whole in :</a:t>
            </a:r>
            <a:r>
              <a:rPr lang="ru-RU" dirty="0" smtClean="0"/>
              <a:t> </a:t>
            </a:r>
            <a:r>
              <a:rPr lang="en-US" i="1" dirty="0" smtClean="0"/>
              <a:t>Ma and </a:t>
            </a:r>
            <a:r>
              <a:rPr lang="en-US" i="1" dirty="0" err="1" smtClean="0"/>
              <a:t>Hovy</a:t>
            </a:r>
            <a:r>
              <a:rPr lang="en-US" i="1" dirty="0" smtClean="0"/>
              <a:t> (2016) End-to-end Sequence Labeling via Bi-</a:t>
            </a:r>
            <a:r>
              <a:rPr lang="en-US" i="1" dirty="0" err="1" smtClean="0"/>
              <a:t>direcitonal</a:t>
            </a:r>
            <a:r>
              <a:rPr lang="en-US" i="1" dirty="0" smtClean="0"/>
              <a:t> LSTM-CNNs-CRF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i="1" dirty="0" err="1" smtClean="0"/>
              <a:t>Lample</a:t>
            </a:r>
            <a:r>
              <a:rPr lang="en-US" i="1" dirty="0" smtClean="0"/>
              <a:t> </a:t>
            </a:r>
            <a:r>
              <a:rPr lang="en-US" i="1" dirty="0"/>
              <a:t>el al (2016) Neural Architectures for Named Entity Recognition</a:t>
            </a:r>
            <a:endParaRPr lang="ru-RU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45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Vaswani</a:t>
            </a:r>
            <a:r>
              <a:rPr lang="en-US" i="1" dirty="0" smtClean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50" dirty="0"/>
              <a:t>Overview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description</a:t>
            </a:r>
            <a:endParaRPr lang="ru-RU" sz="3600" dirty="0"/>
          </a:p>
          <a:p>
            <a:r>
              <a:rPr lang="en-US" sz="3600" dirty="0"/>
              <a:t>Classical approaches to the task</a:t>
            </a:r>
          </a:p>
          <a:p>
            <a:r>
              <a:rPr lang="en-US" sz="3600" dirty="0"/>
              <a:t>Neural networks based approaches and current state-of-the-art</a:t>
            </a:r>
            <a:endParaRPr lang="en-US" sz="3600" dirty="0"/>
          </a:p>
          <a:p>
            <a:r>
              <a:rPr lang="en-US" sz="3600" dirty="0"/>
              <a:t>From theory to practice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NER is the task of detecting named entities spans in text</a:t>
            </a:r>
            <a:endParaRPr lang="ru-RU" dirty="0" smtClean="0"/>
          </a:p>
          <a:p>
            <a:r>
              <a:rPr lang="en-US" dirty="0" smtClean="0"/>
              <a:t>Since first formal appearance </a:t>
            </a:r>
            <a:r>
              <a:rPr lang="ru-RU" dirty="0" smtClean="0"/>
              <a:t>(</a:t>
            </a:r>
            <a:r>
              <a:rPr lang="en-US" dirty="0" smtClean="0"/>
              <a:t>MUC-6</a:t>
            </a:r>
            <a:r>
              <a:rPr lang="ru-RU" dirty="0" smtClean="0"/>
              <a:t>, 1996) </a:t>
            </a:r>
            <a:r>
              <a:rPr lang="en-US" dirty="0" smtClean="0"/>
              <a:t>3 entity types are most common – persons, locations and organizations</a:t>
            </a:r>
            <a:endParaRPr lang="ru-RU" dirty="0" smtClean="0"/>
          </a:p>
          <a:p>
            <a:r>
              <a:rPr lang="en-US" dirty="0" smtClean="0"/>
              <a:t>Various standard corpora can contain other entity types </a:t>
            </a:r>
            <a:r>
              <a:rPr lang="ru-RU" dirty="0" smtClean="0"/>
              <a:t>-  </a:t>
            </a:r>
            <a:r>
              <a:rPr lang="en-US" dirty="0" smtClean="0"/>
              <a:t>Misc, Points of time</a:t>
            </a:r>
            <a:r>
              <a:rPr lang="ru-RU" dirty="0" smtClean="0"/>
              <a:t>, </a:t>
            </a:r>
            <a:r>
              <a:rPr lang="en-US" dirty="0" smtClean="0"/>
              <a:t>money, etc.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By itself NER is of limited usage </a:t>
            </a:r>
            <a:r>
              <a:rPr lang="ru-RU" dirty="0" smtClean="0"/>
              <a:t>(</a:t>
            </a:r>
            <a:r>
              <a:rPr lang="en-US" dirty="0" smtClean="0"/>
              <a:t>although there exist direct practical applications of NER </a:t>
            </a:r>
            <a:r>
              <a:rPr lang="ru-RU" dirty="0" smtClean="0"/>
              <a:t>– </a:t>
            </a:r>
            <a:r>
              <a:rPr lang="en-US" dirty="0" smtClean="0"/>
              <a:t>typically structuring unstructured data e. g. parsing text into data tables</a:t>
            </a:r>
            <a:r>
              <a:rPr lang="ru-RU" dirty="0" smtClean="0"/>
              <a:t>)</a:t>
            </a:r>
          </a:p>
          <a:p>
            <a:r>
              <a:rPr lang="en-US" dirty="0" smtClean="0"/>
              <a:t>It is however a step towards “understanding” the text. Named entity recognition allows to identify important sections of the text, can be used to collect (or even simply mark down in a text) parts for further analysis etc.</a:t>
            </a:r>
            <a:endParaRPr lang="ru-RU" dirty="0" smtClean="0"/>
          </a:p>
          <a:p>
            <a:r>
              <a:rPr lang="en-US" dirty="0" smtClean="0"/>
              <a:t>Having NER implemented can improve the performance of systems solving other NLP tasks e. g. allow deeper analysis of search queries  </a:t>
            </a:r>
            <a:r>
              <a:rPr lang="ru-RU" dirty="0" smtClean="0"/>
              <a:t>(</a:t>
            </a:r>
            <a:r>
              <a:rPr lang="en-US" dirty="0" smtClean="0"/>
              <a:t>named entities are reliable collocations</a:t>
            </a:r>
            <a:r>
              <a:rPr lang="ru-RU" dirty="0" smtClean="0"/>
              <a:t>, </a:t>
            </a:r>
            <a:r>
              <a:rPr lang="en-US" dirty="0" smtClean="0"/>
              <a:t>their identification can supplement </a:t>
            </a:r>
            <a:r>
              <a:rPr lang="en-US" dirty="0" err="1" smtClean="0"/>
              <a:t>coreference</a:t>
            </a:r>
            <a:r>
              <a:rPr lang="en-US" dirty="0" smtClean="0"/>
              <a:t> resolution) </a:t>
            </a:r>
            <a:endParaRPr lang="ru-RU" dirty="0" smtClean="0"/>
          </a:p>
          <a:p>
            <a:r>
              <a:rPr lang="en-US" dirty="0" smtClean="0"/>
              <a:t>Task description is flexible allowing to define a custom set of named entities for a specific application and tune the system to recognize them.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is more complex than it seems: you have to consider homonymy </a:t>
            </a:r>
            <a:r>
              <a:rPr lang="ru-RU" dirty="0" smtClean="0"/>
              <a:t>(</a:t>
            </a:r>
            <a:r>
              <a:rPr lang="en-US" dirty="0" smtClean="0"/>
              <a:t>Washington can be both person and location</a:t>
            </a:r>
            <a:r>
              <a:rPr lang="ru-RU" dirty="0" smtClean="0"/>
              <a:t>),  </a:t>
            </a:r>
            <a:r>
              <a:rPr lang="en-US" dirty="0" smtClean="0"/>
              <a:t>take into account global context and pragmatic knowledge.</a:t>
            </a:r>
            <a:endParaRPr lang="ru-RU" dirty="0" smtClean="0"/>
          </a:p>
          <a:p>
            <a:r>
              <a:rPr lang="en-US" dirty="0" smtClean="0"/>
              <a:t>Virtually any set of named entities would have subtle and border cases</a:t>
            </a:r>
            <a:r>
              <a:rPr lang="ru-RU" dirty="0" smtClean="0"/>
              <a:t> </a:t>
            </a:r>
            <a:r>
              <a:rPr lang="en-US" dirty="0" smtClean="0"/>
              <a:t>of defining what should be considered named entity, where exactly should border between to entities be etc. </a:t>
            </a:r>
            <a:r>
              <a:rPr lang="ru-RU" dirty="0" smtClean="0"/>
              <a:t>(</a:t>
            </a:r>
            <a:r>
              <a:rPr lang="en-US" dirty="0" smtClean="0"/>
              <a:t>Grand Flower Shop v</a:t>
            </a:r>
            <a:r>
              <a:rPr lang="en-US" dirty="0"/>
              <a:t>.</a:t>
            </a:r>
            <a:r>
              <a:rPr lang="en-US" dirty="0" smtClean="0"/>
              <a:t> s. animal shop </a:t>
            </a:r>
            <a:r>
              <a:rPr lang="en-US" dirty="0" err="1" smtClean="0"/>
              <a:t>Nemo</a:t>
            </a:r>
            <a:r>
              <a:rPr lang="en-US" dirty="0" smtClean="0"/>
              <a:t> v.  s. </a:t>
            </a:r>
            <a:r>
              <a:rPr lang="en-US" dirty="0" err="1" smtClean="0"/>
              <a:t>Shopname</a:t>
            </a:r>
            <a:r>
              <a:rPr lang="en-US" dirty="0" smtClean="0"/>
              <a:t> – best clothing brands for reasonable prices</a:t>
            </a:r>
            <a:r>
              <a:rPr lang="ru-RU" dirty="0" smtClean="0"/>
              <a:t>).</a:t>
            </a:r>
          </a:p>
          <a:p>
            <a:r>
              <a:rPr lang="en-US" dirty="0" smtClean="0"/>
              <a:t>Markup guidelines become more and more sophisticated which requires more qualified (and thus expansive) experts.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and standard corpora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common evaluation metric is strict f-measure</a:t>
            </a:r>
            <a:r>
              <a:rPr lang="ru-RU" dirty="0" smtClean="0"/>
              <a:t>( </a:t>
            </a:r>
            <a:r>
              <a:rPr lang="en-US" dirty="0" smtClean="0"/>
              <a:t>entity is considered true positive </a:t>
            </a:r>
            <a:r>
              <a:rPr lang="en-US" dirty="0" err="1" smtClean="0"/>
              <a:t>iff</a:t>
            </a:r>
            <a:r>
              <a:rPr lang="en-US" dirty="0" smtClean="0"/>
              <a:t> its spans in </a:t>
            </a:r>
            <a:r>
              <a:rPr lang="en-US" dirty="0" err="1" smtClean="0"/>
              <a:t>eval</a:t>
            </a:r>
            <a:r>
              <a:rPr lang="en-US" dirty="0" smtClean="0"/>
              <a:t> and gold standard are identical</a:t>
            </a:r>
            <a:r>
              <a:rPr lang="ru-RU" dirty="0" smtClean="0"/>
              <a:t>)</a:t>
            </a:r>
          </a:p>
          <a:p>
            <a:r>
              <a:rPr lang="en-US" dirty="0" smtClean="0"/>
              <a:t>Markup is expensive and thus  available corpora are in short supply</a:t>
            </a:r>
            <a:endParaRPr lang="ru-RU" dirty="0" smtClean="0"/>
          </a:p>
          <a:p>
            <a:r>
              <a:rPr lang="en-US" dirty="0" smtClean="0"/>
              <a:t>There are several shared tasks corpora for English NER: MUC, TAC, </a:t>
            </a:r>
            <a:r>
              <a:rPr lang="en-US" dirty="0" err="1" smtClean="0"/>
              <a:t>CoNLL</a:t>
            </a:r>
            <a:r>
              <a:rPr lang="ru-RU" dirty="0" smtClean="0"/>
              <a:t>. </a:t>
            </a:r>
            <a:r>
              <a:rPr lang="en-US" dirty="0" smtClean="0"/>
              <a:t>News texts are usual sources for such corpora</a:t>
            </a:r>
            <a:r>
              <a:rPr lang="ru-RU" dirty="0" smtClean="0"/>
              <a:t>. </a:t>
            </a:r>
          </a:p>
          <a:p>
            <a:r>
              <a:rPr lang="en-US" dirty="0" smtClean="0"/>
              <a:t>English gold standard corpus is </a:t>
            </a:r>
            <a:r>
              <a:rPr lang="en-US" dirty="0" err="1" smtClean="0"/>
              <a:t>CoNLL</a:t>
            </a:r>
            <a:r>
              <a:rPr lang="en-US" dirty="0" smtClean="0"/>
              <a:t> 2003 (~300k tokens</a:t>
            </a:r>
            <a:r>
              <a:rPr lang="ru-RU" dirty="0" smtClean="0"/>
              <a:t>, </a:t>
            </a:r>
            <a:r>
              <a:rPr lang="en-US" dirty="0" smtClean="0"/>
              <a:t>entities: LOC, PER, ORG and Misc)</a:t>
            </a:r>
            <a:r>
              <a:rPr lang="ru-RU" dirty="0" smtClean="0"/>
              <a:t>. </a:t>
            </a:r>
            <a:r>
              <a:rPr lang="en-US" dirty="0" smtClean="0"/>
              <a:t>SOTA  f-measure~ 0.915</a:t>
            </a:r>
          </a:p>
          <a:p>
            <a:r>
              <a:rPr lang="en-US" dirty="0" smtClean="0"/>
              <a:t>For Russian NER there exist one corpus from Dialogue 2016 conference </a:t>
            </a:r>
            <a:r>
              <a:rPr lang="ru-RU" dirty="0" smtClean="0"/>
              <a:t>(</a:t>
            </a:r>
            <a:r>
              <a:rPr lang="en-US" dirty="0" smtClean="0"/>
              <a:t>~50</a:t>
            </a:r>
            <a:r>
              <a:rPr lang="ru-RU" dirty="0" smtClean="0"/>
              <a:t>к </a:t>
            </a:r>
            <a:r>
              <a:rPr lang="en-US" dirty="0" smtClean="0"/>
              <a:t>tokens).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 as classification problem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BIOES-</a:t>
            </a:r>
            <a:r>
              <a:rPr lang="en-US" dirty="0" err="1" smtClean="0"/>
              <a:t>shcema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John    Frederic    Smith    sold   Google</a:t>
            </a:r>
            <a:r>
              <a:rPr lang="ru-RU" dirty="0" smtClean="0"/>
              <a:t> -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</a:t>
            </a:r>
            <a:r>
              <a:rPr lang="en-US" dirty="0" smtClean="0"/>
              <a:t>B-PER </a:t>
            </a:r>
            <a:r>
              <a:rPr lang="ru-RU" dirty="0" smtClean="0"/>
              <a:t> </a:t>
            </a:r>
            <a:r>
              <a:rPr lang="en-US" dirty="0" smtClean="0"/>
              <a:t>I-PER </a:t>
            </a:r>
            <a:r>
              <a:rPr lang="ru-RU" dirty="0" smtClean="0"/>
              <a:t>       </a:t>
            </a:r>
            <a:r>
              <a:rPr lang="en-US" dirty="0" smtClean="0"/>
              <a:t>E</a:t>
            </a:r>
            <a:r>
              <a:rPr lang="ru-RU" dirty="0" smtClean="0"/>
              <a:t>-</a:t>
            </a:r>
            <a:r>
              <a:rPr lang="en-US" dirty="0" smtClean="0"/>
              <a:t>PER</a:t>
            </a:r>
            <a:r>
              <a:rPr lang="ru-RU" dirty="0" smtClean="0"/>
              <a:t> 	</a:t>
            </a:r>
            <a:r>
              <a:rPr lang="en-US" dirty="0" smtClean="0"/>
              <a:t>OUT </a:t>
            </a:r>
            <a:r>
              <a:rPr lang="ru-RU" dirty="0" smtClean="0"/>
              <a:t>  </a:t>
            </a:r>
            <a:r>
              <a:rPr lang="en-US" dirty="0" smtClean="0"/>
              <a:t>S</a:t>
            </a:r>
            <a:r>
              <a:rPr lang="ru-RU" dirty="0" smtClean="0"/>
              <a:t>-</a:t>
            </a:r>
            <a:r>
              <a:rPr lang="en-US" dirty="0" smtClean="0"/>
              <a:t>ORG</a:t>
            </a:r>
            <a:endParaRPr lang="ru-RU" dirty="0" smtClean="0"/>
          </a:p>
          <a:p>
            <a:r>
              <a:rPr lang="en-US" dirty="0" smtClean="0"/>
              <a:t>Nested entities</a:t>
            </a:r>
            <a:r>
              <a:rPr lang="ru-RU" dirty="0" smtClean="0"/>
              <a:t> – </a:t>
            </a:r>
            <a:r>
              <a:rPr lang="en-US" dirty="0" smtClean="0"/>
              <a:t>Smith, Brown &amp; Associates. </a:t>
            </a:r>
            <a:endParaRPr lang="ru-RU" dirty="0" smtClean="0"/>
          </a:p>
          <a:p>
            <a:r>
              <a:rPr lang="en-US" dirty="0" smtClean="0"/>
              <a:t>Standard data format is </a:t>
            </a:r>
            <a:r>
              <a:rPr lang="en-US" dirty="0" err="1" smtClean="0"/>
              <a:t>conll</a:t>
            </a:r>
            <a:r>
              <a:rPr lang="en-US" dirty="0" smtClean="0"/>
              <a:t>-format</a:t>
            </a:r>
            <a:r>
              <a:rPr lang="ru-RU" dirty="0" smtClean="0"/>
              <a:t>. </a:t>
            </a:r>
            <a:r>
              <a:rPr lang="en-US" dirty="0" smtClean="0"/>
              <a:t>Text is </a:t>
            </a:r>
            <a:r>
              <a:rPr lang="en-US" dirty="0" err="1" smtClean="0"/>
              <a:t>splitted</a:t>
            </a:r>
            <a:r>
              <a:rPr lang="en-US" dirty="0" smtClean="0"/>
              <a:t> into sentences, each sentence is </a:t>
            </a:r>
            <a:r>
              <a:rPr lang="en-US" dirty="0" err="1" smtClean="0"/>
              <a:t>splitted</a:t>
            </a:r>
            <a:r>
              <a:rPr lang="en-US" dirty="0" smtClean="0"/>
              <a:t> into tokens</a:t>
            </a:r>
            <a:r>
              <a:rPr lang="ru-RU" dirty="0" smtClean="0"/>
              <a:t>. </a:t>
            </a:r>
            <a:r>
              <a:rPr lang="en-US" dirty="0" smtClean="0"/>
              <a:t>One line corresponds to one token</a:t>
            </a:r>
            <a:r>
              <a:rPr lang="ru-RU" dirty="0" smtClean="0"/>
              <a:t>. </a:t>
            </a:r>
            <a:r>
              <a:rPr lang="en-US" dirty="0" smtClean="0"/>
              <a:t>Columns contain all information necessary for token analysis</a:t>
            </a:r>
            <a:r>
              <a:rPr lang="ru-RU" dirty="0" smtClean="0"/>
              <a:t> (</a:t>
            </a:r>
            <a:r>
              <a:rPr lang="en-US" dirty="0" smtClean="0"/>
              <a:t>word</a:t>
            </a:r>
            <a:r>
              <a:rPr lang="ru-RU" dirty="0" smtClean="0"/>
              <a:t>, </a:t>
            </a:r>
            <a:r>
              <a:rPr lang="en-US" dirty="0" smtClean="0"/>
              <a:t>POS-tag</a:t>
            </a:r>
            <a:r>
              <a:rPr lang="ru-RU" dirty="0" smtClean="0"/>
              <a:t>, </a:t>
            </a:r>
            <a:r>
              <a:rPr lang="en-US" dirty="0" smtClean="0"/>
              <a:t>label etc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approaches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Strictly speaking NER can be solved without machine </a:t>
            </a:r>
            <a:r>
              <a:rPr lang="en-US" dirty="0" err="1" smtClean="0"/>
              <a:t>learing</a:t>
            </a:r>
            <a:r>
              <a:rPr lang="ru-RU" dirty="0" smtClean="0"/>
              <a:t>. </a:t>
            </a:r>
            <a:r>
              <a:rPr lang="en-US" dirty="0" smtClean="0"/>
              <a:t>Rule-based systems can perform well enough for specific corpora or entity types(e. g. numerical entities – points of time, money etc</a:t>
            </a:r>
            <a:r>
              <a:rPr lang="ru-RU" dirty="0" smtClean="0"/>
              <a:t>)</a:t>
            </a:r>
          </a:p>
          <a:p>
            <a:r>
              <a:rPr lang="en-US" dirty="0" smtClean="0"/>
              <a:t>However until late </a:t>
            </a:r>
            <a:r>
              <a:rPr lang="ru-RU" dirty="0" smtClean="0"/>
              <a:t>2000-х, </a:t>
            </a:r>
            <a:r>
              <a:rPr lang="en-US" dirty="0" smtClean="0"/>
              <a:t>SOTA-results were achieved by systems exploiting classical machine learning methods </a:t>
            </a:r>
            <a:r>
              <a:rPr lang="ru-RU" dirty="0" smtClean="0"/>
              <a:t>(</a:t>
            </a:r>
            <a:r>
              <a:rPr lang="en-US" dirty="0" smtClean="0"/>
              <a:t>HMM, MEMM, SVM, CRF, random forests, their combinations etc</a:t>
            </a:r>
            <a:r>
              <a:rPr lang="ru-RU" dirty="0" smtClean="0"/>
              <a:t>)</a:t>
            </a:r>
          </a:p>
          <a:p>
            <a:r>
              <a:rPr lang="en-US" dirty="0" smtClean="0"/>
              <a:t>Most common features are were</a:t>
            </a:r>
            <a:r>
              <a:rPr lang="ru-RU" dirty="0" smtClean="0"/>
              <a:t>, </a:t>
            </a:r>
            <a:r>
              <a:rPr lang="en-US" dirty="0" smtClean="0"/>
              <a:t>POS-tags</a:t>
            </a:r>
            <a:r>
              <a:rPr lang="ru-RU" dirty="0" smtClean="0"/>
              <a:t>, </a:t>
            </a:r>
            <a:r>
              <a:rPr lang="en-US" dirty="0" smtClean="0"/>
              <a:t>elements of morphology (prefixes</a:t>
            </a:r>
            <a:r>
              <a:rPr lang="ru-RU" dirty="0" smtClean="0"/>
              <a:t>, </a:t>
            </a:r>
            <a:r>
              <a:rPr lang="en-US" dirty="0" smtClean="0"/>
              <a:t>suffices</a:t>
            </a:r>
            <a:r>
              <a:rPr lang="ru-RU" dirty="0" smtClean="0"/>
              <a:t>)</a:t>
            </a:r>
            <a:r>
              <a:rPr lang="en-US" dirty="0" smtClean="0"/>
              <a:t> whether tokens contained special symbols, features connected to form of tokens(capitalization</a:t>
            </a:r>
            <a:r>
              <a:rPr lang="ru-RU" dirty="0" smtClean="0"/>
              <a:t>, </a:t>
            </a:r>
            <a:r>
              <a:rPr lang="en-US" dirty="0" smtClean="0"/>
              <a:t>presence of punctuation</a:t>
            </a:r>
            <a:r>
              <a:rPr lang="ru-RU" dirty="0" smtClean="0"/>
              <a:t>). </a:t>
            </a:r>
            <a:r>
              <a:rPr lang="en-US" dirty="0" smtClean="0"/>
              <a:t>The most general of the last category are capitalization templates</a:t>
            </a:r>
            <a:r>
              <a:rPr lang="ru-RU" dirty="0" smtClean="0"/>
              <a:t>(</a:t>
            </a:r>
            <a:r>
              <a:rPr lang="en-US" dirty="0" smtClean="0"/>
              <a:t>iPhone6 -&gt; aAaa1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Gazetteers (entities lists) are also common means of improving performance</a:t>
            </a:r>
          </a:p>
          <a:p>
            <a:r>
              <a:rPr lang="ru-RU" dirty="0" smtClean="0"/>
              <a:t> </a:t>
            </a:r>
            <a:r>
              <a:rPr lang="en-US" dirty="0" smtClean="0"/>
              <a:t>A survey of classical approaches to solving NER task in</a:t>
            </a:r>
            <a:r>
              <a:rPr lang="ru-RU" dirty="0" smtClean="0"/>
              <a:t> </a:t>
            </a:r>
            <a:r>
              <a:rPr lang="en-US" i="1" dirty="0" smtClean="0"/>
              <a:t>Nadeau and </a:t>
            </a:r>
            <a:r>
              <a:rPr lang="en-US" i="1" dirty="0" err="1" smtClean="0"/>
              <a:t>Sekine</a:t>
            </a:r>
            <a:r>
              <a:rPr lang="en-US" i="1" dirty="0" smtClean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Labels in IOBES schema depend </a:t>
            </a:r>
            <a:br>
              <a:rPr lang="en-US" dirty="0" smtClean="0"/>
            </a:br>
            <a:r>
              <a:rPr lang="en-US" dirty="0" smtClean="0"/>
              <a:t>on each other. E. g. I-Per label </a:t>
            </a:r>
            <a:br>
              <a:rPr lang="en-US" dirty="0" smtClean="0"/>
            </a:br>
            <a:r>
              <a:rPr lang="en-US" dirty="0" smtClean="0"/>
              <a:t>can follow only B-Per or I-Per </a:t>
            </a:r>
            <a:br>
              <a:rPr lang="en-US" dirty="0" smtClean="0"/>
            </a:br>
            <a:r>
              <a:rPr lang="en-US" dirty="0" smtClean="0"/>
              <a:t>and no other labels.</a:t>
            </a:r>
          </a:p>
          <a:p>
            <a:r>
              <a:rPr lang="en-US" dirty="0" smtClean="0"/>
              <a:t>In HMM and MEMM probabilities </a:t>
            </a:r>
            <a:r>
              <a:rPr lang="en-US" dirty="0"/>
              <a:t>of outgoing arcs normalized separately for each </a:t>
            </a:r>
            <a:r>
              <a:rPr lang="en-US" dirty="0" smtClean="0"/>
              <a:t>state: label bias problem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5211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37333</TotalTime>
  <Words>791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ABBYY Corporate</vt:lpstr>
      <vt:lpstr>Named Entity Recognition</vt:lpstr>
      <vt:lpstr>Overview</vt:lpstr>
      <vt:lpstr>Task description</vt:lpstr>
      <vt:lpstr>Practical applications</vt:lpstr>
      <vt:lpstr>Challenges </vt:lpstr>
      <vt:lpstr>Evaluation metrics and standard corpora</vt:lpstr>
      <vt:lpstr>NER as classification problem</vt:lpstr>
      <vt:lpstr>Classical approaches</vt:lpstr>
      <vt:lpstr>Label bias problem</vt:lpstr>
      <vt:lpstr>Conditional random field</vt:lpstr>
      <vt:lpstr>First neural net approaches</vt:lpstr>
      <vt:lpstr>Modern approaches:  Char CNN + BLSTM + CRF</vt:lpstr>
      <vt:lpstr>Char CNN + BLSTM + CRF: token features </vt:lpstr>
      <vt:lpstr>Transformer architecture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661</cp:revision>
  <dcterms:created xsi:type="dcterms:W3CDTF">2012-10-11T07:31:41Z</dcterms:created>
  <dcterms:modified xsi:type="dcterms:W3CDTF">2018-10-16T16:09:03Z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