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4A0D92-9D6C-4E51-A707-2646CA7D0EBA}">
  <a:tblStyle styleId="{F44A0D92-9D6C-4E51-A707-2646CA7D0E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26cff3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26cff3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26cff3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26cff3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b18bd36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b18bd36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b18bd3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b18bd3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26cff3c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26cff3c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26cff3c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26cff3c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063a2ce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063a2ce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26cff3c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f26cff3c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30ba9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f30ba9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26cff3c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26cff3c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26cff3c7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26cff3c7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1f1bf4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1f1bf4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26cff3c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26cff3c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26cff3c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26cff3c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f26cff3c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f26cff3c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26cff3c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26cff3c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26cff3c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26cff3c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f26cff3c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f26cff3c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26cff3c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26cff3c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26cff3c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26cff3c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26cff3c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26cff3c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26cff3c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26cff3c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26cff3c7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26cff3c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26cff3c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26cff3c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f26cff3c7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f26cff3c7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26cff3c7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26cff3c7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1063a2cea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1063a2ce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f26cff3c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f26cff3c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f26cff3c7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f26cff3c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f26cff3c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f26cff3c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f30ba92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f30ba92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26cff3c7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26cff3c7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26cff3c7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26cff3c7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26cff3c7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26cff3c7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f26cff3c7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f26cff3c7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f26cff3c7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f26cff3c7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f26cff3c7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f26cff3c7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1063a2ce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1063a2ce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f26cff3c7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f26cff3c7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f30ba92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f30ba92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f26cff3c7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f26cff3c7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f26cff3c7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f26cff3c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f26cff3c7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f26cff3c7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b18bd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b18bd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f26cff3c7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f26cff3c7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f26cff3c7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f26cff3c7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1063a2ce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1063a2ce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f26cff3c7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f26cff3c7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f26cff3c7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f26cff3c7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f26cff3c7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f26cff3c7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f26cff3c7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f26cff3c7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f26cff3c7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f26cff3c7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b18bd3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b18bd3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b18bd3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b18bd3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063a2ce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063a2ce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b18bd3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b18bd3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i.imgur.com/ShMtNEy.p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test.rusgram.ru/sites/default/files/liter/ssfp/testelec_vvedgsyn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est.rusgram.ru/sites/default/files/liter/ssfp/testelec_vvedgsyn.pdf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eb.stanford.edu/~jurafsky/slp3/ed3book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eb.stanford.edu/~jurafsky/slp3/14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aclweb.org/anthology/W09-3811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eb.stanford.edu/~jurafsky/slp3/13.pdf" TargetMode="External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eb.stanford.edu/~jurafsky/slp3/13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versaldependencies.org/" TargetMode="External"/><Relationship Id="rId4" Type="http://schemas.openxmlformats.org/officeDocument/2006/relationships/hyperlink" Target="http://universaldependencies.org/u/dep/index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versaldependencies.org/conll17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versaldependencies.org/conll17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versaldependencies.org/conll18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UniversalDependencies" TargetMode="External"/><Relationship Id="rId4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versaldependencies.org/conll17/results.html" TargetMode="External"/><Relationship Id="rId4" Type="http://schemas.openxmlformats.org/officeDocument/2006/relationships/hyperlink" Target="http://universaldependencies.org/conll18/results.html" TargetMode="External"/><Relationship Id="rId5" Type="http://schemas.openxmlformats.org/officeDocument/2006/relationships/hyperlink" Target="https://web.stanford.edu/~tdozat/files/TDozat-CoNLL2017-Paper.pdf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fal.mff.cuni.cz/~straka/papers/2017-conll_udpipe.pdf" TargetMode="External"/><Relationship Id="rId4" Type="http://schemas.openxmlformats.org/officeDocument/2006/relationships/hyperlink" Target="https://github.com/ufal/udpipe" TargetMode="External"/><Relationship Id="rId5" Type="http://schemas.openxmlformats.org/officeDocument/2006/relationships/hyperlink" Target="http://ufal.mff.cuni.cz/udpipe/users-manual" TargetMode="External"/><Relationship Id="rId6" Type="http://schemas.openxmlformats.org/officeDocument/2006/relationships/hyperlink" Target="http://ufal.mff.cuni.cz/udpipe#language_models" TargetMode="External"/><Relationship Id="rId7" Type="http://schemas.openxmlformats.org/officeDocument/2006/relationships/hyperlink" Target="https://lindat.mff.cuni.cz/repository/xmlui/handle/11234/1-2364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dfs.semanticscholar.org/6e7f/07aadc0f1931abfdff3403d543d1879624ce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cs.stanford.edu/~danqi/papers/emnlp2014.pdf" TargetMode="External"/><Relationship Id="rId4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aclweb.org/anthology/Y16-2018" TargetMode="External"/><Relationship Id="rId4" Type="http://schemas.openxmlformats.org/officeDocument/2006/relationships/hyperlink" Target="https://habr.com/company/sberbank/blog/418701/" TargetMode="External"/><Relationship Id="rId5" Type="http://schemas.openxmlformats.org/officeDocument/2006/relationships/hyperlink" Target="https://pdfs.semanticscholar.org/6e7f/07aadc0f1931abfdff3403d543d1879624ce.pdf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hub.com/explosion/spaCy/issues/1057" TargetMode="External"/><Relationship Id="rId4" Type="http://schemas.openxmlformats.org/officeDocument/2006/relationships/hyperlink" Target="http://universaldependencies.org/udw18/program.html" TargetMode="External"/><Relationship Id="rId5" Type="http://schemas.openxmlformats.org/officeDocument/2006/relationships/hyperlink" Target="http://esslli2018.folli.info/neural-dependency-parsing-of-morphologically-rich-languages/" TargetMode="External"/><Relationship Id="rId6" Type="http://schemas.openxmlformats.org/officeDocument/2006/relationships/hyperlink" Target="http://stp.lingfil.uu.se/~nivre/docs/eacl3.pdf" TargetMode="External"/><Relationship Id="rId7" Type="http://schemas.openxmlformats.org/officeDocument/2006/relationships/hyperlink" Target="https://ru-eval.github.io/syntax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enkirjanov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kprosto.ru/kak-30136-kak-delat-sintaksicheskiy-razbor-predlozheniya" TargetMode="External"/><Relationship Id="rId4" Type="http://schemas.openxmlformats.org/officeDocument/2006/relationships/hyperlink" Target="http://xn--i1abbnckbmcl9fb.xn--p1ai/%D1%81%D1%82%D0%B0%D1%82%D1%8C%D0%B8/516044/img1.gif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Treebank#Syntactic_treeban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Computational Syntax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Денис Кирьянов, Сбербанк, denkirjanov@gmail.com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разбора: зависимости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0" y="1395425"/>
            <a:ext cx="7066414" cy="31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Пример разбора: непосредственно составляющие</a:t>
            </a:r>
            <a:endParaRPr sz="27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494000" y="1152475"/>
            <a:ext cx="533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VP</a:t>
            </a:r>
            <a:r>
              <a:rPr lang="ru" sz="1600"/>
              <a:t> - глагольная группа, verb phrase</a:t>
            </a:r>
            <a:br>
              <a:rPr lang="ru" sz="1600"/>
            </a:br>
            <a:r>
              <a:rPr lang="ru" sz="1600"/>
              <a:t>(грубо: состоит из глагола и зависимых; </a:t>
            </a:r>
            <a:br>
              <a:rPr lang="ru" sz="1600"/>
            </a:br>
            <a:r>
              <a:rPr lang="ru" sz="1600"/>
              <a:t>но не подлежащее)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NP</a:t>
            </a:r>
            <a:r>
              <a:rPr lang="ru" sz="1600"/>
              <a:t> - именная группа, noun phrase</a:t>
            </a:r>
            <a:br>
              <a:rPr lang="ru" sz="1600"/>
            </a:br>
            <a:r>
              <a:rPr lang="ru" sz="1600"/>
              <a:t>(грубо: вершина — существительное)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600"/>
              <a:t>PP</a:t>
            </a:r>
            <a:r>
              <a:rPr lang="ru" sz="1600"/>
              <a:t> - предложная группа, prepositional phrase</a:t>
            </a:r>
            <a:br>
              <a:rPr lang="ru" sz="1600"/>
            </a:br>
            <a:r>
              <a:rPr b="1" lang="ru" sz="1600"/>
              <a:t>AP</a:t>
            </a:r>
            <a:r>
              <a:rPr lang="ru" sz="1600"/>
              <a:t> - группа прилагательного, adjective phrase</a:t>
            </a:r>
            <a:br>
              <a:rPr lang="ru" sz="1600"/>
            </a:br>
            <a:br>
              <a:rPr lang="ru" sz="1600"/>
            </a:br>
            <a:r>
              <a:rPr b="1" lang="ru" sz="1600"/>
              <a:t>D (Det)</a:t>
            </a:r>
            <a:r>
              <a:rPr lang="ru" sz="1600"/>
              <a:t> - детерминативы: артикли, указ., притяж., определительные местоимения, квантификаторы, числительные, вопросительные слова</a:t>
            </a:r>
            <a:br>
              <a:rPr lang="ru" sz="1600"/>
            </a:br>
            <a:r>
              <a:rPr lang="ru" sz="1600"/>
              <a:t>...</a:t>
            </a:r>
            <a:endParaRPr sz="16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025"/>
            <a:ext cx="2951722" cy="24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578860" y="3730750"/>
            <a:ext cx="2417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u="sng">
                <a:solidFill>
                  <a:schemeClr val="hlink"/>
                </a:solidFill>
                <a:hlinkClick r:id="rId4"/>
              </a:rPr>
              <a:t>https://i.imgur.com/ShMtNEy.png</a:t>
            </a:r>
            <a:r>
              <a:rPr lang="ru" sz="700"/>
              <a:t> </a:t>
            </a:r>
            <a:endParaRPr sz="700"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Phrases vs Dependencies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Хорошо разработанные в лингвистике теории;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Отчасти (!) формально (!) взаимозаменяемые — </a:t>
            </a:r>
            <a:br>
              <a:rPr lang="ru" sz="2400">
                <a:solidFill>
                  <a:srgbClr val="000000"/>
                </a:solidFill>
              </a:rPr>
            </a:br>
            <a:r>
              <a:rPr lang="ru" sz="2400">
                <a:solidFill>
                  <a:srgbClr val="000000"/>
                </a:solidFill>
              </a:rPr>
              <a:t>грубо говоря, обе основаны на правилах взаимодействия частей речи;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Нет главной и нет вторичной (хотя ГЗ слегка устарела);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Как водится, много проблем на периферии у обеих, </a:t>
            </a:r>
            <a:br>
              <a:rPr lang="ru" sz="2400">
                <a:solidFill>
                  <a:srgbClr val="000000"/>
                </a:solidFill>
              </a:rPr>
            </a:br>
            <a:r>
              <a:rPr lang="ru" sz="2400">
                <a:solidFill>
                  <a:srgbClr val="000000"/>
                </a:solidFill>
              </a:rPr>
              <a:t>см. (</a:t>
            </a:r>
            <a:r>
              <a:rPr lang="ru" sz="2400" u="sng">
                <a:solidFill>
                  <a:schemeClr val="hlink"/>
                </a:solidFill>
                <a:hlinkClick r:id="rId3"/>
              </a:rPr>
              <a:t>Тестелец 2001</a:t>
            </a:r>
            <a:r>
              <a:rPr lang="ru" sz="2400">
                <a:solidFill>
                  <a:srgbClr val="000000"/>
                </a:solidFill>
              </a:rPr>
              <a:t>).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в чем проблемы?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ru" sz="2300">
                <a:solidFill>
                  <a:srgbClr val="000000"/>
                </a:solidFill>
              </a:rPr>
              <a:t>Эллипсис (aka пропуски);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ru" sz="2300">
                <a:solidFill>
                  <a:srgbClr val="000000"/>
                </a:solidFill>
              </a:rPr>
              <a:t>Синтаксическая омонимия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700"/>
              <a:t>Он увидел их семью своими глазами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Он сам увидел их семью</a:t>
            </a:r>
            <a:br>
              <a:rPr lang="ru" sz="1700"/>
            </a:br>
            <a:r>
              <a:rPr lang="ru" sz="1700"/>
              <a:t>Он увидел их при помощи своих семи глаз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ср. хрестоматийное “Эти типы стали есть в цехе”, “подпись руководителя группы или командированного лица”</a:t>
            </a:r>
            <a:endParaRPr sz="17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ru" sz="2300">
                <a:solidFill>
                  <a:srgbClr val="000000"/>
                </a:solidFill>
              </a:rPr>
              <a:t>Непроективность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(Не)проективность (формализуя “нехорошее”)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Предложение называется проективным, если &lt;...&gt;: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а) Ни одна из стрелок не пересекает другую стрелку;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б) Никакая стрелка не накрывает корневую (~ </a:t>
            </a:r>
            <a:r>
              <a:rPr i="1" lang="ru">
                <a:solidFill>
                  <a:srgbClr val="000000"/>
                </a:solidFill>
              </a:rPr>
              <a:t>сказуемое -&gt; подлежащее</a:t>
            </a:r>
            <a:r>
              <a:rPr lang="ru">
                <a:solidFill>
                  <a:srgbClr val="000000"/>
                </a:solidFill>
              </a:rPr>
              <a:t>) [</a:t>
            </a:r>
            <a:r>
              <a:rPr lang="ru" u="sng">
                <a:solidFill>
                  <a:schemeClr val="hlink"/>
                </a:solidFill>
                <a:hlinkClick r:id="rId3"/>
              </a:rPr>
              <a:t>Тестелец 2001</a:t>
            </a:r>
            <a:r>
              <a:rPr lang="ru">
                <a:solidFill>
                  <a:srgbClr val="000000"/>
                </a:solidFill>
              </a:rPr>
              <a:t>: 95]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						   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            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50" y="2942625"/>
            <a:ext cx="2861375" cy="21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3463925" y="2942650"/>
            <a:ext cx="53685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Проективное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НЕпроективное —  нарушен принцип пересечения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НЕпроективное —  нарушен принцип обрамления</a:t>
            </a:r>
            <a:endParaRPr sz="1700"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Грамматика зависимостей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ru" sz="2800">
                <a:solidFill>
                  <a:srgbClr val="000000"/>
                </a:solidFill>
              </a:rPr>
              <a:t>Активное развитие в computational сфере;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ru" sz="2800">
                <a:solidFill>
                  <a:srgbClr val="000000"/>
                </a:solidFill>
              </a:rPr>
              <a:t>Лучше применима к парсингу русского языка;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ru" sz="2800">
                <a:solidFill>
                  <a:srgbClr val="000000"/>
                </a:solidFill>
              </a:rPr>
              <a:t>Всё не успеть за одну пару;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ru" sz="2800">
                <a:solidFill>
                  <a:srgbClr val="000000"/>
                </a:solidFill>
              </a:rPr>
              <a:t>Субъективный выбор лектора;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ru" sz="2800">
                <a:solidFill>
                  <a:srgbClr val="000000"/>
                </a:solidFill>
              </a:rPr>
              <a:t>Constituency parsing освещен в литературе, особенно см. </a:t>
            </a:r>
            <a:r>
              <a:rPr lang="ru" sz="2800" u="sng">
                <a:solidFill>
                  <a:schemeClr val="hlink"/>
                </a:solidFill>
                <a:hlinkClick r:id="rId3"/>
              </a:rPr>
              <a:t>три главы учебника Журафского и Мартина</a:t>
            </a:r>
            <a:r>
              <a:rPr lang="ru" sz="2800">
                <a:solidFill>
                  <a:srgbClr val="000000"/>
                </a:solidFill>
              </a:rPr>
              <a:t>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Содержание</a:t>
            </a:r>
            <a:endParaRPr sz="3200"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Что такое синтаксис и зачем он нужен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Теоретические фреймворки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ru" sz="2500">
                <a:solidFill>
                  <a:srgbClr val="000000"/>
                </a:solidFill>
              </a:rPr>
              <a:t>Dependency parsing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Метрики и соревнования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Инструменты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Varia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зависимостей [</a:t>
            </a:r>
            <a:r>
              <a:rPr lang="ru" u="sng">
                <a:solidFill>
                  <a:schemeClr val="hlink"/>
                </a:solidFill>
                <a:hlinkClick r:id="rId3"/>
              </a:rPr>
              <a:t>Jurafsky &amp; Martin 2017</a:t>
            </a:r>
            <a:r>
              <a:rPr lang="ru"/>
              <a:t>]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“Dependency tree is a directed graph that satisfies the following constraints: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There is a single designated root node that has no incoming arcs.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With the exception of the root node, </a:t>
            </a:r>
            <a:br>
              <a:rPr lang="ru" sz="2400">
                <a:solidFill>
                  <a:srgbClr val="000000"/>
                </a:solidFill>
              </a:rPr>
            </a:br>
            <a:r>
              <a:rPr lang="ru" sz="2400">
                <a:solidFill>
                  <a:srgbClr val="000000"/>
                </a:solidFill>
              </a:rPr>
              <a:t>each vertex has exactly one incoming arc.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There is a unique path from the root node </a:t>
            </a:r>
            <a:br>
              <a:rPr lang="ru" sz="2400">
                <a:solidFill>
                  <a:srgbClr val="000000"/>
                </a:solidFill>
              </a:rPr>
            </a:br>
            <a:r>
              <a:rPr lang="ru" sz="2400">
                <a:solidFill>
                  <a:srgbClr val="000000"/>
                </a:solidFill>
              </a:rPr>
              <a:t>to each vertex in V.”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разбора: зависимости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0" y="1395425"/>
            <a:ext cx="7066414" cy="31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Dependency parsing: алгоритмы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7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построение дерева зависимостей по предложению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Два основных подхода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b="1" lang="ru" sz="1700"/>
              <a:t>transition-based</a:t>
            </a:r>
            <a:br>
              <a:rPr lang="ru" sz="1700"/>
            </a:br>
            <a:r>
              <a:rPr i="1" lang="ru" sz="1700"/>
              <a:t>жадно набираем дерево (см. далее)</a:t>
            </a:r>
            <a:br>
              <a:rPr lang="ru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ru" sz="1700"/>
              <a:t>graph-based</a:t>
            </a:r>
            <a:r>
              <a:rPr lang="ru" sz="1700"/>
              <a:t> (minimum spanning tree — минимальное остовное дерево)</a:t>
            </a:r>
            <a:br>
              <a:rPr lang="ru" sz="1700"/>
            </a:br>
            <a:r>
              <a:rPr i="1" lang="ru" sz="1700"/>
              <a:t>ищем минимальное остовное дерево в полном графе всех возможных связей </a:t>
            </a:r>
            <a:br>
              <a:rPr i="1" lang="ru" sz="1700"/>
            </a:br>
            <a:r>
              <a:rPr i="1" lang="ru" sz="1700"/>
              <a:t>(быстрее работает при непроективности + обычно лучше работает с длинными предложениями)</a:t>
            </a:r>
            <a:endParaRPr i="1" sz="17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01" y="4341401"/>
            <a:ext cx="2118300" cy="7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О лекторе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ru" sz="2300">
                <a:solidFill>
                  <a:srgbClr val="000000"/>
                </a:solidFill>
              </a:rPr>
              <a:t>Филфак СПбГУ, ФГН ВШЭ </a:t>
            </a:r>
            <a:br>
              <a:rPr lang="ru" sz="2300">
                <a:solidFill>
                  <a:srgbClr val="000000"/>
                </a:solidFill>
              </a:rPr>
            </a:br>
            <a:r>
              <a:rPr lang="ru" sz="2300">
                <a:solidFill>
                  <a:srgbClr val="000000"/>
                </a:solidFill>
              </a:rPr>
              <a:t>(магистратура, комплингвистика)</a:t>
            </a:r>
            <a:br>
              <a:rPr lang="ru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i="1" lang="ru" sz="2300">
                <a:solidFill>
                  <a:srgbClr val="000000"/>
                </a:solidFill>
              </a:rPr>
              <a:t>“Мое дело”</a:t>
            </a:r>
            <a:r>
              <a:rPr lang="ru" sz="2300">
                <a:solidFill>
                  <a:srgbClr val="000000"/>
                </a:solidFill>
              </a:rPr>
              <a:t> — кастомный поисковик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i="1" lang="ru" sz="2300">
                <a:solidFill>
                  <a:srgbClr val="000000"/>
                </a:solidFill>
              </a:rPr>
              <a:t>Double Data</a:t>
            </a:r>
            <a:r>
              <a:rPr lang="ru" sz="2300">
                <a:solidFill>
                  <a:srgbClr val="000000"/>
                </a:solidFill>
              </a:rPr>
              <a:t> — поиск по людям в соцсетях и скоринг профилей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i="1" lang="ru" sz="2300">
                <a:solidFill>
                  <a:srgbClr val="000000"/>
                </a:solidFill>
              </a:rPr>
              <a:t>Angry Analytics</a:t>
            </a:r>
            <a:r>
              <a:rPr lang="ru" sz="2300">
                <a:solidFill>
                  <a:srgbClr val="000000"/>
                </a:solidFill>
              </a:rPr>
              <a:t> — мониторинг отзывов, сентимент, антиспам и др.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i="1" lang="ru" sz="2300">
                <a:solidFill>
                  <a:srgbClr val="000000"/>
                </a:solidFill>
              </a:rPr>
              <a:t>Сбербанк</a:t>
            </a:r>
            <a:r>
              <a:rPr lang="ru" sz="2300">
                <a:solidFill>
                  <a:srgbClr val="000000"/>
                </a:solidFill>
              </a:rPr>
              <a:t> — goal-oriented chat-bot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Graph-based dependency parsing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7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Изначально имеем полный орграф;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Все ребра и все типы связей;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При обучении учимся скорить связи;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Фичи те же, что у transition-based;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+ могут быть фичи про порядок слов;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u" sz="1700">
                <a:solidFill>
                  <a:schemeClr val="dk1"/>
                </a:solidFill>
              </a:rPr>
              <a:t>Постпроцессинг: фильтр на циклы;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Проще справляться с непроективностью: без этого ограничения нам нужно меньше постпроцессинга, просто берем топ-кандидата, не отбирая именно топ-проективного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413" y="1173813"/>
            <a:ext cx="43338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DP: интуиция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152475"/>
            <a:ext cx="8520600" cy="21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Представим, что нам Леонид Якубович открывает </a:t>
            </a:r>
            <a:br>
              <a:rPr lang="ru"/>
            </a:br>
            <a:r>
              <a:rPr lang="ru"/>
              <a:t>по одному слову, а мы строим разбор предложения на лету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200"/>
              <a:t>Book...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Окей, что-то про книгу, книга может быть </a:t>
            </a:r>
            <a:br>
              <a:rPr lang="ru"/>
            </a:br>
            <a:r>
              <a:rPr lang="ru"/>
              <a:t>и подлежащим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475" y="2311600"/>
            <a:ext cx="24955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DP: интуиция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66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Представим, что нам Леонид Якубович открывает </a:t>
            </a:r>
            <a:br>
              <a:rPr lang="ru"/>
            </a:br>
            <a:r>
              <a:rPr lang="ru"/>
              <a:t>по одному слову, а мы строим разбор предложения на лету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Book me...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ан нет! “забронируй меня” или ”забронируй мне”, </a:t>
            </a:r>
            <a:br>
              <a:rPr lang="ru"/>
            </a:br>
            <a:r>
              <a:rPr lang="ru"/>
              <a:t>но </a:t>
            </a:r>
            <a:r>
              <a:rPr b="1" lang="ru"/>
              <a:t>me явно зависимое</a:t>
            </a:r>
            <a:endParaRPr b="1"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925" y="2284228"/>
            <a:ext cx="2393075" cy="285927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DP: интуиция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Представим, что нам Леонид Якубович открывает </a:t>
            </a:r>
            <a:br>
              <a:rPr lang="ru"/>
            </a:br>
            <a:r>
              <a:rPr lang="ru"/>
              <a:t>по одному слову, а мы строим разбор предложения на лету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600"/>
              <a:t>Book me the...</a:t>
            </a:r>
            <a:endParaRPr b="1"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пока непонятно, но всё-таки это просьба </a:t>
            </a:r>
            <a:br>
              <a:rPr lang="ru"/>
            </a:br>
            <a:r>
              <a:rPr lang="ru"/>
              <a:t>забронировать </a:t>
            </a:r>
            <a:r>
              <a:rPr b="1" lang="ru"/>
              <a:t>что-то</a:t>
            </a:r>
            <a:endParaRPr b="1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525" y="2597525"/>
            <a:ext cx="2607474" cy="27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DP: интуиция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Представим, что нам Леонид Якубович открывает </a:t>
            </a:r>
            <a:br>
              <a:rPr lang="ru"/>
            </a:br>
            <a:r>
              <a:rPr lang="ru"/>
              <a:t>по одному слову, а мы строим разбор предложения на лету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900"/>
              <a:t>Book me the morning...</a:t>
            </a:r>
            <a:endParaRPr b="1" sz="2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“забронируй мне утро?” странновато, конечно </a:t>
            </a:r>
            <a:br>
              <a:rPr lang="ru"/>
            </a:br>
            <a:r>
              <a:rPr lang="ru"/>
              <a:t>(парсеру зависимостей это м.б. и не важно), </a:t>
            </a:r>
            <a:br>
              <a:rPr lang="ru"/>
            </a:br>
            <a:r>
              <a:rPr lang="ru"/>
              <a:t>но — </a:t>
            </a:r>
            <a:r>
              <a:rPr b="1" lang="ru"/>
              <a:t>morning</a:t>
            </a:r>
            <a:r>
              <a:rPr lang="ru"/>
              <a:t> может зависеть от </a:t>
            </a:r>
            <a:r>
              <a:rPr b="1" lang="ru"/>
              <a:t>book: </a:t>
            </a:r>
            <a:br>
              <a:rPr b="1" lang="ru"/>
            </a:br>
            <a:r>
              <a:rPr b="1" lang="ru"/>
              <a:t>“</a:t>
            </a:r>
            <a:r>
              <a:rPr lang="ru"/>
              <a:t>забронируй мне утро у стоматолога”</a:t>
            </a:r>
            <a:br>
              <a:rPr lang="ru"/>
            </a:b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350" y="2217550"/>
            <a:ext cx="25336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-5797925" y="0"/>
            <a:ext cx="15239050" cy="51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Transition-based dependency parsing: интуиция</a:t>
            </a:r>
            <a:endParaRPr b="1"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Представим, что нам Леонид Якубович открывает </a:t>
            </a: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по одному слову, а мы строим разбор предложения на лету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>
                <a:solidFill>
                  <a:srgbClr val="000000"/>
                </a:solidFill>
              </a:rPr>
              <a:t>Book me the morning flight.</a:t>
            </a:r>
            <a:endParaRPr b="1" sz="3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ru">
                <a:solidFill>
                  <a:srgbClr val="000000"/>
                </a:solidFill>
              </a:rPr>
            </a:b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А вот теперь всё ясно!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465" y="3049375"/>
            <a:ext cx="6694886" cy="31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(arc-standard) dependency parsing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Есть список токенов, стек (изначально содержит только root) и конфигурация (изначально пустая). Три дефолтных способа изменить конфигурацию:</a:t>
            </a:r>
            <a:endParaRPr sz="17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>
                <a:solidFill>
                  <a:srgbClr val="000000"/>
                </a:solidFill>
              </a:rPr>
              <a:t>LeftArc </a:t>
            </a:r>
            <a:r>
              <a:rPr lang="ru">
                <a:solidFill>
                  <a:srgbClr val="000000"/>
                </a:solidFill>
              </a:rPr>
              <a:t>[применим, если второй элемент стека не ROOT]</a:t>
            </a: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проводим зависимость между токеном на верхушке стека и вторым +</a:t>
            </a: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выкидываем второй из стека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>
                <a:solidFill>
                  <a:srgbClr val="000000"/>
                </a:solidFill>
              </a:rPr>
              <a:t>RightArc</a:t>
            </a: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то же, но зависимость в другую сторону, и выкидываем верхушку стека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>
                <a:solidFill>
                  <a:srgbClr val="000000"/>
                </a:solidFill>
              </a:rPr>
              <a:t>Shift</a:t>
            </a: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переносим очередное слово из буфера в стек</a:t>
            </a:r>
            <a:br>
              <a:rPr lang="ru">
                <a:solidFill>
                  <a:srgbClr val="000000"/>
                </a:solidFill>
              </a:rPr>
            </a:br>
            <a:r>
              <a:rPr b="1" lang="ru">
                <a:solidFill>
                  <a:srgbClr val="000000"/>
                </a:solidFill>
              </a:rPr>
              <a:t>+ Swap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вернуть второй элемент стека в буфер, см. [</a:t>
            </a:r>
            <a:r>
              <a:rPr lang="ru" u="sng">
                <a:solidFill>
                  <a:schemeClr val="accent5"/>
                </a:solidFill>
                <a:hlinkClick r:id="rId3"/>
              </a:rPr>
              <a:t>Nivre 2009</a:t>
            </a:r>
            <a:r>
              <a:rPr lang="ru">
                <a:solidFill>
                  <a:schemeClr val="dk1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dependency parsing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Ключевое понятие: “</a:t>
            </a:r>
            <a:r>
              <a:rPr b="1" lang="ru"/>
              <a:t>конфигурация</a:t>
            </a:r>
            <a:r>
              <a:rPr lang="ru"/>
              <a:t>” = </a:t>
            </a:r>
            <a:r>
              <a:rPr b="1" lang="ru"/>
              <a:t>состояние</a:t>
            </a:r>
            <a:r>
              <a:rPr lang="ru"/>
              <a:t> процесса разбора: </a:t>
            </a:r>
            <a:br>
              <a:rPr lang="ru"/>
            </a:br>
            <a:r>
              <a:rPr lang="ru"/>
              <a:t>входящие токены, верхушка стека и набор уже построенных отношений</a:t>
            </a:r>
            <a:br>
              <a:rPr lang="ru"/>
            </a:br>
            <a:r>
              <a:rPr lang="ru" sz="1300"/>
              <a:t>(то, что мы “держали в уме”, когда играли; да, аналогия не вполне точна)</a:t>
            </a:r>
            <a:endParaRPr sz="1300"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662" y="2221725"/>
            <a:ext cx="3742674" cy="23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311700" y="4827175"/>
            <a:ext cx="7125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Aho, A. V. and Ullman, J. D. (1972). The Theory of Parsing, Translation, and Compiling, Vol. 1. Prentice Hall.</a:t>
            </a:r>
            <a:endParaRPr sz="1000"/>
          </a:p>
        </p:txBody>
      </p:sp>
      <p:sp>
        <p:nvSpPr>
          <p:cNvPr id="262" name="Google Shape;262;p39"/>
          <p:cNvSpPr txBox="1"/>
          <p:nvPr/>
        </p:nvSpPr>
        <p:spPr>
          <a:xfrm>
            <a:off x="1009050" y="4593625"/>
            <a:ext cx="7125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Потому и transition-based -- мы сейчас будем </a:t>
            </a:r>
            <a:r>
              <a:rPr b="1" lang="ru" sz="1000"/>
              <a:t>переходить</a:t>
            </a:r>
            <a:r>
              <a:rPr lang="ru" sz="1000"/>
              <a:t> из состояния в состояние системы по правилам</a:t>
            </a:r>
            <a:endParaRPr sz="1000"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Псевдокод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3023478"/>
            <a:ext cx="85206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5" y="1671795"/>
            <a:ext cx="7987275" cy="247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650"/>
            <a:ext cx="8520601" cy="293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Disclaimers</a:t>
            </a:r>
            <a:endParaRPr sz="4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ru" sz="2500">
                <a:solidFill>
                  <a:srgbClr val="000000"/>
                </a:solidFill>
              </a:rPr>
              <a:t>Практическое применение vs </a:t>
            </a:r>
            <a:br>
              <a:rPr lang="ru" sz="2500">
                <a:solidFill>
                  <a:srgbClr val="000000"/>
                </a:solidFill>
              </a:rPr>
            </a:br>
            <a:r>
              <a:rPr b="1" lang="ru" sz="2500">
                <a:solidFill>
                  <a:srgbClr val="000000"/>
                </a:solidFill>
              </a:rPr>
              <a:t>теоретическое устройство парсеров</a:t>
            </a:r>
            <a:br>
              <a:rPr b="1" lang="ru" sz="2500">
                <a:solidFill>
                  <a:srgbClr val="000000"/>
                </a:solidFill>
              </a:rPr>
            </a:b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ru" sz="2500">
                <a:solidFill>
                  <a:srgbClr val="000000"/>
                </a:solidFill>
              </a:rPr>
              <a:t>У лектора гуманитарное образование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ru" sz="2500">
                <a:solidFill>
                  <a:srgbClr val="000000"/>
                </a:solidFill>
              </a:rPr>
              <a:t>Ходите по</a:t>
            </a:r>
            <a:r>
              <a:rPr lang="ru" sz="2500">
                <a:solidFill>
                  <a:schemeClr val="accent5"/>
                </a:solidFill>
              </a:rPr>
              <a:t> </a:t>
            </a:r>
            <a:r>
              <a:rPr lang="ru" sz="2500" u="sng">
                <a:solidFill>
                  <a:schemeClr val="accent5"/>
                </a:solidFill>
              </a:rPr>
              <a:t>ссылкам</a:t>
            </a:r>
            <a:r>
              <a:rPr lang="ru" sz="2500">
                <a:solidFill>
                  <a:srgbClr val="000000"/>
                </a:solidFill>
              </a:rPr>
              <a:t>!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ru" sz="2500">
                <a:solidFill>
                  <a:srgbClr val="000000"/>
                </a:solidFill>
              </a:rPr>
              <a:t>Вопросы кидаете в форму (ссылка в телеграме), после пары отвечаю на лучшие.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[</a:t>
            </a:r>
            <a:r>
              <a:rPr lang="ru" u="sng">
                <a:solidFill>
                  <a:schemeClr val="accent5"/>
                </a:solidFill>
                <a:hlinkClick r:id="rId3"/>
              </a:rPr>
              <a:t>Jurafsky &amp; Martin 2017</a:t>
            </a:r>
            <a:r>
              <a:rPr lang="ru"/>
              <a:t>]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825" y="1270000"/>
            <a:ext cx="6356350" cy="33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parsing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Есть разные модификации, в частности, arc-eager вместо arc-standard: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Проблема: </a:t>
            </a:r>
            <a:r>
              <a:rPr lang="ru">
                <a:solidFill>
                  <a:schemeClr val="dk1"/>
                </a:solidFill>
              </a:rPr>
              <a:t>зависимые удаляются из стека сразу после того, как мы смогли приписать им вершину. Но при этом у них могут быть свои зависимые — и проверяя, можем ли мы уже проводить связь или надо ждать еще зависимых, мы рискуем свернуть не туда. См. в разборе выше </a:t>
            </a:r>
            <a:r>
              <a:rPr i="1" lang="ru">
                <a:solidFill>
                  <a:schemeClr val="dk1"/>
                </a:solidFill>
              </a:rPr>
              <a:t>book</a:t>
            </a:r>
            <a:r>
              <a:rPr lang="ru">
                <a:solidFill>
                  <a:schemeClr val="dk1"/>
                </a:solidFill>
              </a:rPr>
              <a:t>: мы быстро поняли, что </a:t>
            </a:r>
            <a:r>
              <a:rPr i="1" lang="ru">
                <a:solidFill>
                  <a:schemeClr val="dk1"/>
                </a:solidFill>
              </a:rPr>
              <a:t>book</a:t>
            </a:r>
            <a:r>
              <a:rPr lang="ru">
                <a:solidFill>
                  <a:schemeClr val="dk1"/>
                </a:solidFill>
              </a:rPr>
              <a:t> — это root, но связали их лишь на последнем шаге.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Решение: </a:t>
            </a:r>
            <a:r>
              <a:rPr lang="ru">
                <a:solidFill>
                  <a:schemeClr val="dk1"/>
                </a:solidFill>
              </a:rPr>
              <a:t>слегка поменять операции, см. далее.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+"/>
            </a:pPr>
            <a:r>
              <a:rPr lang="ru">
                <a:solidFill>
                  <a:srgbClr val="000000"/>
                </a:solidFill>
              </a:rPr>
              <a:t>еще бывает </a:t>
            </a:r>
            <a:r>
              <a:rPr b="1" lang="ru" u="sng">
                <a:solidFill>
                  <a:schemeClr val="hlink"/>
                </a:solidFill>
                <a:hlinkClick r:id="rId3"/>
              </a:rPr>
              <a:t>beam search</a:t>
            </a:r>
            <a:r>
              <a:rPr b="1"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0000"/>
                </a:solidFill>
              </a:rPr>
              <a:t>для того, чтобы не быть настолько жадными (иногда это тоже вызывает проблемы)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Google Shape;29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Transition-based arc-eager parsing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</a:pPr>
            <a:r>
              <a:rPr b="1" lang="ru" sz="1600">
                <a:solidFill>
                  <a:schemeClr val="dk1"/>
                </a:solidFill>
              </a:rPr>
              <a:t>LeftArc</a:t>
            </a: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проводим зависимость между токеном на верхушке </a:t>
            </a:r>
            <a:r>
              <a:rPr b="1" lang="ru" sz="1600">
                <a:solidFill>
                  <a:schemeClr val="dk1"/>
                </a:solidFill>
              </a:rPr>
              <a:t>буфера</a:t>
            </a:r>
            <a:r>
              <a:rPr lang="ru" sz="1600">
                <a:solidFill>
                  <a:schemeClr val="dk1"/>
                </a:solidFill>
              </a:rPr>
              <a:t> и токеном на верхушке стека, выкидываем верхушку стека вообще;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</a:pPr>
            <a:r>
              <a:rPr b="1" lang="ru" sz="1600">
                <a:solidFill>
                  <a:schemeClr val="dk1"/>
                </a:solidFill>
              </a:rPr>
              <a:t>RightArc</a:t>
            </a: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то же, но зависимость в другую сторону, и верхушка буфера становится верхушкой стека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</a:pPr>
            <a:r>
              <a:rPr b="1" lang="ru" sz="1600">
                <a:solidFill>
                  <a:schemeClr val="dk1"/>
                </a:solidFill>
              </a:rPr>
              <a:t>Shift</a:t>
            </a: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переносим очередное слово из буфера в стек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</a:pPr>
            <a:r>
              <a:rPr b="1" lang="ru" sz="1600">
                <a:solidFill>
                  <a:schemeClr val="dk1"/>
                </a:solidFill>
              </a:rPr>
              <a:t>Reduce</a:t>
            </a:r>
            <a:br>
              <a:rPr lang="ru" sz="1600">
                <a:solidFill>
                  <a:schemeClr val="dk1"/>
                </a:solidFill>
              </a:rPr>
            </a:br>
            <a:r>
              <a:rPr lang="ru" sz="1600">
                <a:solidFill>
                  <a:schemeClr val="dk1"/>
                </a:solidFill>
              </a:rPr>
              <a:t>выкидываем верхушку стека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=&gt; Из стека можно выкинуть только то, у чего уже нашлась вершина правее!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Transition-based arc-eager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0" y="1506950"/>
            <a:ext cx="7374824" cy="24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Содержание</a:t>
            </a:r>
            <a:endParaRPr sz="3200"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Что такое синтаксис и зачем он нужен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Теоретические фреймворки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Dependency parsing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ru" sz="2500">
                <a:solidFill>
                  <a:srgbClr val="000000"/>
                </a:solidFill>
              </a:rPr>
              <a:t>Метрики и соревнования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Инструменты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Varia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316" name="Google Shape;3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2564175"/>
            <a:ext cx="8520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Unlabeled Attachment Score</a:t>
            </a:r>
            <a:r>
              <a:rPr lang="ru" sz="1600">
                <a:solidFill>
                  <a:srgbClr val="000000"/>
                </a:solidFill>
              </a:rPr>
              <a:t> (UAS) = 5/6 </a:t>
            </a:r>
            <a:br>
              <a:rPr lang="ru" sz="1600">
                <a:solidFill>
                  <a:srgbClr val="000000"/>
                </a:solidFill>
              </a:rPr>
            </a:br>
            <a:r>
              <a:rPr lang="ru" sz="1600">
                <a:solidFill>
                  <a:srgbClr val="000000"/>
                </a:solidFill>
              </a:rPr>
              <a:t>(правильно приписана вершина)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Labeled Attachment Score</a:t>
            </a:r>
            <a:r>
              <a:rPr lang="ru" sz="1600">
                <a:solidFill>
                  <a:srgbClr val="000000"/>
                </a:solidFill>
              </a:rPr>
              <a:t> (LAS) = 4/6 </a:t>
            </a:r>
            <a:br>
              <a:rPr lang="ru" sz="1600">
                <a:solidFill>
                  <a:srgbClr val="000000"/>
                </a:solidFill>
              </a:rPr>
            </a:br>
            <a:r>
              <a:rPr lang="ru" sz="1600">
                <a:solidFill>
                  <a:srgbClr val="000000"/>
                </a:solidFill>
              </a:rPr>
              <a:t>(правильно приписана вершина И тип метки)</a:t>
            </a:r>
            <a:endParaRPr sz="16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+"/>
            </a:pPr>
            <a:r>
              <a:rPr lang="ru" sz="1500">
                <a:solidFill>
                  <a:srgbClr val="000000"/>
                </a:solidFill>
              </a:rPr>
              <a:t>macro-averaged vs micro-averaged (по предложениям vs независимо от предложений)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И что, берем accuracy?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25" y="847675"/>
            <a:ext cx="7547950" cy="16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Universal dependencies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Лингвистическая проблема: несоответствие терминов и правил из грамматик зависимостей разных языков;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Computational challenge: обучить синтаксический парсер для многих языков, включая low-resource languages;</a:t>
            </a:r>
            <a:br>
              <a:rPr lang="ru" sz="2200">
                <a:solidFill>
                  <a:srgbClr val="000000"/>
                </a:solidFill>
              </a:rPr>
            </a:br>
            <a:r>
              <a:rPr lang="ru" sz="2200">
                <a:solidFill>
                  <a:srgbClr val="000000"/>
                </a:solidFill>
              </a:rPr>
              <a:t>=&gt;  </a:t>
            </a:r>
            <a:r>
              <a:rPr lang="ru" sz="2200" u="sng">
                <a:solidFill>
                  <a:schemeClr val="accent5"/>
                </a:solidFill>
                <a:hlinkClick r:id="rId3"/>
              </a:rPr>
              <a:t>http://universaldependencies.org/</a:t>
            </a:r>
            <a:br>
              <a:rPr lang="ru" sz="2200">
                <a:solidFill>
                  <a:schemeClr val="accent5"/>
                </a:solidFill>
              </a:rPr>
            </a:br>
            <a:endParaRPr sz="2200">
              <a:solidFill>
                <a:schemeClr val="accent5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&gt; 100 версионированных трибанков </a:t>
            </a:r>
            <a:br>
              <a:rPr lang="ru" sz="2200">
                <a:solidFill>
                  <a:srgbClr val="000000"/>
                </a:solidFill>
              </a:rPr>
            </a:br>
            <a:r>
              <a:rPr lang="ru" sz="2200">
                <a:solidFill>
                  <a:srgbClr val="000000"/>
                </a:solidFill>
              </a:rPr>
              <a:t>(размеченных корпусов) для 60 языков, теги зависимостей </a:t>
            </a:r>
            <a:r>
              <a:rPr lang="ru" sz="2200" u="sng">
                <a:solidFill>
                  <a:schemeClr val="accent5"/>
                </a:solidFill>
                <a:hlinkClick r:id="rId4"/>
              </a:rPr>
              <a:t>унифицированы</a:t>
            </a:r>
            <a:r>
              <a:rPr lang="ru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Соревнование пайплайнов</a:t>
            </a:r>
            <a:endParaRPr sz="3600"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Conll 2017 Shared Task</a:t>
            </a:r>
            <a:r>
              <a:rPr lang="ru" sz="2400">
                <a:solidFill>
                  <a:srgbClr val="000000"/>
                </a:solidFill>
              </a:rPr>
              <a:t> “from raw text to dependencies”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81 трибанк, 49 языков;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Парсинг сырого текста </a:t>
            </a:r>
            <a:r>
              <a:rPr b="1" lang="ru" sz="2400">
                <a:solidFill>
                  <a:srgbClr val="000000"/>
                </a:solidFill>
              </a:rPr>
              <a:t>vs</a:t>
            </a:r>
            <a:r>
              <a:rPr lang="ru" sz="2400">
                <a:solidFill>
                  <a:srgbClr val="000000"/>
                </a:solidFill>
              </a:rPr>
              <a:t> брать бейзлайн токенизацию и/или морфологию;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Абсолютно лучший результат среди всех команд и всех трибанков показан на корпусе РЯ: </a:t>
            </a:r>
            <a:br>
              <a:rPr lang="ru" sz="2400">
                <a:solidFill>
                  <a:srgbClr val="000000"/>
                </a:solidFill>
              </a:rPr>
            </a:br>
            <a:r>
              <a:rPr lang="ru" sz="2400">
                <a:solidFill>
                  <a:schemeClr val="dk1"/>
                </a:solidFill>
              </a:rPr>
              <a:t>94% UAS и</a:t>
            </a:r>
            <a:r>
              <a:rPr lang="ru" sz="2400">
                <a:solidFill>
                  <a:srgbClr val="000000"/>
                </a:solidFill>
              </a:rPr>
              <a:t> 92,6% LAS.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From raw text to dependencies</a:t>
            </a:r>
            <a:endParaRPr sz="3400"/>
          </a:p>
        </p:txBody>
      </p:sp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63" y="1152475"/>
            <a:ext cx="6357675" cy="3659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Соревнование пайплайнов: к дискуссии о метриках</a:t>
            </a:r>
            <a:endParaRPr sz="2600"/>
          </a:p>
        </p:txBody>
      </p:sp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Conll 2017 Shared Task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F-мера!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Точность = количество точных попаданий/количество предсказаний;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Полнота = количество точных попаданий/количество связей в размеченных данных;</a:t>
            </a:r>
            <a:br>
              <a:rPr lang="ru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От чего зависит полнота?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2" name="Google Shape;35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Содержание</a:t>
            </a:r>
            <a:endParaRPr sz="32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ru" sz="2500">
                <a:solidFill>
                  <a:srgbClr val="000000"/>
                </a:solidFill>
              </a:rPr>
              <a:t>Что такое синтаксис и зачем он нужен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Теоретические фреймворки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Dependency parsing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Метрики и соревнования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Инструменты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Varia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Соревнование пайплайнов: к дискуссии о метриках</a:t>
            </a:r>
            <a:endParaRPr sz="2600"/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При идеальной токенизации точность совпадает с полнотой, а значит: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F = 2PR/(P+R) = 2*x*x/(x+x) = x (=точность=полнота=accuracy)</a:t>
            </a:r>
            <a:endParaRPr sz="22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При неидеальной токенизации значение F-меры меняется (точность != полнота);</a:t>
            </a:r>
            <a:br>
              <a:rPr lang="ru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“Синтаксическая” метрика зависит от токенизации.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Соревнование пайплайнов: к дискуссии о метриках</a:t>
            </a:r>
            <a:endParaRPr sz="2600"/>
          </a:p>
        </p:txBody>
      </p:sp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Не очень честное сравнение пайплайнов </a:t>
            </a:r>
            <a:br>
              <a:rPr lang="ru" sz="2400">
                <a:solidFill>
                  <a:srgbClr val="000000"/>
                </a:solidFill>
              </a:rPr>
            </a:br>
            <a:r>
              <a:rPr lang="ru" sz="2400">
                <a:solidFill>
                  <a:srgbClr val="000000"/>
                </a:solidFill>
              </a:rPr>
              <a:t>(кто-то мог не делать свою токенизацию);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Отсутствие метрики, позволяющей чисто теоретически выделить идеальный </a:t>
            </a:r>
            <a:r>
              <a:rPr lang="ru" sz="2400">
                <a:solidFill>
                  <a:srgbClr val="000000"/>
                </a:solidFill>
              </a:rPr>
              <a:t>сферический</a:t>
            </a:r>
            <a:r>
              <a:rPr lang="ru" sz="2400">
                <a:solidFill>
                  <a:srgbClr val="000000"/>
                </a:solidFill>
              </a:rPr>
              <a:t> парсер в вакууме;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Отсутствие единой метрики, позволяющей сравнить весь пайплайн целиком (from raw text to dependencies)</a:t>
            </a:r>
            <a:br>
              <a:rPr lang="ru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Но как делать иначе </a:t>
            </a:r>
            <a:r>
              <a:rPr lang="ru" sz="2400">
                <a:solidFill>
                  <a:schemeClr val="dk1"/>
                </a:solidFill>
              </a:rPr>
              <a:t>—</a:t>
            </a:r>
            <a:r>
              <a:rPr lang="ru" sz="2400">
                <a:solidFill>
                  <a:srgbClr val="000000"/>
                </a:solidFill>
              </a:rPr>
              <a:t> не очень понятно...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6" name="Google Shape;36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Соревнование пайплайнов: </a:t>
            </a:r>
            <a:r>
              <a:rPr lang="ru" sz="2400" u="sng">
                <a:solidFill>
                  <a:schemeClr val="accent5"/>
                </a:solidFill>
                <a:hlinkClick r:id="rId3"/>
              </a:rPr>
              <a:t>Conll 2018 Shared Task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72" name="Google Shape;37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ru" sz="2200">
                <a:solidFill>
                  <a:srgbClr val="000000"/>
                </a:solidFill>
              </a:rPr>
              <a:t>LAS</a:t>
            </a:r>
            <a:r>
              <a:rPr lang="ru" sz="2200">
                <a:solidFill>
                  <a:srgbClr val="000000"/>
                </a:solidFill>
              </a:rPr>
              <a:t> (labeled attachment score) will be computed the same way as in the 2017 task so that results of the two tasks can be compared.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ru" sz="2200">
                <a:solidFill>
                  <a:srgbClr val="000000"/>
                </a:solidFill>
              </a:rPr>
              <a:t>MLAS</a:t>
            </a:r>
            <a:r>
              <a:rPr lang="ru" sz="2200">
                <a:solidFill>
                  <a:srgbClr val="000000"/>
                </a:solidFill>
              </a:rPr>
              <a:t> (morphology-aware labeled attachment score) is inspired by the CLAS metric computed in 2017, and extended with evaluation of POS tags and morphological features.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ru" sz="2200">
                <a:solidFill>
                  <a:srgbClr val="000000"/>
                </a:solidFill>
              </a:rPr>
              <a:t>BLEX</a:t>
            </a:r>
            <a:r>
              <a:rPr lang="ru" sz="2200">
                <a:solidFill>
                  <a:srgbClr val="000000"/>
                </a:solidFill>
              </a:rPr>
              <a:t> (bi-lexical dependency score) combines content-word relations with lemmatization (but not with tags and features).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73" name="Google Shape;37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r>
              <a:rPr lang="ru"/>
              <a:t>: русский язык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=&gt; Практически все эксперименты проводятся на синтагрусе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(корпуса для всех языков </a:t>
            </a:r>
            <a:r>
              <a:rPr lang="ru" sz="2400" u="sng">
                <a:solidFill>
                  <a:schemeClr val="hlink"/>
                </a:solidFill>
                <a:hlinkClick r:id="rId3"/>
              </a:rPr>
              <a:t>лежат на гите</a:t>
            </a:r>
            <a:r>
              <a:rPr lang="ru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" y="1195875"/>
            <a:ext cx="9075924" cy="18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Содержание</a:t>
            </a:r>
            <a:endParaRPr sz="3200"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Что такое синтаксис и зачем он нужен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Теоретические фреймворки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Dependency parsing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Метрики и соревнования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ru" sz="2500">
                <a:solidFill>
                  <a:srgbClr val="000000"/>
                </a:solidFill>
              </a:rPr>
              <a:t>Инструменты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Varia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388" name="Google Shape;38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</a:t>
            </a:r>
            <a:endParaRPr/>
          </a:p>
        </p:txBody>
      </p:sp>
      <p:sp>
        <p:nvSpPr>
          <p:cNvPr id="394" name="Google Shape;39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См. результаты дорожек </a:t>
            </a:r>
            <a:r>
              <a:rPr lang="ru" sz="2400" u="sng">
                <a:solidFill>
                  <a:schemeClr val="hlink"/>
                </a:solidFill>
                <a:hlinkClick r:id="rId3"/>
              </a:rPr>
              <a:t>Conll-17</a:t>
            </a:r>
            <a:r>
              <a:rPr lang="ru" sz="2400">
                <a:solidFill>
                  <a:srgbClr val="000000"/>
                </a:solidFill>
              </a:rPr>
              <a:t> и </a:t>
            </a:r>
            <a:r>
              <a:rPr lang="ru" sz="2400" u="sng">
                <a:solidFill>
                  <a:schemeClr val="hlink"/>
                </a:solidFill>
                <a:hlinkClick r:id="rId4"/>
              </a:rPr>
              <a:t>Conll-18</a:t>
            </a:r>
            <a:r>
              <a:rPr lang="ru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Осторожно: есть академические и закрытые разработки;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UDPipe;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Syntaxnet (оба </a:t>
            </a:r>
            <a:r>
              <a:rPr lang="ru" sz="2400">
                <a:solidFill>
                  <a:schemeClr val="dk1"/>
                </a:solidFill>
              </a:rPr>
              <a:t>—</a:t>
            </a:r>
            <a:r>
              <a:rPr lang="ru" sz="2400">
                <a:solidFill>
                  <a:srgbClr val="000000"/>
                </a:solidFill>
              </a:rPr>
              <a:t> transition-based, но не обманывайтесь: например, в дорожке-17 на русском языке их обошел </a:t>
            </a:r>
            <a:r>
              <a:rPr lang="ru" sz="2400" u="sng">
                <a:solidFill>
                  <a:schemeClr val="hlink"/>
                </a:solidFill>
                <a:hlinkClick r:id="rId5"/>
              </a:rPr>
              <a:t>graph-based</a:t>
            </a:r>
            <a:r>
              <a:rPr lang="ru" sz="2400">
                <a:solidFill>
                  <a:srgbClr val="000000"/>
                </a:solidFill>
              </a:rPr>
              <a:t> парсер).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95" name="Google Shape;39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UDPipe vs Syntaxnet</a:t>
            </a:r>
            <a:endParaRPr/>
          </a:p>
        </p:txBody>
      </p:sp>
      <p:sp>
        <p:nvSpPr>
          <p:cNvPr id="401" name="Google Shape;40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403" name="Google Shape;403;p58"/>
          <p:cNvGraphicFramePr/>
          <p:nvPr/>
        </p:nvGraphicFramePr>
        <p:xfrm>
          <a:off x="90050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{F44A0D92-9D6C-4E51-A707-2646CA7D0EBA}</a:tableStyleId>
              </a:tblPr>
              <a:tblGrid>
                <a:gridCol w="3469125"/>
                <a:gridCol w="1445525"/>
                <a:gridCol w="2657300"/>
              </a:tblGrid>
              <a:tr h="6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UDPipe (2.0)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Syntaxnet (parseysaurus-17)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0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UAS (russian, syntagrus)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92.96%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92.67%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0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LAS (russian, syntagrus)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91.46%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88.68%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Время парсинга одного предложения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~ 3 ms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~ 100 ms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Возможность “распилить” пайплайн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Запуск напрямую без докера и др.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UDPipe</a:t>
            </a:r>
            <a:endParaRPr/>
          </a:p>
        </p:txBody>
      </p:sp>
      <p:sp>
        <p:nvSpPr>
          <p:cNvPr id="409" name="Google Shape;40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UDPipe </a:t>
            </a:r>
            <a:r>
              <a:rPr lang="ru" sz="2400">
                <a:solidFill>
                  <a:schemeClr val="dk1"/>
                </a:solidFill>
              </a:rPr>
              <a:t>—</a:t>
            </a:r>
            <a:r>
              <a:rPr lang="ru" sz="2400">
                <a:solidFill>
                  <a:srgbClr val="000000"/>
                </a:solidFill>
              </a:rPr>
              <a:t> пайплайн, обучаемый токенизации, лемматизации, морфологическому тэггингу и парсингу, основанному на грамматике зависимостей;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Статья об архитектуре</a:t>
            </a:r>
            <a:r>
              <a:rPr lang="ru" sz="2400">
                <a:solidFill>
                  <a:srgbClr val="000000"/>
                </a:solidFill>
              </a:rPr>
              <a:t>, </a:t>
            </a:r>
            <a:r>
              <a:rPr lang="ru" sz="2400" u="sng">
                <a:solidFill>
                  <a:schemeClr val="hlink"/>
                </a:solidFill>
                <a:hlinkClick r:id="rId4"/>
              </a:rPr>
              <a:t>репозиторий с кодом обучения</a:t>
            </a:r>
            <a:r>
              <a:rPr lang="ru" sz="2400">
                <a:solidFill>
                  <a:srgbClr val="000000"/>
                </a:solidFill>
              </a:rPr>
              <a:t>, </a:t>
            </a:r>
            <a:r>
              <a:rPr lang="ru" sz="2400" u="sng">
                <a:solidFill>
                  <a:schemeClr val="hlink"/>
                </a:solidFill>
                <a:hlinkClick r:id="rId5"/>
              </a:rPr>
              <a:t>мануал</a:t>
            </a:r>
            <a:r>
              <a:rPr lang="ru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Есть готовые </a:t>
            </a:r>
            <a:r>
              <a:rPr lang="ru" sz="2400" u="sng">
                <a:solidFill>
                  <a:schemeClr val="accent5"/>
                </a:solidFill>
                <a:hlinkClick r:id="rId6"/>
              </a:rPr>
              <a:t>модели</a:t>
            </a:r>
            <a:r>
              <a:rPr lang="ru" sz="2400">
                <a:solidFill>
                  <a:srgbClr val="000000"/>
                </a:solidFill>
              </a:rPr>
              <a:t> (в том числе и для РЯ);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Подобранные для каждого корпуса параметры обучения </a:t>
            </a:r>
            <a:r>
              <a:rPr lang="ru" sz="2400" u="sng">
                <a:solidFill>
                  <a:schemeClr val="hlink"/>
                </a:solidFill>
                <a:hlinkClick r:id="rId7"/>
              </a:rPr>
              <a:t>зарелизены</a:t>
            </a:r>
            <a:r>
              <a:rPr lang="ru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10" name="Google Shape;41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UDPipe: архитектура</a:t>
            </a:r>
            <a:endParaRPr/>
          </a:p>
        </p:txBody>
      </p:sp>
      <p:sp>
        <p:nvSpPr>
          <p:cNvPr id="416" name="Google Shape;41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ru" sz="2200">
                <a:solidFill>
                  <a:srgbClr val="000000"/>
                </a:solidFill>
              </a:rPr>
              <a:t>Совместное деление на слова и предложения</a:t>
            </a:r>
            <a:r>
              <a:rPr lang="ru" sz="2200">
                <a:solidFill>
                  <a:srgbClr val="000000"/>
                </a:solidFill>
              </a:rPr>
              <a:t>: однослойная двухсторонняя GRU, для каждого символа предсказывающая, последний ли он в предложении и/или токене.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ru" sz="2200">
                <a:solidFill>
                  <a:srgbClr val="000000"/>
                </a:solidFill>
              </a:rPr>
              <a:t>Теггер</a:t>
            </a:r>
            <a:r>
              <a:rPr lang="ru" sz="2200">
                <a:solidFill>
                  <a:srgbClr val="000000"/>
                </a:solidFill>
              </a:rPr>
              <a:t>: по последним четырем символам каждого слова генерируем триплеты (UPOS, XPOS, FEATS), при помощи перцептрона выбираем лучшего кандидата.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17" name="Google Shape;41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UDPipe: архитектура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b="1" lang="ru" sz="2600">
                <a:solidFill>
                  <a:srgbClr val="000000"/>
                </a:solidFill>
              </a:rPr>
              <a:t>Лемматизатор</a:t>
            </a:r>
            <a:r>
              <a:rPr lang="ru" sz="2600">
                <a:solidFill>
                  <a:srgbClr val="000000"/>
                </a:solidFill>
              </a:rPr>
              <a:t>: Генерируем пары (lemma rule, UPOS), лемму предсказываем, отрезая префиксы и суффиксы и генерируя новые на их место. Перцептрон выбирает наилучшего кандидата.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b="1" lang="ru" sz="2600">
                <a:solidFill>
                  <a:srgbClr val="000000"/>
                </a:solidFill>
              </a:rPr>
              <a:t>Раздельное предсказание тегов и лемм</a:t>
            </a:r>
            <a:r>
              <a:rPr lang="ru" sz="2600">
                <a:solidFill>
                  <a:srgbClr val="000000"/>
                </a:solidFill>
              </a:rPr>
              <a:t> </a:t>
            </a:r>
            <a:br>
              <a:rPr lang="ru" sz="2600">
                <a:solidFill>
                  <a:srgbClr val="000000"/>
                </a:solidFill>
              </a:rPr>
            </a:br>
            <a:r>
              <a:rPr lang="ru" sz="2600">
                <a:solidFill>
                  <a:srgbClr val="000000"/>
                </a:solidFill>
              </a:rPr>
              <a:t>(2 модели, но можно соединить в одну);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ru" sz="2600">
                <a:solidFill>
                  <a:srgbClr val="000000"/>
                </a:solidFill>
              </a:rPr>
              <a:t>+ можно подключить свой список лемм.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424" name="Google Shape;4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Где мы вообще?</a:t>
            </a:r>
            <a:endParaRPr sz="3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63" y="1152475"/>
            <a:ext cx="6357675" cy="3659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UDPipe: архитектура</a:t>
            </a:r>
            <a:endParaRPr/>
          </a:p>
        </p:txBody>
      </p:sp>
      <p:sp>
        <p:nvSpPr>
          <p:cNvPr id="430" name="Google Shape;43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Dependency parsing ([</a:t>
            </a:r>
            <a:r>
              <a:rPr lang="ru" sz="2000" u="sng">
                <a:solidFill>
                  <a:schemeClr val="accent5"/>
                </a:solidFill>
                <a:hlinkClick r:id="rId3"/>
              </a:rPr>
              <a:t>Straka et al. 2015</a:t>
            </a:r>
            <a:r>
              <a:rPr lang="ru" sz="2000">
                <a:solidFill>
                  <a:srgbClr val="000000"/>
                </a:solidFill>
              </a:rPr>
              <a:t>]): transition-based arc-standard dependency parser;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Один скрытый слой, нет рекуррентности, см. картинку;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Mini-batched SGD при обучении;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До 18 источников фич на вход: 3 элемента на вершине стека, 3 элемента на вершине буфера, первый и второй левый и правый потомки 2 элементов на вершине стека, и самый левый и самый правый потомок 2 элементов на вершине стека;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Можно загрузить pre-trained семантические эмбеддинги форм или лемм (см. </a:t>
            </a:r>
            <a:r>
              <a:rPr i="1" lang="ru" sz="2000">
                <a:solidFill>
                  <a:srgbClr val="000000"/>
                </a:solidFill>
              </a:rPr>
              <a:t>мышь ест стол</a:t>
            </a:r>
            <a:r>
              <a:rPr lang="ru" sz="2000">
                <a:solidFill>
                  <a:srgbClr val="000000"/>
                </a:solidFill>
              </a:rPr>
              <a:t>).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31" name="Google Shape;43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UDPipe: фичи для парсера</a:t>
            </a:r>
            <a:endParaRPr/>
          </a:p>
        </p:txBody>
      </p:sp>
      <p:sp>
        <p:nvSpPr>
          <p:cNvPr id="437" name="Google Shape;437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Each node is represented using distributed representations of its form, its POS tag and its arc label; the latter only if it has already been assigned;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word2vec-like training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Network like in [</a:t>
            </a:r>
            <a:r>
              <a:rPr lang="ru" sz="2000" u="sng">
                <a:solidFill>
                  <a:schemeClr val="hlink"/>
                </a:solidFill>
                <a:hlinkClick r:id="rId3"/>
              </a:rPr>
              <a:t>Chen 2014</a:t>
            </a:r>
            <a:r>
              <a:rPr lang="ru" sz="2000">
                <a:solidFill>
                  <a:srgbClr val="000000"/>
                </a:solidFill>
              </a:rPr>
              <a:t>]: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38" name="Google Shape;43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39" name="Google Shape;4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650" y="3173225"/>
            <a:ext cx="54006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Содержание</a:t>
            </a:r>
            <a:endParaRPr sz="3200"/>
          </a:p>
        </p:txBody>
      </p:sp>
      <p:sp>
        <p:nvSpPr>
          <p:cNvPr id="445" name="Google Shape;44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Что такое синтаксис и зачем он нужен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Теоретические фреймворки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Dependency parsing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Метрики и соревнования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Инструменты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ru" sz="2500">
                <a:solidFill>
                  <a:srgbClr val="000000"/>
                </a:solidFill>
              </a:rPr>
              <a:t>Varia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446" name="Google Shape;44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</a:t>
            </a:r>
            <a:endParaRPr/>
          </a:p>
        </p:txBody>
      </p:sp>
      <p:sp>
        <p:nvSpPr>
          <p:cNvPr id="452" name="Google Shape;45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А что делать, если у языка нет обучающего корпуса?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Взять корпуса родственных языков, взболтать, перемешать, </a:t>
            </a:r>
            <a:br>
              <a:rPr lang="ru" sz="1800">
                <a:solidFill>
                  <a:srgbClr val="000000"/>
                </a:solidFill>
              </a:rPr>
            </a:br>
            <a:r>
              <a:rPr lang="ru" sz="1800">
                <a:solidFill>
                  <a:srgbClr val="000000"/>
                </a:solidFill>
              </a:rPr>
              <a:t>обучить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delexicalized model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А другая морфология (кроме POS-тегов) влияет?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1" lang="ru" sz="1800">
                <a:solidFill>
                  <a:schemeClr val="dk1"/>
                </a:solidFill>
              </a:rPr>
              <a:t>Глокая куздра штеко будланула бокра и курдячит бокрёнка.</a:t>
            </a:r>
            <a:endParaRPr i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Непохоже, см.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мою статью на хабре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Но то, что влияет, — влияет на целевые примеры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Автор UDPipe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утверждает</a:t>
            </a:r>
            <a:r>
              <a:rPr lang="ru" sz="1800">
                <a:solidFill>
                  <a:srgbClr val="000000"/>
                </a:solidFill>
              </a:rPr>
              <a:t>, что влияет :)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53" name="Google Shape;45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</a:t>
            </a:r>
            <a:endParaRPr/>
          </a:p>
        </p:txBody>
      </p:sp>
      <p:sp>
        <p:nvSpPr>
          <p:cNvPr id="459" name="Google Shape;45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" sz="2400">
                <a:solidFill>
                  <a:srgbClr val="000000"/>
                </a:solidFill>
              </a:rPr>
              <a:t>А если у меня будет идеальная морфология, я смогу сделать идеальный парсер при помощи распространенного инструмента?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Попробуйте! Но вообще не в случае с русским, я писал на хабре.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" sz="2400">
                <a:solidFill>
                  <a:srgbClr val="000000"/>
                </a:solidFill>
              </a:rPr>
              <a:t>А что делать с веб-текстами, в них же все по-другому, включая пунктуацию?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ru" sz="1800">
                <a:solidFill>
                  <a:srgbClr val="000000"/>
                </a:solidFill>
              </a:rPr>
              <a:t>А черт его знает… Нужно собирать корпус...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60" name="Google Shape;46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466" name="Google Shape;46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lang="ru" sz="2600" u="sng">
                <a:solidFill>
                  <a:schemeClr val="hlink"/>
                </a:solidFill>
                <a:hlinkClick r:id="rId3"/>
              </a:rPr>
              <a:t>Об архитектуре парсера в Spacy + библиография</a:t>
            </a:r>
            <a:r>
              <a:rPr lang="ru" sz="2600">
                <a:solidFill>
                  <a:srgbClr val="000000"/>
                </a:solidFill>
              </a:rPr>
              <a:t>;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ru" sz="2600" u="sng">
                <a:solidFill>
                  <a:schemeClr val="hlink"/>
                </a:solidFill>
                <a:hlinkClick r:id="rId4"/>
              </a:rPr>
              <a:t>Программа воркшопа на EMNLP-18</a:t>
            </a:r>
            <a:r>
              <a:rPr lang="ru" sz="2600">
                <a:solidFill>
                  <a:srgbClr val="000000"/>
                </a:solidFill>
              </a:rPr>
              <a:t>;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ru" sz="2600" u="sng">
                <a:solidFill>
                  <a:schemeClr val="hlink"/>
                </a:solidFill>
                <a:hlinkClick r:id="rId5"/>
              </a:rPr>
              <a:t>Материалы курса на ESSLLI-18</a:t>
            </a:r>
            <a:r>
              <a:rPr lang="ru" sz="2600">
                <a:solidFill>
                  <a:srgbClr val="000000"/>
                </a:solidFill>
              </a:rPr>
              <a:t>;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ru" sz="2600" u="sng">
                <a:solidFill>
                  <a:schemeClr val="hlink"/>
                </a:solidFill>
                <a:hlinkClick r:id="rId6"/>
              </a:rPr>
              <a:t>J. Nivre’s workshop at EACL-2014</a:t>
            </a:r>
            <a:r>
              <a:rPr lang="ru" sz="2600">
                <a:solidFill>
                  <a:srgbClr val="000000"/>
                </a:solidFill>
              </a:rPr>
              <a:t>;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ru" sz="2600">
                <a:solidFill>
                  <a:srgbClr val="000000"/>
                </a:solidFill>
              </a:rPr>
              <a:t>В telegram-канале курса прошлогодняя лекция Ивана Смурова;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ru" sz="2600" u="sng">
                <a:solidFill>
                  <a:schemeClr val="hlink"/>
                </a:solidFill>
                <a:hlinkClick r:id="rId7"/>
              </a:rPr>
              <a:t>SyntaxRuEval-2012</a:t>
            </a:r>
            <a:r>
              <a:rPr lang="ru" sz="2600">
                <a:solidFill>
                  <a:srgbClr val="000000"/>
                </a:solidFill>
              </a:rPr>
              <a:t>.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467" name="Google Shape;46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Заключение</a:t>
            </a:r>
            <a:endParaRPr sz="3200"/>
          </a:p>
        </p:txBody>
      </p:sp>
      <p:sp>
        <p:nvSpPr>
          <p:cNvPr id="473" name="Google Shape;47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b="1" lang="ru" sz="2300">
                <a:solidFill>
                  <a:srgbClr val="000000"/>
                </a:solidFill>
              </a:rPr>
              <a:t>Теоретические фреймворки</a:t>
            </a:r>
            <a:r>
              <a:rPr lang="ru" sz="2300">
                <a:solidFill>
                  <a:srgbClr val="000000"/>
                </a:solidFill>
              </a:rPr>
              <a:t>: ГЗ vs ГНС;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b="1" lang="ru" sz="2300">
                <a:solidFill>
                  <a:srgbClr val="000000"/>
                </a:solidFill>
              </a:rPr>
              <a:t>Dependency parsing</a:t>
            </a:r>
            <a:r>
              <a:rPr lang="ru" sz="2300">
                <a:solidFill>
                  <a:srgbClr val="000000"/>
                </a:solidFill>
              </a:rPr>
              <a:t>: minimum spanning tree vs transition-based подходы;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b="1" lang="ru" sz="2300">
                <a:solidFill>
                  <a:srgbClr val="000000"/>
                </a:solidFill>
              </a:rPr>
              <a:t>Метрики</a:t>
            </a:r>
            <a:r>
              <a:rPr lang="ru" sz="2300">
                <a:solidFill>
                  <a:srgbClr val="000000"/>
                </a:solidFill>
              </a:rPr>
              <a:t>: UAS, LAS + более сложные для from raw text to dependencies;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b="1" lang="ru" sz="2300">
                <a:solidFill>
                  <a:srgbClr val="000000"/>
                </a:solidFill>
              </a:rPr>
              <a:t>Соревнования</a:t>
            </a:r>
            <a:r>
              <a:rPr lang="ru" sz="2300">
                <a:solidFill>
                  <a:srgbClr val="000000"/>
                </a:solidFill>
              </a:rPr>
              <a:t>: SyntaxRuEval-12, </a:t>
            </a:r>
            <a:r>
              <a:rPr lang="ru" sz="2300">
                <a:solidFill>
                  <a:schemeClr val="dk1"/>
                </a:solidFill>
              </a:rPr>
              <a:t>CoNLL</a:t>
            </a:r>
            <a:r>
              <a:rPr lang="ru" sz="2300">
                <a:solidFill>
                  <a:srgbClr val="000000"/>
                </a:solidFill>
              </a:rPr>
              <a:t>-17, </a:t>
            </a:r>
            <a:r>
              <a:rPr lang="ru" sz="2300">
                <a:solidFill>
                  <a:schemeClr val="dk1"/>
                </a:solidFill>
              </a:rPr>
              <a:t>CoNLL</a:t>
            </a:r>
            <a:r>
              <a:rPr lang="ru" sz="2300">
                <a:solidFill>
                  <a:srgbClr val="000000"/>
                </a:solidFill>
              </a:rPr>
              <a:t>-18;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b="1" lang="ru" sz="2300">
                <a:solidFill>
                  <a:srgbClr val="000000"/>
                </a:solidFill>
              </a:rPr>
              <a:t>Данные</a:t>
            </a:r>
            <a:r>
              <a:rPr lang="ru" sz="2300">
                <a:solidFill>
                  <a:srgbClr val="000000"/>
                </a:solidFill>
              </a:rPr>
              <a:t>: корпуса с дорожек CoNLL (в формате conllu);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b="1" lang="ru" sz="2300">
                <a:solidFill>
                  <a:srgbClr val="000000"/>
                </a:solidFill>
              </a:rPr>
              <a:t>Инструменты</a:t>
            </a:r>
            <a:r>
              <a:rPr lang="ru" sz="2300">
                <a:solidFill>
                  <a:srgbClr val="000000"/>
                </a:solidFill>
              </a:rPr>
              <a:t>: Syntaxnet, UDPipe.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474" name="Google Shape;47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000000"/>
                </a:solidFill>
              </a:rPr>
              <a:t>СПАСИБО ЗА ВНИМАНИЕ!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Денис Кирьянов, Сбербанк, </a:t>
            </a:r>
            <a:r>
              <a:rPr lang="ru" sz="2200" u="sng">
                <a:solidFill>
                  <a:schemeClr val="hlink"/>
                </a:solidFill>
                <a:hlinkClick r:id="rId3"/>
              </a:rPr>
              <a:t>denkirjanov@gmail.com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</a:rPr>
              <a:t>telegram: @kirdin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Автор благодарит за помощь в подготовке презентации </a:t>
            </a:r>
            <a:br>
              <a:rPr lang="ru" sz="1400">
                <a:solidFill>
                  <a:srgbClr val="000000"/>
                </a:solidFill>
              </a:rPr>
            </a:br>
            <a:r>
              <a:rPr lang="ru" sz="1400">
                <a:solidFill>
                  <a:srgbClr val="000000"/>
                </a:solidFill>
              </a:rPr>
              <a:t>А. М. Алексеева, М. Ю. Князева и Е. Л. Черняк.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80" name="Google Shape;48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мы вообще?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машинный анализ структуры текста, в т.ч. </a:t>
            </a:r>
            <a:r>
              <a:rPr b="1" lang="ru"/>
              <a:t>структуры предложения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Мы все это делали в школе, и машине это </a:t>
            </a:r>
            <a:r>
              <a:rPr i="1" lang="ru"/>
              <a:t>зачастую</a:t>
            </a:r>
            <a:r>
              <a:rPr lang="ru"/>
              <a:t> тоже под силу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12350" y="4795075"/>
            <a:ext cx="7719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u="sng">
                <a:solidFill>
                  <a:schemeClr val="hlink"/>
                </a:solidFill>
                <a:hlinkClick r:id="rId3"/>
              </a:rPr>
              <a:t>https://www.kakprosto.ru/kak-30136-kak-delat-sintaksicheskiy-razbor-predlozheniya</a:t>
            </a:r>
            <a:br>
              <a:rPr lang="ru" sz="700"/>
            </a:br>
            <a:r>
              <a:rPr lang="ru" sz="700" u="sng">
                <a:solidFill>
                  <a:schemeClr val="hlink"/>
                </a:solidFill>
                <a:hlinkClick r:id="rId4"/>
              </a:rPr>
              <a:t>http://xn--i1abbnckbmcl9fb.xn--p1ai/%D1%81%D1%82%D0%B0%D1%82%D1%8C%D0%B8/516044/img1.gif</a:t>
            </a:r>
            <a:r>
              <a:rPr lang="ru" sz="700"/>
              <a:t> </a:t>
            </a:r>
            <a:endParaRPr sz="7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1324">
            <a:off x="345899" y="2665673"/>
            <a:ext cx="3634984" cy="181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54533">
            <a:off x="3481775" y="2342388"/>
            <a:ext cx="54864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это нужно?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«Банкомат съел карту» vs «карта съела банкомат»;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Определение правильности грамматики фразы </a:t>
            </a:r>
            <a:b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(при порождении речи);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Question answering;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Машинный перевод;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  <a:highlight>
                  <a:srgbClr val="FFFFFF"/>
                </a:highlight>
              </a:rPr>
              <a:t>Information extraction;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</a:rPr>
              <a:t>Синтаксическая роль токена как метрика его важности (подлежащее важнее определения), использование весов в классификаторе.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Содержание</a:t>
            </a:r>
            <a:endParaRPr sz="32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Что такое синтаксис и зачем он нужен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b="1" lang="ru" sz="2500">
                <a:solidFill>
                  <a:srgbClr val="000000"/>
                </a:solidFill>
              </a:rPr>
              <a:t>Теоретические фреймворки</a:t>
            </a:r>
            <a:endParaRPr b="1"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Dependency parsing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Метрики и соревнования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Инструменты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ru" sz="2500">
                <a:solidFill>
                  <a:srgbClr val="000000"/>
                </a:solidFill>
              </a:rPr>
              <a:t>Varia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Г</a:t>
            </a:r>
            <a:r>
              <a:rPr lang="ru" sz="2000"/>
              <a:t>рамматика непосредственно составляющих (constituency) и грамматика зависимостей (dependency)</a:t>
            </a:r>
            <a:endParaRPr sz="20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Моя мама мыла грязную раму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[[моя мама] [мыла] [грязную раму]]</a:t>
            </a:r>
            <a:br>
              <a:rPr lang="ru" sz="22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В автоматическом парсинге для РЯ нет phrase-based парсеров (проблемы со “свободным” порядком слов);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ru" sz="2200">
                <a:solidFill>
                  <a:srgbClr val="000000"/>
                </a:solidFill>
              </a:rPr>
              <a:t>У остальных языков </a:t>
            </a:r>
            <a:r>
              <a:rPr lang="ru" sz="2200" u="sng">
                <a:solidFill>
                  <a:schemeClr val="hlink"/>
                </a:solidFill>
                <a:hlinkClick r:id="rId3"/>
              </a:rPr>
              <a:t>получше</a:t>
            </a:r>
            <a:r>
              <a:rPr lang="ru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790825" y="1471033"/>
            <a:ext cx="1098900" cy="528375"/>
          </a:xfrm>
          <a:custGeom>
            <a:rect b="b" l="l" r="r" t="t"/>
            <a:pathLst>
              <a:path extrusionOk="0" h="21135" w="43956">
                <a:moveTo>
                  <a:pt x="43956" y="21135"/>
                </a:moveTo>
                <a:cubicBezTo>
                  <a:pt x="41177" y="7240"/>
                  <a:pt x="19410" y="-4001"/>
                  <a:pt x="6308" y="1395"/>
                </a:cubicBezTo>
                <a:cubicBezTo>
                  <a:pt x="337" y="3854"/>
                  <a:pt x="1562" y="13446"/>
                  <a:pt x="0" y="197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21"/>
          <p:cNvSpPr/>
          <p:nvPr/>
        </p:nvSpPr>
        <p:spPr>
          <a:xfrm>
            <a:off x="1124350" y="1721290"/>
            <a:ext cx="615600" cy="242500"/>
          </a:xfrm>
          <a:custGeom>
            <a:rect b="b" l="l" r="r" t="t"/>
            <a:pathLst>
              <a:path extrusionOk="0" h="9700" w="24624">
                <a:moveTo>
                  <a:pt x="24624" y="9700"/>
                </a:moveTo>
                <a:cubicBezTo>
                  <a:pt x="20327" y="3973"/>
                  <a:pt x="12237" y="-1398"/>
                  <a:pt x="5291" y="339"/>
                </a:cubicBezTo>
                <a:cubicBezTo>
                  <a:pt x="1984" y="1166"/>
                  <a:pt x="1524" y="6040"/>
                  <a:pt x="0" y="90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21"/>
          <p:cNvSpPr/>
          <p:nvPr/>
        </p:nvSpPr>
        <p:spPr>
          <a:xfrm>
            <a:off x="2950775" y="1504244"/>
            <a:ext cx="1816250" cy="495150"/>
          </a:xfrm>
          <a:custGeom>
            <a:rect b="b" l="l" r="r" t="t"/>
            <a:pathLst>
              <a:path extrusionOk="0" h="19806" w="72650">
                <a:moveTo>
                  <a:pt x="0" y="19806"/>
                </a:moveTo>
                <a:cubicBezTo>
                  <a:pt x="9614" y="1543"/>
                  <a:pt x="40301" y="-4128"/>
                  <a:pt x="59626" y="3119"/>
                </a:cubicBezTo>
                <a:cubicBezTo>
                  <a:pt x="65937" y="5485"/>
                  <a:pt x="67880" y="13823"/>
                  <a:pt x="72650" y="185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21"/>
          <p:cNvSpPr/>
          <p:nvPr/>
        </p:nvSpPr>
        <p:spPr>
          <a:xfrm>
            <a:off x="3734250" y="1801758"/>
            <a:ext cx="869975" cy="187475"/>
          </a:xfrm>
          <a:custGeom>
            <a:rect b="b" l="l" r="r" t="t"/>
            <a:pathLst>
              <a:path extrusionOk="0" h="7499" w="34799">
                <a:moveTo>
                  <a:pt x="34799" y="7499"/>
                </a:moveTo>
                <a:cubicBezTo>
                  <a:pt x="25005" y="1270"/>
                  <a:pt x="2822" y="-4981"/>
                  <a:pt x="0" y="62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8" name="Google Shape;118;p21"/>
          <p:cNvCxnSpPr/>
          <p:nvPr/>
        </p:nvCxnSpPr>
        <p:spPr>
          <a:xfrm flipH="1">
            <a:off x="1785650" y="1867125"/>
            <a:ext cx="3060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1"/>
          <p:cNvCxnSpPr/>
          <p:nvPr/>
        </p:nvCxnSpPr>
        <p:spPr>
          <a:xfrm flipH="1">
            <a:off x="1114050" y="1877300"/>
            <a:ext cx="510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4711050" y="1887475"/>
            <a:ext cx="76200" cy="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 flipH="1">
            <a:off x="3729100" y="1918000"/>
            <a:ext cx="306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