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9" r:id="rId3"/>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Dosis Light"/>
      <p:regular r:id="rId39"/>
      <p:bold r:id="rId40"/>
    </p:embeddedFont>
    <p:embeddedFont>
      <p:font typeface="Dosis"/>
      <p:regular r:id="rId41"/>
      <p:bold r:id="rId42"/>
    </p:embeddedFont>
    <p:embeddedFont>
      <p:font typeface="Pontano Sans"/>
      <p:regular r:id="rId43"/>
    </p:embeddedFont>
    <p:embeddedFont>
      <p:font typeface="Dosis SemiBo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DosisLight-bold.fntdata"/><Relationship Id="rId20" Type="http://schemas.openxmlformats.org/officeDocument/2006/relationships/slide" Target="slides/slide14.xml"/><Relationship Id="rId42" Type="http://schemas.openxmlformats.org/officeDocument/2006/relationships/font" Target="fonts/Dosis-bold.fntdata"/><Relationship Id="rId41" Type="http://schemas.openxmlformats.org/officeDocument/2006/relationships/font" Target="fonts/Dosis-regular.fntdata"/><Relationship Id="rId22" Type="http://schemas.openxmlformats.org/officeDocument/2006/relationships/slide" Target="slides/slide16.xml"/><Relationship Id="rId44" Type="http://schemas.openxmlformats.org/officeDocument/2006/relationships/font" Target="fonts/DosisSemiBold-regular.fntdata"/><Relationship Id="rId21" Type="http://schemas.openxmlformats.org/officeDocument/2006/relationships/slide" Target="slides/slide15.xml"/><Relationship Id="rId43" Type="http://schemas.openxmlformats.org/officeDocument/2006/relationships/font" Target="fonts/PontanoSans-regular.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Dosis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DosisLight-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dictionary.com/definition/organizational-design.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system" TargetMode="External"/><Relationship Id="rId3" Type="http://schemas.openxmlformats.org/officeDocument/2006/relationships/hyperlink" Target="https://en.wikipedia.org/wiki/Software_system" TargetMode="External"/><Relationship Id="rId4" Type="http://schemas.openxmlformats.org/officeDocument/2006/relationships/hyperlink" Target="https://en.wikipedia.org/wiki/Monolithic_system#cite_note-Stephens2015-1"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ystems_desig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Setup - set up product and delivery group tables indicating which is which and who they’re paired with. Put instructions on table face down along with all the supplies. Markers, paper.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a:p>
            <a:pPr indent="0" lvl="0" marL="0">
              <a:spcBef>
                <a:spcPts val="0"/>
              </a:spcBef>
              <a:spcAft>
                <a:spcPts val="0"/>
              </a:spcAft>
              <a:buNone/>
            </a:pPr>
            <a:r>
              <a:rPr lang="en"/>
              <a:t>Very basic system design based on a client/service model. </a:t>
            </a:r>
            <a:endParaRPr/>
          </a:p>
          <a:p>
            <a:pPr indent="0" lvl="0" marL="0">
              <a:spcBef>
                <a:spcPts val="0"/>
              </a:spcBef>
              <a:spcAft>
                <a:spcPts val="0"/>
              </a:spcAft>
              <a:buNone/>
            </a:pPr>
            <a:r>
              <a:t/>
            </a:r>
            <a:endParaRPr/>
          </a:p>
          <a:p>
            <a:pPr indent="0" lvl="0" marL="0">
              <a:spcBef>
                <a:spcPts val="0"/>
              </a:spcBef>
              <a:spcAft>
                <a:spcPts val="0"/>
              </a:spcAft>
              <a:buNone/>
            </a:pPr>
            <a:r>
              <a:rPr lang="en"/>
              <a:t>We can break this down even more to name specifics like the number of servers for a given layer, where things are located (i.e. physical storage vs cloud).</a:t>
            </a:r>
            <a:endParaRPr/>
          </a:p>
          <a:p>
            <a:pPr indent="0" lvl="0" marL="0">
              <a:spcBef>
                <a:spcPts val="0"/>
              </a:spcBef>
              <a:spcAft>
                <a:spcPts val="0"/>
              </a:spcAft>
              <a:buNone/>
            </a:pPr>
            <a:r>
              <a:t/>
            </a:r>
            <a:endParaRPr/>
          </a:p>
          <a:p>
            <a:pPr indent="0" lvl="0" marL="0">
              <a:spcBef>
                <a:spcPts val="0"/>
              </a:spcBef>
              <a:spcAft>
                <a:spcPts val="0"/>
              </a:spcAft>
              <a:buNone/>
            </a:pPr>
            <a:r>
              <a:rPr lang="en"/>
              <a:t>You could figure this out yourself, but I’d bet that someone has a drawing somewhere that describes the system you are working with at different levels. You’ll want to find that out, and understand it. </a:t>
            </a:r>
            <a:endParaRPr/>
          </a:p>
          <a:p>
            <a:pPr indent="0" lvl="0" marL="0">
              <a:spcBef>
                <a:spcPts val="0"/>
              </a:spcBef>
              <a:spcAft>
                <a:spcPts val="0"/>
              </a:spcAft>
              <a:buNone/>
            </a:pPr>
            <a:r>
              <a:t/>
            </a:r>
            <a:endParaRPr/>
          </a:p>
          <a:p>
            <a:pPr indent="0" lvl="0" marL="0">
              <a:spcBef>
                <a:spcPts val="0"/>
              </a:spcBef>
              <a:spcAft>
                <a:spcPts val="0"/>
              </a:spcAft>
              <a:buNone/>
            </a:pPr>
            <a:r>
              <a:rPr lang="en"/>
              <a:t>What’s fun is, if you understand how Conway’s Law works, you can probably get a good chunk of what the system looks like by looking at an org chart.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Mel</a:t>
            </a:r>
            <a:endParaRPr>
              <a:solidFill>
                <a:schemeClr val="dk1"/>
              </a:solidFill>
            </a:endParaRPr>
          </a:p>
          <a:p>
            <a:pPr indent="0" lvl="0" marL="0">
              <a:spcBef>
                <a:spcPts val="0"/>
              </a:spcBef>
              <a:spcAft>
                <a:spcPts val="0"/>
              </a:spcAft>
              <a:buNone/>
            </a:pPr>
            <a:r>
              <a:rPr lang="en">
                <a:solidFill>
                  <a:schemeClr val="dk1"/>
                </a:solidFill>
              </a:rPr>
              <a:t>The beginning of communication structures are often most visible in organizational charts. There you can see the immediate lines of communication. The roles on teams will also play a part in communication and how effective a team is with gathering and disseminating information. These can create artificial boundaries which can have effects on how software is built and the dependencies implicit or explicit to a system.</a:t>
            </a:r>
            <a:endParaRPr>
              <a:solidFill>
                <a:schemeClr val="dk1"/>
              </a:solidFill>
            </a:endParaRPr>
          </a:p>
          <a:p>
            <a:pPr indent="0" lvl="0" marL="0">
              <a:spcBef>
                <a:spcPts val="0"/>
              </a:spcBef>
              <a:spcAft>
                <a:spcPts val="0"/>
              </a:spcAft>
              <a:buNone/>
            </a:pPr>
            <a:r>
              <a:t/>
            </a:r>
            <a:endParaRPr/>
          </a:p>
          <a:p>
            <a:pPr indent="0" lvl="0" marL="0">
              <a:spcBef>
                <a:spcPts val="0"/>
              </a:spcBef>
              <a:spcAft>
                <a:spcPts val="0"/>
              </a:spcAft>
              <a:buNone/>
            </a:pPr>
            <a:r>
              <a:rPr lang="en"/>
              <a:t>Definition from: </a:t>
            </a:r>
            <a:r>
              <a:rPr lang="en" u="sng">
                <a:solidFill>
                  <a:schemeClr val="hlink"/>
                </a:solidFill>
                <a:hlinkClick r:id="rId2"/>
              </a:rPr>
              <a:t>http://www.businessdictionary.com/definition/organizational-design.html</a:t>
            </a:r>
            <a:endParaRPr/>
          </a:p>
          <a:p>
            <a:pPr indent="0" lvl="0" marL="0">
              <a:spcBef>
                <a:spcPts val="0"/>
              </a:spcBef>
              <a:spcAft>
                <a:spcPts val="0"/>
              </a:spcAft>
              <a:buNone/>
            </a:pPr>
            <a:r>
              <a:t/>
            </a:r>
            <a:endParaRPr/>
          </a:p>
          <a:p>
            <a:pPr indent="0" lvl="0" marL="0" rtl="0">
              <a:spcBef>
                <a:spcPts val="0"/>
              </a:spcBef>
              <a:spcAft>
                <a:spcPts val="0"/>
              </a:spcAft>
              <a:buNone/>
            </a:pPr>
            <a:r>
              <a:rPr lang="en"/>
              <a:t>Lisa and I are going to let you guess what a system design is based on the generalized organizational chart we are going to show you. There are no wrong answers and as I said, these are generalized based on experiences both Lisa and I’ve had with different organizations.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a:p>
            <a:pPr indent="0" lvl="0" marL="0">
              <a:spcBef>
                <a:spcPts val="0"/>
              </a:spcBef>
              <a:spcAft>
                <a:spcPts val="0"/>
              </a:spcAft>
              <a:buNone/>
            </a:pPr>
            <a:r>
              <a:rPr lang="en"/>
              <a:t>Any guesses what kind of software system this org team might have?</a:t>
            </a:r>
            <a:endParaRPr/>
          </a:p>
          <a:p>
            <a:pPr indent="0" lvl="0" marL="0">
              <a:spcBef>
                <a:spcPts val="0"/>
              </a:spcBef>
              <a:spcAft>
                <a:spcPts val="0"/>
              </a:spcAft>
              <a:buNone/>
            </a:pPr>
            <a:r>
              <a:t/>
            </a:r>
            <a:endParaRPr/>
          </a:p>
          <a:p>
            <a:pPr indent="0" lvl="0" marL="0" rtl="0">
              <a:spcBef>
                <a:spcPts val="0"/>
              </a:spcBef>
              <a:spcAft>
                <a:spcPts val="0"/>
              </a:spcAft>
              <a:buNone/>
            </a:pPr>
            <a:r>
              <a:rPr lang="en"/>
              <a:t>(Monolithic)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Lisa</a:t>
            </a:r>
            <a:endParaRPr/>
          </a:p>
          <a:p>
            <a:pPr indent="0" lvl="0" marL="0" rtl="0">
              <a:spcBef>
                <a:spcPts val="0"/>
              </a:spcBef>
              <a:spcAft>
                <a:spcPts val="0"/>
              </a:spcAft>
              <a:buNone/>
            </a:pPr>
            <a:r>
              <a:rPr lang="en"/>
              <a:t>Characterized often by one or a small number of code repositories. Teams segmented by role or functionality OR one or two teams all working in the same code base.</a:t>
            </a:r>
            <a:endParaRPr/>
          </a:p>
          <a:p>
            <a:pPr indent="0" lvl="0" marL="0" rtl="0">
              <a:spcBef>
                <a:spcPts val="0"/>
              </a:spcBef>
              <a:spcAft>
                <a:spcPts val="0"/>
              </a:spcAft>
              <a:buNone/>
            </a:pPr>
            <a:r>
              <a:t/>
            </a:r>
            <a:endParaRPr/>
          </a:p>
          <a:p>
            <a:pPr indent="0" lvl="0" marL="0" rtl="0">
              <a:spcBef>
                <a:spcPts val="0"/>
              </a:spcBef>
              <a:spcAft>
                <a:spcPts val="0"/>
              </a:spcAft>
              <a:buNone/>
            </a:pPr>
            <a:r>
              <a:rPr lang="en">
                <a:solidFill>
                  <a:schemeClr val="dk1"/>
                </a:solidFill>
              </a:rPr>
              <a:t>A</a:t>
            </a:r>
            <a:r>
              <a:rPr lang="en">
                <a:solidFill>
                  <a:schemeClr val="dk1"/>
                </a:solidFill>
                <a:uFill>
                  <a:noFill/>
                </a:uFill>
                <a:hlinkClick r:id="rId2"/>
              </a:rPr>
              <a:t> </a:t>
            </a:r>
            <a:r>
              <a:rPr lang="en" u="sng">
                <a:solidFill>
                  <a:schemeClr val="hlink"/>
                </a:solidFill>
                <a:hlinkClick r:id="rId3"/>
              </a:rPr>
              <a:t>software system</a:t>
            </a:r>
            <a:r>
              <a:rPr lang="en">
                <a:solidFill>
                  <a:schemeClr val="dk1"/>
                </a:solidFill>
              </a:rPr>
              <a:t> is called "monolithic" if it has a </a:t>
            </a:r>
            <a:r>
              <a:rPr b="1" lang="en">
                <a:solidFill>
                  <a:schemeClr val="dk1"/>
                </a:solidFill>
              </a:rPr>
              <a:t>monolithic architecture</a:t>
            </a:r>
            <a:r>
              <a:rPr lang="en">
                <a:solidFill>
                  <a:schemeClr val="dk1"/>
                </a:solidFill>
              </a:rPr>
              <a:t>, in which functionally distinguishable aspects (for example data input and output, data processing, error handling, and the user interface) are all interwoven, rather than containing architecturally separate components.</a:t>
            </a:r>
            <a:r>
              <a:rPr baseline="30000" lang="en" u="sng">
                <a:solidFill>
                  <a:schemeClr val="hlink"/>
                </a:solidFill>
                <a:hlinkClick r:id="rId4"/>
              </a:rPr>
              <a:t>[1]</a:t>
            </a:r>
            <a:endParaRPr/>
          </a:p>
          <a:p>
            <a:pPr indent="0" lvl="0" marL="0" rtl="0">
              <a:spcBef>
                <a:spcPts val="0"/>
              </a:spcBef>
              <a:spcAft>
                <a:spcPts val="0"/>
              </a:spcAft>
              <a:buNone/>
            </a:pPr>
            <a:r>
              <a:t/>
            </a:r>
            <a:endParaRPr/>
          </a:p>
          <a:p>
            <a:pPr indent="0" lvl="0" marL="0" rtl="0">
              <a:spcBef>
                <a:spcPts val="0"/>
              </a:spcBef>
              <a:spcAft>
                <a:spcPts val="0"/>
              </a:spcAft>
              <a:buNone/>
            </a:pPr>
            <a:r>
              <a:rPr lang="en"/>
              <a:t>The white box defines where the application boundary exists or where something lives. </a:t>
            </a:r>
            <a:endParaRPr/>
          </a:p>
          <a:p>
            <a:pPr indent="0" lvl="0" marL="0" rtl="0">
              <a:spcBef>
                <a:spcPts val="0"/>
              </a:spcBef>
              <a:spcAft>
                <a:spcPts val="0"/>
              </a:spcAft>
              <a:buNone/>
            </a:pPr>
            <a:r>
              <a:t/>
            </a:r>
            <a:endParaRPr/>
          </a:p>
          <a:p>
            <a:pPr indent="0" lvl="0" marL="0" rtl="0">
              <a:spcBef>
                <a:spcPts val="0"/>
              </a:spcBef>
              <a:spcAft>
                <a:spcPts val="0"/>
              </a:spcAft>
              <a:buNone/>
            </a:pPr>
            <a:r>
              <a:rPr lang="en"/>
              <a:t>Examples of monolithic software: Operating Systems, Stand-alone applications (runs everything locally, might call out to remote storage for backups).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rtl="0">
              <a:spcBef>
                <a:spcPts val="0"/>
              </a:spcBef>
              <a:spcAft>
                <a:spcPts val="0"/>
              </a:spcAft>
              <a:buNone/>
            </a:pPr>
            <a:r>
              <a:rPr lang="en"/>
              <a:t>Any guesses what kind of software system this org team might have?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rPr lang="en"/>
              <a:t>Microservice architecture is defined mostly by a bunch of mini applications inside an encompassing application. Teams are defined by lines of business rather than functionality. Teams are responsible for several code repositories which represent various parts of the application/business line they are managing and maintaining. These smaller applications all require contract agreements with the other applications that live in their </a:t>
            </a:r>
            <a:r>
              <a:rPr b="1" lang="en"/>
              <a:t>application ecosystem</a:t>
            </a:r>
            <a:r>
              <a:rPr lang="en"/>
              <a:t>. These applications will often exchange information between them causing duplication, but reducing some single points of failure.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Both </a:t>
            </a:r>
            <a:endParaRPr/>
          </a:p>
          <a:p>
            <a:pPr indent="0" lvl="0" marL="0" rtl="0">
              <a:lnSpc>
                <a:spcPct val="115000"/>
              </a:lnSpc>
              <a:spcBef>
                <a:spcPts val="0"/>
              </a:spcBef>
              <a:spcAft>
                <a:spcPts val="0"/>
              </a:spcAft>
              <a:buNone/>
            </a:pPr>
            <a:r>
              <a:rPr lang="en"/>
              <a:t>You’ll see that the tables are set up with different resources. </a:t>
            </a:r>
            <a:endParaRPr/>
          </a:p>
          <a:p>
            <a:pPr indent="0" lvl="0" marL="0" rtl="0">
              <a:lnSpc>
                <a:spcPct val="115000"/>
              </a:lnSpc>
              <a:spcBef>
                <a:spcPts val="0"/>
              </a:spcBef>
              <a:spcAft>
                <a:spcPts val="0"/>
              </a:spcAft>
              <a:buNone/>
            </a:pPr>
            <a:r>
              <a:rPr lang="en"/>
              <a:t>Read the directions. Ask us questions. </a:t>
            </a:r>
            <a:endParaRPr/>
          </a:p>
          <a:p>
            <a:pPr indent="0" lvl="0" marL="0" rtl="0">
              <a:lnSpc>
                <a:spcPct val="115000"/>
              </a:lnSpc>
              <a:spcBef>
                <a:spcPts val="0"/>
              </a:spcBef>
              <a:spcAft>
                <a:spcPts val="0"/>
              </a:spcAft>
              <a:buClr>
                <a:schemeClr val="dk1"/>
              </a:buClr>
              <a:buSzPts val="1100"/>
              <a:buFont typeface="Arial"/>
              <a:buNone/>
            </a:pPr>
            <a:r>
              <a:rPr lang="en"/>
              <a:t>If you are missing a resource, please let us know. </a:t>
            </a:r>
            <a:endParaRPr/>
          </a:p>
          <a:p>
            <a:pPr indent="0" lvl="0" marL="0" rtl="0">
              <a:lnSpc>
                <a:spcPct val="115000"/>
              </a:lnSpc>
              <a:spcBef>
                <a:spcPts val="0"/>
              </a:spcBef>
              <a:spcAft>
                <a:spcPts val="0"/>
              </a:spcAft>
              <a:buClr>
                <a:schemeClr val="dk1"/>
              </a:buClr>
              <a:buSzPts val="1100"/>
              <a:buFont typeface="Arial"/>
              <a:buNone/>
            </a:pPr>
            <a:r>
              <a:rPr lang="en"/>
              <a:t>10 minutes to actually build the airplanes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rPr lang="en"/>
              <a:t>Chocolates? Get snacks early for the group? - great idea</a:t>
            </a:r>
            <a:endParaRPr/>
          </a:p>
          <a:p>
            <a:pPr indent="0" lvl="0" marL="0">
              <a:spcBef>
                <a:spcPts val="0"/>
              </a:spcBef>
              <a:spcAft>
                <a:spcPts val="0"/>
              </a:spcAft>
              <a:buNone/>
            </a:pPr>
            <a:r>
              <a:t/>
            </a:r>
            <a:endParaRPr/>
          </a:p>
          <a:p>
            <a:pPr indent="-298450" lvl="0" marL="457200" rtl="0">
              <a:spcBef>
                <a:spcPts val="0"/>
              </a:spcBef>
              <a:spcAft>
                <a:spcPts val="0"/>
              </a:spcAft>
              <a:buClr>
                <a:schemeClr val="dk1"/>
              </a:buClr>
              <a:buSzPts val="1100"/>
              <a:buChar char="-"/>
            </a:pPr>
            <a:r>
              <a:rPr lang="en">
                <a:solidFill>
                  <a:schemeClr val="dk1"/>
                </a:solidFill>
              </a:rPr>
              <a:t>Did you write down the instructions, was it hard to remember them?</a:t>
            </a:r>
            <a:endParaRPr/>
          </a:p>
          <a:p>
            <a:pPr indent="-298450" lvl="0" marL="457200" rtl="0">
              <a:spcBef>
                <a:spcPts val="0"/>
              </a:spcBef>
              <a:spcAft>
                <a:spcPts val="0"/>
              </a:spcAft>
              <a:buSzPts val="1100"/>
              <a:buChar char="-"/>
            </a:pPr>
            <a:r>
              <a:rPr lang="en"/>
              <a:t>Were there any breakdowns in communication?</a:t>
            </a:r>
            <a:endParaRPr/>
          </a:p>
          <a:p>
            <a:pPr indent="-298450" lvl="0" marL="457200" rtl="0">
              <a:spcBef>
                <a:spcPts val="0"/>
              </a:spcBef>
              <a:spcAft>
                <a:spcPts val="0"/>
              </a:spcAft>
              <a:buSzPts val="1100"/>
              <a:buChar char="-"/>
            </a:pPr>
            <a:r>
              <a:rPr lang="en"/>
              <a:t>What was difficult?</a:t>
            </a:r>
            <a:endParaRPr/>
          </a:p>
          <a:p>
            <a:pPr indent="-298450" lvl="0" marL="457200" rtl="0">
              <a:spcBef>
                <a:spcPts val="0"/>
              </a:spcBef>
              <a:spcAft>
                <a:spcPts val="0"/>
              </a:spcAft>
              <a:buSzPts val="1100"/>
              <a:buChar char="-"/>
            </a:pPr>
            <a:r>
              <a:rPr lang="en"/>
              <a:t>Talk about organization/system/dependencies - what did people discover?</a:t>
            </a:r>
            <a:endParaRPr/>
          </a:p>
          <a:p>
            <a:pPr indent="-298450" lvl="0" marL="457200" rtl="0">
              <a:spcBef>
                <a:spcPts val="0"/>
              </a:spcBef>
              <a:spcAft>
                <a:spcPts val="0"/>
              </a:spcAft>
              <a:buSzPts val="1100"/>
              <a:buChar char="-"/>
            </a:pPr>
            <a:r>
              <a:rPr lang="en"/>
              <a:t>Did the organization of roles affect the “system” aka how the plane was built?</a:t>
            </a:r>
            <a:endParaRPr/>
          </a:p>
          <a:p>
            <a:pPr indent="-298450" lvl="0" marL="457200" rtl="0">
              <a:spcBef>
                <a:spcPts val="0"/>
              </a:spcBef>
              <a:spcAft>
                <a:spcPts val="0"/>
              </a:spcAft>
              <a:buSzPts val="1100"/>
              <a:buChar char="-"/>
            </a:pPr>
            <a:r>
              <a:rPr lang="en"/>
              <a:t>Did the dependencies between roles slow things down?</a:t>
            </a:r>
            <a:endParaRPr/>
          </a:p>
          <a:p>
            <a:pPr indent="-298450" lvl="0" marL="457200" rtl="0">
              <a:spcBef>
                <a:spcPts val="0"/>
              </a:spcBef>
              <a:spcAft>
                <a:spcPts val="0"/>
              </a:spcAft>
              <a:buSzPts val="1100"/>
              <a:buChar char="-"/>
            </a:pPr>
            <a:r>
              <a:rPr lang="en"/>
              <a:t>Did anyone come up with work-arounds?</a:t>
            </a:r>
            <a:endParaRPr/>
          </a:p>
          <a:p>
            <a:pPr indent="-298450" lvl="0" marL="457200" rtl="0">
              <a:spcBef>
                <a:spcPts val="0"/>
              </a:spcBef>
              <a:spcAft>
                <a:spcPts val="0"/>
              </a:spcAft>
              <a:buSzPts val="1100"/>
              <a:buChar char="-"/>
            </a:pPr>
            <a:r>
              <a:rPr lang="en"/>
              <a:t>With respect to value to your customer - what should you have focused on?</a:t>
            </a:r>
            <a:endParaRPr/>
          </a:p>
          <a:p>
            <a:pPr indent="-298450" lvl="0" marL="457200" rtl="0">
              <a:spcBef>
                <a:spcPts val="0"/>
              </a:spcBef>
              <a:spcAft>
                <a:spcPts val="0"/>
              </a:spcAft>
              <a:buClr>
                <a:schemeClr val="dk1"/>
              </a:buClr>
              <a:buSzPts val="1100"/>
              <a:buChar char="-"/>
            </a:pPr>
            <a:r>
              <a:rPr lang="en">
                <a:solidFill>
                  <a:schemeClr val="dk1"/>
                </a:solidFill>
              </a:rPr>
              <a:t>How many points did your team deliver?</a:t>
            </a:r>
            <a:endParaRPr>
              <a:solidFill>
                <a:schemeClr val="dk1"/>
              </a:solidFill>
            </a:endParaRPr>
          </a:p>
          <a:p>
            <a:pPr indent="-298450" lvl="0" marL="457200" rtl="0">
              <a:spcBef>
                <a:spcPts val="0"/>
              </a:spcBef>
              <a:spcAft>
                <a:spcPts val="0"/>
              </a:spcAft>
              <a:buSzPts val="1100"/>
              <a:buChar char="-"/>
            </a:pPr>
            <a:r>
              <a:t/>
            </a:r>
            <a:endParaRPr/>
          </a:p>
          <a:p>
            <a:pPr indent="0" lvl="0" marL="0" rtl="0">
              <a:lnSpc>
                <a:spcPct val="115000"/>
              </a:lnSpc>
              <a:spcBef>
                <a:spcPts val="0"/>
              </a:spcBef>
              <a:spcAft>
                <a:spcPts val="0"/>
              </a:spcAft>
              <a:buNone/>
            </a:pPr>
            <a:r>
              <a:t/>
            </a:r>
            <a:endParaRPr b="1"/>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Mel</a:t>
            </a:r>
            <a:endParaRPr/>
          </a:p>
          <a:p>
            <a:pPr indent="0" lvl="0" marL="0" rtl="0">
              <a:spcBef>
                <a:spcPts val="0"/>
              </a:spcBef>
              <a:spcAft>
                <a:spcPts val="0"/>
              </a:spcAft>
              <a:buNone/>
            </a:pPr>
            <a:r>
              <a:t/>
            </a:r>
            <a:endParaRPr/>
          </a:p>
          <a:p>
            <a:pPr indent="0" lvl="0" marL="0" rtl="0">
              <a:spcBef>
                <a:spcPts val="0"/>
              </a:spcBef>
              <a:spcAft>
                <a:spcPts val="0"/>
              </a:spcAft>
              <a:buNone/>
            </a:pPr>
            <a:r>
              <a:rPr lang="en"/>
              <a:t>Now that we are done with airplanes, Lisa is going to chat about a few more organizational system examples.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Lisa</a:t>
            </a:r>
            <a:endParaRPr>
              <a:solidFill>
                <a:schemeClr val="dk1"/>
              </a:solidFill>
            </a:endParaRPr>
          </a:p>
          <a:p>
            <a:pPr indent="0" lvl="0" marL="0" rtl="0">
              <a:lnSpc>
                <a:spcPct val="115000"/>
              </a:lnSpc>
              <a:spcBef>
                <a:spcPts val="0"/>
              </a:spcBef>
              <a:spcAft>
                <a:spcPts val="0"/>
              </a:spcAft>
              <a:buNone/>
            </a:pPr>
            <a:r>
              <a:rPr lang="en">
                <a:solidFill>
                  <a:schemeClr val="dk1"/>
                </a:solidFill>
              </a:rPr>
              <a:t>Self-organize into whatever organization do you think would work better. Choose a leader if you desire. You can work together with your paired team to build the most value for the customers. </a:t>
            </a:r>
            <a:endParaRPr>
              <a:solidFill>
                <a:schemeClr val="dk1"/>
              </a:solidFill>
            </a:endParaRPr>
          </a:p>
          <a:p>
            <a:pPr indent="0" lvl="0" marL="0" rtl="0">
              <a:lnSpc>
                <a:spcPct val="115000"/>
              </a:lnSpc>
              <a:spcBef>
                <a:spcPts val="0"/>
              </a:spcBef>
              <a:spcAft>
                <a:spcPts val="0"/>
              </a:spcAft>
              <a:buNone/>
            </a:pPr>
            <a:r>
              <a:rPr lang="en">
                <a:solidFill>
                  <a:schemeClr val="dk1"/>
                </a:solidFill>
              </a:rPr>
              <a:t>Hopefully they come up with something like - Individual tables have “cross-functional teams” - does this make it better?</a:t>
            </a:r>
            <a:endParaRPr>
              <a:solidFill>
                <a:schemeClr val="dk1"/>
              </a:solidFill>
            </a:endParaRPr>
          </a:p>
          <a:p>
            <a:pPr indent="0" lvl="0" marL="0" rtl="0">
              <a:lnSpc>
                <a:spcPct val="115000"/>
              </a:lnSpc>
              <a:spcBef>
                <a:spcPts val="0"/>
              </a:spcBef>
              <a:spcAft>
                <a:spcPts val="0"/>
              </a:spcAft>
              <a:buNone/>
            </a:pPr>
            <a:r>
              <a:rPr lang="en">
                <a:solidFill>
                  <a:schemeClr val="dk1"/>
                </a:solidFill>
              </a:rPr>
              <a:t>Timings for 2nd activity: </a:t>
            </a:r>
            <a:endParaRPr>
              <a:solidFill>
                <a:schemeClr val="dk1"/>
              </a:solidFill>
            </a:endParaRPr>
          </a:p>
          <a:p>
            <a:pPr indent="0" lvl="0" marL="0" rtl="0">
              <a:lnSpc>
                <a:spcPct val="115000"/>
              </a:lnSpc>
              <a:spcBef>
                <a:spcPts val="0"/>
              </a:spcBef>
              <a:spcAft>
                <a:spcPts val="0"/>
              </a:spcAft>
              <a:buNone/>
            </a:pPr>
            <a:r>
              <a:rPr lang="en">
                <a:solidFill>
                  <a:schemeClr val="dk1"/>
                </a:solidFill>
              </a:rPr>
              <a:t>5 minutes to reorganize</a:t>
            </a:r>
            <a:endParaRPr>
              <a:solidFill>
                <a:schemeClr val="dk1"/>
              </a:solidFill>
            </a:endParaRPr>
          </a:p>
          <a:p>
            <a:pPr indent="0" lvl="0" marL="0" rtl="0">
              <a:lnSpc>
                <a:spcPct val="115000"/>
              </a:lnSpc>
              <a:spcBef>
                <a:spcPts val="0"/>
              </a:spcBef>
              <a:spcAft>
                <a:spcPts val="0"/>
              </a:spcAft>
              <a:buNone/>
            </a:pPr>
            <a:r>
              <a:rPr lang="en">
                <a:solidFill>
                  <a:schemeClr val="dk1"/>
                </a:solidFill>
              </a:rPr>
              <a:t>15 minutes to build airplanes and tally points</a:t>
            </a:r>
            <a:endParaRPr>
              <a:solidFill>
                <a:schemeClr val="dk1"/>
              </a:solidFill>
            </a:endParaRPr>
          </a:p>
          <a:p>
            <a:pPr indent="0" lvl="0" marL="0" rtl="0">
              <a:lnSpc>
                <a:spcPct val="115000"/>
              </a:lnSpc>
              <a:spcBef>
                <a:spcPts val="0"/>
              </a:spcBef>
              <a:spcAft>
                <a:spcPts val="0"/>
              </a:spcAft>
              <a:buNone/>
            </a:pPr>
            <a:r>
              <a:rPr lang="en">
                <a:solidFill>
                  <a:schemeClr val="dk1"/>
                </a:solidFill>
              </a:rPr>
              <a:t>5 minutes retro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 then Mel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rPr lang="en"/>
              <a:t>Debrief: </a:t>
            </a:r>
            <a:r>
              <a:rPr lang="en">
                <a:solidFill>
                  <a:schemeClr val="dk1"/>
                </a:solidFill>
              </a:rPr>
              <a:t>Did you achieve more points? What was easier? What was difficult still? Do you feel like you were able to focus on what was valuable?</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What ideas do you think help different communication structures? What other improvements could you think of now? What would you mitigate in the different organizational structures?</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rPr lang="en"/>
              <a:t>Dependency mapping is exactly what it looks like. You decide what the core piece of your puzzle is and then slowly build up a picture around what makes it work. </a:t>
            </a:r>
            <a:endParaRPr/>
          </a:p>
          <a:p>
            <a:pPr indent="0" lvl="0" marL="0">
              <a:spcBef>
                <a:spcPts val="0"/>
              </a:spcBef>
              <a:spcAft>
                <a:spcPts val="0"/>
              </a:spcAft>
              <a:buNone/>
            </a:pPr>
            <a:r>
              <a:t/>
            </a:r>
            <a:endParaRPr/>
          </a:p>
          <a:p>
            <a:pPr indent="0" lvl="0" marL="0">
              <a:spcBef>
                <a:spcPts val="0"/>
              </a:spcBef>
              <a:spcAft>
                <a:spcPts val="0"/>
              </a:spcAft>
              <a:buNone/>
            </a:pPr>
            <a:r>
              <a:rPr lang="en"/>
              <a:t>This is much simpler example of a dependency mapping I did for a one page application. Without the various blobs, the application would have a partial or a total failure. The next interesting bit about this application is each color represents what different teams own. </a:t>
            </a:r>
            <a:endParaRPr/>
          </a:p>
          <a:p>
            <a:pPr indent="0" lvl="0" marL="0">
              <a:spcBef>
                <a:spcPts val="0"/>
              </a:spcBef>
              <a:spcAft>
                <a:spcPts val="0"/>
              </a:spcAft>
              <a:buNone/>
            </a:pPr>
            <a:r>
              <a:t/>
            </a:r>
            <a:endParaRPr/>
          </a:p>
          <a:p>
            <a:pPr indent="0" lvl="0" marL="0">
              <a:spcBef>
                <a:spcPts val="0"/>
              </a:spcBef>
              <a:spcAft>
                <a:spcPts val="0"/>
              </a:spcAft>
              <a:buNone/>
            </a:pPr>
            <a:r>
              <a:rPr lang="en"/>
              <a:t>It’s not always like that. This app could have easily been managed by one or two teams. </a:t>
            </a:r>
            <a:r>
              <a:rPr lang="en"/>
              <a:t>Touch points</a:t>
            </a:r>
            <a:r>
              <a:rPr lang="en"/>
              <a:t> are </a:t>
            </a:r>
            <a:r>
              <a:rPr lang="en"/>
              <a:t>crucial</a:t>
            </a:r>
            <a:r>
              <a:rPr lang="en"/>
              <a:t> to understand. I’m sure you all have dealt with something similar. I did was give it a visual context. </a:t>
            </a:r>
            <a:endParaRPr/>
          </a:p>
          <a:p>
            <a:pPr indent="0" lvl="0" marL="0">
              <a:spcBef>
                <a:spcPts val="0"/>
              </a:spcBef>
              <a:spcAft>
                <a:spcPts val="0"/>
              </a:spcAft>
              <a:buNone/>
            </a:pPr>
            <a:r>
              <a:t/>
            </a:r>
            <a:endParaRPr/>
          </a:p>
          <a:p>
            <a:pPr indent="0" lvl="0" marL="0">
              <a:spcBef>
                <a:spcPts val="0"/>
              </a:spcBef>
              <a:spcAft>
                <a:spcPts val="0"/>
              </a:spcAft>
              <a:buNone/>
            </a:pPr>
            <a:r>
              <a:rPr lang="en"/>
              <a:t>Quick Key:</a:t>
            </a:r>
            <a:endParaRPr/>
          </a:p>
          <a:p>
            <a:pPr indent="0" lvl="0" marL="0">
              <a:spcBef>
                <a:spcPts val="0"/>
              </a:spcBef>
              <a:spcAft>
                <a:spcPts val="0"/>
              </a:spcAft>
              <a:buNone/>
            </a:pPr>
            <a:r>
              <a:t/>
            </a:r>
            <a:endParaRPr/>
          </a:p>
          <a:p>
            <a:pPr indent="0" lvl="0" marL="0">
              <a:spcBef>
                <a:spcPts val="0"/>
              </a:spcBef>
              <a:spcAft>
                <a:spcPts val="0"/>
              </a:spcAft>
              <a:buNone/>
            </a:pPr>
            <a:r>
              <a:rPr lang="en"/>
              <a:t>Circles in front of the one page app are front end dependencies</a:t>
            </a:r>
            <a:endParaRPr/>
          </a:p>
          <a:p>
            <a:pPr indent="0" lvl="0" marL="0">
              <a:spcBef>
                <a:spcPts val="0"/>
              </a:spcBef>
              <a:spcAft>
                <a:spcPts val="0"/>
              </a:spcAft>
              <a:buNone/>
            </a:pPr>
            <a:r>
              <a:rPr lang="en"/>
              <a:t>Circles in the back of the one page app are back end dependencies</a:t>
            </a:r>
            <a:endParaRPr/>
          </a:p>
          <a:p>
            <a:pPr indent="0" lvl="0" marL="0">
              <a:spcBef>
                <a:spcPts val="0"/>
              </a:spcBef>
              <a:spcAft>
                <a:spcPts val="0"/>
              </a:spcAft>
              <a:buNone/>
            </a:pPr>
            <a:r>
              <a:rPr lang="en"/>
              <a:t>They are also colored by teams that own those dependencies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Additional suggestion might be to show how much surface area (ie vinn diagram like) the application depends on different parts.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t/>
            </a:r>
            <a:endParaRPr/>
          </a:p>
          <a:p>
            <a:pPr indent="0" lvl="0" marL="0">
              <a:spcBef>
                <a:spcPts val="0"/>
              </a:spcBef>
              <a:spcAft>
                <a:spcPts val="0"/>
              </a:spcAft>
              <a:buNone/>
            </a:pPr>
            <a:r>
              <a:rPr lang="en"/>
              <a:t>I usually like to build out mind maps for these types of things. You could create one for your pipeline, tool sets, application languages, quality metrics based on functionality or areas of the application, project environment, testing techniques… anything you can identify as a process or a system, map it. You might not realize exactly what’s happening until you get a visual representation of what you are doing. </a:t>
            </a:r>
            <a:endParaRPr/>
          </a:p>
          <a:p>
            <a:pPr indent="0" lvl="0" marL="0">
              <a:spcBef>
                <a:spcPts val="0"/>
              </a:spcBef>
              <a:spcAft>
                <a:spcPts val="0"/>
              </a:spcAft>
              <a:buNone/>
            </a:pPr>
            <a:r>
              <a:t/>
            </a:r>
            <a:endParaRPr/>
          </a:p>
          <a:p>
            <a:pPr indent="0" lvl="0" marL="0" rtl="0">
              <a:spcBef>
                <a:spcPts val="0"/>
              </a:spcBef>
              <a:spcAft>
                <a:spcPts val="0"/>
              </a:spcAft>
              <a:buNone/>
            </a:pPr>
            <a:r>
              <a:t/>
            </a:r>
            <a:endParaRPr>
              <a:latin typeface="Dosis"/>
              <a:ea typeface="Dosis"/>
              <a:cs typeface="Dosis"/>
              <a:sym typeface="Dosi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a:p>
            <a:pPr indent="0" lvl="0" marL="0">
              <a:spcBef>
                <a:spcPts val="0"/>
              </a:spcBef>
              <a:spcAft>
                <a:spcPts val="0"/>
              </a:spcAft>
              <a:buNone/>
            </a:pPr>
            <a:r>
              <a:rPr lang="en"/>
              <a:t>Mapping out your different teams can bring a lot of interesting questions to light. I did this recently, and noticed that there are teams of people who are also members of multiple other teams, such as testing and design. Also I noticed that 3 of our 4 managers are on one small team, the two largest teams don’t have any managers on them.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 Structure Example of Organizational Mapping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t/>
            </a:r>
            <a:endParaRPr/>
          </a:p>
          <a:p>
            <a:pPr indent="0" lvl="0" marL="0" rtl="0">
              <a:spcBef>
                <a:spcPts val="0"/>
              </a:spcBef>
              <a:spcAft>
                <a:spcPts val="0"/>
              </a:spcAft>
              <a:buNone/>
            </a:pPr>
            <a:r>
              <a:rPr lang="en"/>
              <a:t>For this exercise, we’ll take 10 minutes to draw examples of these kinds of mappings. 10 minutes to share.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a:p>
            <a:pPr indent="0" lvl="0" marL="0">
              <a:spcBef>
                <a:spcPts val="0"/>
              </a:spcBef>
              <a:spcAft>
                <a:spcPts val="0"/>
              </a:spcAft>
              <a:buNone/>
            </a:pPr>
            <a:r>
              <a:rPr lang="en"/>
              <a:t>Debrief: </a:t>
            </a:r>
            <a:r>
              <a:rPr lang="en">
                <a:solidFill>
                  <a:schemeClr val="dk1"/>
                </a:solidFill>
              </a:rPr>
              <a:t>Do you see any advantages for one system design over another</a:t>
            </a:r>
            <a:r>
              <a:rPr lang="en">
                <a:solidFill>
                  <a:schemeClr val="dk1"/>
                </a:solidFill>
              </a:rPr>
              <a:t>?</a:t>
            </a:r>
            <a:endParaRPr>
              <a:solidFill>
                <a:schemeClr val="dk1"/>
              </a:solidFill>
            </a:endParaRPr>
          </a:p>
          <a:p>
            <a:pPr indent="0" lvl="0" marL="0" rtl="0">
              <a:spcBef>
                <a:spcPts val="0"/>
              </a:spcBef>
              <a:spcAft>
                <a:spcPts val="0"/>
              </a:spcAft>
              <a:buNone/>
            </a:pPr>
            <a:r>
              <a:rPr lang="en">
                <a:solidFill>
                  <a:schemeClr val="dk1"/>
                </a:solidFill>
              </a:rPr>
              <a:t>What value do you see in visualizing the eco systems with dependency, system, and/or organization maps?</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Mel</a:t>
            </a:r>
            <a:endParaRPr/>
          </a:p>
          <a:p>
            <a:pPr indent="0" lvl="0" marL="0">
              <a:spcBef>
                <a:spcPts val="0"/>
              </a:spcBef>
              <a:spcAft>
                <a:spcPts val="0"/>
              </a:spcAft>
              <a:buNone/>
            </a:pPr>
            <a:r>
              <a:rPr lang="en"/>
              <a:t>Ask people if they’re willing to share</a:t>
            </a:r>
            <a:endParaRPr/>
          </a:p>
          <a:p>
            <a:pPr indent="0" lvl="0" marL="0" rtl="0">
              <a:spcBef>
                <a:spcPts val="0"/>
              </a:spcBef>
              <a:spcAft>
                <a:spcPts val="0"/>
              </a:spcAft>
              <a:buNone/>
            </a:pPr>
            <a:r>
              <a:rPr lang="en"/>
              <a:t>Who’s interested in an open space session to practice this stuff some more?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10" name="Shape 6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Pros/Cons of different system/organizational designs.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rPr lang="en"/>
              <a:t>If you’re sitting with people you work with, please split up!</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1" name="Shape 6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6" name="Shape 6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about, we give a chocolate to everyone who turns in an eval form - or, other idea for a treat? We could buy something on Sunday?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3138" y="687388"/>
            <a:ext cx="6091500" cy="34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Shape 63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Door prizes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32" name="Shape 632"/>
          <p:cNvSpPr txBox="1"/>
          <p:nvPr>
            <p:ph idx="12" type="sldNum"/>
          </p:nvPr>
        </p:nvSpPr>
        <p:spPr>
          <a:xfrm>
            <a:off x="3884613" y="8685214"/>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Mel</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You, the participants, get to do a lot of the work! Please don’t hesitate to ask questions, or share a quick story.</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We realize that most of us work in companies where we don’t have a lot of control over how things are organized.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This whole workshop is a way for all of us to help each other generate ideas of how to mitigate risks we see because of organizational communication.</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The trick will be to find those gaps, put something in place to reduce the risk, and then make it visible.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Change doesn’t happen unless people know you are actively doing something to reduce risk.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t/>
            </a:r>
            <a:endParaRPr/>
          </a:p>
          <a:p>
            <a:pPr indent="0" lvl="0" marL="0">
              <a:spcBef>
                <a:spcPts val="0"/>
              </a:spcBef>
              <a:spcAft>
                <a:spcPts val="0"/>
              </a:spcAft>
              <a:buNone/>
            </a:pPr>
            <a:r>
              <a:rPr lang="en"/>
              <a:t>The general idea is that a system can only build things as it’s organized. </a:t>
            </a:r>
            <a:endParaRPr/>
          </a:p>
          <a:p>
            <a:pPr indent="0" lvl="0" marL="0">
              <a:spcBef>
                <a:spcPts val="0"/>
              </a:spcBef>
              <a:spcAft>
                <a:spcPts val="0"/>
              </a:spcAft>
              <a:buNone/>
            </a:pPr>
            <a:r>
              <a:t/>
            </a:r>
            <a:endParaRPr/>
          </a:p>
          <a:p>
            <a:pPr indent="0" lvl="0" marL="0">
              <a:spcBef>
                <a:spcPts val="0"/>
              </a:spcBef>
              <a:spcAft>
                <a:spcPts val="0"/>
              </a:spcAft>
              <a:buNone/>
            </a:pPr>
            <a:r>
              <a:rPr lang="en"/>
              <a:t>Think of ants and bees. They have a fairly set system of communication and organization that causes them to create things in a </a:t>
            </a:r>
            <a:r>
              <a:rPr lang="en"/>
              <a:t>predictable</a:t>
            </a:r>
            <a:r>
              <a:rPr lang="en"/>
              <a:t> pattern.</a:t>
            </a:r>
            <a:endParaRPr/>
          </a:p>
          <a:p>
            <a:pPr indent="0" lvl="0" marL="0">
              <a:spcBef>
                <a:spcPts val="0"/>
              </a:spcBef>
              <a:spcAft>
                <a:spcPts val="0"/>
              </a:spcAft>
              <a:buNone/>
            </a:pPr>
            <a:r>
              <a:t/>
            </a:r>
            <a:endParaRPr/>
          </a:p>
          <a:p>
            <a:pPr indent="0" lvl="0" marL="0">
              <a:spcBef>
                <a:spcPts val="0"/>
              </a:spcBef>
              <a:spcAft>
                <a:spcPts val="0"/>
              </a:spcAft>
              <a:buNone/>
            </a:pPr>
            <a:r>
              <a:rPr lang="en"/>
              <a:t>Humans, have this too. And it’s easily seen in how we organize groups and how those groups or individuals in a group end up communicating.</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Welcome to part 1 of our workshop</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a:p>
            <a:pPr indent="0" lvl="0" marL="0">
              <a:spcBef>
                <a:spcPts val="0"/>
              </a:spcBef>
              <a:spcAft>
                <a:spcPts val="0"/>
              </a:spcAft>
              <a:buNone/>
            </a:pPr>
            <a:r>
              <a:rPr lang="en"/>
              <a:t>The flow and structure of a system, architecting how the components fit together and communicate.</a:t>
            </a:r>
            <a:endParaRPr/>
          </a:p>
          <a:p>
            <a:pPr indent="0" lvl="0" marL="0">
              <a:spcBef>
                <a:spcPts val="0"/>
              </a:spcBef>
              <a:spcAft>
                <a:spcPts val="0"/>
              </a:spcAft>
              <a:buNone/>
            </a:pPr>
            <a:r>
              <a:t/>
            </a:r>
            <a:endParaRPr/>
          </a:p>
          <a:p>
            <a:pPr indent="0" lvl="0" marL="0">
              <a:spcBef>
                <a:spcPts val="0"/>
              </a:spcBef>
              <a:spcAft>
                <a:spcPts val="0"/>
              </a:spcAft>
              <a:buNone/>
            </a:pPr>
            <a:r>
              <a:rPr lang="en"/>
              <a:t>From: </a:t>
            </a:r>
            <a:r>
              <a:rPr lang="en" u="sng">
                <a:solidFill>
                  <a:schemeClr val="hlink"/>
                </a:solidFill>
                <a:hlinkClick r:id="rId2"/>
              </a:rPr>
              <a:t>https://en.wikipedia.org/wiki/Systems_design</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Shape 55"/>
          <p:cNvSpPr/>
          <p:nvPr/>
        </p:nvSpPr>
        <p:spPr>
          <a:xfrm>
            <a:off x="0" y="0"/>
            <a:ext cx="9144093" cy="5143522"/>
          </a:xfrm>
          <a:custGeom>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t/>
            </a:r>
            <a:endParaRPr/>
          </a:p>
        </p:txBody>
      </p:sp>
      <p:sp>
        <p:nvSpPr>
          <p:cNvPr id="56" name="Shape 56"/>
          <p:cNvSpPr/>
          <p:nvPr/>
        </p:nvSpPr>
        <p:spPr>
          <a:xfrm>
            <a:off x="0" y="4136135"/>
            <a:ext cx="1085915" cy="1007345"/>
          </a:xfrm>
          <a:custGeom>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0" y="0"/>
            <a:ext cx="1936023" cy="2500369"/>
          </a:xfrm>
          <a:custGeom>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2221665" y="0"/>
            <a:ext cx="971649" cy="843027"/>
          </a:xfrm>
          <a:custGeom>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txBox="1"/>
          <p:nvPr>
            <p:ph type="ctrTitle"/>
          </p:nvPr>
        </p:nvSpPr>
        <p:spPr>
          <a:xfrm>
            <a:off x="4918075" y="1991850"/>
            <a:ext cx="3957900" cy="1159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0" name="Shape 60"/>
          <p:cNvSpPr txBox="1"/>
          <p:nvPr/>
        </p:nvSpPr>
        <p:spPr>
          <a:xfrm>
            <a:off x="7600750" y="4312250"/>
            <a:ext cx="12582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61" name="Shape 61"/>
        <p:cNvGrpSpPr/>
        <p:nvPr/>
      </p:nvGrpSpPr>
      <p:grpSpPr>
        <a:xfrm>
          <a:off x="0" y="0"/>
          <a:ext cx="0" cy="0"/>
          <a:chOff x="0" y="0"/>
          <a:chExt cx="0" cy="0"/>
        </a:xfrm>
      </p:grpSpPr>
      <p:sp>
        <p:nvSpPr>
          <p:cNvPr id="62" name="Shape 62"/>
          <p:cNvSpPr/>
          <p:nvPr/>
        </p:nvSpPr>
        <p:spPr>
          <a:xfrm>
            <a:off x="25" y="50"/>
            <a:ext cx="9143954" cy="5143389"/>
          </a:xfrm>
          <a:custGeom>
            <a:pathLst>
              <a:path extrusionOk="0" h="53026" w="9427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rgbClr val="9BCF6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235802" y="2802078"/>
            <a:ext cx="1905613" cy="1255536"/>
          </a:xfrm>
          <a:custGeom>
            <a:pathLst>
              <a:path extrusionOk="0" h="12944" w="19646">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0" y="4136091"/>
            <a:ext cx="1085984" cy="1007319"/>
          </a:xfrm>
          <a:custGeom>
            <a:pathLst>
              <a:path extrusionOk="0" h="10385" w="11196">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51B148"/>
              </a:solidFill>
            </a:endParaRPr>
          </a:p>
        </p:txBody>
      </p:sp>
      <p:sp>
        <p:nvSpPr>
          <p:cNvPr id="65" name="Shape 65"/>
          <p:cNvSpPr/>
          <p:nvPr/>
        </p:nvSpPr>
        <p:spPr>
          <a:xfrm>
            <a:off x="0" y="0"/>
            <a:ext cx="1936070" cy="2500305"/>
          </a:xfrm>
          <a:custGeom>
            <a:pathLst>
              <a:path extrusionOk="0" h="25777" w="1996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51B148"/>
              </a:solidFill>
            </a:endParaRPr>
          </a:p>
        </p:txBody>
      </p:sp>
      <p:sp>
        <p:nvSpPr>
          <p:cNvPr id="66" name="Shape 66"/>
          <p:cNvSpPr/>
          <p:nvPr/>
        </p:nvSpPr>
        <p:spPr>
          <a:xfrm>
            <a:off x="2221739" y="0"/>
            <a:ext cx="971624" cy="843005"/>
          </a:xfrm>
          <a:custGeom>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51B148"/>
              </a:solidFill>
            </a:endParaRPr>
          </a:p>
        </p:txBody>
      </p:sp>
      <p:sp>
        <p:nvSpPr>
          <p:cNvPr id="67" name="Shape 67"/>
          <p:cNvSpPr/>
          <p:nvPr/>
        </p:nvSpPr>
        <p:spPr>
          <a:xfrm>
            <a:off x="1680587" y="3914645"/>
            <a:ext cx="1491337" cy="1228764"/>
          </a:xfrm>
          <a:custGeom>
            <a:pathLst>
              <a:path extrusionOk="0" h="12668" w="15375">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ctrTitle"/>
          </p:nvPr>
        </p:nvSpPr>
        <p:spPr>
          <a:xfrm>
            <a:off x="5349175" y="1964350"/>
            <a:ext cx="3108900" cy="11598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69" name="Shape 69"/>
          <p:cNvSpPr txBox="1"/>
          <p:nvPr>
            <p:ph idx="1" type="subTitle"/>
          </p:nvPr>
        </p:nvSpPr>
        <p:spPr>
          <a:xfrm>
            <a:off x="5349175" y="3221054"/>
            <a:ext cx="31089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p:txBody>
      </p:sp>
      <p:sp>
        <p:nvSpPr>
          <p:cNvPr id="70" name="Shape 70"/>
          <p:cNvSpPr txBox="1"/>
          <p:nvPr/>
        </p:nvSpPr>
        <p:spPr>
          <a:xfrm>
            <a:off x="582400" y="4473450"/>
            <a:ext cx="14913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71" name="Shape 71"/>
        <p:cNvGrpSpPr/>
        <p:nvPr/>
      </p:nvGrpSpPr>
      <p:grpSpPr>
        <a:xfrm>
          <a:off x="0" y="0"/>
          <a:ext cx="0" cy="0"/>
          <a:chOff x="0" y="0"/>
          <a:chExt cx="0" cy="0"/>
        </a:xfrm>
      </p:grpSpPr>
      <p:sp>
        <p:nvSpPr>
          <p:cNvPr id="72" name="Shape 72"/>
          <p:cNvSpPr txBox="1"/>
          <p:nvPr>
            <p:ph type="title"/>
          </p:nvPr>
        </p:nvSpPr>
        <p:spPr>
          <a:xfrm>
            <a:off x="4320075" y="893225"/>
            <a:ext cx="4366800" cy="690900"/>
          </a:xfrm>
          <a:prstGeom prst="rect">
            <a:avLst/>
          </a:prstGeom>
        </p:spPr>
        <p:txBody>
          <a:bodyPr anchorCtr="0" anchor="t" bIns="91425" lIns="91425" spcFirstLastPara="1" rIns="91425" wrap="square" tIns="91425"/>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2">
  <p:cSld name="TITLE_1_3">
    <p:spTree>
      <p:nvGrpSpPr>
        <p:cNvPr id="73" name="Shape 73"/>
        <p:cNvGrpSpPr/>
        <p:nvPr/>
      </p:nvGrpSpPr>
      <p:grpSpPr>
        <a:xfrm>
          <a:off x="0" y="0"/>
          <a:ext cx="0" cy="0"/>
          <a:chOff x="0" y="0"/>
          <a:chExt cx="0" cy="0"/>
        </a:xfrm>
      </p:grpSpPr>
      <p:sp>
        <p:nvSpPr>
          <p:cNvPr id="74" name="Shape 74"/>
          <p:cNvSpPr/>
          <p:nvPr/>
        </p:nvSpPr>
        <p:spPr>
          <a:xfrm>
            <a:off x="25" y="50"/>
            <a:ext cx="9143954" cy="5143389"/>
          </a:xfrm>
          <a:custGeom>
            <a:pathLst>
              <a:path extrusionOk="0" h="53026" w="9427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rgbClr val="9BCF6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235802" y="2802078"/>
            <a:ext cx="1905613" cy="1255536"/>
          </a:xfrm>
          <a:custGeom>
            <a:pathLst>
              <a:path extrusionOk="0" h="12944" w="19646">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0" y="4136091"/>
            <a:ext cx="1085984" cy="1007319"/>
          </a:xfrm>
          <a:custGeom>
            <a:pathLst>
              <a:path extrusionOk="0" h="10385" w="11196">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77" name="Shape 77"/>
          <p:cNvSpPr/>
          <p:nvPr/>
        </p:nvSpPr>
        <p:spPr>
          <a:xfrm>
            <a:off x="0" y="0"/>
            <a:ext cx="1936070" cy="2500305"/>
          </a:xfrm>
          <a:custGeom>
            <a:pathLst>
              <a:path extrusionOk="0" h="25777" w="1996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78" name="Shape 78"/>
          <p:cNvSpPr/>
          <p:nvPr/>
        </p:nvSpPr>
        <p:spPr>
          <a:xfrm>
            <a:off x="2221739" y="0"/>
            <a:ext cx="971624" cy="843005"/>
          </a:xfrm>
          <a:custGeom>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79" name="Shape 79"/>
          <p:cNvSpPr/>
          <p:nvPr/>
        </p:nvSpPr>
        <p:spPr>
          <a:xfrm>
            <a:off x="1680587" y="3914645"/>
            <a:ext cx="1491337" cy="1228764"/>
          </a:xfrm>
          <a:custGeom>
            <a:pathLst>
              <a:path extrusionOk="0" h="12668" w="15375">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txBox="1"/>
          <p:nvPr>
            <p:ph type="ctrTitle"/>
          </p:nvPr>
        </p:nvSpPr>
        <p:spPr>
          <a:xfrm>
            <a:off x="5349175" y="1964350"/>
            <a:ext cx="3108900" cy="11598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81" name="Shape 81"/>
          <p:cNvSpPr txBox="1"/>
          <p:nvPr>
            <p:ph idx="1" type="subTitle"/>
          </p:nvPr>
        </p:nvSpPr>
        <p:spPr>
          <a:xfrm>
            <a:off x="5349175" y="3221054"/>
            <a:ext cx="31089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p:txBody>
      </p:sp>
      <p:sp>
        <p:nvSpPr>
          <p:cNvPr id="82" name="Shape 82"/>
          <p:cNvSpPr txBox="1"/>
          <p:nvPr/>
        </p:nvSpPr>
        <p:spPr>
          <a:xfrm>
            <a:off x="582400" y="4473450"/>
            <a:ext cx="14913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1">
  <p:cSld name="TITLE_1_2">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Shape 84"/>
          <p:cNvSpPr/>
          <p:nvPr/>
        </p:nvSpPr>
        <p:spPr>
          <a:xfrm>
            <a:off x="25" y="50"/>
            <a:ext cx="9143954" cy="5143389"/>
          </a:xfrm>
          <a:custGeom>
            <a:pathLst>
              <a:path extrusionOk="0" h="53026" w="9427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rgbClr val="9BCF6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235802" y="2802078"/>
            <a:ext cx="1905613" cy="1255536"/>
          </a:xfrm>
          <a:custGeom>
            <a:pathLst>
              <a:path extrusionOk="0" h="12944" w="19646">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0" y="4136091"/>
            <a:ext cx="1085984" cy="1007319"/>
          </a:xfrm>
          <a:custGeom>
            <a:pathLst>
              <a:path extrusionOk="0" h="10385" w="11196">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87" name="Shape 87"/>
          <p:cNvSpPr/>
          <p:nvPr/>
        </p:nvSpPr>
        <p:spPr>
          <a:xfrm>
            <a:off x="0" y="0"/>
            <a:ext cx="1936070" cy="2500305"/>
          </a:xfrm>
          <a:custGeom>
            <a:pathLst>
              <a:path extrusionOk="0" h="25777" w="1996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88" name="Shape 88"/>
          <p:cNvSpPr/>
          <p:nvPr/>
        </p:nvSpPr>
        <p:spPr>
          <a:xfrm>
            <a:off x="2221739" y="0"/>
            <a:ext cx="971624" cy="843005"/>
          </a:xfrm>
          <a:custGeom>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89" name="Shape 89"/>
          <p:cNvSpPr/>
          <p:nvPr/>
        </p:nvSpPr>
        <p:spPr>
          <a:xfrm>
            <a:off x="1680587" y="3914645"/>
            <a:ext cx="1491337" cy="1228764"/>
          </a:xfrm>
          <a:custGeom>
            <a:pathLst>
              <a:path extrusionOk="0" h="12668" w="15375">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txBox="1"/>
          <p:nvPr>
            <p:ph type="ctrTitle"/>
          </p:nvPr>
        </p:nvSpPr>
        <p:spPr>
          <a:xfrm>
            <a:off x="5349175" y="1964350"/>
            <a:ext cx="3108900" cy="11598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91" name="Shape 91"/>
          <p:cNvSpPr txBox="1"/>
          <p:nvPr>
            <p:ph idx="1" type="subTitle"/>
          </p:nvPr>
        </p:nvSpPr>
        <p:spPr>
          <a:xfrm>
            <a:off x="5349175" y="3221054"/>
            <a:ext cx="31089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p:txBody>
      </p:sp>
      <p:sp>
        <p:nvSpPr>
          <p:cNvPr id="92" name="Shape 92"/>
          <p:cNvSpPr txBox="1"/>
          <p:nvPr/>
        </p:nvSpPr>
        <p:spPr>
          <a:xfrm>
            <a:off x="582400" y="4473450"/>
            <a:ext cx="14913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3" name="Shape 93"/>
        <p:cNvGrpSpPr/>
        <p:nvPr/>
      </p:nvGrpSpPr>
      <p:grpSpPr>
        <a:xfrm>
          <a:off x="0" y="0"/>
          <a:ext cx="0" cy="0"/>
          <a:chOff x="0" y="0"/>
          <a:chExt cx="0" cy="0"/>
        </a:xfrm>
      </p:grpSpPr>
      <p:sp>
        <p:nvSpPr>
          <p:cNvPr id="94" name="Shape 94"/>
          <p:cNvSpPr/>
          <p:nvPr/>
        </p:nvSpPr>
        <p:spPr>
          <a:xfrm>
            <a:off x="0" y="0"/>
            <a:ext cx="9144093" cy="5143522"/>
          </a:xfrm>
          <a:custGeom>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1650244" y="3237827"/>
            <a:ext cx="930521" cy="1355672"/>
          </a:xfrm>
          <a:custGeom>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7602686" y="3512916"/>
            <a:ext cx="1278848" cy="1021604"/>
          </a:xfrm>
          <a:custGeom>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6991883" y="3961149"/>
            <a:ext cx="566286" cy="927029"/>
          </a:xfrm>
          <a:custGeom>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0" y="2514602"/>
            <a:ext cx="1378855" cy="1907408"/>
          </a:xfrm>
          <a:custGeom>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2114578" y="0"/>
            <a:ext cx="1107352" cy="964471"/>
          </a:xfrm>
          <a:custGeom>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7600940" y="421461"/>
            <a:ext cx="1543076" cy="2686124"/>
          </a:xfrm>
          <a:custGeom>
            <a:pathLst>
              <a:path extrusionOk="0" h="27692" w="15908">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txBox="1"/>
          <p:nvPr>
            <p:ph idx="1" type="body"/>
          </p:nvPr>
        </p:nvSpPr>
        <p:spPr>
          <a:xfrm>
            <a:off x="3344575" y="1323600"/>
            <a:ext cx="3859200" cy="819900"/>
          </a:xfrm>
          <a:prstGeom prst="rect">
            <a:avLst/>
          </a:prstGeom>
        </p:spPr>
        <p:txBody>
          <a:bodyPr anchorCtr="0" anchor="t" bIns="91425" lIns="91425" spcFirstLastPara="1" rIns="91425" wrap="square" tIns="91425"/>
          <a:lstStyle>
            <a:lvl1pPr indent="-393700" lvl="0" marL="457200" rtl="0">
              <a:spcBef>
                <a:spcPts val="600"/>
              </a:spcBef>
              <a:spcAft>
                <a:spcPts val="0"/>
              </a:spcAft>
              <a:buClr>
                <a:srgbClr val="51B148"/>
              </a:buClr>
              <a:buSzPts val="2600"/>
              <a:buChar char="⊷"/>
              <a:defRPr i="1" sz="2600">
                <a:solidFill>
                  <a:srgbClr val="51B148"/>
                </a:solidFill>
              </a:defRPr>
            </a:lvl1pPr>
            <a:lvl2pPr indent="-393700" lvl="1" marL="914400" rtl="0">
              <a:spcBef>
                <a:spcPts val="0"/>
              </a:spcBef>
              <a:spcAft>
                <a:spcPts val="0"/>
              </a:spcAft>
              <a:buClr>
                <a:srgbClr val="51B148"/>
              </a:buClr>
              <a:buSzPts val="2600"/>
              <a:buChar char="⊶"/>
              <a:defRPr i="1" sz="2600">
                <a:solidFill>
                  <a:srgbClr val="51B148"/>
                </a:solidFill>
              </a:defRPr>
            </a:lvl2pPr>
            <a:lvl3pPr indent="-393700" lvl="2" marL="1371600" rtl="0">
              <a:spcBef>
                <a:spcPts val="0"/>
              </a:spcBef>
              <a:spcAft>
                <a:spcPts val="0"/>
              </a:spcAft>
              <a:buClr>
                <a:srgbClr val="51B148"/>
              </a:buClr>
              <a:buSzPts val="2600"/>
              <a:buChar char="⊸"/>
              <a:defRPr i="1" sz="2600">
                <a:solidFill>
                  <a:srgbClr val="51B148"/>
                </a:solidFill>
              </a:defRPr>
            </a:lvl3pPr>
            <a:lvl4pPr indent="-393700" lvl="3" marL="1828800" rtl="0">
              <a:spcBef>
                <a:spcPts val="0"/>
              </a:spcBef>
              <a:spcAft>
                <a:spcPts val="0"/>
              </a:spcAft>
              <a:buClr>
                <a:srgbClr val="51B148"/>
              </a:buClr>
              <a:buSzPts val="2600"/>
              <a:buChar char="●"/>
              <a:defRPr i="1" sz="2600">
                <a:solidFill>
                  <a:srgbClr val="51B148"/>
                </a:solidFill>
              </a:defRPr>
            </a:lvl4pPr>
            <a:lvl5pPr indent="-393700" lvl="4" marL="2286000" rtl="0">
              <a:spcBef>
                <a:spcPts val="0"/>
              </a:spcBef>
              <a:spcAft>
                <a:spcPts val="0"/>
              </a:spcAft>
              <a:buClr>
                <a:srgbClr val="51B148"/>
              </a:buClr>
              <a:buSzPts val="2600"/>
              <a:buChar char="○"/>
              <a:defRPr i="1" sz="2600">
                <a:solidFill>
                  <a:srgbClr val="51B148"/>
                </a:solidFill>
              </a:defRPr>
            </a:lvl5pPr>
            <a:lvl6pPr indent="-393700" lvl="5" marL="2743200" rtl="0">
              <a:spcBef>
                <a:spcPts val="0"/>
              </a:spcBef>
              <a:spcAft>
                <a:spcPts val="0"/>
              </a:spcAft>
              <a:buClr>
                <a:srgbClr val="51B148"/>
              </a:buClr>
              <a:buSzPts val="2600"/>
              <a:buChar char="■"/>
              <a:defRPr i="1" sz="2600">
                <a:solidFill>
                  <a:srgbClr val="51B148"/>
                </a:solidFill>
              </a:defRPr>
            </a:lvl6pPr>
            <a:lvl7pPr indent="-393700" lvl="6" marL="3200400" rtl="0">
              <a:spcBef>
                <a:spcPts val="0"/>
              </a:spcBef>
              <a:spcAft>
                <a:spcPts val="0"/>
              </a:spcAft>
              <a:buClr>
                <a:srgbClr val="51B148"/>
              </a:buClr>
              <a:buSzPts val="2600"/>
              <a:buChar char="●"/>
              <a:defRPr i="1" sz="2600">
                <a:solidFill>
                  <a:srgbClr val="51B148"/>
                </a:solidFill>
              </a:defRPr>
            </a:lvl7pPr>
            <a:lvl8pPr indent="-393700" lvl="7" marL="3657600" rtl="0">
              <a:spcBef>
                <a:spcPts val="0"/>
              </a:spcBef>
              <a:spcAft>
                <a:spcPts val="0"/>
              </a:spcAft>
              <a:buClr>
                <a:srgbClr val="51B148"/>
              </a:buClr>
              <a:buSzPts val="2600"/>
              <a:buChar char="○"/>
              <a:defRPr i="1" sz="2600">
                <a:solidFill>
                  <a:srgbClr val="51B148"/>
                </a:solidFill>
              </a:defRPr>
            </a:lvl8pPr>
            <a:lvl9pPr indent="-393700" lvl="8" marL="4114800">
              <a:spcBef>
                <a:spcPts val="0"/>
              </a:spcBef>
              <a:spcAft>
                <a:spcPts val="0"/>
              </a:spcAft>
              <a:buClr>
                <a:srgbClr val="51B148"/>
              </a:buClr>
              <a:buSzPts val="2600"/>
              <a:buChar char="■"/>
              <a:defRPr i="1" sz="2600">
                <a:solidFill>
                  <a:srgbClr val="51B148"/>
                </a:solidFill>
              </a:defRPr>
            </a:lvl9pPr>
          </a:lstStyle>
          <a:p/>
        </p:txBody>
      </p:sp>
      <p:sp>
        <p:nvSpPr>
          <p:cNvPr id="102" name="Shape 10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03" name="Shape 103"/>
          <p:cNvSpPr txBox="1"/>
          <p:nvPr/>
        </p:nvSpPr>
        <p:spPr>
          <a:xfrm>
            <a:off x="388700" y="4199350"/>
            <a:ext cx="13200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4" name="Shape 104"/>
        <p:cNvGrpSpPr/>
        <p:nvPr/>
      </p:nvGrpSpPr>
      <p:grpSpPr>
        <a:xfrm>
          <a:off x="0" y="0"/>
          <a:ext cx="0" cy="0"/>
          <a:chOff x="0" y="0"/>
          <a:chExt cx="0" cy="0"/>
        </a:xfrm>
      </p:grpSpPr>
      <p:sp>
        <p:nvSpPr>
          <p:cNvPr id="105" name="Shape 105"/>
          <p:cNvSpPr/>
          <p:nvPr/>
        </p:nvSpPr>
        <p:spPr>
          <a:xfrm>
            <a:off x="0" y="0"/>
            <a:ext cx="9144093" cy="5143522"/>
          </a:xfrm>
          <a:custGeom>
            <a:pathLst>
              <a:path extrusionOk="0" h="53026" w="94269">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528548" y="1071451"/>
            <a:ext cx="1164582" cy="1832524"/>
          </a:xfrm>
          <a:custGeom>
            <a:pathLst>
              <a:path extrusionOk="0" h="18892" w="12006">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1192991" y="0"/>
            <a:ext cx="2343229" cy="1357321"/>
          </a:xfrm>
          <a:custGeom>
            <a:pathLst>
              <a:path extrusionOk="0" h="13993" w="24157">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0" y="3350346"/>
            <a:ext cx="1257314" cy="1793142"/>
          </a:xfrm>
          <a:custGeom>
            <a:pathLst>
              <a:path extrusionOk="0" h="18486" w="12962">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txBox="1"/>
          <p:nvPr>
            <p:ph type="title"/>
          </p:nvPr>
        </p:nvSpPr>
        <p:spPr>
          <a:xfrm>
            <a:off x="4320075" y="893225"/>
            <a:ext cx="4366800" cy="6909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10" name="Shape 110"/>
          <p:cNvSpPr txBox="1"/>
          <p:nvPr>
            <p:ph idx="1" type="body"/>
          </p:nvPr>
        </p:nvSpPr>
        <p:spPr>
          <a:xfrm>
            <a:off x="4320075" y="1694175"/>
            <a:ext cx="4366800" cy="30558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111" name="Shape 11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12" name="Shape 112"/>
          <p:cNvSpPr txBox="1"/>
          <p:nvPr/>
        </p:nvSpPr>
        <p:spPr>
          <a:xfrm>
            <a:off x="388700" y="4199350"/>
            <a:ext cx="13200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113" name="Shape 113"/>
        <p:cNvGrpSpPr/>
        <p:nvPr/>
      </p:nvGrpSpPr>
      <p:grpSpPr>
        <a:xfrm>
          <a:off x="0" y="0"/>
          <a:ext cx="0" cy="0"/>
          <a:chOff x="0" y="0"/>
          <a:chExt cx="0" cy="0"/>
        </a:xfrm>
      </p:grpSpPr>
      <p:sp>
        <p:nvSpPr>
          <p:cNvPr id="114" name="Shape 114"/>
          <p:cNvSpPr/>
          <p:nvPr/>
        </p:nvSpPr>
        <p:spPr>
          <a:xfrm>
            <a:off x="0" y="0"/>
            <a:ext cx="9144093" cy="5143522"/>
          </a:xfrm>
          <a:custGeom>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0" y="4136135"/>
            <a:ext cx="1085915" cy="1007345"/>
          </a:xfrm>
          <a:custGeom>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0" y="0"/>
            <a:ext cx="1936023" cy="2500369"/>
          </a:xfrm>
          <a:custGeom>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2221665" y="0"/>
            <a:ext cx="971649" cy="843027"/>
          </a:xfrm>
          <a:custGeom>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txBox="1"/>
          <p:nvPr>
            <p:ph type="title"/>
          </p:nvPr>
        </p:nvSpPr>
        <p:spPr>
          <a:xfrm>
            <a:off x="5242000" y="1198025"/>
            <a:ext cx="3444900" cy="6909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9" name="Shape 119"/>
          <p:cNvSpPr txBox="1"/>
          <p:nvPr>
            <p:ph idx="1" type="body"/>
          </p:nvPr>
        </p:nvSpPr>
        <p:spPr>
          <a:xfrm>
            <a:off x="5242000" y="1998975"/>
            <a:ext cx="3444900" cy="21006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120" name="Shape 12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21" name="Shape 121"/>
          <p:cNvSpPr txBox="1"/>
          <p:nvPr/>
        </p:nvSpPr>
        <p:spPr>
          <a:xfrm>
            <a:off x="308163" y="4199350"/>
            <a:ext cx="13197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22" name="Shape 122"/>
        <p:cNvGrpSpPr/>
        <p:nvPr/>
      </p:nvGrpSpPr>
      <p:grpSpPr>
        <a:xfrm>
          <a:off x="0" y="0"/>
          <a:ext cx="0" cy="0"/>
          <a:chOff x="0" y="0"/>
          <a:chExt cx="0" cy="0"/>
        </a:xfrm>
      </p:grpSpPr>
      <p:sp>
        <p:nvSpPr>
          <p:cNvPr id="123" name="Shape 123"/>
          <p:cNvSpPr/>
          <p:nvPr/>
        </p:nvSpPr>
        <p:spPr>
          <a:xfrm>
            <a:off x="0" y="0"/>
            <a:ext cx="9143954" cy="5143389"/>
          </a:xfrm>
          <a:custGeom>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2007373" y="2801981"/>
            <a:ext cx="1494925" cy="907315"/>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rot="758744">
            <a:off x="1198314" y="3395329"/>
            <a:ext cx="582376" cy="869781"/>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1993115" y="0"/>
            <a:ext cx="1828888" cy="1393078"/>
          </a:xfrm>
          <a:custGeom>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1793105" y="4243274"/>
            <a:ext cx="1271637" cy="900137"/>
          </a:xfrm>
          <a:custGeom>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0" y="2907418"/>
            <a:ext cx="971624" cy="1607346"/>
          </a:xfrm>
          <a:custGeom>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ph type="title"/>
          </p:nvPr>
        </p:nvSpPr>
        <p:spPr>
          <a:xfrm>
            <a:off x="3822000" y="893225"/>
            <a:ext cx="4864800" cy="6909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0" name="Shape 130"/>
          <p:cNvSpPr txBox="1"/>
          <p:nvPr>
            <p:ph idx="1" type="body"/>
          </p:nvPr>
        </p:nvSpPr>
        <p:spPr>
          <a:xfrm>
            <a:off x="3822000" y="1725900"/>
            <a:ext cx="2361300" cy="3024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31" name="Shape 131"/>
          <p:cNvSpPr txBox="1"/>
          <p:nvPr>
            <p:ph idx="2" type="body"/>
          </p:nvPr>
        </p:nvSpPr>
        <p:spPr>
          <a:xfrm>
            <a:off x="6325498" y="1725900"/>
            <a:ext cx="2361300" cy="3024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32" name="Shape 13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33" name="Shape 133"/>
          <p:cNvSpPr txBox="1"/>
          <p:nvPr/>
        </p:nvSpPr>
        <p:spPr>
          <a:xfrm>
            <a:off x="397525" y="4354825"/>
            <a:ext cx="13200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34" name="Shape 134"/>
        <p:cNvGrpSpPr/>
        <p:nvPr/>
      </p:nvGrpSpPr>
      <p:grpSpPr>
        <a:xfrm>
          <a:off x="0" y="0"/>
          <a:ext cx="0" cy="0"/>
          <a:chOff x="0" y="0"/>
          <a:chExt cx="0" cy="0"/>
        </a:xfrm>
      </p:grpSpPr>
      <p:sp>
        <p:nvSpPr>
          <p:cNvPr id="135" name="Shape 135"/>
          <p:cNvSpPr/>
          <p:nvPr/>
        </p:nvSpPr>
        <p:spPr>
          <a:xfrm>
            <a:off x="0" y="0"/>
            <a:ext cx="9143954" cy="5143389"/>
          </a:xfrm>
          <a:custGeom>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2007373" y="2801981"/>
            <a:ext cx="1494925" cy="907315"/>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rot="758744">
            <a:off x="1198314" y="3395329"/>
            <a:ext cx="582376" cy="869781"/>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1993115" y="0"/>
            <a:ext cx="1828888" cy="1393078"/>
          </a:xfrm>
          <a:custGeom>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1793105" y="4243274"/>
            <a:ext cx="1271637" cy="900137"/>
          </a:xfrm>
          <a:custGeom>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0" y="2907418"/>
            <a:ext cx="971624" cy="1607346"/>
          </a:xfrm>
          <a:custGeom>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txBox="1"/>
          <p:nvPr>
            <p:ph type="title"/>
          </p:nvPr>
        </p:nvSpPr>
        <p:spPr>
          <a:xfrm>
            <a:off x="3822000" y="893225"/>
            <a:ext cx="4864800" cy="6909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2" name="Shape 142"/>
          <p:cNvSpPr txBox="1"/>
          <p:nvPr>
            <p:ph idx="1" type="body"/>
          </p:nvPr>
        </p:nvSpPr>
        <p:spPr>
          <a:xfrm>
            <a:off x="3822000" y="1777175"/>
            <a:ext cx="1547400" cy="29964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43" name="Shape 143"/>
          <p:cNvSpPr txBox="1"/>
          <p:nvPr>
            <p:ph idx="2" type="body"/>
          </p:nvPr>
        </p:nvSpPr>
        <p:spPr>
          <a:xfrm>
            <a:off x="5448638" y="1777175"/>
            <a:ext cx="1547400" cy="29964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44" name="Shape 144"/>
          <p:cNvSpPr txBox="1"/>
          <p:nvPr>
            <p:ph idx="3" type="body"/>
          </p:nvPr>
        </p:nvSpPr>
        <p:spPr>
          <a:xfrm>
            <a:off x="7075276" y="1777175"/>
            <a:ext cx="1547400" cy="29964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45" name="Shape 14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46" name="Shape 146"/>
          <p:cNvSpPr txBox="1"/>
          <p:nvPr/>
        </p:nvSpPr>
        <p:spPr>
          <a:xfrm>
            <a:off x="362275" y="4318300"/>
            <a:ext cx="13200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7" name="Shape 147"/>
        <p:cNvGrpSpPr/>
        <p:nvPr/>
      </p:nvGrpSpPr>
      <p:grpSpPr>
        <a:xfrm>
          <a:off x="0" y="0"/>
          <a:ext cx="0" cy="0"/>
          <a:chOff x="0" y="0"/>
          <a:chExt cx="0" cy="0"/>
        </a:xfrm>
      </p:grpSpPr>
      <p:sp>
        <p:nvSpPr>
          <p:cNvPr id="148" name="Shape 148"/>
          <p:cNvSpPr/>
          <p:nvPr/>
        </p:nvSpPr>
        <p:spPr>
          <a:xfrm>
            <a:off x="0" y="0"/>
            <a:ext cx="9143954" cy="5143389"/>
          </a:xfrm>
          <a:custGeom>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2007373" y="2801981"/>
            <a:ext cx="1494925" cy="907315"/>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rot="758744">
            <a:off x="1198314" y="3395329"/>
            <a:ext cx="582376" cy="869781"/>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a:off x="1993115" y="0"/>
            <a:ext cx="1828888" cy="1393078"/>
          </a:xfrm>
          <a:custGeom>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a:off x="1793105" y="4243274"/>
            <a:ext cx="1271637" cy="900137"/>
          </a:xfrm>
          <a:custGeom>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0" y="2907418"/>
            <a:ext cx="971624" cy="1607346"/>
          </a:xfrm>
          <a:custGeom>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txBox="1"/>
          <p:nvPr>
            <p:ph type="title"/>
          </p:nvPr>
        </p:nvSpPr>
        <p:spPr>
          <a:xfrm>
            <a:off x="4320075" y="893225"/>
            <a:ext cx="4366800" cy="6909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5" name="Shape 15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56" name="Shape 156"/>
          <p:cNvSpPr txBox="1"/>
          <p:nvPr/>
        </p:nvSpPr>
        <p:spPr>
          <a:xfrm>
            <a:off x="388700" y="4351750"/>
            <a:ext cx="13200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7" name="Shape 157"/>
        <p:cNvGrpSpPr/>
        <p:nvPr/>
      </p:nvGrpSpPr>
      <p:grpSpPr>
        <a:xfrm>
          <a:off x="0" y="0"/>
          <a:ext cx="0" cy="0"/>
          <a:chOff x="0" y="0"/>
          <a:chExt cx="0" cy="0"/>
        </a:xfrm>
      </p:grpSpPr>
      <p:sp>
        <p:nvSpPr>
          <p:cNvPr id="158" name="Shape 158"/>
          <p:cNvSpPr/>
          <p:nvPr/>
        </p:nvSpPr>
        <p:spPr>
          <a:xfrm>
            <a:off x="0" y="0"/>
            <a:ext cx="9144093" cy="5143522"/>
          </a:xfrm>
          <a:custGeom>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1650244" y="3237827"/>
            <a:ext cx="930521" cy="1355672"/>
          </a:xfrm>
          <a:custGeom>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0" y="2514602"/>
            <a:ext cx="1378855" cy="1907408"/>
          </a:xfrm>
          <a:custGeom>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2114578" y="0"/>
            <a:ext cx="1107352" cy="964471"/>
          </a:xfrm>
          <a:custGeom>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txBox="1"/>
          <p:nvPr>
            <p:ph idx="1" type="body"/>
          </p:nvPr>
        </p:nvSpPr>
        <p:spPr>
          <a:xfrm>
            <a:off x="3221925" y="4330100"/>
            <a:ext cx="5464800" cy="519600"/>
          </a:xfrm>
          <a:prstGeom prst="rect">
            <a:avLst/>
          </a:prstGeom>
        </p:spPr>
        <p:txBody>
          <a:bodyPr anchorCtr="0" anchor="t" bIns="91425" lIns="91425" spcFirstLastPara="1" rIns="91425" wrap="square" tIns="91425"/>
          <a:lstStyle>
            <a:lvl1pPr indent="-228600" lvl="0" marL="457200" algn="r">
              <a:spcBef>
                <a:spcPts val="360"/>
              </a:spcBef>
              <a:spcAft>
                <a:spcPts val="0"/>
              </a:spcAft>
              <a:buSzPts val="1800"/>
              <a:buNone/>
              <a:defRPr sz="1800"/>
            </a:lvl1pPr>
          </a:lstStyle>
          <a:p/>
        </p:txBody>
      </p:sp>
      <p:sp>
        <p:nvSpPr>
          <p:cNvPr id="163" name="Shape 16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64" name="Shape 164"/>
          <p:cNvSpPr txBox="1"/>
          <p:nvPr/>
        </p:nvSpPr>
        <p:spPr>
          <a:xfrm>
            <a:off x="388700" y="4427950"/>
            <a:ext cx="13200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1">
  <p:cSld name="CAPTION_ONLY_1">
    <p:spTree>
      <p:nvGrpSpPr>
        <p:cNvPr id="165" name="Shape 165"/>
        <p:cNvGrpSpPr/>
        <p:nvPr/>
      </p:nvGrpSpPr>
      <p:grpSpPr>
        <a:xfrm>
          <a:off x="0" y="0"/>
          <a:ext cx="0" cy="0"/>
          <a:chOff x="0" y="0"/>
          <a:chExt cx="0" cy="0"/>
        </a:xfrm>
      </p:grpSpPr>
      <p:sp>
        <p:nvSpPr>
          <p:cNvPr id="166" name="Shape 166"/>
          <p:cNvSpPr/>
          <p:nvPr/>
        </p:nvSpPr>
        <p:spPr>
          <a:xfrm>
            <a:off x="0" y="0"/>
            <a:ext cx="9144093" cy="5143522"/>
          </a:xfrm>
          <a:custGeom>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a:off x="1650244" y="3237827"/>
            <a:ext cx="930521" cy="1355672"/>
          </a:xfrm>
          <a:custGeom>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0" y="2514602"/>
            <a:ext cx="1378855" cy="1907408"/>
          </a:xfrm>
          <a:custGeom>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2114578" y="0"/>
            <a:ext cx="1107352" cy="964471"/>
          </a:xfrm>
          <a:custGeom>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71" name="Shape 171"/>
          <p:cNvSpPr txBox="1"/>
          <p:nvPr/>
        </p:nvSpPr>
        <p:spPr>
          <a:xfrm>
            <a:off x="388700" y="4427950"/>
            <a:ext cx="13200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
        <p:nvSpPr>
          <p:cNvPr id="172" name="Shape 172"/>
          <p:cNvSpPr txBox="1"/>
          <p:nvPr>
            <p:ph type="title"/>
          </p:nvPr>
        </p:nvSpPr>
        <p:spPr>
          <a:xfrm>
            <a:off x="3495175" y="633375"/>
            <a:ext cx="3444900" cy="6909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3" name="Shape 173"/>
          <p:cNvSpPr txBox="1"/>
          <p:nvPr>
            <p:ph idx="1" type="body"/>
          </p:nvPr>
        </p:nvSpPr>
        <p:spPr>
          <a:xfrm>
            <a:off x="3495175" y="1434325"/>
            <a:ext cx="3444900" cy="21006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9BCF63"/>
        </a:solidFill>
      </p:bgPr>
    </p:bg>
    <p:spTree>
      <p:nvGrpSpPr>
        <p:cNvPr id="174" name="Shape 174"/>
        <p:cNvGrpSpPr/>
        <p:nvPr/>
      </p:nvGrpSpPr>
      <p:grpSpPr>
        <a:xfrm>
          <a:off x="0" y="0"/>
          <a:ext cx="0" cy="0"/>
          <a:chOff x="0" y="0"/>
          <a:chExt cx="0" cy="0"/>
        </a:xfrm>
      </p:grpSpPr>
      <p:sp>
        <p:nvSpPr>
          <p:cNvPr id="175" name="Shape 17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3">
    <p:bg>
      <p:bgPr>
        <a:solidFill>
          <a:srgbClr val="9BCF63"/>
        </a:solidFill>
      </p:bgPr>
    </p:bg>
    <p:spTree>
      <p:nvGrpSpPr>
        <p:cNvPr id="176" name="Shape 176"/>
        <p:cNvGrpSpPr/>
        <p:nvPr/>
      </p:nvGrpSpPr>
      <p:grpSpPr>
        <a:xfrm>
          <a:off x="0" y="0"/>
          <a:ext cx="0" cy="0"/>
          <a:chOff x="0" y="0"/>
          <a:chExt cx="0" cy="0"/>
        </a:xfrm>
      </p:grpSpPr>
      <p:sp>
        <p:nvSpPr>
          <p:cNvPr id="177" name="Shape 17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78" name="Shape 178"/>
          <p:cNvSpPr txBox="1"/>
          <p:nvPr>
            <p:ph type="title"/>
          </p:nvPr>
        </p:nvSpPr>
        <p:spPr>
          <a:xfrm>
            <a:off x="2514575" y="893100"/>
            <a:ext cx="4366800" cy="690900"/>
          </a:xfrm>
          <a:prstGeom prst="rect">
            <a:avLst/>
          </a:prstGeom>
        </p:spPr>
        <p:txBody>
          <a:bodyPr anchorCtr="0" anchor="b" bIns="91425" lIns="91425" spcFirstLastPara="1" rIns="91425" wrap="square" tIns="91425"/>
          <a:lstStyle>
            <a:lvl1pPr lvl="0" rtl="0">
              <a:spcBef>
                <a:spcPts val="0"/>
              </a:spcBef>
              <a:spcAft>
                <a:spcPts val="0"/>
              </a:spcAft>
              <a:buClr>
                <a:srgbClr val="000000"/>
              </a:buClr>
              <a:buSzPts val="3600"/>
              <a:buNone/>
              <a:defRPr>
                <a:solidFill>
                  <a:srgbClr val="000000"/>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9" name="Shape 179"/>
          <p:cNvSpPr txBox="1"/>
          <p:nvPr>
            <p:ph idx="1" type="body"/>
          </p:nvPr>
        </p:nvSpPr>
        <p:spPr>
          <a:xfrm>
            <a:off x="2514575" y="1694050"/>
            <a:ext cx="4366800" cy="30558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180" name="Shape 180"/>
          <p:cNvSpPr txBox="1"/>
          <p:nvPr/>
        </p:nvSpPr>
        <p:spPr>
          <a:xfrm>
            <a:off x="7362950" y="3531750"/>
            <a:ext cx="1497300" cy="748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chemeClr val="lt1"/>
                </a:solidFill>
              </a:rPr>
              <a:t>@lisacrispin  @melthetester</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leaves">
  <p:cSld name="BLANK_2">
    <p:bg>
      <p:bgPr>
        <a:solidFill>
          <a:srgbClr val="9BCF63"/>
        </a:solidFill>
      </p:bgPr>
    </p:bg>
    <p:spTree>
      <p:nvGrpSpPr>
        <p:cNvPr id="181" name="Shape 181"/>
        <p:cNvGrpSpPr/>
        <p:nvPr/>
      </p:nvGrpSpPr>
      <p:grpSpPr>
        <a:xfrm>
          <a:off x="0" y="0"/>
          <a:ext cx="0" cy="0"/>
          <a:chOff x="0" y="0"/>
          <a:chExt cx="0" cy="0"/>
        </a:xfrm>
      </p:grpSpPr>
      <p:sp>
        <p:nvSpPr>
          <p:cNvPr id="182" name="Shape 18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83" name="Shape 183"/>
          <p:cNvSpPr/>
          <p:nvPr/>
        </p:nvSpPr>
        <p:spPr>
          <a:xfrm rot="3560713">
            <a:off x="7919979" y="4139908"/>
            <a:ext cx="1129759" cy="685684"/>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rot="1619439">
            <a:off x="7518911" y="3963338"/>
            <a:ext cx="440102" cy="657294"/>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rot="-5564790">
            <a:off x="1156803" y="211500"/>
            <a:ext cx="672035" cy="536827"/>
          </a:xfrm>
          <a:custGeom>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rot="8585060">
            <a:off x="241104" y="264328"/>
            <a:ext cx="975659" cy="1597185"/>
          </a:xfrm>
          <a:custGeom>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51B148"/>
              </a:solidFill>
            </a:endParaRPr>
          </a:p>
        </p:txBody>
      </p:sp>
      <p:sp>
        <p:nvSpPr>
          <p:cNvPr id="187" name="Shape 187"/>
          <p:cNvSpPr txBox="1"/>
          <p:nvPr/>
        </p:nvSpPr>
        <p:spPr>
          <a:xfrm>
            <a:off x="7765788" y="3686950"/>
            <a:ext cx="13020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bg>
      <p:bgPr>
        <a:solidFill>
          <a:srgbClr val="51B148"/>
        </a:solidFill>
      </p:bgPr>
    </p:bg>
    <p:spTree>
      <p:nvGrpSpPr>
        <p:cNvPr id="188" name="Shape 188"/>
        <p:cNvGrpSpPr/>
        <p:nvPr/>
      </p:nvGrpSpPr>
      <p:grpSpPr>
        <a:xfrm>
          <a:off x="0" y="0"/>
          <a:ext cx="0" cy="0"/>
          <a:chOff x="0" y="0"/>
          <a:chExt cx="0" cy="0"/>
        </a:xfrm>
      </p:grpSpPr>
      <p:sp>
        <p:nvSpPr>
          <p:cNvPr id="189" name="Shape 18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90" name="Shape 190"/>
          <p:cNvSpPr/>
          <p:nvPr/>
        </p:nvSpPr>
        <p:spPr>
          <a:xfrm rot="3560713">
            <a:off x="7919979" y="4139908"/>
            <a:ext cx="1129759" cy="685684"/>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rot="1619439">
            <a:off x="7518911" y="3963338"/>
            <a:ext cx="440102" cy="657294"/>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rot="-5564790">
            <a:off x="1156803" y="211500"/>
            <a:ext cx="672035" cy="536827"/>
          </a:xfrm>
          <a:custGeom>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rot="8585060">
            <a:off x="241104" y="264328"/>
            <a:ext cx="975659" cy="1597185"/>
          </a:xfrm>
          <a:custGeom>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txBox="1"/>
          <p:nvPr/>
        </p:nvSpPr>
        <p:spPr>
          <a:xfrm>
            <a:off x="7718400" y="3660500"/>
            <a:ext cx="14256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1">
  <p:cSld name="BLANK_1_1">
    <p:bg>
      <p:bgPr>
        <a:solidFill>
          <a:srgbClr val="51B148"/>
        </a:solidFill>
      </p:bgPr>
    </p:bg>
    <p:spTree>
      <p:nvGrpSpPr>
        <p:cNvPr id="195" name="Shape 195"/>
        <p:cNvGrpSpPr/>
        <p:nvPr/>
      </p:nvGrpSpPr>
      <p:grpSpPr>
        <a:xfrm>
          <a:off x="0" y="0"/>
          <a:ext cx="0" cy="0"/>
          <a:chOff x="0" y="0"/>
          <a:chExt cx="0" cy="0"/>
        </a:xfrm>
      </p:grpSpPr>
      <p:sp>
        <p:nvSpPr>
          <p:cNvPr id="196" name="Shape 19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97" name="Shape 197"/>
          <p:cNvSpPr txBox="1"/>
          <p:nvPr/>
        </p:nvSpPr>
        <p:spPr>
          <a:xfrm>
            <a:off x="7718400" y="3660500"/>
            <a:ext cx="14256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5" showMasterSp="0">
  <p:cSld name="Statement and Image Option5">
    <p:bg>
      <p:bgPr>
        <a:solidFill>
          <a:schemeClr val="lt1"/>
        </a:solidFill>
      </p:bgPr>
    </p:bg>
    <p:spTree>
      <p:nvGrpSpPr>
        <p:cNvPr id="204" name="Shape 204"/>
        <p:cNvGrpSpPr/>
        <p:nvPr/>
      </p:nvGrpSpPr>
      <p:grpSpPr>
        <a:xfrm>
          <a:off x="0" y="0"/>
          <a:ext cx="0" cy="0"/>
          <a:chOff x="0" y="0"/>
          <a:chExt cx="0" cy="0"/>
        </a:xfrm>
      </p:grpSpPr>
      <p:sp>
        <p:nvSpPr>
          <p:cNvPr id="205" name="Shape 205"/>
          <p:cNvSpPr txBox="1"/>
          <p:nvPr>
            <p:ph type="title"/>
          </p:nvPr>
        </p:nvSpPr>
        <p:spPr>
          <a:xfrm>
            <a:off x="3698875" y="313538"/>
            <a:ext cx="3520500" cy="858900"/>
          </a:xfrm>
          <a:prstGeom prst="rect">
            <a:avLst/>
          </a:prstGeom>
          <a:noFill/>
          <a:ln>
            <a:noFill/>
          </a:ln>
        </p:spPr>
        <p:txBody>
          <a:bodyPr anchorCtr="0" anchor="t" bIns="45700" lIns="91425" spcFirstLastPara="1" rIns="91425" wrap="square" tIns="45700"/>
          <a:lstStyle>
            <a:lvl1pPr lvl="0" marR="0" rtl="0" algn="ctr">
              <a:lnSpc>
                <a:spcPct val="117647"/>
              </a:lnSpc>
              <a:spcBef>
                <a:spcPts val="0"/>
              </a:spcBef>
              <a:spcAft>
                <a:spcPts val="0"/>
              </a:spcAft>
              <a:buClr>
                <a:schemeClr val="dk1"/>
              </a:buClr>
              <a:buSzPts val="2550"/>
              <a:buFont typeface="Calibri"/>
              <a:buNone/>
              <a:defRPr b="0" i="0" sz="255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06" name="Shape 206"/>
          <p:cNvSpPr txBox="1"/>
          <p:nvPr>
            <p:ph idx="1" type="body"/>
          </p:nvPr>
        </p:nvSpPr>
        <p:spPr>
          <a:xfrm>
            <a:off x="3698875" y="1271588"/>
            <a:ext cx="4986300" cy="2343300"/>
          </a:xfrm>
          <a:prstGeom prst="rect">
            <a:avLst/>
          </a:prstGeom>
          <a:noFill/>
          <a:ln>
            <a:noFill/>
          </a:ln>
        </p:spPr>
        <p:txBody>
          <a:bodyPr anchorCtr="0" anchor="t" bIns="45700" lIns="91425" spcFirstLastPara="1" rIns="91425" wrap="square" tIns="45700"/>
          <a:lstStyle>
            <a:lvl1pPr indent="-228600" lvl="0" marL="457200" marR="0" rtl="0" algn="l">
              <a:lnSpc>
                <a:spcPct val="118750"/>
              </a:lnSpc>
              <a:spcBef>
                <a:spcPts val="240"/>
              </a:spcBef>
              <a:spcAft>
                <a:spcPts val="0"/>
              </a:spcAft>
              <a:buClr>
                <a:schemeClr val="dk1"/>
              </a:buClr>
              <a:buSzPts val="12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33333"/>
              </a:lnSpc>
              <a:spcBef>
                <a:spcPts val="1276"/>
              </a:spcBef>
              <a:spcAft>
                <a:spcPts val="0"/>
              </a:spcAft>
              <a:buClr>
                <a:srgbClr val="000000"/>
              </a:buClr>
              <a:buSzPts val="900"/>
              <a:buFont typeface="Arial"/>
              <a:buNone/>
              <a:defRPr b="0" i="1" sz="900" u="none" cap="none" strike="noStrike">
                <a:solidFill>
                  <a:srgbClr val="000000"/>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7" name="Shape 207"/>
          <p:cNvSpPr/>
          <p:nvPr>
            <p:ph idx="2" type="pic"/>
          </p:nvPr>
        </p:nvSpPr>
        <p:spPr>
          <a:xfrm>
            <a:off x="0" y="0"/>
            <a:ext cx="3276600" cy="5143500"/>
          </a:xfrm>
          <a:prstGeom prst="rect">
            <a:avLst/>
          </a:prstGeom>
          <a:solidFill>
            <a:srgbClr val="BBBBBB"/>
          </a:solidFill>
          <a:ln>
            <a:noFill/>
          </a:ln>
        </p:spPr>
        <p:txBody>
          <a:bodyPr anchorCtr="0" anchor="t" bIns="0" lIns="0" spcFirstLastPara="1" rIns="0" wrap="square" tIns="2592000"/>
          <a:lstStyle>
            <a:lvl1pPr lvl="0" marR="0" rtl="0" algn="ctr">
              <a:lnSpc>
                <a:spcPct val="172727"/>
              </a:lnSpc>
              <a:spcBef>
                <a:spcPts val="0"/>
              </a:spcBef>
              <a:spcAft>
                <a:spcPts val="0"/>
              </a:spcAft>
              <a:buClr>
                <a:schemeClr val="dk1"/>
              </a:buClr>
              <a:buSzPts val="825"/>
              <a:buFont typeface="Arial"/>
              <a:buNone/>
              <a:defRPr b="0" i="0" sz="825"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208" name="Shape 208"/>
          <p:cNvCxnSpPr/>
          <p:nvPr/>
        </p:nvCxnSpPr>
        <p:spPr>
          <a:xfrm>
            <a:off x="8465042" y="4878585"/>
            <a:ext cx="0" cy="64800"/>
          </a:xfrm>
          <a:prstGeom prst="straightConnector1">
            <a:avLst/>
          </a:prstGeom>
          <a:noFill/>
          <a:ln cap="flat" cmpd="sng" w="9525">
            <a:solidFill>
              <a:schemeClr val="dk2"/>
            </a:solidFill>
            <a:prstDash val="solid"/>
            <a:round/>
            <a:headEnd len="sm" w="sm" type="none"/>
            <a:tailEnd len="sm" w="sm" type="none"/>
          </a:ln>
        </p:spPr>
      </p:cxnSp>
      <p:sp>
        <p:nvSpPr>
          <p:cNvPr id="209" name="Shape 209"/>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600" u="none" cap="none" strike="noStrike">
                <a:solidFill>
                  <a:schemeClr val="dk2"/>
                </a:solidFill>
                <a:latin typeface="Calibri"/>
                <a:ea typeface="Calibri"/>
                <a:cs typeface="Calibri"/>
                <a:sym typeface="Calibri"/>
              </a:defRPr>
            </a:lvl1pPr>
            <a:lvl2pPr indent="0" lvl="1" marL="0" marR="0" rtl="0" algn="l">
              <a:spcBef>
                <a:spcPts val="0"/>
              </a:spcBef>
              <a:buNone/>
              <a:defRPr b="1" i="0" sz="600" u="none" cap="none" strike="noStrike">
                <a:solidFill>
                  <a:schemeClr val="dk2"/>
                </a:solidFill>
                <a:latin typeface="Calibri"/>
                <a:ea typeface="Calibri"/>
                <a:cs typeface="Calibri"/>
                <a:sym typeface="Calibri"/>
              </a:defRPr>
            </a:lvl2pPr>
            <a:lvl3pPr indent="0" lvl="2" marL="0" marR="0" rtl="0" algn="l">
              <a:spcBef>
                <a:spcPts val="0"/>
              </a:spcBef>
              <a:buNone/>
              <a:defRPr b="1" i="0" sz="600" u="none" cap="none" strike="noStrike">
                <a:solidFill>
                  <a:schemeClr val="dk2"/>
                </a:solidFill>
                <a:latin typeface="Calibri"/>
                <a:ea typeface="Calibri"/>
                <a:cs typeface="Calibri"/>
                <a:sym typeface="Calibri"/>
              </a:defRPr>
            </a:lvl3pPr>
            <a:lvl4pPr indent="0" lvl="3" marL="0" marR="0" rtl="0" algn="l">
              <a:spcBef>
                <a:spcPts val="0"/>
              </a:spcBef>
              <a:buNone/>
              <a:defRPr b="1" i="0" sz="600" u="none" cap="none" strike="noStrike">
                <a:solidFill>
                  <a:schemeClr val="dk2"/>
                </a:solidFill>
                <a:latin typeface="Calibri"/>
                <a:ea typeface="Calibri"/>
                <a:cs typeface="Calibri"/>
                <a:sym typeface="Calibri"/>
              </a:defRPr>
            </a:lvl4pPr>
            <a:lvl5pPr indent="0" lvl="4" marL="0" marR="0" rtl="0" algn="l">
              <a:spcBef>
                <a:spcPts val="0"/>
              </a:spcBef>
              <a:buNone/>
              <a:defRPr b="1" i="0" sz="600" u="none" cap="none" strike="noStrike">
                <a:solidFill>
                  <a:schemeClr val="dk2"/>
                </a:solidFill>
                <a:latin typeface="Calibri"/>
                <a:ea typeface="Calibri"/>
                <a:cs typeface="Calibri"/>
                <a:sym typeface="Calibri"/>
              </a:defRPr>
            </a:lvl5pPr>
            <a:lvl6pPr indent="0" lvl="5" marL="0" marR="0" rtl="0" algn="l">
              <a:spcBef>
                <a:spcPts val="0"/>
              </a:spcBef>
              <a:buNone/>
              <a:defRPr b="1" i="0" sz="600" u="none" cap="none" strike="noStrike">
                <a:solidFill>
                  <a:schemeClr val="dk2"/>
                </a:solidFill>
                <a:latin typeface="Calibri"/>
                <a:ea typeface="Calibri"/>
                <a:cs typeface="Calibri"/>
                <a:sym typeface="Calibri"/>
              </a:defRPr>
            </a:lvl6pPr>
            <a:lvl7pPr indent="0" lvl="6" marL="0" marR="0" rtl="0" algn="l">
              <a:spcBef>
                <a:spcPts val="0"/>
              </a:spcBef>
              <a:buNone/>
              <a:defRPr b="1" i="0" sz="600" u="none" cap="none" strike="noStrike">
                <a:solidFill>
                  <a:schemeClr val="dk2"/>
                </a:solidFill>
                <a:latin typeface="Calibri"/>
                <a:ea typeface="Calibri"/>
                <a:cs typeface="Calibri"/>
                <a:sym typeface="Calibri"/>
              </a:defRPr>
            </a:lvl7pPr>
            <a:lvl8pPr indent="0" lvl="7" marL="0" marR="0" rtl="0" algn="l">
              <a:spcBef>
                <a:spcPts val="0"/>
              </a:spcBef>
              <a:buNone/>
              <a:defRPr b="1" i="0" sz="600" u="none" cap="none" strike="noStrike">
                <a:solidFill>
                  <a:schemeClr val="dk2"/>
                </a:solidFill>
                <a:latin typeface="Calibri"/>
                <a:ea typeface="Calibri"/>
                <a:cs typeface="Calibri"/>
                <a:sym typeface="Calibri"/>
              </a:defRPr>
            </a:lvl8pPr>
            <a:lvl9pPr indent="0" lvl="8" marL="0" marR="0" rtl="0" algn="l">
              <a:spcBef>
                <a:spcPts val="0"/>
              </a:spcBef>
              <a:buNone/>
              <a:defRPr b="1" i="0" sz="600" u="none" cap="none" strike="noStrike">
                <a:solidFill>
                  <a:schemeClr val="dk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0" name="Shape 210"/>
        <p:cNvGrpSpPr/>
        <p:nvPr/>
      </p:nvGrpSpPr>
      <p:grpSpPr>
        <a:xfrm>
          <a:off x="0" y="0"/>
          <a:ext cx="0" cy="0"/>
          <a:chOff x="0" y="0"/>
          <a:chExt cx="0" cy="0"/>
        </a:xfrm>
      </p:grpSpPr>
      <p:sp>
        <p:nvSpPr>
          <p:cNvPr id="211" name="Shape 211"/>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2" name="Shape 21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13" name="Shape 2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4" name="Shape 2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5" name="Shape 2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6" name="Shape 216"/>
        <p:cNvGrpSpPr/>
        <p:nvPr/>
      </p:nvGrpSpPr>
      <p:grpSpPr>
        <a:xfrm>
          <a:off x="0" y="0"/>
          <a:ext cx="0" cy="0"/>
          <a:chOff x="0" y="0"/>
          <a:chExt cx="0" cy="0"/>
        </a:xfrm>
      </p:grpSpPr>
      <p:sp>
        <p:nvSpPr>
          <p:cNvPr id="217" name="Shape 2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8" name="Shape 21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9" name="Shape 2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0" name="Shape 2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1" name="Shape 2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2" name="Shape 222"/>
        <p:cNvGrpSpPr/>
        <p:nvPr/>
      </p:nvGrpSpPr>
      <p:grpSpPr>
        <a:xfrm>
          <a:off x="0" y="0"/>
          <a:ext cx="0" cy="0"/>
          <a:chOff x="0" y="0"/>
          <a:chExt cx="0" cy="0"/>
        </a:xfrm>
      </p:grpSpPr>
      <p:sp>
        <p:nvSpPr>
          <p:cNvPr id="223" name="Shape 223"/>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4" name="Shape 224"/>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5" name="Shape 2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6" name="Shape 22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7" name="Shape 2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28" name="Shape 228"/>
        <p:cNvGrpSpPr/>
        <p:nvPr/>
      </p:nvGrpSpPr>
      <p:grpSpPr>
        <a:xfrm>
          <a:off x="0" y="0"/>
          <a:ext cx="0" cy="0"/>
          <a:chOff x="0" y="0"/>
          <a:chExt cx="0" cy="0"/>
        </a:xfrm>
      </p:grpSpPr>
      <p:sp>
        <p:nvSpPr>
          <p:cNvPr id="229" name="Shape 2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30" name="Shape 230"/>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1" name="Shape 231"/>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2" name="Shape 23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3" name="Shape 23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4" name="Shape 23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35" name="Shape 235"/>
        <p:cNvGrpSpPr/>
        <p:nvPr/>
      </p:nvGrpSpPr>
      <p:grpSpPr>
        <a:xfrm>
          <a:off x="0" y="0"/>
          <a:ext cx="0" cy="0"/>
          <a:chOff x="0" y="0"/>
          <a:chExt cx="0" cy="0"/>
        </a:xfrm>
      </p:grpSpPr>
      <p:sp>
        <p:nvSpPr>
          <p:cNvPr id="236" name="Shape 23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37" name="Shape 237"/>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38" name="Shape 238"/>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39" name="Shape 239"/>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40" name="Shape 240"/>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41" name="Shape 24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2" name="Shape 24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3" name="Shape 24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4" name="Shape 244"/>
        <p:cNvGrpSpPr/>
        <p:nvPr/>
      </p:nvGrpSpPr>
      <p:grpSpPr>
        <a:xfrm>
          <a:off x="0" y="0"/>
          <a:ext cx="0" cy="0"/>
          <a:chOff x="0" y="0"/>
          <a:chExt cx="0" cy="0"/>
        </a:xfrm>
      </p:grpSpPr>
      <p:sp>
        <p:nvSpPr>
          <p:cNvPr id="245" name="Shape 24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46" name="Shape 24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7" name="Shape 24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8" name="Shape 24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9" name="Shape 249"/>
        <p:cNvGrpSpPr/>
        <p:nvPr/>
      </p:nvGrpSpPr>
      <p:grpSpPr>
        <a:xfrm>
          <a:off x="0" y="0"/>
          <a:ext cx="0" cy="0"/>
          <a:chOff x="0" y="0"/>
          <a:chExt cx="0" cy="0"/>
        </a:xfrm>
      </p:grpSpPr>
      <p:sp>
        <p:nvSpPr>
          <p:cNvPr id="250" name="Shape 25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1" name="Shape 25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2" name="Shape 25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53" name="Shape 253"/>
        <p:cNvGrpSpPr/>
        <p:nvPr/>
      </p:nvGrpSpPr>
      <p:grpSpPr>
        <a:xfrm>
          <a:off x="0" y="0"/>
          <a:ext cx="0" cy="0"/>
          <a:chOff x="0" y="0"/>
          <a:chExt cx="0" cy="0"/>
        </a:xfrm>
      </p:grpSpPr>
      <p:sp>
        <p:nvSpPr>
          <p:cNvPr id="254" name="Shape 254"/>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55" name="Shape 255"/>
          <p:cNvSpPr txBox="1"/>
          <p:nvPr>
            <p:ph idx="1" type="body"/>
          </p:nvPr>
        </p:nvSpPr>
        <p:spPr>
          <a:xfrm>
            <a:off x="3575050" y="204788"/>
            <a:ext cx="5111700" cy="438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6" name="Shape 256"/>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57" name="Shape 25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8" name="Shape 25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9" name="Shape 25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60" name="Shape 260"/>
        <p:cNvGrpSpPr/>
        <p:nvPr/>
      </p:nvGrpSpPr>
      <p:grpSpPr>
        <a:xfrm>
          <a:off x="0" y="0"/>
          <a:ext cx="0" cy="0"/>
          <a:chOff x="0" y="0"/>
          <a:chExt cx="0" cy="0"/>
        </a:xfrm>
      </p:grpSpPr>
      <p:sp>
        <p:nvSpPr>
          <p:cNvPr id="261" name="Shape 261"/>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62" name="Shape 26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63" name="Shape 263"/>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64" name="Shape 26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5" name="Shape 26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6" name="Shape 26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67" name="Shape 267"/>
        <p:cNvGrpSpPr/>
        <p:nvPr/>
      </p:nvGrpSpPr>
      <p:grpSpPr>
        <a:xfrm>
          <a:off x="0" y="0"/>
          <a:ext cx="0" cy="0"/>
          <a:chOff x="0" y="0"/>
          <a:chExt cx="0" cy="0"/>
        </a:xfrm>
      </p:grpSpPr>
      <p:sp>
        <p:nvSpPr>
          <p:cNvPr id="268" name="Shape 26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69" name="Shape 269"/>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0" name="Shape 27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1" name="Shape 27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2" name="Shape 27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3" name="Shape 273"/>
        <p:cNvGrpSpPr/>
        <p:nvPr/>
      </p:nvGrpSpPr>
      <p:grpSpPr>
        <a:xfrm>
          <a:off x="0" y="0"/>
          <a:ext cx="0" cy="0"/>
          <a:chOff x="0" y="0"/>
          <a:chExt cx="0" cy="0"/>
        </a:xfrm>
      </p:grpSpPr>
      <p:sp>
        <p:nvSpPr>
          <p:cNvPr id="274" name="Shape 274"/>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75" name="Shape 275"/>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6" name="Shape 27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7" name="Shape 27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8" name="Shape 27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theme" Target="../theme/theme4.xml"/><Relationship Id="rId12" Type="http://schemas.openxmlformats.org/officeDocument/2006/relationships/slideLayout" Target="../slideLayouts/slideLayout41.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Shape 51"/>
          <p:cNvSpPr txBox="1"/>
          <p:nvPr>
            <p:ph type="title"/>
          </p:nvPr>
        </p:nvSpPr>
        <p:spPr>
          <a:xfrm>
            <a:off x="4320075" y="893225"/>
            <a:ext cx="4366800" cy="690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1pPr>
            <a:lvl2pPr lvl="1">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2pPr>
            <a:lvl3pPr lvl="2">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3pPr>
            <a:lvl4pPr lvl="3">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4pPr>
            <a:lvl5pPr lvl="4">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5pPr>
            <a:lvl6pPr lvl="5">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6pPr>
            <a:lvl7pPr lvl="6">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7pPr>
            <a:lvl8pPr lvl="7">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8pPr>
            <a:lvl9pPr lvl="8">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9pPr>
          </a:lstStyle>
          <a:p/>
        </p:txBody>
      </p:sp>
      <p:sp>
        <p:nvSpPr>
          <p:cNvPr id="52" name="Shape 52"/>
          <p:cNvSpPr txBox="1"/>
          <p:nvPr>
            <p:ph idx="1" type="body"/>
          </p:nvPr>
        </p:nvSpPr>
        <p:spPr>
          <a:xfrm>
            <a:off x="4320075" y="1694182"/>
            <a:ext cx="4366800" cy="30015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1pPr>
            <a:lvl2pPr indent="-381000" lvl="1" marL="914400">
              <a:spcBef>
                <a:spcPts val="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2pPr>
            <a:lvl3pPr indent="-381000" lvl="2" marL="1371600">
              <a:spcBef>
                <a:spcPts val="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3pPr>
            <a:lvl4pPr indent="-381000" lvl="3" marL="18288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4pPr>
            <a:lvl5pPr indent="-381000" lvl="4" marL="22860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5pPr>
            <a:lvl6pPr indent="-381000" lvl="5" marL="27432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6pPr>
            <a:lvl7pPr indent="-381000" lvl="6" marL="32004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7pPr>
            <a:lvl8pPr indent="-381000" lvl="7" marL="36576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8pPr>
            <a:lvl9pPr indent="-381000" lvl="8" marL="41148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9pPr>
          </a:lstStyle>
          <a:p/>
        </p:txBody>
      </p:sp>
      <p:sp>
        <p:nvSpPr>
          <p:cNvPr id="53" name="Shape 53"/>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lvl="0">
              <a:buNone/>
              <a:defRPr sz="1300">
                <a:solidFill>
                  <a:srgbClr val="51B148"/>
                </a:solidFill>
                <a:latin typeface="Dosis Light"/>
                <a:ea typeface="Dosis Light"/>
                <a:cs typeface="Dosis Light"/>
                <a:sym typeface="Dosis Light"/>
              </a:defRPr>
            </a:lvl1pPr>
            <a:lvl2pPr lvl="1">
              <a:buNone/>
              <a:defRPr sz="1300">
                <a:solidFill>
                  <a:srgbClr val="51B148"/>
                </a:solidFill>
                <a:latin typeface="Dosis Light"/>
                <a:ea typeface="Dosis Light"/>
                <a:cs typeface="Dosis Light"/>
                <a:sym typeface="Dosis Light"/>
              </a:defRPr>
            </a:lvl2pPr>
            <a:lvl3pPr lvl="2">
              <a:buNone/>
              <a:defRPr sz="1300">
                <a:solidFill>
                  <a:srgbClr val="51B148"/>
                </a:solidFill>
                <a:latin typeface="Dosis Light"/>
                <a:ea typeface="Dosis Light"/>
                <a:cs typeface="Dosis Light"/>
                <a:sym typeface="Dosis Light"/>
              </a:defRPr>
            </a:lvl3pPr>
            <a:lvl4pPr lvl="3">
              <a:buNone/>
              <a:defRPr sz="1300">
                <a:solidFill>
                  <a:srgbClr val="51B148"/>
                </a:solidFill>
                <a:latin typeface="Dosis Light"/>
                <a:ea typeface="Dosis Light"/>
                <a:cs typeface="Dosis Light"/>
                <a:sym typeface="Dosis Light"/>
              </a:defRPr>
            </a:lvl4pPr>
            <a:lvl5pPr lvl="4">
              <a:buNone/>
              <a:defRPr sz="1300">
                <a:solidFill>
                  <a:srgbClr val="51B148"/>
                </a:solidFill>
                <a:latin typeface="Dosis Light"/>
                <a:ea typeface="Dosis Light"/>
                <a:cs typeface="Dosis Light"/>
                <a:sym typeface="Dosis Light"/>
              </a:defRPr>
            </a:lvl5pPr>
            <a:lvl6pPr lvl="5">
              <a:buNone/>
              <a:defRPr sz="1300">
                <a:solidFill>
                  <a:srgbClr val="51B148"/>
                </a:solidFill>
                <a:latin typeface="Dosis Light"/>
                <a:ea typeface="Dosis Light"/>
                <a:cs typeface="Dosis Light"/>
                <a:sym typeface="Dosis Light"/>
              </a:defRPr>
            </a:lvl6pPr>
            <a:lvl7pPr lvl="6">
              <a:buNone/>
              <a:defRPr sz="1300">
                <a:solidFill>
                  <a:srgbClr val="51B148"/>
                </a:solidFill>
                <a:latin typeface="Dosis Light"/>
                <a:ea typeface="Dosis Light"/>
                <a:cs typeface="Dosis Light"/>
                <a:sym typeface="Dosis Light"/>
              </a:defRPr>
            </a:lvl7pPr>
            <a:lvl8pPr lvl="7">
              <a:buNone/>
              <a:defRPr sz="1300">
                <a:solidFill>
                  <a:srgbClr val="51B148"/>
                </a:solidFill>
                <a:latin typeface="Dosis Light"/>
                <a:ea typeface="Dosis Light"/>
                <a:cs typeface="Dosis Light"/>
                <a:sym typeface="Dosis Light"/>
              </a:defRPr>
            </a:lvl8pPr>
            <a:lvl9pPr lvl="8">
              <a:buNone/>
              <a:defRPr sz="1300">
                <a:solidFill>
                  <a:srgbClr val="51B148"/>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8" name="Shape 198"/>
        <p:cNvGrpSpPr/>
        <p:nvPr/>
      </p:nvGrpSpPr>
      <p:grpSpPr>
        <a:xfrm>
          <a:off x="0" y="0"/>
          <a:ext cx="0" cy="0"/>
          <a:chOff x="0" y="0"/>
          <a:chExt cx="0" cy="0"/>
        </a:xfrm>
      </p:grpSpPr>
      <p:sp>
        <p:nvSpPr>
          <p:cNvPr id="199" name="Shape 19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00" name="Shape 20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1" name="Shape 20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2" name="Shape 20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3" name="Shape 20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1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1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0.xml"/><Relationship Id="rId3" Type="http://schemas.openxmlformats.org/officeDocument/2006/relationships/hyperlink" Target="https://medium.com/netflix-techblog/full-cycle-developers-at-netflix-a08c31f83249" TargetMode="External"/><Relationship Id="rId4" Type="http://schemas.openxmlformats.org/officeDocument/2006/relationships/hyperlink" Target="https://www.aptude.com/blog/entry/understanding-software-development-with-vertical-slices-vs-horizontal-slices" TargetMode="External"/><Relationship Id="rId5" Type="http://schemas.openxmlformats.org/officeDocument/2006/relationships/hyperlink" Target="http://trishkhoo.com/2018/06/adjusting-test-size-for-large-systems-with-dependency-scope/" TargetMode="External"/><Relationship Id="rId6" Type="http://schemas.openxmlformats.org/officeDocument/2006/relationships/hyperlink" Target="http://katrinatester.blogspot.com/2018/06/the-world-of-test-automation-capability.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 Id="rId3" Type="http://schemas.openxmlformats.org/officeDocument/2006/relationships/image" Target="../media/image9.jpg"/><Relationship Id="rId4" Type="http://schemas.openxmlformats.org/officeDocument/2006/relationships/image" Target="../media/image7.jpg"/><Relationship Id="rId5" Type="http://schemas.openxmlformats.org/officeDocument/2006/relationships/image" Target="../media/image8.jpg"/><Relationship Id="rId6" Type="http://schemas.openxmlformats.org/officeDocument/2006/relationships/image" Target="../media/image10.jpg"/><Relationship Id="rId7"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Shape 283"/>
          <p:cNvSpPr txBox="1"/>
          <p:nvPr>
            <p:ph type="ctrTitle"/>
          </p:nvPr>
        </p:nvSpPr>
        <p:spPr>
          <a:xfrm>
            <a:off x="4918075" y="1991850"/>
            <a:ext cx="39579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Eco Testing</a:t>
            </a:r>
            <a:endParaRPr/>
          </a:p>
          <a:p>
            <a:pPr indent="0" lvl="0" marL="0">
              <a:spcBef>
                <a:spcPts val="0"/>
              </a:spcBef>
              <a:spcAft>
                <a:spcPts val="0"/>
              </a:spcAft>
              <a:buNone/>
            </a:pPr>
            <a:r>
              <a:rPr lang="en" sz="3000"/>
              <a:t>With</a:t>
            </a:r>
            <a:endParaRPr sz="3000"/>
          </a:p>
          <a:p>
            <a:pPr indent="0" lvl="0" marL="0">
              <a:spcBef>
                <a:spcPts val="0"/>
              </a:spcBef>
              <a:spcAft>
                <a:spcPts val="0"/>
              </a:spcAft>
              <a:buNone/>
            </a:pPr>
            <a:r>
              <a:rPr lang="en" sz="3000"/>
              <a:t>Melissa Eaden</a:t>
            </a:r>
            <a:endParaRPr sz="3000"/>
          </a:p>
          <a:p>
            <a:pPr indent="0" lvl="0" marL="0">
              <a:spcBef>
                <a:spcPts val="0"/>
              </a:spcBef>
              <a:spcAft>
                <a:spcPts val="0"/>
              </a:spcAft>
              <a:buNone/>
            </a:pPr>
            <a:r>
              <a:rPr lang="en" sz="3000"/>
              <a:t>&amp; Lisa Crispin</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p:nvPr/>
        </p:nvSpPr>
        <p:spPr>
          <a:xfrm>
            <a:off x="3309100" y="3117275"/>
            <a:ext cx="1644975" cy="17503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3600">
                <a:latin typeface="Dosis"/>
                <a:ea typeface="Dosis"/>
                <a:cs typeface="Dosis"/>
                <a:sym typeface="Dosis"/>
              </a:rPr>
              <a:t> </a:t>
            </a:r>
            <a:r>
              <a:rPr lang="en" sz="3600">
                <a:latin typeface="Dosis"/>
                <a:ea typeface="Dosis"/>
                <a:cs typeface="Dosis"/>
                <a:sym typeface="Dosis"/>
              </a:rPr>
              <a:t>Storage</a:t>
            </a:r>
            <a:endParaRPr sz="3600">
              <a:latin typeface="Dosis"/>
              <a:ea typeface="Dosis"/>
              <a:cs typeface="Dosis"/>
              <a:sym typeface="Dosis"/>
            </a:endParaRPr>
          </a:p>
        </p:txBody>
      </p:sp>
      <p:sp>
        <p:nvSpPr>
          <p:cNvPr id="353" name="Shape 353"/>
          <p:cNvSpPr/>
          <p:nvPr/>
        </p:nvSpPr>
        <p:spPr>
          <a:xfrm>
            <a:off x="477075" y="689525"/>
            <a:ext cx="1918200" cy="1888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2400">
                <a:latin typeface="Dosis"/>
                <a:ea typeface="Dosis"/>
                <a:cs typeface="Dosis"/>
                <a:sym typeface="Dosis"/>
              </a:rPr>
              <a:t> </a:t>
            </a:r>
            <a:r>
              <a:rPr lang="en" sz="2400">
                <a:latin typeface="Dosis"/>
                <a:ea typeface="Dosis"/>
                <a:cs typeface="Dosis"/>
                <a:sym typeface="Dosis"/>
              </a:rPr>
              <a:t>Interface</a:t>
            </a:r>
            <a:endParaRPr sz="2400">
              <a:latin typeface="Dosis"/>
              <a:ea typeface="Dosis"/>
              <a:cs typeface="Dosis"/>
              <a:sym typeface="Dosis"/>
            </a:endParaRPr>
          </a:p>
        </p:txBody>
      </p:sp>
      <p:sp>
        <p:nvSpPr>
          <p:cNvPr id="354" name="Shape 354"/>
          <p:cNvSpPr/>
          <p:nvPr/>
        </p:nvSpPr>
        <p:spPr>
          <a:xfrm>
            <a:off x="5087366" y="892395"/>
            <a:ext cx="1918188" cy="1482462"/>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2400">
                <a:latin typeface="Dosis"/>
                <a:ea typeface="Dosis"/>
                <a:cs typeface="Dosis"/>
                <a:sym typeface="Dosis"/>
              </a:rPr>
              <a:t>    </a:t>
            </a:r>
            <a:r>
              <a:rPr lang="en" sz="2400">
                <a:latin typeface="Dosis"/>
                <a:ea typeface="Dosis"/>
                <a:cs typeface="Dosis"/>
                <a:sym typeface="Dosis"/>
              </a:rPr>
              <a:t>Services</a:t>
            </a:r>
            <a:endParaRPr sz="2400">
              <a:latin typeface="Dosis"/>
              <a:ea typeface="Dosis"/>
              <a:cs typeface="Dosis"/>
              <a:sym typeface="Dosis"/>
            </a:endParaRPr>
          </a:p>
        </p:txBody>
      </p:sp>
      <p:sp>
        <p:nvSpPr>
          <p:cNvPr id="355" name="Shape 355"/>
          <p:cNvSpPr/>
          <p:nvPr/>
        </p:nvSpPr>
        <p:spPr>
          <a:xfrm>
            <a:off x="2649702" y="1026425"/>
            <a:ext cx="2253900" cy="1214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800">
                <a:latin typeface="Dosis"/>
                <a:ea typeface="Dosis"/>
                <a:cs typeface="Dosis"/>
                <a:sym typeface="Dosis"/>
              </a:rPr>
              <a:t>Communication Layer</a:t>
            </a:r>
            <a:endParaRPr sz="1800">
              <a:latin typeface="Dosis"/>
              <a:ea typeface="Dosis"/>
              <a:cs typeface="Dosis"/>
              <a:sym typeface="Dosis"/>
            </a:endParaRPr>
          </a:p>
        </p:txBody>
      </p:sp>
      <p:sp>
        <p:nvSpPr>
          <p:cNvPr id="356" name="Shape 356"/>
          <p:cNvSpPr/>
          <p:nvPr/>
        </p:nvSpPr>
        <p:spPr>
          <a:xfrm>
            <a:off x="5223975" y="3173750"/>
            <a:ext cx="1644975" cy="17503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Storage</a:t>
            </a:r>
            <a:endParaRPr sz="3600">
              <a:latin typeface="Dosis"/>
              <a:ea typeface="Dosis"/>
              <a:cs typeface="Dosis"/>
              <a:sym typeface="Dosis"/>
            </a:endParaRPr>
          </a:p>
        </p:txBody>
      </p:sp>
      <p:sp>
        <p:nvSpPr>
          <p:cNvPr id="357" name="Shape 357"/>
          <p:cNvSpPr/>
          <p:nvPr/>
        </p:nvSpPr>
        <p:spPr>
          <a:xfrm>
            <a:off x="7138850" y="3065850"/>
            <a:ext cx="1644975" cy="17503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Storage</a:t>
            </a:r>
            <a:endParaRPr sz="3600">
              <a:latin typeface="Dosis"/>
              <a:ea typeface="Dosis"/>
              <a:cs typeface="Dosis"/>
              <a:sym typeface="Dosis"/>
            </a:endParaRPr>
          </a:p>
        </p:txBody>
      </p:sp>
      <p:sp>
        <p:nvSpPr>
          <p:cNvPr id="358" name="Shape 358"/>
          <p:cNvSpPr/>
          <p:nvPr/>
        </p:nvSpPr>
        <p:spPr>
          <a:xfrm rot="-5400000">
            <a:off x="7249325" y="1270875"/>
            <a:ext cx="1362300" cy="14823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txBox="1"/>
          <p:nvPr/>
        </p:nvSpPr>
        <p:spPr>
          <a:xfrm>
            <a:off x="7397550" y="1220775"/>
            <a:ext cx="1644900" cy="1582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latin typeface="Dosis"/>
                <a:ea typeface="Dosis"/>
                <a:cs typeface="Dosis"/>
                <a:sym typeface="Dosis"/>
              </a:rPr>
              <a:t>Additional Communication</a:t>
            </a:r>
            <a:endParaRPr sz="1800">
              <a:solidFill>
                <a:schemeClr val="dk1"/>
              </a:solidFill>
              <a:latin typeface="Dosis"/>
              <a:ea typeface="Dosis"/>
              <a:cs typeface="Dosis"/>
              <a:sym typeface="Dosis"/>
            </a:endParaRPr>
          </a:p>
          <a:p>
            <a:pPr indent="0" lvl="0" marL="0" rtl="0">
              <a:spcBef>
                <a:spcPts val="0"/>
              </a:spcBef>
              <a:spcAft>
                <a:spcPts val="0"/>
              </a:spcAft>
              <a:buNone/>
            </a:pPr>
            <a:r>
              <a:rPr lang="en" sz="1800">
                <a:solidFill>
                  <a:schemeClr val="dk1"/>
                </a:solidFill>
                <a:latin typeface="Dosis"/>
                <a:ea typeface="Dosis"/>
                <a:cs typeface="Dosis"/>
                <a:sym typeface="Dosis"/>
              </a:rPr>
              <a:t>Layer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65" name="Shape 365"/>
          <p:cNvSpPr txBox="1"/>
          <p:nvPr/>
        </p:nvSpPr>
        <p:spPr>
          <a:xfrm>
            <a:off x="2135050" y="184400"/>
            <a:ext cx="6329400" cy="8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FFFFFF"/>
                </a:solidFill>
                <a:latin typeface="Dosis"/>
                <a:ea typeface="Dosis"/>
                <a:cs typeface="Dosis"/>
                <a:sym typeface="Dosis"/>
              </a:rPr>
              <a:t>Organizational</a:t>
            </a:r>
            <a:r>
              <a:rPr lang="en" sz="4800">
                <a:solidFill>
                  <a:srgbClr val="FFFFFF"/>
                </a:solidFill>
                <a:latin typeface="Dosis"/>
                <a:ea typeface="Dosis"/>
                <a:cs typeface="Dosis"/>
                <a:sym typeface="Dosis"/>
              </a:rPr>
              <a:t> Design</a:t>
            </a:r>
            <a:endParaRPr sz="4800">
              <a:solidFill>
                <a:srgbClr val="FFFFFF"/>
              </a:solidFill>
              <a:latin typeface="Dosis"/>
              <a:ea typeface="Dosis"/>
              <a:cs typeface="Dosis"/>
              <a:sym typeface="Dosis"/>
            </a:endParaRPr>
          </a:p>
        </p:txBody>
      </p:sp>
      <p:sp>
        <p:nvSpPr>
          <p:cNvPr id="366" name="Shape 366"/>
          <p:cNvSpPr txBox="1"/>
          <p:nvPr/>
        </p:nvSpPr>
        <p:spPr>
          <a:xfrm>
            <a:off x="1671250" y="1220500"/>
            <a:ext cx="6793200" cy="137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FFFFFF"/>
                </a:solidFill>
                <a:latin typeface="Dosis"/>
                <a:ea typeface="Dosis"/>
                <a:cs typeface="Dosis"/>
                <a:sym typeface="Dosis"/>
              </a:rPr>
              <a:t>The manner in which a management achieves the right combination of differentiation and integration of the organization's operations, in response to the level of uncertainty in its external environment.</a:t>
            </a:r>
            <a:endParaRPr sz="3000">
              <a:solidFill>
                <a:srgbClr val="FFFFFF"/>
              </a:solidFill>
              <a:latin typeface="Dosis"/>
              <a:ea typeface="Dosis"/>
              <a:cs typeface="Dosis"/>
              <a:sym typeface="Dosi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372" name="Shape 372"/>
          <p:cNvSpPr/>
          <p:nvPr/>
        </p:nvSpPr>
        <p:spPr>
          <a:xfrm>
            <a:off x="623450" y="1990250"/>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Front End Team</a:t>
            </a:r>
            <a:endParaRPr/>
          </a:p>
        </p:txBody>
      </p:sp>
      <p:sp>
        <p:nvSpPr>
          <p:cNvPr id="373" name="Shape 373"/>
          <p:cNvSpPr/>
          <p:nvPr/>
        </p:nvSpPr>
        <p:spPr>
          <a:xfrm>
            <a:off x="2454375" y="1990250"/>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Services</a:t>
            </a:r>
            <a:r>
              <a:rPr lang="en"/>
              <a:t> Team</a:t>
            </a:r>
            <a:endParaRPr/>
          </a:p>
        </p:txBody>
      </p:sp>
      <p:sp>
        <p:nvSpPr>
          <p:cNvPr id="374" name="Shape 374"/>
          <p:cNvSpPr/>
          <p:nvPr/>
        </p:nvSpPr>
        <p:spPr>
          <a:xfrm>
            <a:off x="4285300" y="1990250"/>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a:t>
            </a:r>
            <a:r>
              <a:rPr lang="en"/>
              <a:t> Team</a:t>
            </a:r>
            <a:endParaRPr/>
          </a:p>
        </p:txBody>
      </p:sp>
      <p:sp>
        <p:nvSpPr>
          <p:cNvPr id="375" name="Shape 375"/>
          <p:cNvSpPr/>
          <p:nvPr/>
        </p:nvSpPr>
        <p:spPr>
          <a:xfrm>
            <a:off x="6116225" y="1990250"/>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a:t>
            </a:r>
            <a:r>
              <a:rPr lang="en"/>
              <a:t> Team</a:t>
            </a:r>
            <a:endParaRPr/>
          </a:p>
        </p:txBody>
      </p:sp>
      <p:sp>
        <p:nvSpPr>
          <p:cNvPr id="376" name="Shape 376"/>
          <p:cNvSpPr/>
          <p:nvPr/>
        </p:nvSpPr>
        <p:spPr>
          <a:xfrm>
            <a:off x="623450" y="3370050"/>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Ops</a:t>
            </a:r>
            <a:r>
              <a:rPr lang="en"/>
              <a:t> Team</a:t>
            </a:r>
            <a:endParaRPr/>
          </a:p>
        </p:txBody>
      </p:sp>
      <p:sp>
        <p:nvSpPr>
          <p:cNvPr id="377" name="Shape 377"/>
          <p:cNvSpPr/>
          <p:nvPr/>
        </p:nvSpPr>
        <p:spPr>
          <a:xfrm>
            <a:off x="2454375" y="3370050"/>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r>
              <a:rPr lang="en"/>
              <a:t> Team</a:t>
            </a:r>
            <a:endParaRPr/>
          </a:p>
        </p:txBody>
      </p:sp>
      <p:sp>
        <p:nvSpPr>
          <p:cNvPr id="378" name="Shape 378"/>
          <p:cNvSpPr/>
          <p:nvPr/>
        </p:nvSpPr>
        <p:spPr>
          <a:xfrm>
            <a:off x="4285300" y="3370050"/>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PO/BA/SM </a:t>
            </a:r>
            <a:r>
              <a:rPr lang="en"/>
              <a:t>Team</a:t>
            </a:r>
            <a:endParaRPr/>
          </a:p>
        </p:txBody>
      </p:sp>
      <p:sp>
        <p:nvSpPr>
          <p:cNvPr id="379" name="Shape 379"/>
          <p:cNvSpPr/>
          <p:nvPr/>
        </p:nvSpPr>
        <p:spPr>
          <a:xfrm>
            <a:off x="2349950" y="560025"/>
            <a:ext cx="50235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Management</a:t>
            </a:r>
            <a:r>
              <a:rPr lang="en"/>
              <a:t> Team</a:t>
            </a:r>
            <a:endParaRPr/>
          </a:p>
        </p:txBody>
      </p:sp>
      <p:sp>
        <p:nvSpPr>
          <p:cNvPr id="380" name="Shape 380"/>
          <p:cNvSpPr/>
          <p:nvPr/>
        </p:nvSpPr>
        <p:spPr>
          <a:xfrm>
            <a:off x="6116225" y="3372517"/>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Architecture</a:t>
            </a:r>
            <a:r>
              <a:rPr lang="en"/>
              <a:t> Team</a:t>
            </a:r>
            <a:endParaRPr/>
          </a:p>
        </p:txBody>
      </p:sp>
      <p:sp>
        <p:nvSpPr>
          <p:cNvPr id="381" name="Shape 381"/>
          <p:cNvSpPr txBox="1"/>
          <p:nvPr/>
        </p:nvSpPr>
        <p:spPr>
          <a:xfrm>
            <a:off x="1227825" y="4434675"/>
            <a:ext cx="5711100" cy="50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(we’re not judging team organization, just looking at typical examples)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nvSpPr>
        <p:spPr>
          <a:xfrm>
            <a:off x="1198943" y="184400"/>
            <a:ext cx="6702000" cy="8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FFFFFF"/>
                </a:solidFill>
                <a:latin typeface="Dosis"/>
                <a:ea typeface="Dosis"/>
                <a:cs typeface="Dosis"/>
                <a:sym typeface="Dosis"/>
              </a:rPr>
              <a:t>Monolithic Software System</a:t>
            </a:r>
            <a:endParaRPr sz="4800">
              <a:solidFill>
                <a:srgbClr val="FFFFFF"/>
              </a:solidFill>
              <a:latin typeface="Dosis"/>
              <a:ea typeface="Dosis"/>
              <a:cs typeface="Dosis"/>
              <a:sym typeface="Dosis"/>
            </a:endParaRPr>
          </a:p>
        </p:txBody>
      </p:sp>
      <p:sp>
        <p:nvSpPr>
          <p:cNvPr id="387" name="Shape 387"/>
          <p:cNvSpPr/>
          <p:nvPr/>
        </p:nvSpPr>
        <p:spPr>
          <a:xfrm>
            <a:off x="658625" y="1342825"/>
            <a:ext cx="7797300" cy="3429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latin typeface="Dosis"/>
                <a:ea typeface="Dosis"/>
                <a:cs typeface="Dosis"/>
                <a:sym typeface="Dosis"/>
              </a:rPr>
              <a:t>Application Boundary</a:t>
            </a:r>
            <a:endParaRPr>
              <a:latin typeface="Dosis"/>
              <a:ea typeface="Dosis"/>
              <a:cs typeface="Dosis"/>
              <a:sym typeface="Dosis"/>
            </a:endParaRPr>
          </a:p>
        </p:txBody>
      </p:sp>
      <p:sp>
        <p:nvSpPr>
          <p:cNvPr id="388" name="Shape 388"/>
          <p:cNvSpPr/>
          <p:nvPr/>
        </p:nvSpPr>
        <p:spPr>
          <a:xfrm>
            <a:off x="3514990" y="3043706"/>
            <a:ext cx="1407940" cy="1139817"/>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r>
              <a:rPr lang="en" sz="3000">
                <a:latin typeface="Dosis"/>
                <a:ea typeface="Dosis"/>
                <a:cs typeface="Dosis"/>
                <a:sym typeface="Dosis"/>
              </a:rPr>
              <a:t>Storage</a:t>
            </a:r>
            <a:endParaRPr sz="3000">
              <a:latin typeface="Dosis"/>
              <a:ea typeface="Dosis"/>
              <a:cs typeface="Dosis"/>
              <a:sym typeface="Dosis"/>
            </a:endParaRPr>
          </a:p>
        </p:txBody>
      </p:sp>
      <p:sp>
        <p:nvSpPr>
          <p:cNvPr id="389" name="Shape 389"/>
          <p:cNvSpPr/>
          <p:nvPr/>
        </p:nvSpPr>
        <p:spPr>
          <a:xfrm>
            <a:off x="1091050" y="1462725"/>
            <a:ext cx="1641900" cy="1229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Interface</a:t>
            </a:r>
            <a:endParaRPr sz="2400">
              <a:latin typeface="Dosis"/>
              <a:ea typeface="Dosis"/>
              <a:cs typeface="Dosis"/>
              <a:sym typeface="Dosis"/>
            </a:endParaRPr>
          </a:p>
        </p:txBody>
      </p:sp>
      <p:sp>
        <p:nvSpPr>
          <p:cNvPr id="390" name="Shape 390"/>
          <p:cNvSpPr/>
          <p:nvPr/>
        </p:nvSpPr>
        <p:spPr>
          <a:xfrm>
            <a:off x="5037014" y="1594836"/>
            <a:ext cx="1641762" cy="965412"/>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Services</a:t>
            </a:r>
            <a:endParaRPr sz="2400">
              <a:latin typeface="Dosis"/>
              <a:ea typeface="Dosis"/>
              <a:cs typeface="Dosis"/>
              <a:sym typeface="Dosis"/>
            </a:endParaRPr>
          </a:p>
        </p:txBody>
      </p:sp>
      <p:sp>
        <p:nvSpPr>
          <p:cNvPr id="391" name="Shape 391"/>
          <p:cNvSpPr/>
          <p:nvPr/>
        </p:nvSpPr>
        <p:spPr>
          <a:xfrm>
            <a:off x="2950609" y="1682118"/>
            <a:ext cx="1928700" cy="791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osis"/>
                <a:ea typeface="Dosis"/>
                <a:cs typeface="Dosis"/>
                <a:sym typeface="Dosis"/>
              </a:rPr>
              <a:t>Communication Layer</a:t>
            </a:r>
            <a:endParaRPr>
              <a:latin typeface="Dosis"/>
              <a:ea typeface="Dosis"/>
              <a:cs typeface="Dosis"/>
              <a:sym typeface="Dosis"/>
            </a:endParaRPr>
          </a:p>
        </p:txBody>
      </p:sp>
      <p:sp>
        <p:nvSpPr>
          <p:cNvPr id="392" name="Shape 392"/>
          <p:cNvSpPr/>
          <p:nvPr/>
        </p:nvSpPr>
        <p:spPr>
          <a:xfrm>
            <a:off x="5153938" y="3080483"/>
            <a:ext cx="1407940" cy="1139817"/>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r>
              <a:rPr lang="en" sz="3000">
                <a:latin typeface="Dosis"/>
                <a:ea typeface="Dosis"/>
                <a:cs typeface="Dosis"/>
                <a:sym typeface="Dosis"/>
              </a:rPr>
              <a:t>Storage</a:t>
            </a:r>
            <a:endParaRPr sz="3000">
              <a:latin typeface="Dosis"/>
              <a:ea typeface="Dosis"/>
              <a:cs typeface="Dosis"/>
              <a:sym typeface="Dosis"/>
            </a:endParaRPr>
          </a:p>
        </p:txBody>
      </p:sp>
      <p:sp>
        <p:nvSpPr>
          <p:cNvPr id="393" name="Shape 393"/>
          <p:cNvSpPr/>
          <p:nvPr/>
        </p:nvSpPr>
        <p:spPr>
          <a:xfrm>
            <a:off x="6792885" y="3010217"/>
            <a:ext cx="1407940" cy="1139817"/>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r>
              <a:rPr lang="en" sz="3000">
                <a:latin typeface="Dosis"/>
                <a:ea typeface="Dosis"/>
                <a:cs typeface="Dosis"/>
                <a:sym typeface="Dosis"/>
              </a:rPr>
              <a:t>Storage</a:t>
            </a:r>
            <a:endParaRPr sz="3000">
              <a:latin typeface="Dosis"/>
              <a:ea typeface="Dosis"/>
              <a:cs typeface="Dosis"/>
              <a:sym typeface="Dosis"/>
            </a:endParaRPr>
          </a:p>
        </p:txBody>
      </p:sp>
      <p:sp>
        <p:nvSpPr>
          <p:cNvPr id="394" name="Shape 394"/>
          <p:cNvSpPr/>
          <p:nvPr/>
        </p:nvSpPr>
        <p:spPr>
          <a:xfrm rot="-5400000">
            <a:off x="6983550" y="1660225"/>
            <a:ext cx="1026600" cy="10704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txBox="1"/>
          <p:nvPr/>
        </p:nvSpPr>
        <p:spPr>
          <a:xfrm>
            <a:off x="6771787" y="1661735"/>
            <a:ext cx="1344300" cy="17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Additional Communication</a:t>
            </a:r>
            <a:endParaRPr>
              <a:latin typeface="Dosis"/>
              <a:ea typeface="Dosis"/>
              <a:cs typeface="Dosis"/>
              <a:sym typeface="Dosis"/>
            </a:endParaRPr>
          </a:p>
          <a:p>
            <a:pPr indent="0" lvl="0" marL="0" rtl="0">
              <a:spcBef>
                <a:spcPts val="0"/>
              </a:spcBef>
              <a:spcAft>
                <a:spcPts val="0"/>
              </a:spcAft>
              <a:buNone/>
            </a:pPr>
            <a:r>
              <a:rPr lang="en">
                <a:latin typeface="Dosis"/>
                <a:ea typeface="Dosis"/>
                <a:cs typeface="Dosis"/>
                <a:sym typeface="Dosis"/>
              </a:rPr>
              <a:t>Layer</a:t>
            </a:r>
            <a:endParaRPr>
              <a:latin typeface="Dosis"/>
              <a:ea typeface="Dosis"/>
              <a:cs typeface="Dosis"/>
              <a:sym typeface="Dosi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01" name="Shape 401"/>
          <p:cNvSpPr/>
          <p:nvPr/>
        </p:nvSpPr>
        <p:spPr>
          <a:xfrm>
            <a:off x="919725" y="1990250"/>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 Line 1</a:t>
            </a:r>
            <a:r>
              <a:rPr lang="en"/>
              <a:t> Team</a:t>
            </a:r>
            <a:endParaRPr/>
          </a:p>
        </p:txBody>
      </p:sp>
      <p:sp>
        <p:nvSpPr>
          <p:cNvPr id="402" name="Shape 402"/>
          <p:cNvSpPr/>
          <p:nvPr/>
        </p:nvSpPr>
        <p:spPr>
          <a:xfrm>
            <a:off x="2969929" y="1990250"/>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 Line 2 Team</a:t>
            </a:r>
            <a:endParaRPr/>
          </a:p>
        </p:txBody>
      </p:sp>
      <p:sp>
        <p:nvSpPr>
          <p:cNvPr id="403" name="Shape 403"/>
          <p:cNvSpPr/>
          <p:nvPr/>
        </p:nvSpPr>
        <p:spPr>
          <a:xfrm>
            <a:off x="7073810" y="1990248"/>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 Line 4</a:t>
            </a:r>
            <a:r>
              <a:rPr lang="en"/>
              <a:t> Team</a:t>
            </a:r>
            <a:endParaRPr/>
          </a:p>
        </p:txBody>
      </p:sp>
      <p:sp>
        <p:nvSpPr>
          <p:cNvPr id="404" name="Shape 404"/>
          <p:cNvSpPr/>
          <p:nvPr/>
        </p:nvSpPr>
        <p:spPr>
          <a:xfrm>
            <a:off x="4972175" y="1990250"/>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 Line 3</a:t>
            </a:r>
            <a:r>
              <a:rPr lang="en"/>
              <a:t> Team</a:t>
            </a:r>
            <a:endParaRPr/>
          </a:p>
        </p:txBody>
      </p:sp>
      <p:sp>
        <p:nvSpPr>
          <p:cNvPr id="405" name="Shape 405"/>
          <p:cNvSpPr/>
          <p:nvPr/>
        </p:nvSpPr>
        <p:spPr>
          <a:xfrm>
            <a:off x="2349950" y="560025"/>
            <a:ext cx="21069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Management Team 1</a:t>
            </a:r>
            <a:endParaRPr/>
          </a:p>
        </p:txBody>
      </p:sp>
      <p:sp>
        <p:nvSpPr>
          <p:cNvPr id="406" name="Shape 406"/>
          <p:cNvSpPr/>
          <p:nvPr/>
        </p:nvSpPr>
        <p:spPr>
          <a:xfrm>
            <a:off x="1663085" y="3245698"/>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Architecture</a:t>
            </a:r>
            <a:r>
              <a:rPr lang="en"/>
              <a:t> Team</a:t>
            </a:r>
            <a:endParaRPr/>
          </a:p>
        </p:txBody>
      </p:sp>
      <p:sp>
        <p:nvSpPr>
          <p:cNvPr id="407" name="Shape 407"/>
          <p:cNvSpPr/>
          <p:nvPr/>
        </p:nvSpPr>
        <p:spPr>
          <a:xfrm>
            <a:off x="5587010" y="3245710"/>
            <a:ext cx="14868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Infrastructure Support</a:t>
            </a:r>
            <a:endParaRPr/>
          </a:p>
          <a:p>
            <a:pPr indent="0" lvl="0" marL="0" rtl="0" algn="ctr">
              <a:spcBef>
                <a:spcPts val="0"/>
              </a:spcBef>
              <a:spcAft>
                <a:spcPts val="0"/>
              </a:spcAft>
              <a:buNone/>
            </a:pPr>
            <a:r>
              <a:rPr lang="en"/>
              <a:t> Team</a:t>
            </a:r>
            <a:endParaRPr/>
          </a:p>
        </p:txBody>
      </p:sp>
      <p:sp>
        <p:nvSpPr>
          <p:cNvPr id="408" name="Shape 408"/>
          <p:cNvSpPr/>
          <p:nvPr/>
        </p:nvSpPr>
        <p:spPr>
          <a:xfrm>
            <a:off x="5367850" y="560025"/>
            <a:ext cx="2106900" cy="8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Management Team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p:nvPr/>
        </p:nvSpPr>
        <p:spPr>
          <a:xfrm>
            <a:off x="1263865" y="2911388"/>
            <a:ext cx="3645900" cy="19320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latin typeface="Dosis"/>
                <a:ea typeface="Dosis"/>
                <a:cs typeface="Dosis"/>
                <a:sym typeface="Dosis"/>
              </a:rPr>
              <a:t>Team </a:t>
            </a:r>
            <a:endParaRPr>
              <a:latin typeface="Dosis"/>
              <a:ea typeface="Dosis"/>
              <a:cs typeface="Dosis"/>
              <a:sym typeface="Dosis"/>
            </a:endParaRPr>
          </a:p>
          <a:p>
            <a:pPr indent="0" lvl="0" marL="0" rtl="0">
              <a:spcBef>
                <a:spcPts val="0"/>
              </a:spcBef>
              <a:spcAft>
                <a:spcPts val="0"/>
              </a:spcAft>
              <a:buNone/>
            </a:pPr>
            <a:r>
              <a:rPr lang="en">
                <a:latin typeface="Dosis"/>
                <a:ea typeface="Dosis"/>
                <a:cs typeface="Dosis"/>
                <a:sym typeface="Dosis"/>
              </a:rPr>
              <a:t>Boundary</a:t>
            </a:r>
            <a:endParaRPr>
              <a:latin typeface="Dosis"/>
              <a:ea typeface="Dosis"/>
              <a:cs typeface="Dosis"/>
              <a:sym typeface="Dosis"/>
            </a:endParaRPr>
          </a:p>
        </p:txBody>
      </p:sp>
      <p:sp>
        <p:nvSpPr>
          <p:cNvPr id="414" name="Shape 414"/>
          <p:cNvSpPr/>
          <p:nvPr/>
        </p:nvSpPr>
        <p:spPr>
          <a:xfrm>
            <a:off x="4766840" y="2911388"/>
            <a:ext cx="3645900" cy="19320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latin typeface="Dosis"/>
                <a:ea typeface="Dosis"/>
                <a:cs typeface="Dosis"/>
                <a:sym typeface="Dosis"/>
              </a:rPr>
              <a:t>Team </a:t>
            </a:r>
            <a:endParaRPr>
              <a:latin typeface="Dosis"/>
              <a:ea typeface="Dosis"/>
              <a:cs typeface="Dosis"/>
              <a:sym typeface="Dosis"/>
            </a:endParaRPr>
          </a:p>
          <a:p>
            <a:pPr indent="0" lvl="0" marL="0" rtl="0">
              <a:spcBef>
                <a:spcPts val="0"/>
              </a:spcBef>
              <a:spcAft>
                <a:spcPts val="0"/>
              </a:spcAft>
              <a:buNone/>
            </a:pPr>
            <a:r>
              <a:rPr lang="en">
                <a:latin typeface="Dosis"/>
                <a:ea typeface="Dosis"/>
                <a:cs typeface="Dosis"/>
                <a:sym typeface="Dosis"/>
              </a:rPr>
              <a:t>Boundary</a:t>
            </a:r>
            <a:endParaRPr>
              <a:latin typeface="Dosis"/>
              <a:ea typeface="Dosis"/>
              <a:cs typeface="Dosis"/>
              <a:sym typeface="Dosis"/>
            </a:endParaRPr>
          </a:p>
        </p:txBody>
      </p:sp>
      <p:sp>
        <p:nvSpPr>
          <p:cNvPr id="415" name="Shape 415"/>
          <p:cNvSpPr/>
          <p:nvPr/>
        </p:nvSpPr>
        <p:spPr>
          <a:xfrm>
            <a:off x="755240" y="1103025"/>
            <a:ext cx="3951600" cy="19320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latin typeface="Dosis"/>
                <a:ea typeface="Dosis"/>
                <a:cs typeface="Dosis"/>
                <a:sym typeface="Dosis"/>
              </a:rPr>
              <a:t>Team </a:t>
            </a:r>
            <a:endParaRPr>
              <a:latin typeface="Dosis"/>
              <a:ea typeface="Dosis"/>
              <a:cs typeface="Dosis"/>
              <a:sym typeface="Dosis"/>
            </a:endParaRPr>
          </a:p>
          <a:p>
            <a:pPr indent="0" lvl="0" marL="0">
              <a:spcBef>
                <a:spcPts val="0"/>
              </a:spcBef>
              <a:spcAft>
                <a:spcPts val="0"/>
              </a:spcAft>
              <a:buNone/>
            </a:pPr>
            <a:r>
              <a:rPr lang="en">
                <a:latin typeface="Dosis"/>
                <a:ea typeface="Dosis"/>
                <a:cs typeface="Dosis"/>
                <a:sym typeface="Dosis"/>
              </a:rPr>
              <a:t>Boundary</a:t>
            </a:r>
            <a:endParaRPr>
              <a:latin typeface="Dosis"/>
              <a:ea typeface="Dosis"/>
              <a:cs typeface="Dosis"/>
              <a:sym typeface="Dosis"/>
            </a:endParaRPr>
          </a:p>
        </p:txBody>
      </p:sp>
      <p:sp>
        <p:nvSpPr>
          <p:cNvPr id="416" name="Shape 416"/>
          <p:cNvSpPr/>
          <p:nvPr/>
        </p:nvSpPr>
        <p:spPr>
          <a:xfrm>
            <a:off x="4615240" y="1055738"/>
            <a:ext cx="3645900" cy="19320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latin typeface="Dosis"/>
                <a:ea typeface="Dosis"/>
                <a:cs typeface="Dosis"/>
                <a:sym typeface="Dosis"/>
              </a:rPr>
              <a:t>Team </a:t>
            </a:r>
            <a:endParaRPr>
              <a:latin typeface="Dosis"/>
              <a:ea typeface="Dosis"/>
              <a:cs typeface="Dosis"/>
              <a:sym typeface="Dosis"/>
            </a:endParaRPr>
          </a:p>
          <a:p>
            <a:pPr indent="0" lvl="0" marL="0" rtl="0">
              <a:spcBef>
                <a:spcPts val="0"/>
              </a:spcBef>
              <a:spcAft>
                <a:spcPts val="0"/>
              </a:spcAft>
              <a:buNone/>
            </a:pPr>
            <a:r>
              <a:rPr lang="en">
                <a:latin typeface="Dosis"/>
                <a:ea typeface="Dosis"/>
                <a:cs typeface="Dosis"/>
                <a:sym typeface="Dosis"/>
              </a:rPr>
              <a:t>Boundary</a:t>
            </a:r>
            <a:endParaRPr>
              <a:latin typeface="Dosis"/>
              <a:ea typeface="Dosis"/>
              <a:cs typeface="Dosis"/>
              <a:sym typeface="Dosis"/>
            </a:endParaRPr>
          </a:p>
        </p:txBody>
      </p:sp>
      <p:sp>
        <p:nvSpPr>
          <p:cNvPr id="417" name="Shape 417"/>
          <p:cNvSpPr/>
          <p:nvPr/>
        </p:nvSpPr>
        <p:spPr>
          <a:xfrm>
            <a:off x="3065534" y="1325611"/>
            <a:ext cx="561300" cy="63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a:off x="2438109" y="1295700"/>
            <a:ext cx="605100" cy="69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nvSpPr>
        <p:spPr>
          <a:xfrm>
            <a:off x="1670767" y="1386537"/>
            <a:ext cx="730800" cy="518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1087840" y="1353515"/>
            <a:ext cx="561300" cy="798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421" name="Shape 421"/>
          <p:cNvSpPr/>
          <p:nvPr/>
        </p:nvSpPr>
        <p:spPr>
          <a:xfrm>
            <a:off x="1764629" y="2064788"/>
            <a:ext cx="1937100" cy="74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txBox="1"/>
          <p:nvPr/>
        </p:nvSpPr>
        <p:spPr>
          <a:xfrm>
            <a:off x="527550" y="75700"/>
            <a:ext cx="8176800" cy="8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FFFFFF"/>
                </a:solidFill>
                <a:latin typeface="Dosis"/>
                <a:ea typeface="Dosis"/>
                <a:cs typeface="Dosis"/>
                <a:sym typeface="Dosis"/>
              </a:rPr>
              <a:t>Microservices </a:t>
            </a:r>
            <a:r>
              <a:rPr lang="en" sz="4800">
                <a:solidFill>
                  <a:srgbClr val="FFFFFF"/>
                </a:solidFill>
                <a:latin typeface="Dosis"/>
                <a:ea typeface="Dosis"/>
                <a:cs typeface="Dosis"/>
                <a:sym typeface="Dosis"/>
              </a:rPr>
              <a:t>Architecture System</a:t>
            </a:r>
            <a:r>
              <a:rPr lang="en" sz="4800">
                <a:solidFill>
                  <a:srgbClr val="FFFFFF"/>
                </a:solidFill>
                <a:latin typeface="Dosis"/>
                <a:ea typeface="Dosis"/>
                <a:cs typeface="Dosis"/>
                <a:sym typeface="Dosis"/>
              </a:rPr>
              <a:t> </a:t>
            </a:r>
            <a:endParaRPr sz="4800">
              <a:solidFill>
                <a:srgbClr val="FFFFFF"/>
              </a:solidFill>
              <a:latin typeface="Dosis"/>
              <a:ea typeface="Dosis"/>
              <a:cs typeface="Dosis"/>
              <a:sym typeface="Dosis"/>
            </a:endParaRPr>
          </a:p>
        </p:txBody>
      </p:sp>
      <p:sp>
        <p:nvSpPr>
          <p:cNvPr id="423" name="Shape 423"/>
          <p:cNvSpPr/>
          <p:nvPr/>
        </p:nvSpPr>
        <p:spPr>
          <a:xfrm>
            <a:off x="1878753" y="2132047"/>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24" name="Shape 424"/>
          <p:cNvSpPr/>
          <p:nvPr/>
        </p:nvSpPr>
        <p:spPr>
          <a:xfrm>
            <a:off x="1146186" y="1458878"/>
            <a:ext cx="444300" cy="484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1800">
              <a:latin typeface="Dosis"/>
              <a:ea typeface="Dosis"/>
              <a:cs typeface="Dosis"/>
              <a:sym typeface="Dosis"/>
            </a:endParaRPr>
          </a:p>
        </p:txBody>
      </p:sp>
      <p:sp>
        <p:nvSpPr>
          <p:cNvPr id="425" name="Shape 425"/>
          <p:cNvSpPr/>
          <p:nvPr/>
        </p:nvSpPr>
        <p:spPr>
          <a:xfrm>
            <a:off x="2439658" y="1353516"/>
            <a:ext cx="605016" cy="51872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2400">
              <a:latin typeface="Dosis"/>
              <a:ea typeface="Dosis"/>
              <a:cs typeface="Dosis"/>
              <a:sym typeface="Dosis"/>
            </a:endParaRPr>
          </a:p>
        </p:txBody>
      </p:sp>
      <p:sp>
        <p:nvSpPr>
          <p:cNvPr id="426" name="Shape 426"/>
          <p:cNvSpPr/>
          <p:nvPr/>
        </p:nvSpPr>
        <p:spPr>
          <a:xfrm>
            <a:off x="1720430" y="1458878"/>
            <a:ext cx="630300" cy="3663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427" name="Shape 427"/>
          <p:cNvSpPr/>
          <p:nvPr/>
        </p:nvSpPr>
        <p:spPr>
          <a:xfrm>
            <a:off x="2482747" y="2151809"/>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28" name="Shape 428"/>
          <p:cNvSpPr/>
          <p:nvPr/>
        </p:nvSpPr>
        <p:spPr>
          <a:xfrm>
            <a:off x="3086741" y="2114053"/>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29" name="Shape 429"/>
          <p:cNvSpPr txBox="1"/>
          <p:nvPr/>
        </p:nvSpPr>
        <p:spPr>
          <a:xfrm>
            <a:off x="3078965" y="1389464"/>
            <a:ext cx="495300" cy="9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latin typeface="Dosis"/>
              <a:ea typeface="Dosis"/>
              <a:cs typeface="Dosis"/>
              <a:sym typeface="Dosis"/>
            </a:endParaRPr>
          </a:p>
        </p:txBody>
      </p:sp>
      <p:sp>
        <p:nvSpPr>
          <p:cNvPr id="430" name="Shape 430"/>
          <p:cNvSpPr/>
          <p:nvPr/>
        </p:nvSpPr>
        <p:spPr>
          <a:xfrm>
            <a:off x="6939884" y="1325611"/>
            <a:ext cx="561300" cy="63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6312459" y="1295700"/>
            <a:ext cx="605100" cy="69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nvSpPr>
        <p:spPr>
          <a:xfrm>
            <a:off x="5545117" y="1386537"/>
            <a:ext cx="730800" cy="518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Shape 433"/>
          <p:cNvSpPr/>
          <p:nvPr/>
        </p:nvSpPr>
        <p:spPr>
          <a:xfrm>
            <a:off x="4962190" y="1353515"/>
            <a:ext cx="561300" cy="798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434" name="Shape 434"/>
          <p:cNvSpPr/>
          <p:nvPr/>
        </p:nvSpPr>
        <p:spPr>
          <a:xfrm>
            <a:off x="5638979" y="2064788"/>
            <a:ext cx="1937100" cy="74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nvSpPr>
        <p:spPr>
          <a:xfrm>
            <a:off x="5753103" y="2132047"/>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36" name="Shape 436"/>
          <p:cNvSpPr/>
          <p:nvPr/>
        </p:nvSpPr>
        <p:spPr>
          <a:xfrm>
            <a:off x="5020536" y="1458878"/>
            <a:ext cx="444300" cy="484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1800">
              <a:latin typeface="Dosis"/>
              <a:ea typeface="Dosis"/>
              <a:cs typeface="Dosis"/>
              <a:sym typeface="Dosis"/>
            </a:endParaRPr>
          </a:p>
        </p:txBody>
      </p:sp>
      <p:sp>
        <p:nvSpPr>
          <p:cNvPr id="437" name="Shape 437"/>
          <p:cNvSpPr/>
          <p:nvPr/>
        </p:nvSpPr>
        <p:spPr>
          <a:xfrm>
            <a:off x="6314008" y="1353516"/>
            <a:ext cx="605016" cy="51872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2400">
              <a:latin typeface="Dosis"/>
              <a:ea typeface="Dosis"/>
              <a:cs typeface="Dosis"/>
              <a:sym typeface="Dosis"/>
            </a:endParaRPr>
          </a:p>
        </p:txBody>
      </p:sp>
      <p:sp>
        <p:nvSpPr>
          <p:cNvPr id="438" name="Shape 438"/>
          <p:cNvSpPr/>
          <p:nvPr/>
        </p:nvSpPr>
        <p:spPr>
          <a:xfrm>
            <a:off x="5594780" y="1458878"/>
            <a:ext cx="630300" cy="3663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439" name="Shape 439"/>
          <p:cNvSpPr/>
          <p:nvPr/>
        </p:nvSpPr>
        <p:spPr>
          <a:xfrm>
            <a:off x="6357097" y="2151809"/>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40" name="Shape 440"/>
          <p:cNvSpPr/>
          <p:nvPr/>
        </p:nvSpPr>
        <p:spPr>
          <a:xfrm>
            <a:off x="6961091" y="2114053"/>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41" name="Shape 441"/>
          <p:cNvSpPr txBox="1"/>
          <p:nvPr/>
        </p:nvSpPr>
        <p:spPr>
          <a:xfrm>
            <a:off x="6953315" y="1389464"/>
            <a:ext cx="495300" cy="9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latin typeface="Dosis"/>
              <a:ea typeface="Dosis"/>
              <a:cs typeface="Dosis"/>
              <a:sym typeface="Dosis"/>
            </a:endParaRPr>
          </a:p>
        </p:txBody>
      </p:sp>
      <p:sp>
        <p:nvSpPr>
          <p:cNvPr id="442" name="Shape 442"/>
          <p:cNvSpPr/>
          <p:nvPr/>
        </p:nvSpPr>
        <p:spPr>
          <a:xfrm>
            <a:off x="7721059" y="3192611"/>
            <a:ext cx="561300" cy="63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Shape 443"/>
          <p:cNvSpPr/>
          <p:nvPr/>
        </p:nvSpPr>
        <p:spPr>
          <a:xfrm>
            <a:off x="7093634" y="3162700"/>
            <a:ext cx="605100" cy="69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Shape 444"/>
          <p:cNvSpPr/>
          <p:nvPr/>
        </p:nvSpPr>
        <p:spPr>
          <a:xfrm>
            <a:off x="6326292" y="3253537"/>
            <a:ext cx="730800" cy="518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nvSpPr>
        <p:spPr>
          <a:xfrm>
            <a:off x="5743365" y="3220515"/>
            <a:ext cx="561300" cy="798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446" name="Shape 446"/>
          <p:cNvSpPr/>
          <p:nvPr/>
        </p:nvSpPr>
        <p:spPr>
          <a:xfrm>
            <a:off x="6420154" y="3931788"/>
            <a:ext cx="1937100" cy="74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Shape 447"/>
          <p:cNvSpPr/>
          <p:nvPr/>
        </p:nvSpPr>
        <p:spPr>
          <a:xfrm>
            <a:off x="6534278" y="3999047"/>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48" name="Shape 448"/>
          <p:cNvSpPr/>
          <p:nvPr/>
        </p:nvSpPr>
        <p:spPr>
          <a:xfrm>
            <a:off x="5801711" y="3325878"/>
            <a:ext cx="444300" cy="484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1800">
              <a:latin typeface="Dosis"/>
              <a:ea typeface="Dosis"/>
              <a:cs typeface="Dosis"/>
              <a:sym typeface="Dosis"/>
            </a:endParaRPr>
          </a:p>
        </p:txBody>
      </p:sp>
      <p:sp>
        <p:nvSpPr>
          <p:cNvPr id="449" name="Shape 449"/>
          <p:cNvSpPr/>
          <p:nvPr/>
        </p:nvSpPr>
        <p:spPr>
          <a:xfrm>
            <a:off x="7095183" y="3220516"/>
            <a:ext cx="605016" cy="51872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2400">
              <a:latin typeface="Dosis"/>
              <a:ea typeface="Dosis"/>
              <a:cs typeface="Dosis"/>
              <a:sym typeface="Dosis"/>
            </a:endParaRPr>
          </a:p>
        </p:txBody>
      </p:sp>
      <p:sp>
        <p:nvSpPr>
          <p:cNvPr id="450" name="Shape 450"/>
          <p:cNvSpPr/>
          <p:nvPr/>
        </p:nvSpPr>
        <p:spPr>
          <a:xfrm>
            <a:off x="6375955" y="3325878"/>
            <a:ext cx="630300" cy="3663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451" name="Shape 451"/>
          <p:cNvSpPr/>
          <p:nvPr/>
        </p:nvSpPr>
        <p:spPr>
          <a:xfrm>
            <a:off x="7138272" y="4018809"/>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52" name="Shape 452"/>
          <p:cNvSpPr/>
          <p:nvPr/>
        </p:nvSpPr>
        <p:spPr>
          <a:xfrm>
            <a:off x="7742266" y="3981053"/>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53" name="Shape 453"/>
          <p:cNvSpPr txBox="1"/>
          <p:nvPr/>
        </p:nvSpPr>
        <p:spPr>
          <a:xfrm>
            <a:off x="7734490" y="3256464"/>
            <a:ext cx="495300" cy="9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latin typeface="Dosis"/>
              <a:ea typeface="Dosis"/>
              <a:cs typeface="Dosis"/>
              <a:sym typeface="Dosis"/>
            </a:endParaRPr>
          </a:p>
        </p:txBody>
      </p:sp>
      <p:sp>
        <p:nvSpPr>
          <p:cNvPr id="454" name="Shape 454"/>
          <p:cNvSpPr/>
          <p:nvPr/>
        </p:nvSpPr>
        <p:spPr>
          <a:xfrm>
            <a:off x="3765659" y="3254486"/>
            <a:ext cx="561300" cy="63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a:off x="3138234" y="3224575"/>
            <a:ext cx="605100" cy="69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p:nvPr/>
        </p:nvSpPr>
        <p:spPr>
          <a:xfrm>
            <a:off x="2370892" y="3315412"/>
            <a:ext cx="730800" cy="518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p:nvPr/>
        </p:nvSpPr>
        <p:spPr>
          <a:xfrm>
            <a:off x="1787965" y="3282390"/>
            <a:ext cx="561300" cy="798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458" name="Shape 458"/>
          <p:cNvSpPr/>
          <p:nvPr/>
        </p:nvSpPr>
        <p:spPr>
          <a:xfrm>
            <a:off x="2464754" y="3993663"/>
            <a:ext cx="1937100" cy="74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a:off x="2578878" y="4060922"/>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60" name="Shape 460"/>
          <p:cNvSpPr/>
          <p:nvPr/>
        </p:nvSpPr>
        <p:spPr>
          <a:xfrm>
            <a:off x="1846311" y="3387753"/>
            <a:ext cx="444300" cy="484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1800">
              <a:latin typeface="Dosis"/>
              <a:ea typeface="Dosis"/>
              <a:cs typeface="Dosis"/>
              <a:sym typeface="Dosis"/>
            </a:endParaRPr>
          </a:p>
        </p:txBody>
      </p:sp>
      <p:sp>
        <p:nvSpPr>
          <p:cNvPr id="461" name="Shape 461"/>
          <p:cNvSpPr/>
          <p:nvPr/>
        </p:nvSpPr>
        <p:spPr>
          <a:xfrm>
            <a:off x="3139783" y="3282391"/>
            <a:ext cx="605016" cy="51872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2400">
              <a:latin typeface="Dosis"/>
              <a:ea typeface="Dosis"/>
              <a:cs typeface="Dosis"/>
              <a:sym typeface="Dosis"/>
            </a:endParaRPr>
          </a:p>
        </p:txBody>
      </p:sp>
      <p:sp>
        <p:nvSpPr>
          <p:cNvPr id="462" name="Shape 462"/>
          <p:cNvSpPr/>
          <p:nvPr/>
        </p:nvSpPr>
        <p:spPr>
          <a:xfrm>
            <a:off x="2420555" y="3387753"/>
            <a:ext cx="630300" cy="3663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463" name="Shape 463"/>
          <p:cNvSpPr/>
          <p:nvPr/>
        </p:nvSpPr>
        <p:spPr>
          <a:xfrm>
            <a:off x="3182872" y="4080684"/>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64" name="Shape 464"/>
          <p:cNvSpPr/>
          <p:nvPr/>
        </p:nvSpPr>
        <p:spPr>
          <a:xfrm>
            <a:off x="3786866" y="4042928"/>
            <a:ext cx="518861" cy="61246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65" name="Shape 465"/>
          <p:cNvSpPr txBox="1"/>
          <p:nvPr/>
        </p:nvSpPr>
        <p:spPr>
          <a:xfrm>
            <a:off x="3779090" y="3318339"/>
            <a:ext cx="495300" cy="9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latin typeface="Dosis"/>
              <a:ea typeface="Dosis"/>
              <a:cs typeface="Dosis"/>
              <a:sym typeface="Dosis"/>
            </a:endParaRPr>
          </a:p>
        </p:txBody>
      </p:sp>
      <p:sp>
        <p:nvSpPr>
          <p:cNvPr id="466" name="Shape 466"/>
          <p:cNvSpPr/>
          <p:nvPr/>
        </p:nvSpPr>
        <p:spPr>
          <a:xfrm rot="-5400000">
            <a:off x="3116075" y="1525475"/>
            <a:ext cx="379200" cy="3510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Shape 467"/>
          <p:cNvSpPr/>
          <p:nvPr/>
        </p:nvSpPr>
        <p:spPr>
          <a:xfrm rot="-5400000">
            <a:off x="6993850" y="1525475"/>
            <a:ext cx="379200" cy="3510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nvSpPr>
        <p:spPr>
          <a:xfrm rot="-5400000">
            <a:off x="3856725" y="3410375"/>
            <a:ext cx="379200" cy="3510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rot="-5400000">
            <a:off x="7775025" y="3366263"/>
            <a:ext cx="379200" cy="3510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3" name="Shape 473"/>
        <p:cNvGrpSpPr/>
        <p:nvPr/>
      </p:nvGrpSpPr>
      <p:grpSpPr>
        <a:xfrm>
          <a:off x="0" y="0"/>
          <a:ext cx="0" cy="0"/>
          <a:chOff x="0" y="0"/>
          <a:chExt cx="0" cy="0"/>
        </a:xfrm>
      </p:grpSpPr>
      <p:sp>
        <p:nvSpPr>
          <p:cNvPr id="474" name="Shape 474"/>
          <p:cNvSpPr txBox="1"/>
          <p:nvPr>
            <p:ph type="title"/>
          </p:nvPr>
        </p:nvSpPr>
        <p:spPr>
          <a:xfrm>
            <a:off x="2261375" y="272475"/>
            <a:ext cx="6462600" cy="690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Exercise 1 / Controlled Design</a:t>
            </a:r>
            <a:endParaRPr/>
          </a:p>
        </p:txBody>
      </p:sp>
      <p:sp>
        <p:nvSpPr>
          <p:cNvPr id="475" name="Shape 475"/>
          <p:cNvSpPr txBox="1"/>
          <p:nvPr>
            <p:ph idx="4294967295" type="body"/>
          </p:nvPr>
        </p:nvSpPr>
        <p:spPr>
          <a:xfrm>
            <a:off x="2616100" y="963375"/>
            <a:ext cx="6229800" cy="36654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Divide Into Product &amp; Delivery Teams</a:t>
            </a:r>
            <a:endParaRPr/>
          </a:p>
          <a:p>
            <a:pPr indent="-381000" lvl="0" marL="457200" rtl="0">
              <a:spcBef>
                <a:spcPts val="0"/>
              </a:spcBef>
              <a:spcAft>
                <a:spcPts val="0"/>
              </a:spcAft>
              <a:buSzPts val="2400"/>
              <a:buChar char="⊷"/>
            </a:pPr>
            <a:r>
              <a:rPr lang="en"/>
              <a:t>Designate Runners For Communication </a:t>
            </a:r>
            <a:endParaRPr/>
          </a:p>
          <a:p>
            <a:pPr indent="-381000" lvl="0" marL="457200" rtl="0">
              <a:spcBef>
                <a:spcPts val="0"/>
              </a:spcBef>
              <a:spcAft>
                <a:spcPts val="0"/>
              </a:spcAft>
              <a:buSzPts val="2400"/>
              <a:buChar char="⊷"/>
            </a:pPr>
            <a:r>
              <a:rPr lang="en"/>
              <a:t>Focus On Value To Customer</a:t>
            </a:r>
            <a:endParaRPr/>
          </a:p>
          <a:p>
            <a:pPr indent="0" lvl="0" marL="0" rtl="0">
              <a:spcBef>
                <a:spcPts val="600"/>
              </a:spcBef>
              <a:spcAft>
                <a:spcPts val="0"/>
              </a:spcAft>
              <a:buNone/>
            </a:pPr>
            <a:r>
              <a:t/>
            </a:r>
            <a:endParaRPr/>
          </a:p>
          <a:p>
            <a:pPr indent="0" lvl="0" marL="914400" rtl="0">
              <a:spcBef>
                <a:spcPts val="600"/>
              </a:spcBef>
              <a:spcAft>
                <a:spcPts val="0"/>
              </a:spcAft>
              <a:buNone/>
            </a:pPr>
            <a:r>
              <a:rPr lang="en"/>
              <a:t>How many acceptable airplanes can you complete in ten minutes?</a:t>
            </a:r>
            <a:endParaRPr/>
          </a:p>
        </p:txBody>
      </p:sp>
      <p:sp>
        <p:nvSpPr>
          <p:cNvPr id="476" name="Shape 47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1B148"/>
        </a:solidFill>
      </p:bgPr>
    </p:bg>
    <p:spTree>
      <p:nvGrpSpPr>
        <p:cNvPr id="480" name="Shape 480"/>
        <p:cNvGrpSpPr/>
        <p:nvPr/>
      </p:nvGrpSpPr>
      <p:grpSpPr>
        <a:xfrm>
          <a:off x="0" y="0"/>
          <a:ext cx="0" cy="0"/>
          <a:chOff x="0" y="0"/>
          <a:chExt cx="0" cy="0"/>
        </a:xfrm>
      </p:grpSpPr>
      <p:sp>
        <p:nvSpPr>
          <p:cNvPr id="481" name="Shape 481"/>
          <p:cNvSpPr txBox="1"/>
          <p:nvPr>
            <p:ph idx="4294967295" type="ctrTitle"/>
          </p:nvPr>
        </p:nvSpPr>
        <p:spPr>
          <a:xfrm>
            <a:off x="4666125" y="2192950"/>
            <a:ext cx="40206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solidFill>
                  <a:srgbClr val="B8F567"/>
                </a:solidFill>
              </a:rPr>
              <a:t>Debrief</a:t>
            </a:r>
            <a:endParaRPr sz="7200">
              <a:solidFill>
                <a:srgbClr val="B8F567"/>
              </a:solidFill>
            </a:endParaRPr>
          </a:p>
        </p:txBody>
      </p:sp>
      <p:sp>
        <p:nvSpPr>
          <p:cNvPr id="482" name="Shape 482"/>
          <p:cNvSpPr txBox="1"/>
          <p:nvPr>
            <p:ph idx="4294967295" type="subTitle"/>
          </p:nvPr>
        </p:nvSpPr>
        <p:spPr>
          <a:xfrm>
            <a:off x="4666125" y="3352755"/>
            <a:ext cx="40206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solidFill>
                  <a:srgbClr val="FFFFFF"/>
                </a:solidFill>
              </a:rPr>
              <a:t>Questions, Ideas, &amp; Observations</a:t>
            </a:r>
            <a:endParaRPr sz="1800">
              <a:solidFill>
                <a:srgbClr val="FFFFFF"/>
              </a:solidFill>
            </a:endParaRPr>
          </a:p>
        </p:txBody>
      </p:sp>
      <p:sp>
        <p:nvSpPr>
          <p:cNvPr id="483" name="Shape 48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484" name="Shape 484"/>
          <p:cNvGrpSpPr/>
          <p:nvPr/>
        </p:nvGrpSpPr>
        <p:grpSpPr>
          <a:xfrm>
            <a:off x="463496" y="418193"/>
            <a:ext cx="1417581" cy="1380759"/>
            <a:chOff x="5926225" y="921350"/>
            <a:chExt cx="517800" cy="504350"/>
          </a:xfrm>
        </p:grpSpPr>
        <p:sp>
          <p:nvSpPr>
            <p:cNvPr id="485" name="Shape 485"/>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87" name="Shape 487"/>
          <p:cNvSpPr/>
          <p:nvPr/>
        </p:nvSpPr>
        <p:spPr>
          <a:xfrm>
            <a:off x="2027271" y="916449"/>
            <a:ext cx="1417580" cy="800768"/>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88" name="Shape 488"/>
          <p:cNvGrpSpPr/>
          <p:nvPr/>
        </p:nvGrpSpPr>
        <p:grpSpPr>
          <a:xfrm>
            <a:off x="1749024" y="3207547"/>
            <a:ext cx="1128571" cy="1471014"/>
            <a:chOff x="2624850" y="4296000"/>
            <a:chExt cx="380400" cy="495825"/>
          </a:xfrm>
        </p:grpSpPr>
        <p:sp>
          <p:nvSpPr>
            <p:cNvPr id="489" name="Shape 489"/>
            <p:cNvSpPr/>
            <p:nvPr/>
          </p:nvSpPr>
          <p:spPr>
            <a:xfrm>
              <a:off x="2845875" y="4296000"/>
              <a:ext cx="126425" cy="125800"/>
            </a:xfrm>
            <a:custGeom>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nvSpPr>
          <p:spPr>
            <a:xfrm>
              <a:off x="2635850" y="4316150"/>
              <a:ext cx="369400" cy="475675"/>
            </a:xfrm>
            <a:custGeom>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Shape 491"/>
            <p:cNvSpPr/>
            <p:nvPr/>
          </p:nvSpPr>
          <p:spPr>
            <a:xfrm>
              <a:off x="2624850" y="4357675"/>
              <a:ext cx="171600" cy="171600"/>
            </a:xfrm>
            <a:custGeom>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92" name="Shape 492"/>
          <p:cNvSpPr/>
          <p:nvPr/>
        </p:nvSpPr>
        <p:spPr>
          <a:xfrm>
            <a:off x="1119751" y="2269155"/>
            <a:ext cx="1775404" cy="981322"/>
          </a:xfrm>
          <a:custGeom>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nvSpPr>
        <p:spPr>
          <a:xfrm>
            <a:off x="3404615" y="595000"/>
            <a:ext cx="696695" cy="393592"/>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txBox="1"/>
          <p:nvPr>
            <p:ph idx="4294967295" type="body"/>
          </p:nvPr>
        </p:nvSpPr>
        <p:spPr>
          <a:xfrm>
            <a:off x="6738950" y="4312250"/>
            <a:ext cx="1296600" cy="540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a:t>
            </a:r>
            <a:endParaRPr b="1" sz="1200">
              <a:solidFill>
                <a:srgbClr val="FFFFFF"/>
              </a:solidFill>
            </a:endParaRPr>
          </a:p>
          <a:p>
            <a:pPr indent="0" lvl="0" marL="0" rtl="0">
              <a:spcBef>
                <a:spcPts val="0"/>
              </a:spcBef>
              <a:spcAft>
                <a:spcPts val="0"/>
              </a:spcAft>
              <a:buClr>
                <a:schemeClr val="dk1"/>
              </a:buClr>
              <a:buSzPts val="1100"/>
              <a:buFont typeface="Arial"/>
              <a:buNone/>
            </a:pPr>
            <a:r>
              <a:rPr b="1" lang="en" sz="1200">
                <a:solidFill>
                  <a:srgbClr val="FFFFFF"/>
                </a:solidFill>
              </a:rPr>
              <a:t>@melthetester</a:t>
            </a:r>
            <a:endParaRPr b="1"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ctrTitle"/>
          </p:nvPr>
        </p:nvSpPr>
        <p:spPr>
          <a:xfrm>
            <a:off x="5349175" y="1964350"/>
            <a:ext cx="31089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t>PART II</a:t>
            </a:r>
            <a:endParaRPr sz="6000"/>
          </a:p>
        </p:txBody>
      </p:sp>
      <p:sp>
        <p:nvSpPr>
          <p:cNvPr id="500" name="Shape 500"/>
          <p:cNvSpPr txBox="1"/>
          <p:nvPr>
            <p:ph idx="1" type="subTitle"/>
          </p:nvPr>
        </p:nvSpPr>
        <p:spPr>
          <a:xfrm>
            <a:off x="5349175" y="3221054"/>
            <a:ext cx="31089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section will not feature Leslie Nielson….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04" name="Shape 504"/>
        <p:cNvGrpSpPr/>
        <p:nvPr/>
      </p:nvGrpSpPr>
      <p:grpSpPr>
        <a:xfrm>
          <a:off x="0" y="0"/>
          <a:ext cx="0" cy="0"/>
          <a:chOff x="0" y="0"/>
          <a:chExt cx="0" cy="0"/>
        </a:xfrm>
      </p:grpSpPr>
      <p:sp>
        <p:nvSpPr>
          <p:cNvPr id="505" name="Shape 505"/>
          <p:cNvSpPr txBox="1"/>
          <p:nvPr>
            <p:ph type="title"/>
          </p:nvPr>
        </p:nvSpPr>
        <p:spPr>
          <a:xfrm>
            <a:off x="2261375" y="272475"/>
            <a:ext cx="6462600" cy="690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Exercise 2 / Self-Organized Design</a:t>
            </a:r>
            <a:endParaRPr/>
          </a:p>
        </p:txBody>
      </p:sp>
      <p:sp>
        <p:nvSpPr>
          <p:cNvPr id="506" name="Shape 506"/>
          <p:cNvSpPr txBox="1"/>
          <p:nvPr>
            <p:ph idx="4294967295" type="body"/>
          </p:nvPr>
        </p:nvSpPr>
        <p:spPr>
          <a:xfrm>
            <a:off x="3458550" y="963375"/>
            <a:ext cx="5387400" cy="36654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Self-Organize with you Pair Group</a:t>
            </a:r>
            <a:endParaRPr/>
          </a:p>
          <a:p>
            <a:pPr indent="-381000" lvl="0" marL="457200" rtl="0">
              <a:spcBef>
                <a:spcPts val="0"/>
              </a:spcBef>
              <a:spcAft>
                <a:spcPts val="0"/>
              </a:spcAft>
              <a:buSzPts val="2400"/>
              <a:buChar char="⊷"/>
            </a:pPr>
            <a:r>
              <a:rPr lang="en"/>
              <a:t>Collaborate As Desired</a:t>
            </a:r>
            <a:endParaRPr/>
          </a:p>
          <a:p>
            <a:pPr indent="-381000" lvl="0" marL="457200" rtl="0">
              <a:spcBef>
                <a:spcPts val="0"/>
              </a:spcBef>
              <a:spcAft>
                <a:spcPts val="0"/>
              </a:spcAft>
              <a:buSzPts val="2400"/>
              <a:buChar char="⊷"/>
            </a:pPr>
            <a:r>
              <a:rPr lang="en"/>
              <a:t>Focus On Value</a:t>
            </a:r>
            <a:endParaRPr/>
          </a:p>
          <a:p>
            <a:pPr indent="0" lvl="0" marL="0" rtl="0">
              <a:spcBef>
                <a:spcPts val="600"/>
              </a:spcBef>
              <a:spcAft>
                <a:spcPts val="0"/>
              </a:spcAft>
              <a:buNone/>
            </a:pPr>
            <a:r>
              <a:t/>
            </a:r>
            <a:endParaRPr/>
          </a:p>
          <a:p>
            <a:pPr indent="0" lvl="0" marL="0" rtl="0">
              <a:spcBef>
                <a:spcPts val="600"/>
              </a:spcBef>
              <a:spcAft>
                <a:spcPts val="0"/>
              </a:spcAft>
              <a:buNone/>
            </a:pPr>
            <a:r>
              <a:rPr lang="en"/>
              <a:t>When people self-organize how do the results change?</a:t>
            </a:r>
            <a:endParaRPr/>
          </a:p>
        </p:txBody>
      </p:sp>
      <p:sp>
        <p:nvSpPr>
          <p:cNvPr id="507" name="Shape 50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F1F3"/>
        </a:solidFill>
      </p:bgPr>
    </p:bg>
    <p:spTree>
      <p:nvGrpSpPr>
        <p:cNvPr id="287" name="Shape 287"/>
        <p:cNvGrpSpPr/>
        <p:nvPr/>
      </p:nvGrpSpPr>
      <p:grpSpPr>
        <a:xfrm>
          <a:off x="0" y="0"/>
          <a:ext cx="0" cy="0"/>
          <a:chOff x="0" y="0"/>
          <a:chExt cx="0" cy="0"/>
        </a:xfrm>
      </p:grpSpPr>
      <p:sp>
        <p:nvSpPr>
          <p:cNvPr id="288" name="Shape 288"/>
          <p:cNvSpPr/>
          <p:nvPr/>
        </p:nvSpPr>
        <p:spPr>
          <a:xfrm rot="1228763">
            <a:off x="770825" y="1100162"/>
            <a:ext cx="366387" cy="700914"/>
          </a:xfrm>
          <a:custGeom>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89" name="Shape 289"/>
          <p:cNvPicPr preferRelativeResize="0"/>
          <p:nvPr/>
        </p:nvPicPr>
        <p:blipFill>
          <a:blip r:embed="rId3">
            <a:alphaModFix/>
          </a:blip>
          <a:stretch>
            <a:fillRect/>
          </a:stretch>
        </p:blipFill>
        <p:spPr>
          <a:xfrm>
            <a:off x="1410850" y="3247427"/>
            <a:ext cx="1449550" cy="1449550"/>
          </a:xfrm>
          <a:prstGeom prst="rect">
            <a:avLst/>
          </a:prstGeom>
          <a:noFill/>
          <a:ln>
            <a:noFill/>
          </a:ln>
        </p:spPr>
      </p:pic>
      <p:sp>
        <p:nvSpPr>
          <p:cNvPr id="290" name="Shape 290"/>
          <p:cNvSpPr txBox="1"/>
          <p:nvPr>
            <p:ph idx="4294967295" type="subTitle"/>
          </p:nvPr>
        </p:nvSpPr>
        <p:spPr>
          <a:xfrm>
            <a:off x="341325" y="1865875"/>
            <a:ext cx="5391000" cy="28311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t/>
            </a:r>
            <a:endParaRPr>
              <a:solidFill>
                <a:srgbClr val="FFFFFF"/>
              </a:solidFill>
            </a:endParaRPr>
          </a:p>
          <a:p>
            <a:pPr indent="0" lvl="0" marL="0">
              <a:spcBef>
                <a:spcPts val="600"/>
              </a:spcBef>
              <a:spcAft>
                <a:spcPts val="0"/>
              </a:spcAft>
              <a:buClr>
                <a:schemeClr val="dk1"/>
              </a:buClr>
              <a:buSzPts val="1100"/>
              <a:buFont typeface="Arial"/>
              <a:buNone/>
            </a:pPr>
            <a:r>
              <a:t/>
            </a:r>
            <a:endParaRPr>
              <a:solidFill>
                <a:srgbClr val="FFFFFF"/>
              </a:solidFill>
            </a:endParaRPr>
          </a:p>
        </p:txBody>
      </p:sp>
      <p:sp>
        <p:nvSpPr>
          <p:cNvPr id="291" name="Shape 29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92" name="Shape 292"/>
          <p:cNvSpPr/>
          <p:nvPr/>
        </p:nvSpPr>
        <p:spPr>
          <a:xfrm rot="-7243653">
            <a:off x="326982" y="376984"/>
            <a:ext cx="936035" cy="681373"/>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93" name="Shape 293"/>
          <p:cNvPicPr preferRelativeResize="0"/>
          <p:nvPr/>
        </p:nvPicPr>
        <p:blipFill>
          <a:blip r:embed="rId4">
            <a:alphaModFix/>
          </a:blip>
          <a:stretch>
            <a:fillRect/>
          </a:stretch>
        </p:blipFill>
        <p:spPr>
          <a:xfrm>
            <a:off x="440400" y="1746850"/>
            <a:ext cx="3005525" cy="2099550"/>
          </a:xfrm>
          <a:prstGeom prst="rect">
            <a:avLst/>
          </a:prstGeom>
          <a:noFill/>
          <a:ln>
            <a:noFill/>
          </a:ln>
        </p:spPr>
      </p:pic>
      <p:sp>
        <p:nvSpPr>
          <p:cNvPr id="294" name="Shape 294"/>
          <p:cNvSpPr txBox="1"/>
          <p:nvPr/>
        </p:nvSpPr>
        <p:spPr>
          <a:xfrm>
            <a:off x="1071975" y="436275"/>
            <a:ext cx="4082100" cy="56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4800">
                <a:solidFill>
                  <a:srgbClr val="51B148"/>
                </a:solidFill>
                <a:latin typeface="Dosis"/>
                <a:ea typeface="Dosis"/>
                <a:cs typeface="Dosis"/>
                <a:sym typeface="Dosis"/>
              </a:rPr>
              <a:t>A little about us</a:t>
            </a:r>
            <a:endParaRPr b="1" sz="4800">
              <a:solidFill>
                <a:srgbClr val="51B148"/>
              </a:solidFill>
              <a:latin typeface="Dosis"/>
              <a:ea typeface="Dosis"/>
              <a:cs typeface="Dosis"/>
              <a:sym typeface="Dosis"/>
            </a:endParaRPr>
          </a:p>
        </p:txBody>
      </p:sp>
      <p:sp>
        <p:nvSpPr>
          <p:cNvPr id="295" name="Shape 295"/>
          <p:cNvSpPr txBox="1"/>
          <p:nvPr>
            <p:ph idx="4294967295" type="body"/>
          </p:nvPr>
        </p:nvSpPr>
        <p:spPr>
          <a:xfrm>
            <a:off x="7672375" y="4312250"/>
            <a:ext cx="1186500" cy="550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
        <p:nvSpPr>
          <p:cNvPr id="296" name="Shape 29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rgbClr val="FFFFFF"/>
                </a:solidFill>
              </a:rPr>
              <a:t>‹#›</a:t>
            </a:fld>
            <a:endParaRPr>
              <a:solidFill>
                <a:srgbClr val="FFFFFF"/>
              </a:solidFill>
            </a:endParaRPr>
          </a:p>
        </p:txBody>
      </p:sp>
      <p:pic>
        <p:nvPicPr>
          <p:cNvPr id="297" name="Shape 297"/>
          <p:cNvPicPr preferRelativeResize="0"/>
          <p:nvPr/>
        </p:nvPicPr>
        <p:blipFill>
          <a:blip r:embed="rId5">
            <a:alphaModFix/>
          </a:blip>
          <a:stretch>
            <a:fillRect/>
          </a:stretch>
        </p:blipFill>
        <p:spPr>
          <a:xfrm rot="21">
            <a:off x="4196588" y="1589089"/>
            <a:ext cx="4602170" cy="903045"/>
          </a:xfrm>
          <a:prstGeom prst="rect">
            <a:avLst/>
          </a:prstGeom>
          <a:noFill/>
          <a:ln>
            <a:noFill/>
          </a:ln>
        </p:spPr>
      </p:pic>
      <p:pic>
        <p:nvPicPr>
          <p:cNvPr id="298" name="Shape 298"/>
          <p:cNvPicPr preferRelativeResize="0"/>
          <p:nvPr/>
        </p:nvPicPr>
        <p:blipFill>
          <a:blip r:embed="rId6">
            <a:alphaModFix/>
          </a:blip>
          <a:stretch>
            <a:fillRect/>
          </a:stretch>
        </p:blipFill>
        <p:spPr>
          <a:xfrm rot="1068606">
            <a:off x="6513525" y="2518604"/>
            <a:ext cx="1449550" cy="152563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1B148"/>
        </a:solidFill>
      </p:bgPr>
    </p:bg>
    <p:spTree>
      <p:nvGrpSpPr>
        <p:cNvPr id="511" name="Shape 511"/>
        <p:cNvGrpSpPr/>
        <p:nvPr/>
      </p:nvGrpSpPr>
      <p:grpSpPr>
        <a:xfrm>
          <a:off x="0" y="0"/>
          <a:ext cx="0" cy="0"/>
          <a:chOff x="0" y="0"/>
          <a:chExt cx="0" cy="0"/>
        </a:xfrm>
      </p:grpSpPr>
      <p:sp>
        <p:nvSpPr>
          <p:cNvPr id="512" name="Shape 512"/>
          <p:cNvSpPr txBox="1"/>
          <p:nvPr>
            <p:ph idx="4294967295" type="ctrTitle"/>
          </p:nvPr>
        </p:nvSpPr>
        <p:spPr>
          <a:xfrm>
            <a:off x="824113" y="1478725"/>
            <a:ext cx="40206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solidFill>
                  <a:srgbClr val="B8F567"/>
                </a:solidFill>
              </a:rPr>
              <a:t>Debrief</a:t>
            </a:r>
            <a:endParaRPr sz="7200">
              <a:solidFill>
                <a:srgbClr val="B8F567"/>
              </a:solidFill>
            </a:endParaRPr>
          </a:p>
        </p:txBody>
      </p:sp>
      <p:sp>
        <p:nvSpPr>
          <p:cNvPr id="513" name="Shape 513"/>
          <p:cNvSpPr txBox="1"/>
          <p:nvPr>
            <p:ph idx="4294967295" type="subTitle"/>
          </p:nvPr>
        </p:nvSpPr>
        <p:spPr>
          <a:xfrm>
            <a:off x="866056" y="3269480"/>
            <a:ext cx="40206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solidFill>
                  <a:srgbClr val="FFFFFF"/>
                </a:solidFill>
              </a:rPr>
              <a:t>Questions, Ideas &amp; Observations</a:t>
            </a:r>
            <a:endParaRPr sz="1800">
              <a:solidFill>
                <a:srgbClr val="FFFFFF"/>
              </a:solidFill>
            </a:endParaRPr>
          </a:p>
        </p:txBody>
      </p:sp>
      <p:sp>
        <p:nvSpPr>
          <p:cNvPr id="514" name="Shape 51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515" name="Shape 515"/>
          <p:cNvGrpSpPr/>
          <p:nvPr/>
        </p:nvGrpSpPr>
        <p:grpSpPr>
          <a:xfrm>
            <a:off x="5439533" y="551143"/>
            <a:ext cx="1417581" cy="1380759"/>
            <a:chOff x="5926225" y="921350"/>
            <a:chExt cx="517800" cy="504350"/>
          </a:xfrm>
        </p:grpSpPr>
        <p:sp>
          <p:nvSpPr>
            <p:cNvPr id="516" name="Shape 516"/>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18" name="Shape 518"/>
          <p:cNvSpPr/>
          <p:nvPr/>
        </p:nvSpPr>
        <p:spPr>
          <a:xfrm>
            <a:off x="7122521" y="847774"/>
            <a:ext cx="1417580" cy="800768"/>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19" name="Shape 519"/>
          <p:cNvGrpSpPr/>
          <p:nvPr/>
        </p:nvGrpSpPr>
        <p:grpSpPr>
          <a:xfrm>
            <a:off x="6794549" y="2124897"/>
            <a:ext cx="1128571" cy="1471014"/>
            <a:chOff x="2624850" y="4296000"/>
            <a:chExt cx="380400" cy="495825"/>
          </a:xfrm>
        </p:grpSpPr>
        <p:sp>
          <p:nvSpPr>
            <p:cNvPr id="520" name="Shape 520"/>
            <p:cNvSpPr/>
            <p:nvPr/>
          </p:nvSpPr>
          <p:spPr>
            <a:xfrm>
              <a:off x="2845875" y="4296000"/>
              <a:ext cx="126425" cy="125800"/>
            </a:xfrm>
            <a:custGeom>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nvSpPr>
          <p:spPr>
            <a:xfrm>
              <a:off x="2635850" y="4316150"/>
              <a:ext cx="369400" cy="475675"/>
            </a:xfrm>
            <a:custGeom>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Shape 522"/>
            <p:cNvSpPr/>
            <p:nvPr/>
          </p:nvSpPr>
          <p:spPr>
            <a:xfrm>
              <a:off x="2624850" y="4357675"/>
              <a:ext cx="171600" cy="171600"/>
            </a:xfrm>
            <a:custGeom>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3" name="Shape 523"/>
          <p:cNvSpPr/>
          <p:nvPr/>
        </p:nvSpPr>
        <p:spPr>
          <a:xfrm flipH="1">
            <a:off x="4254838" y="2807588"/>
            <a:ext cx="1805190" cy="981322"/>
          </a:xfrm>
          <a:custGeom>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p:nvPr/>
        </p:nvSpPr>
        <p:spPr>
          <a:xfrm>
            <a:off x="4668790" y="454175"/>
            <a:ext cx="696695" cy="393592"/>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txBox="1"/>
          <p:nvPr>
            <p:ph idx="4294967295" type="body"/>
          </p:nvPr>
        </p:nvSpPr>
        <p:spPr>
          <a:xfrm>
            <a:off x="6738950" y="4312250"/>
            <a:ext cx="2119800" cy="3192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a:t>
            </a:r>
            <a:endParaRPr b="1" sz="1200">
              <a:solidFill>
                <a:srgbClr val="FFFFFF"/>
              </a:solidFill>
            </a:endParaRPr>
          </a:p>
          <a:p>
            <a:pPr indent="0" lvl="0" marL="0" rtl="0">
              <a:spcBef>
                <a:spcPts val="0"/>
              </a:spcBef>
              <a:spcAft>
                <a:spcPts val="0"/>
              </a:spcAft>
              <a:buClr>
                <a:schemeClr val="dk1"/>
              </a:buClr>
              <a:buSzPts val="1100"/>
              <a:buFont typeface="Arial"/>
              <a:buNone/>
            </a:pPr>
            <a:r>
              <a:rPr b="1" lang="en" sz="1200">
                <a:solidFill>
                  <a:srgbClr val="FFFFFF"/>
                </a:solidFill>
              </a:rPr>
              <a:t>@melthetester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ctrTitle"/>
          </p:nvPr>
        </p:nvSpPr>
        <p:spPr>
          <a:xfrm>
            <a:off x="5349175" y="1964350"/>
            <a:ext cx="31089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6000"/>
              <a:t>PART III</a:t>
            </a:r>
            <a:endParaRPr sz="6000"/>
          </a:p>
        </p:txBody>
      </p:sp>
      <p:sp>
        <p:nvSpPr>
          <p:cNvPr id="531" name="Shape 531"/>
          <p:cNvSpPr txBox="1"/>
          <p:nvPr>
            <p:ph idx="1" type="subTitle"/>
          </p:nvPr>
        </p:nvSpPr>
        <p:spPr>
          <a:xfrm>
            <a:off x="5349175" y="3221054"/>
            <a:ext cx="31089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 your typical org chart….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p:nvPr/>
        </p:nvSpPr>
        <p:spPr>
          <a:xfrm>
            <a:off x="4519025" y="232550"/>
            <a:ext cx="1306800" cy="12765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Databases</a:t>
            </a:r>
            <a:endParaRPr>
              <a:latin typeface="Dosis"/>
              <a:ea typeface="Dosis"/>
              <a:cs typeface="Dosis"/>
              <a:sym typeface="Dosis"/>
            </a:endParaRPr>
          </a:p>
        </p:txBody>
      </p:sp>
      <p:sp>
        <p:nvSpPr>
          <p:cNvPr id="537" name="Shape 537"/>
          <p:cNvSpPr/>
          <p:nvPr/>
        </p:nvSpPr>
        <p:spPr>
          <a:xfrm>
            <a:off x="3193575" y="755125"/>
            <a:ext cx="1818900" cy="17385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   Service Layer</a:t>
            </a:r>
            <a:endParaRPr>
              <a:latin typeface="Dosis"/>
              <a:ea typeface="Dosis"/>
              <a:cs typeface="Dosis"/>
              <a:sym typeface="Dosis"/>
            </a:endParaRPr>
          </a:p>
        </p:txBody>
      </p:sp>
      <p:sp>
        <p:nvSpPr>
          <p:cNvPr id="538" name="Shape 538"/>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9" name="Shape 539"/>
          <p:cNvSpPr/>
          <p:nvPr/>
        </p:nvSpPr>
        <p:spPr>
          <a:xfrm>
            <a:off x="4340250" y="1633550"/>
            <a:ext cx="1306800" cy="1276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    </a:t>
            </a:r>
            <a:r>
              <a:rPr lang="en">
                <a:latin typeface="Dosis"/>
                <a:ea typeface="Dosis"/>
                <a:cs typeface="Dosis"/>
                <a:sym typeface="Dosis"/>
              </a:rPr>
              <a:t>API #2</a:t>
            </a:r>
            <a:endParaRPr>
              <a:latin typeface="Dosis"/>
              <a:ea typeface="Dosis"/>
              <a:cs typeface="Dosis"/>
              <a:sym typeface="Dosis"/>
            </a:endParaRPr>
          </a:p>
        </p:txBody>
      </p:sp>
      <p:sp>
        <p:nvSpPr>
          <p:cNvPr id="540" name="Shape 540"/>
          <p:cNvSpPr/>
          <p:nvPr/>
        </p:nvSpPr>
        <p:spPr>
          <a:xfrm>
            <a:off x="3587475" y="2014225"/>
            <a:ext cx="1031100" cy="10071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latin typeface="Dosis"/>
                <a:ea typeface="Dosis"/>
                <a:cs typeface="Dosis"/>
                <a:sym typeface="Dosis"/>
              </a:rPr>
              <a:t>API #1</a:t>
            </a:r>
            <a:endParaRPr>
              <a:latin typeface="Dosis"/>
              <a:ea typeface="Dosis"/>
              <a:cs typeface="Dosis"/>
              <a:sym typeface="Dosis"/>
            </a:endParaRPr>
          </a:p>
        </p:txBody>
      </p:sp>
      <p:sp>
        <p:nvSpPr>
          <p:cNvPr id="541" name="Shape 541"/>
          <p:cNvSpPr/>
          <p:nvPr/>
        </p:nvSpPr>
        <p:spPr>
          <a:xfrm>
            <a:off x="3932550" y="2597750"/>
            <a:ext cx="1714500" cy="1738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latin typeface="Dosis"/>
                <a:ea typeface="Dosis"/>
                <a:cs typeface="Dosis"/>
                <a:sym typeface="Dosis"/>
              </a:rPr>
              <a:t>One Page App</a:t>
            </a:r>
            <a:endParaRPr>
              <a:latin typeface="Dosis"/>
              <a:ea typeface="Dosis"/>
              <a:cs typeface="Dosis"/>
              <a:sym typeface="Dosis"/>
            </a:endParaRPr>
          </a:p>
        </p:txBody>
      </p:sp>
      <p:sp>
        <p:nvSpPr>
          <p:cNvPr id="542" name="Shape 542"/>
          <p:cNvSpPr/>
          <p:nvPr/>
        </p:nvSpPr>
        <p:spPr>
          <a:xfrm>
            <a:off x="5184550" y="3674189"/>
            <a:ext cx="1242000" cy="121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Marketing</a:t>
            </a:r>
            <a:endParaRPr>
              <a:latin typeface="Dosis"/>
              <a:ea typeface="Dosis"/>
              <a:cs typeface="Dosis"/>
              <a:sym typeface="Dosis"/>
            </a:endParaRPr>
          </a:p>
        </p:txBody>
      </p:sp>
      <p:sp>
        <p:nvSpPr>
          <p:cNvPr id="543" name="Shape 543"/>
          <p:cNvSpPr/>
          <p:nvPr/>
        </p:nvSpPr>
        <p:spPr>
          <a:xfrm>
            <a:off x="3105375" y="3556900"/>
            <a:ext cx="1306800" cy="12765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Logging &amp; Monitoring</a:t>
            </a:r>
            <a:endParaRPr>
              <a:latin typeface="Dosis"/>
              <a:ea typeface="Dosis"/>
              <a:cs typeface="Dosis"/>
              <a:sym typeface="Dosis"/>
            </a:endParaRPr>
          </a:p>
        </p:txBody>
      </p:sp>
      <p:sp>
        <p:nvSpPr>
          <p:cNvPr id="544" name="Shape 544"/>
          <p:cNvSpPr txBox="1"/>
          <p:nvPr/>
        </p:nvSpPr>
        <p:spPr>
          <a:xfrm>
            <a:off x="503550" y="2146125"/>
            <a:ext cx="2601900" cy="219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600">
                <a:solidFill>
                  <a:srgbClr val="FFFFFF"/>
                </a:solidFill>
                <a:latin typeface="Dosis SemiBold"/>
                <a:ea typeface="Dosis SemiBold"/>
                <a:cs typeface="Dosis SemiBold"/>
                <a:sym typeface="Dosis SemiBold"/>
              </a:rPr>
              <a:t>Dependency </a:t>
            </a:r>
            <a:endParaRPr sz="3600">
              <a:solidFill>
                <a:srgbClr val="FFFFFF"/>
              </a:solidFill>
              <a:latin typeface="Dosis SemiBold"/>
              <a:ea typeface="Dosis SemiBold"/>
              <a:cs typeface="Dosis SemiBold"/>
              <a:sym typeface="Dosis SemiBold"/>
            </a:endParaRPr>
          </a:p>
          <a:p>
            <a:pPr indent="0" lvl="0" marL="0">
              <a:spcBef>
                <a:spcPts val="0"/>
              </a:spcBef>
              <a:spcAft>
                <a:spcPts val="0"/>
              </a:spcAft>
              <a:buNone/>
            </a:pPr>
            <a:r>
              <a:rPr lang="en" sz="3600">
                <a:solidFill>
                  <a:srgbClr val="FFFFFF"/>
                </a:solidFill>
                <a:latin typeface="Dosis SemiBold"/>
                <a:ea typeface="Dosis SemiBold"/>
                <a:cs typeface="Dosis SemiBold"/>
                <a:sym typeface="Dosis SemiBold"/>
              </a:rPr>
              <a:t>Mapping</a:t>
            </a:r>
            <a:endParaRPr sz="3600">
              <a:solidFill>
                <a:srgbClr val="FFFFFF"/>
              </a:solidFill>
              <a:latin typeface="Dosis SemiBold"/>
              <a:ea typeface="Dosis SemiBold"/>
              <a:cs typeface="Dosis SemiBold"/>
              <a:sym typeface="Dosis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50" name="Shape 550"/>
          <p:cNvSpPr txBox="1"/>
          <p:nvPr/>
        </p:nvSpPr>
        <p:spPr>
          <a:xfrm>
            <a:off x="5059575" y="443625"/>
            <a:ext cx="3345000" cy="851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FFFFF"/>
                </a:solidFill>
                <a:latin typeface="Dosis SemiBold"/>
                <a:ea typeface="Dosis SemiBold"/>
                <a:cs typeface="Dosis SemiBold"/>
                <a:sym typeface="Dosis SemiBold"/>
              </a:rPr>
              <a:t>System</a:t>
            </a:r>
            <a:r>
              <a:rPr lang="en" sz="3600">
                <a:solidFill>
                  <a:srgbClr val="FFFFFF"/>
                </a:solidFill>
                <a:latin typeface="Dosis SemiBold"/>
                <a:ea typeface="Dosis SemiBold"/>
                <a:cs typeface="Dosis SemiBold"/>
                <a:sym typeface="Dosis SemiBold"/>
              </a:rPr>
              <a:t> Mapping</a:t>
            </a:r>
            <a:endParaRPr sz="3600">
              <a:solidFill>
                <a:srgbClr val="FFFFFF"/>
              </a:solidFill>
              <a:latin typeface="Dosis SemiBold"/>
              <a:ea typeface="Dosis SemiBold"/>
              <a:cs typeface="Dosis SemiBold"/>
              <a:sym typeface="Dosis SemiBold"/>
            </a:endParaRPr>
          </a:p>
        </p:txBody>
      </p:sp>
      <p:sp>
        <p:nvSpPr>
          <p:cNvPr id="551" name="Shape 551"/>
          <p:cNvSpPr txBox="1"/>
          <p:nvPr/>
        </p:nvSpPr>
        <p:spPr>
          <a:xfrm>
            <a:off x="1151000" y="2385925"/>
            <a:ext cx="1234800" cy="39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txBox="1"/>
          <p:nvPr/>
        </p:nvSpPr>
        <p:spPr>
          <a:xfrm>
            <a:off x="1738475" y="2002250"/>
            <a:ext cx="1318800" cy="47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553" name="Shape 553"/>
          <p:cNvPicPr preferRelativeResize="0"/>
          <p:nvPr/>
        </p:nvPicPr>
        <p:blipFill>
          <a:blip r:embed="rId3">
            <a:alphaModFix/>
          </a:blip>
          <a:stretch>
            <a:fillRect/>
          </a:stretch>
        </p:blipFill>
        <p:spPr>
          <a:xfrm>
            <a:off x="229000" y="1575125"/>
            <a:ext cx="8685999" cy="1914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nvSpPr>
        <p:spPr>
          <a:xfrm>
            <a:off x="5454425" y="1574625"/>
            <a:ext cx="2949300" cy="851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FFFFF"/>
                </a:solidFill>
                <a:latin typeface="Dosis SemiBold"/>
                <a:ea typeface="Dosis SemiBold"/>
                <a:cs typeface="Dosis SemiBold"/>
                <a:sym typeface="Dosis SemiBold"/>
              </a:rPr>
              <a:t>Organizational Mapping</a:t>
            </a:r>
            <a:endParaRPr sz="3600">
              <a:solidFill>
                <a:srgbClr val="FFFFFF"/>
              </a:solidFill>
              <a:latin typeface="Dosis SemiBold"/>
              <a:ea typeface="Dosis SemiBold"/>
              <a:cs typeface="Dosis SemiBold"/>
              <a:sym typeface="Dosis SemiBold"/>
            </a:endParaRPr>
          </a:p>
        </p:txBody>
      </p:sp>
      <p:pic>
        <p:nvPicPr>
          <p:cNvPr id="559" name="Shape 559"/>
          <p:cNvPicPr preferRelativeResize="0"/>
          <p:nvPr/>
        </p:nvPicPr>
        <p:blipFill>
          <a:blip r:embed="rId3">
            <a:alphaModFix/>
          </a:blip>
          <a:stretch>
            <a:fillRect/>
          </a:stretch>
        </p:blipFill>
        <p:spPr>
          <a:xfrm>
            <a:off x="441609" y="140394"/>
            <a:ext cx="4417943" cy="4838700"/>
          </a:xfrm>
          <a:prstGeom prst="rect">
            <a:avLst/>
          </a:prstGeom>
          <a:noFill/>
          <a:ln>
            <a:noFill/>
          </a:ln>
        </p:spPr>
      </p:pic>
      <p:sp>
        <p:nvSpPr>
          <p:cNvPr id="560" name="Shape 560"/>
          <p:cNvSpPr/>
          <p:nvPr/>
        </p:nvSpPr>
        <p:spPr>
          <a:xfrm rot="3560713">
            <a:off x="7919979" y="4139908"/>
            <a:ext cx="1129759" cy="685684"/>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Shape 561"/>
          <p:cNvSpPr/>
          <p:nvPr/>
        </p:nvSpPr>
        <p:spPr>
          <a:xfrm rot="1619439">
            <a:off x="7518911" y="3963338"/>
            <a:ext cx="440102" cy="657294"/>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txBox="1"/>
          <p:nvPr/>
        </p:nvSpPr>
        <p:spPr>
          <a:xfrm>
            <a:off x="7718400" y="3660500"/>
            <a:ext cx="1425600" cy="55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
        <p:nvSpPr>
          <p:cNvPr id="563" name="Shape 56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pic>
        <p:nvPicPr>
          <p:cNvPr id="568" name="Shape 568"/>
          <p:cNvPicPr preferRelativeResize="0"/>
          <p:nvPr/>
        </p:nvPicPr>
        <p:blipFill>
          <a:blip r:embed="rId3">
            <a:alphaModFix/>
          </a:blip>
          <a:stretch>
            <a:fillRect/>
          </a:stretch>
        </p:blipFill>
        <p:spPr>
          <a:xfrm>
            <a:off x="1795425" y="152400"/>
            <a:ext cx="5464458" cy="48387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2" name="Shape 572"/>
        <p:cNvGrpSpPr/>
        <p:nvPr/>
      </p:nvGrpSpPr>
      <p:grpSpPr>
        <a:xfrm>
          <a:off x="0" y="0"/>
          <a:ext cx="0" cy="0"/>
          <a:chOff x="0" y="0"/>
          <a:chExt cx="0" cy="0"/>
        </a:xfrm>
      </p:grpSpPr>
      <p:sp>
        <p:nvSpPr>
          <p:cNvPr id="573" name="Shape 573"/>
          <p:cNvSpPr txBox="1"/>
          <p:nvPr>
            <p:ph type="title"/>
          </p:nvPr>
        </p:nvSpPr>
        <p:spPr>
          <a:xfrm>
            <a:off x="3067450" y="272475"/>
            <a:ext cx="4366800" cy="690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Exercise</a:t>
            </a:r>
            <a:r>
              <a:rPr lang="en"/>
              <a:t> 3 / Mappings</a:t>
            </a:r>
            <a:endParaRPr/>
          </a:p>
        </p:txBody>
      </p:sp>
      <p:sp>
        <p:nvSpPr>
          <p:cNvPr id="574" name="Shape 574"/>
          <p:cNvSpPr txBox="1"/>
          <p:nvPr>
            <p:ph idx="4294967295" type="body"/>
          </p:nvPr>
        </p:nvSpPr>
        <p:spPr>
          <a:xfrm>
            <a:off x="3067450" y="625600"/>
            <a:ext cx="5778600" cy="36654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Product team - Draw organizational maps for each exercise iteration</a:t>
            </a:r>
            <a:endParaRPr/>
          </a:p>
          <a:p>
            <a:pPr indent="-381000" lvl="0" marL="457200" rtl="0">
              <a:spcBef>
                <a:spcPts val="0"/>
              </a:spcBef>
              <a:spcAft>
                <a:spcPts val="0"/>
              </a:spcAft>
              <a:buSzPts val="2400"/>
              <a:buChar char="⊷"/>
            </a:pPr>
            <a:r>
              <a:rPr lang="en"/>
              <a:t>Delivery Team - Draw dependency maps for each exercise iteration</a:t>
            </a:r>
            <a:endParaRPr/>
          </a:p>
          <a:p>
            <a:pPr indent="-381000" lvl="0" marL="457200" rtl="0">
              <a:spcBef>
                <a:spcPts val="0"/>
              </a:spcBef>
              <a:spcAft>
                <a:spcPts val="0"/>
              </a:spcAft>
              <a:buSzPts val="2400"/>
              <a:buChar char="⊷"/>
            </a:pPr>
            <a:r>
              <a:rPr lang="en"/>
              <a:t>Use the flip chart paper</a:t>
            </a:r>
            <a:endParaRPr/>
          </a:p>
          <a:p>
            <a:pPr indent="-381000" lvl="0" marL="457200" rtl="0">
              <a:spcBef>
                <a:spcPts val="0"/>
              </a:spcBef>
              <a:spcAft>
                <a:spcPts val="0"/>
              </a:spcAft>
              <a:buSzPts val="2400"/>
              <a:buChar char="⊷"/>
            </a:pPr>
            <a:r>
              <a:rPr lang="en"/>
              <a:t>Share your maps with your partner team</a:t>
            </a:r>
            <a:endParaRPr/>
          </a:p>
          <a:p>
            <a:pPr indent="0" lvl="0" marL="0">
              <a:spcBef>
                <a:spcPts val="600"/>
              </a:spcBef>
              <a:spcAft>
                <a:spcPts val="0"/>
              </a:spcAft>
              <a:buNone/>
            </a:pPr>
            <a:r>
              <a:t/>
            </a:r>
            <a:endParaRPr/>
          </a:p>
          <a:p>
            <a:pPr indent="0" lvl="0" marL="0" rtl="0">
              <a:spcBef>
                <a:spcPts val="600"/>
              </a:spcBef>
              <a:spcAft>
                <a:spcPts val="0"/>
              </a:spcAft>
              <a:buNone/>
            </a:pPr>
            <a:r>
              <a:rPr lang="en"/>
              <a:t>How can these mappings help you gain insight and better quality applications?</a:t>
            </a:r>
            <a:endParaRPr/>
          </a:p>
        </p:txBody>
      </p:sp>
      <p:sp>
        <p:nvSpPr>
          <p:cNvPr id="575" name="Shape 57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1B148"/>
        </a:solidFill>
      </p:bgPr>
    </p:bg>
    <p:spTree>
      <p:nvGrpSpPr>
        <p:cNvPr id="579" name="Shape 579"/>
        <p:cNvGrpSpPr/>
        <p:nvPr/>
      </p:nvGrpSpPr>
      <p:grpSpPr>
        <a:xfrm>
          <a:off x="0" y="0"/>
          <a:ext cx="0" cy="0"/>
          <a:chOff x="0" y="0"/>
          <a:chExt cx="0" cy="0"/>
        </a:xfrm>
      </p:grpSpPr>
      <p:sp>
        <p:nvSpPr>
          <p:cNvPr id="580" name="Shape 580"/>
          <p:cNvSpPr txBox="1"/>
          <p:nvPr>
            <p:ph idx="4294967295" type="ctrTitle"/>
          </p:nvPr>
        </p:nvSpPr>
        <p:spPr>
          <a:xfrm>
            <a:off x="824113" y="1478725"/>
            <a:ext cx="40206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solidFill>
                  <a:srgbClr val="B8F567"/>
                </a:solidFill>
              </a:rPr>
              <a:t>Debrief</a:t>
            </a:r>
            <a:endParaRPr sz="7200">
              <a:solidFill>
                <a:srgbClr val="B8F567"/>
              </a:solidFill>
            </a:endParaRPr>
          </a:p>
        </p:txBody>
      </p:sp>
      <p:sp>
        <p:nvSpPr>
          <p:cNvPr id="581" name="Shape 581"/>
          <p:cNvSpPr txBox="1"/>
          <p:nvPr>
            <p:ph idx="4294967295" type="subTitle"/>
          </p:nvPr>
        </p:nvSpPr>
        <p:spPr>
          <a:xfrm>
            <a:off x="866056" y="3269480"/>
            <a:ext cx="40206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solidFill>
                  <a:srgbClr val="FFFFFF"/>
                </a:solidFill>
              </a:rPr>
              <a:t>Questions, Ideas &amp; Observations</a:t>
            </a:r>
            <a:endParaRPr sz="1800">
              <a:solidFill>
                <a:srgbClr val="FFFFFF"/>
              </a:solidFill>
            </a:endParaRPr>
          </a:p>
        </p:txBody>
      </p:sp>
      <p:sp>
        <p:nvSpPr>
          <p:cNvPr id="582" name="Shape 58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583" name="Shape 583"/>
          <p:cNvGrpSpPr/>
          <p:nvPr/>
        </p:nvGrpSpPr>
        <p:grpSpPr>
          <a:xfrm>
            <a:off x="5439533" y="551143"/>
            <a:ext cx="1417581" cy="1380759"/>
            <a:chOff x="5926225" y="921350"/>
            <a:chExt cx="517800" cy="504350"/>
          </a:xfrm>
        </p:grpSpPr>
        <p:sp>
          <p:nvSpPr>
            <p:cNvPr id="584" name="Shape 584"/>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86" name="Shape 586"/>
          <p:cNvSpPr/>
          <p:nvPr/>
        </p:nvSpPr>
        <p:spPr>
          <a:xfrm>
            <a:off x="7122521" y="847774"/>
            <a:ext cx="1417580" cy="800768"/>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87" name="Shape 587"/>
          <p:cNvGrpSpPr/>
          <p:nvPr/>
        </p:nvGrpSpPr>
        <p:grpSpPr>
          <a:xfrm>
            <a:off x="6794549" y="2124897"/>
            <a:ext cx="1128571" cy="1471014"/>
            <a:chOff x="2624850" y="4296000"/>
            <a:chExt cx="380400" cy="495825"/>
          </a:xfrm>
        </p:grpSpPr>
        <p:sp>
          <p:nvSpPr>
            <p:cNvPr id="588" name="Shape 588"/>
            <p:cNvSpPr/>
            <p:nvPr/>
          </p:nvSpPr>
          <p:spPr>
            <a:xfrm>
              <a:off x="2845875" y="4296000"/>
              <a:ext cx="126425" cy="125800"/>
            </a:xfrm>
            <a:custGeom>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9" name="Shape 589"/>
            <p:cNvSpPr/>
            <p:nvPr/>
          </p:nvSpPr>
          <p:spPr>
            <a:xfrm>
              <a:off x="2635850" y="4316150"/>
              <a:ext cx="369400" cy="475675"/>
            </a:xfrm>
            <a:custGeom>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Shape 590"/>
            <p:cNvSpPr/>
            <p:nvPr/>
          </p:nvSpPr>
          <p:spPr>
            <a:xfrm>
              <a:off x="2624850" y="4357675"/>
              <a:ext cx="171600" cy="171600"/>
            </a:xfrm>
            <a:custGeom>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1" name="Shape 591"/>
          <p:cNvSpPr/>
          <p:nvPr/>
        </p:nvSpPr>
        <p:spPr>
          <a:xfrm flipH="1">
            <a:off x="4254838" y="2807588"/>
            <a:ext cx="1805190" cy="981322"/>
          </a:xfrm>
          <a:custGeom>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nvSpPr>
        <p:spPr>
          <a:xfrm>
            <a:off x="4668790" y="454175"/>
            <a:ext cx="696695" cy="393592"/>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Shape 593"/>
          <p:cNvSpPr txBox="1"/>
          <p:nvPr>
            <p:ph idx="4294967295" type="body"/>
          </p:nvPr>
        </p:nvSpPr>
        <p:spPr>
          <a:xfrm>
            <a:off x="6738950" y="4312250"/>
            <a:ext cx="2119800" cy="3192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a:t>
            </a:r>
            <a:endParaRPr b="1" sz="1200">
              <a:solidFill>
                <a:srgbClr val="FFFFFF"/>
              </a:solidFill>
            </a:endParaRPr>
          </a:p>
          <a:p>
            <a:pPr indent="0" lvl="0" marL="0" rtl="0">
              <a:spcBef>
                <a:spcPts val="0"/>
              </a:spcBef>
              <a:spcAft>
                <a:spcPts val="0"/>
              </a:spcAft>
              <a:buClr>
                <a:schemeClr val="dk1"/>
              </a:buClr>
              <a:buSzPts val="1100"/>
              <a:buFont typeface="Arial"/>
              <a:buNone/>
            </a:pPr>
            <a:r>
              <a:rPr b="1" lang="en" sz="1200">
                <a:solidFill>
                  <a:srgbClr val="FFFFFF"/>
                </a:solidFill>
              </a:rPr>
              <a:t>@melthetester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Shape 598"/>
          <p:cNvSpPr/>
          <p:nvPr/>
        </p:nvSpPr>
        <p:spPr>
          <a:xfrm rot="5229824">
            <a:off x="5918492" y="2758041"/>
            <a:ext cx="640962" cy="998332"/>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rot="-10799919">
            <a:off x="6778071" y="1987289"/>
            <a:ext cx="640972" cy="998341"/>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Shape 600"/>
          <p:cNvSpPr txBox="1"/>
          <p:nvPr>
            <p:ph idx="4294967295" type="subTitle"/>
          </p:nvPr>
        </p:nvSpPr>
        <p:spPr>
          <a:xfrm>
            <a:off x="326025" y="1316150"/>
            <a:ext cx="5546700" cy="2831100"/>
          </a:xfrm>
          <a:prstGeom prst="rect">
            <a:avLst/>
          </a:prstGeom>
        </p:spPr>
        <p:txBody>
          <a:bodyPr anchorCtr="0" anchor="t" bIns="91425" lIns="91425" spcFirstLastPara="1" rIns="91425" wrap="square" tIns="91425">
            <a:noAutofit/>
          </a:bodyPr>
          <a:lstStyle/>
          <a:p>
            <a:pPr indent="-381000" lvl="0" marL="457200">
              <a:spcBef>
                <a:spcPts val="600"/>
              </a:spcBef>
              <a:spcAft>
                <a:spcPts val="0"/>
              </a:spcAft>
              <a:buClr>
                <a:srgbClr val="FFFFFF"/>
              </a:buClr>
              <a:buSzPts val="2400"/>
              <a:buChar char="⊷"/>
            </a:pPr>
            <a:r>
              <a:rPr lang="en">
                <a:solidFill>
                  <a:srgbClr val="FFFFFF"/>
                </a:solidFill>
              </a:rPr>
              <a:t>How can you apply these visual tools?</a:t>
            </a:r>
            <a:endParaRPr>
              <a:solidFill>
                <a:srgbClr val="FFFFFF"/>
              </a:solidFill>
            </a:endParaRPr>
          </a:p>
          <a:p>
            <a:pPr indent="-381000" lvl="0" marL="457200">
              <a:spcBef>
                <a:spcPts val="0"/>
              </a:spcBef>
              <a:spcAft>
                <a:spcPts val="0"/>
              </a:spcAft>
              <a:buClr>
                <a:srgbClr val="FFFFFF"/>
              </a:buClr>
              <a:buSzPts val="2400"/>
              <a:buChar char="⊷"/>
            </a:pPr>
            <a:r>
              <a:rPr lang="en">
                <a:solidFill>
                  <a:srgbClr val="FFFFFF"/>
                </a:solidFill>
              </a:rPr>
              <a:t>What will you try first?</a:t>
            </a:r>
            <a:endParaRPr>
              <a:solidFill>
                <a:srgbClr val="FFFFFF"/>
              </a:solidFill>
            </a:endParaRPr>
          </a:p>
          <a:p>
            <a:pPr indent="-381000" lvl="0" marL="457200" rtl="0">
              <a:spcBef>
                <a:spcPts val="0"/>
              </a:spcBef>
              <a:spcAft>
                <a:spcPts val="0"/>
              </a:spcAft>
              <a:buClr>
                <a:srgbClr val="FFFFFF"/>
              </a:buClr>
              <a:buSzPts val="2400"/>
              <a:buChar char="⊷"/>
            </a:pPr>
            <a:r>
              <a:rPr lang="en">
                <a:solidFill>
                  <a:srgbClr val="FFFFFF"/>
                </a:solidFill>
              </a:rPr>
              <a:t>What do you think it will help your team achieve?</a:t>
            </a:r>
            <a:endParaRPr>
              <a:solidFill>
                <a:srgbClr val="FFFFFF"/>
              </a:solidFill>
            </a:endParaRPr>
          </a:p>
          <a:p>
            <a:pPr indent="0" lvl="0" marL="0" rtl="0">
              <a:spcBef>
                <a:spcPts val="600"/>
              </a:spcBef>
              <a:spcAft>
                <a:spcPts val="0"/>
              </a:spcAft>
              <a:buClr>
                <a:schemeClr val="dk1"/>
              </a:buClr>
              <a:buSzPts val="1100"/>
              <a:buFont typeface="Arial"/>
              <a:buNone/>
            </a:pPr>
            <a:r>
              <a:t/>
            </a:r>
            <a:endParaRPr>
              <a:solidFill>
                <a:srgbClr val="FFFFFF"/>
              </a:solidFill>
            </a:endParaRPr>
          </a:p>
        </p:txBody>
      </p:sp>
      <p:sp>
        <p:nvSpPr>
          <p:cNvPr id="601" name="Shape 60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02" name="Shape 602"/>
          <p:cNvSpPr/>
          <p:nvPr/>
        </p:nvSpPr>
        <p:spPr>
          <a:xfrm rot="-10593619">
            <a:off x="5315746" y="3365361"/>
            <a:ext cx="1651713" cy="1002473"/>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txBox="1"/>
          <p:nvPr>
            <p:ph idx="4294967295" type="body"/>
          </p:nvPr>
        </p:nvSpPr>
        <p:spPr>
          <a:xfrm>
            <a:off x="469700" y="4209850"/>
            <a:ext cx="1296600" cy="540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latin typeface="Arial"/>
                <a:ea typeface="Arial"/>
                <a:cs typeface="Arial"/>
                <a:sym typeface="Arial"/>
              </a:rPr>
              <a:t>@lisacrispin  @melthetester</a:t>
            </a:r>
            <a:endParaRPr b="1" sz="1200">
              <a:solidFill>
                <a:srgbClr val="FFFFFF"/>
              </a:solidFill>
              <a:latin typeface="Dosis"/>
              <a:ea typeface="Dosis"/>
              <a:cs typeface="Dosis"/>
              <a:sym typeface="Dosis"/>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
        <p:nvSpPr>
          <p:cNvPr id="604" name="Shape 604"/>
          <p:cNvSpPr/>
          <p:nvPr/>
        </p:nvSpPr>
        <p:spPr>
          <a:xfrm rot="-7721755">
            <a:off x="5590903" y="2052950"/>
            <a:ext cx="1651734" cy="1002486"/>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rot="-2396579">
            <a:off x="7051305" y="2052939"/>
            <a:ext cx="1651744" cy="1002493"/>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06" name="Shape 606"/>
          <p:cNvPicPr preferRelativeResize="0"/>
          <p:nvPr/>
        </p:nvPicPr>
        <p:blipFill rotWithShape="1">
          <a:blip r:embed="rId3">
            <a:alphaModFix/>
          </a:blip>
          <a:srcRect b="12591" l="15164" r="7585" t="11189"/>
          <a:stretch/>
        </p:blipFill>
        <p:spPr>
          <a:xfrm>
            <a:off x="6499925" y="2771250"/>
            <a:ext cx="1923725" cy="2042624"/>
          </a:xfrm>
          <a:prstGeom prst="rect">
            <a:avLst/>
          </a:prstGeom>
          <a:noFill/>
          <a:ln>
            <a:noFill/>
          </a:ln>
        </p:spPr>
      </p:pic>
      <p:sp>
        <p:nvSpPr>
          <p:cNvPr id="607" name="Shape 607"/>
          <p:cNvSpPr txBox="1"/>
          <p:nvPr/>
        </p:nvSpPr>
        <p:spPr>
          <a:xfrm>
            <a:off x="326025" y="464750"/>
            <a:ext cx="6269700" cy="851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latin typeface="Dosis"/>
                <a:ea typeface="Dosis"/>
                <a:cs typeface="Dosis"/>
                <a:sym typeface="Dosis"/>
              </a:rPr>
              <a:t>What Will You Try?</a:t>
            </a:r>
            <a:endParaRPr b="1" sz="4800">
              <a:solidFill>
                <a:srgbClr val="FFFFFF"/>
              </a:solidFill>
              <a:latin typeface="Dosis"/>
              <a:ea typeface="Dosis"/>
              <a:cs typeface="Dosis"/>
              <a:sym typeface="Dosi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613" name="Shape 613"/>
          <p:cNvSpPr txBox="1"/>
          <p:nvPr>
            <p:ph idx="4294967295" type="ctrTitle"/>
          </p:nvPr>
        </p:nvSpPr>
        <p:spPr>
          <a:xfrm>
            <a:off x="685800" y="1430950"/>
            <a:ext cx="4390500" cy="86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9600">
                <a:solidFill>
                  <a:srgbClr val="51B148"/>
                </a:solidFill>
              </a:rPr>
              <a:t>Thanks</a:t>
            </a:r>
            <a:r>
              <a:rPr lang="en" sz="9600">
                <a:solidFill>
                  <a:srgbClr val="51B148"/>
                </a:solidFill>
              </a:rPr>
              <a:t>!</a:t>
            </a:r>
            <a:endParaRPr sz="9600">
              <a:solidFill>
                <a:srgbClr val="51B148"/>
              </a:solidFill>
            </a:endParaRPr>
          </a:p>
        </p:txBody>
      </p:sp>
      <p:sp>
        <p:nvSpPr>
          <p:cNvPr id="614" name="Shape 614"/>
          <p:cNvSpPr txBox="1"/>
          <p:nvPr>
            <p:ph idx="4294967295" type="subTitle"/>
          </p:nvPr>
        </p:nvSpPr>
        <p:spPr>
          <a:xfrm>
            <a:off x="685800" y="2018282"/>
            <a:ext cx="4390500" cy="2343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FFFFFF"/>
                </a:solidFill>
              </a:rPr>
              <a:t>ANY QUESTIONS?</a:t>
            </a:r>
            <a:endParaRPr>
              <a:solidFill>
                <a:srgbClr val="FFFFFF"/>
              </a:solidFill>
            </a:endParaRPr>
          </a:p>
          <a:p>
            <a:pPr indent="0" lvl="0" marL="0">
              <a:spcBef>
                <a:spcPts val="600"/>
              </a:spcBef>
              <a:spcAft>
                <a:spcPts val="0"/>
              </a:spcAft>
              <a:buClr>
                <a:schemeClr val="dk1"/>
              </a:buClr>
              <a:buSzPts val="1100"/>
              <a:buFont typeface="Arial"/>
              <a:buNone/>
            </a:pPr>
            <a:r>
              <a:rPr lang="en">
                <a:solidFill>
                  <a:srgbClr val="FFFFFF"/>
                </a:solidFill>
              </a:rPr>
              <a:t>You can find us at</a:t>
            </a:r>
            <a:endParaRPr>
              <a:solidFill>
                <a:srgbClr val="FFFFFF"/>
              </a:solidFill>
            </a:endParaRPr>
          </a:p>
          <a:p>
            <a:pPr indent="-381000" lvl="0" marL="457200" rtl="0">
              <a:spcBef>
                <a:spcPts val="600"/>
              </a:spcBef>
              <a:spcAft>
                <a:spcPts val="0"/>
              </a:spcAft>
              <a:buClr>
                <a:srgbClr val="FFFFFF"/>
              </a:buClr>
              <a:buSzPts val="2400"/>
              <a:buChar char="⊷"/>
            </a:pPr>
            <a:r>
              <a:rPr lang="en">
                <a:solidFill>
                  <a:srgbClr val="FFFFFF"/>
                </a:solidFill>
              </a:rPr>
              <a:t>@melthetester </a:t>
            </a:r>
            <a:endParaRPr>
              <a:solidFill>
                <a:srgbClr val="FFFFFF"/>
              </a:solidFill>
            </a:endParaRPr>
          </a:p>
          <a:p>
            <a:pPr indent="-381000" lvl="0" marL="457200" rtl="0">
              <a:spcBef>
                <a:spcPts val="0"/>
              </a:spcBef>
              <a:spcAft>
                <a:spcPts val="0"/>
              </a:spcAft>
              <a:buClr>
                <a:srgbClr val="FFFFFF"/>
              </a:buClr>
              <a:buSzPts val="2400"/>
              <a:buChar char="⊷"/>
            </a:pPr>
            <a:r>
              <a:rPr lang="en">
                <a:solidFill>
                  <a:schemeClr val="lt1"/>
                </a:solidFill>
              </a:rPr>
              <a:t>@lisacrispin</a:t>
            </a:r>
            <a:endParaRPr>
              <a:solidFill>
                <a:srgbClr val="FFFFFF"/>
              </a:solidFill>
            </a:endParaRPr>
          </a:p>
        </p:txBody>
      </p:sp>
      <p:sp>
        <p:nvSpPr>
          <p:cNvPr id="615" name="Shape 615"/>
          <p:cNvSpPr/>
          <p:nvPr/>
        </p:nvSpPr>
        <p:spPr>
          <a:xfrm>
            <a:off x="5020246" y="816383"/>
            <a:ext cx="2713515" cy="2468231"/>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rot="2240807">
            <a:off x="6269797" y="3349126"/>
            <a:ext cx="1651746" cy="1002494"/>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rot="-6741915">
            <a:off x="7586101" y="2562766"/>
            <a:ext cx="640976" cy="998332"/>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txBox="1"/>
          <p:nvPr/>
        </p:nvSpPr>
        <p:spPr>
          <a:xfrm>
            <a:off x="5449726" y="1441700"/>
            <a:ext cx="1921200" cy="131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6000">
                <a:solidFill>
                  <a:srgbClr val="FFFFFF"/>
                </a:solidFill>
                <a:latin typeface="Dosis"/>
                <a:ea typeface="Dosis"/>
                <a:cs typeface="Dosis"/>
                <a:sym typeface="Dosis"/>
              </a:rPr>
              <a:t>Q &amp; A</a:t>
            </a:r>
            <a:endParaRPr b="1" sz="6000">
              <a:solidFill>
                <a:srgbClr val="FFFFFF"/>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320075" y="893225"/>
            <a:ext cx="4366800" cy="690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about you?</a:t>
            </a:r>
            <a:endParaRPr/>
          </a:p>
        </p:txBody>
      </p:sp>
      <p:sp>
        <p:nvSpPr>
          <p:cNvPr id="304" name="Shape 304"/>
          <p:cNvSpPr txBox="1"/>
          <p:nvPr>
            <p:ph idx="1" type="body"/>
          </p:nvPr>
        </p:nvSpPr>
        <p:spPr>
          <a:xfrm>
            <a:off x="4320075" y="1694175"/>
            <a:ext cx="4366800" cy="30558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How many of you identify mainly as testers / QA?</a:t>
            </a:r>
            <a:endParaRPr/>
          </a:p>
          <a:p>
            <a:pPr indent="-381000" lvl="0" marL="457200" rtl="0">
              <a:spcBef>
                <a:spcPts val="0"/>
              </a:spcBef>
              <a:spcAft>
                <a:spcPts val="0"/>
              </a:spcAft>
              <a:buSzPts val="2400"/>
              <a:buChar char="⊷"/>
            </a:pPr>
            <a:r>
              <a:rPr lang="en"/>
              <a:t>Any developers?</a:t>
            </a:r>
            <a:endParaRPr/>
          </a:p>
          <a:p>
            <a:pPr indent="-381000" lvl="0" marL="457200" rtl="0">
              <a:spcBef>
                <a:spcPts val="0"/>
              </a:spcBef>
              <a:spcAft>
                <a:spcPts val="0"/>
              </a:spcAft>
              <a:buSzPts val="2400"/>
              <a:buChar char="⊷"/>
            </a:pPr>
            <a:r>
              <a:rPr lang="en"/>
              <a:t>BAs? </a:t>
            </a:r>
            <a:endParaRPr/>
          </a:p>
          <a:p>
            <a:pPr indent="-381000" lvl="0" marL="457200" rtl="0">
              <a:spcBef>
                <a:spcPts val="0"/>
              </a:spcBef>
              <a:spcAft>
                <a:spcPts val="0"/>
              </a:spcAft>
              <a:buSzPts val="2400"/>
              <a:buChar char="⊷"/>
            </a:pPr>
            <a:r>
              <a:rPr lang="en"/>
              <a:t>Managers?</a:t>
            </a:r>
            <a:endParaRPr/>
          </a:p>
          <a:p>
            <a:pPr indent="-381000" lvl="0" marL="457200">
              <a:spcBef>
                <a:spcPts val="0"/>
              </a:spcBef>
              <a:spcAft>
                <a:spcPts val="0"/>
              </a:spcAft>
              <a:buSzPts val="2400"/>
              <a:buChar char="⊷"/>
            </a:pPr>
            <a:r>
              <a:rPr lang="en"/>
              <a:t>Other roles?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Shape 623"/>
          <p:cNvSpPr txBox="1"/>
          <p:nvPr/>
        </p:nvSpPr>
        <p:spPr>
          <a:xfrm>
            <a:off x="565350" y="315200"/>
            <a:ext cx="8158500" cy="308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latin typeface="Dosis"/>
                <a:ea typeface="Dosis"/>
                <a:cs typeface="Dosis"/>
                <a:sym typeface="Dosis"/>
              </a:rPr>
              <a:t>Resources For Further Learning:</a:t>
            </a:r>
            <a:endParaRPr sz="3000">
              <a:latin typeface="Dosis"/>
              <a:ea typeface="Dosis"/>
              <a:cs typeface="Dosis"/>
              <a:sym typeface="Dosis"/>
            </a:endParaRPr>
          </a:p>
          <a:p>
            <a:pPr indent="0" lvl="0" marL="0">
              <a:spcBef>
                <a:spcPts val="0"/>
              </a:spcBef>
              <a:spcAft>
                <a:spcPts val="0"/>
              </a:spcAft>
              <a:buNone/>
            </a:pPr>
            <a:r>
              <a:t/>
            </a:r>
            <a:endParaRPr sz="2400">
              <a:latin typeface="Dosis"/>
              <a:ea typeface="Dosis"/>
              <a:cs typeface="Dosis"/>
              <a:sym typeface="Dosis"/>
            </a:endParaRPr>
          </a:p>
          <a:p>
            <a:pPr indent="0" lvl="0" marL="0">
              <a:spcBef>
                <a:spcPts val="0"/>
              </a:spcBef>
              <a:spcAft>
                <a:spcPts val="0"/>
              </a:spcAft>
              <a:buNone/>
            </a:pPr>
            <a:r>
              <a:rPr lang="en" sz="2400" u="sng">
                <a:solidFill>
                  <a:srgbClr val="073763"/>
                </a:solidFill>
                <a:latin typeface="Dosis"/>
                <a:ea typeface="Dosis"/>
                <a:cs typeface="Dosis"/>
                <a:sym typeface="Dosis"/>
                <a:hlinkClick r:id="rId3"/>
              </a:rPr>
              <a:t>Full Cycle Developers At Netflix</a:t>
            </a:r>
            <a:endParaRPr sz="2400">
              <a:solidFill>
                <a:srgbClr val="073763"/>
              </a:solidFill>
              <a:latin typeface="Dosis"/>
              <a:ea typeface="Dosis"/>
              <a:cs typeface="Dosis"/>
              <a:sym typeface="Dosis"/>
            </a:endParaRPr>
          </a:p>
          <a:p>
            <a:pPr indent="0" lvl="0" marL="0">
              <a:spcBef>
                <a:spcPts val="0"/>
              </a:spcBef>
              <a:spcAft>
                <a:spcPts val="0"/>
              </a:spcAft>
              <a:buNone/>
            </a:pPr>
            <a:r>
              <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rPr lang="en" sz="2400" u="sng">
                <a:solidFill>
                  <a:srgbClr val="073763"/>
                </a:solidFill>
                <a:latin typeface="Dosis"/>
                <a:ea typeface="Dosis"/>
                <a:cs typeface="Dosis"/>
                <a:sym typeface="Dosis"/>
                <a:hlinkClick r:id="rId4"/>
              </a:rPr>
              <a:t>Understanding Software Development with Vertical Slices vs Horizontal Slices</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rPr lang="en" sz="2400" u="sng">
                <a:solidFill>
                  <a:srgbClr val="073763"/>
                </a:solidFill>
                <a:latin typeface="Dosis"/>
                <a:ea typeface="Dosis"/>
                <a:cs typeface="Dosis"/>
                <a:sym typeface="Dosis"/>
                <a:hlinkClick r:id="rId5"/>
              </a:rPr>
              <a:t>Adjusting Test Size For Large Systems With Dependency Scope</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rPr lang="en" sz="2400" u="sng">
                <a:solidFill>
                  <a:srgbClr val="073763"/>
                </a:solidFill>
                <a:latin typeface="Dosis"/>
                <a:ea typeface="Dosis"/>
                <a:cs typeface="Dosis"/>
                <a:sym typeface="Dosis"/>
                <a:hlinkClick r:id="rId6"/>
              </a:rPr>
              <a:t>The World of Test Automation Capability</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Shape 628"/>
          <p:cNvSpPr txBox="1"/>
          <p:nvPr>
            <p:ph type="ctrTitle"/>
          </p:nvPr>
        </p:nvSpPr>
        <p:spPr>
          <a:xfrm>
            <a:off x="4918075" y="1991850"/>
            <a:ext cx="39579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Help Us With Your Feedback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3" name="Shape 633"/>
        <p:cNvGrpSpPr/>
        <p:nvPr/>
      </p:nvGrpSpPr>
      <p:grpSpPr>
        <a:xfrm>
          <a:off x="0" y="0"/>
          <a:ext cx="0" cy="0"/>
          <a:chOff x="0" y="0"/>
          <a:chExt cx="0" cy="0"/>
        </a:xfrm>
      </p:grpSpPr>
      <p:sp>
        <p:nvSpPr>
          <p:cNvPr id="634" name="Shape 634"/>
          <p:cNvSpPr txBox="1"/>
          <p:nvPr>
            <p:ph type="title"/>
          </p:nvPr>
        </p:nvSpPr>
        <p:spPr>
          <a:xfrm>
            <a:off x="2959501" y="352969"/>
            <a:ext cx="5663700" cy="5550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Clr>
                <a:schemeClr val="dk1"/>
              </a:buClr>
              <a:buSzPts val="2800"/>
              <a:buFont typeface="Calibri"/>
              <a:buNone/>
            </a:pPr>
            <a:r>
              <a:rPr b="0" i="0" lang="en" sz="2800" u="none" cap="none" strike="noStrike">
                <a:solidFill>
                  <a:schemeClr val="dk1"/>
                </a:solidFill>
                <a:latin typeface="Calibri"/>
                <a:ea typeface="Calibri"/>
                <a:cs typeface="Calibri"/>
                <a:sym typeface="Calibri"/>
              </a:rPr>
              <a:t>Agile Testing and More Agile Testing</a:t>
            </a:r>
            <a:endParaRPr b="0" i="0" sz="2800" u="none" cap="none" strike="noStrike">
              <a:solidFill>
                <a:schemeClr val="dk1"/>
              </a:solidFill>
              <a:latin typeface="Calibri"/>
              <a:ea typeface="Calibri"/>
              <a:cs typeface="Calibri"/>
              <a:sym typeface="Calibri"/>
            </a:endParaRPr>
          </a:p>
        </p:txBody>
      </p:sp>
      <p:sp>
        <p:nvSpPr>
          <p:cNvPr id="635" name="Shape 635"/>
          <p:cNvSpPr txBox="1"/>
          <p:nvPr>
            <p:ph idx="1" type="body"/>
          </p:nvPr>
        </p:nvSpPr>
        <p:spPr>
          <a:xfrm>
            <a:off x="3907112" y="959591"/>
            <a:ext cx="4517100" cy="939900"/>
          </a:xfrm>
          <a:prstGeom prst="rect">
            <a:avLst/>
          </a:prstGeom>
          <a:noFill/>
          <a:ln>
            <a:noFill/>
          </a:ln>
        </p:spPr>
        <p:txBody>
          <a:bodyPr anchorCtr="0" anchor="t" bIns="45700" lIns="91425" spcFirstLastPara="1" rIns="91425" wrap="square" tIns="45700">
            <a:noAutofit/>
          </a:bodyPr>
          <a:lstStyle/>
          <a:p>
            <a:pPr indent="0" lvl="0" marL="0" marR="0" rtl="0" algn="l">
              <a:lnSpc>
                <a:spcPct val="116666"/>
              </a:lnSpc>
              <a:spcBef>
                <a:spcPts val="0"/>
              </a:spcBef>
              <a:spcAft>
                <a:spcPts val="0"/>
              </a:spcAft>
              <a:buClr>
                <a:schemeClr val="dk1"/>
              </a:buClr>
              <a:buSzPts val="1800"/>
              <a:buFont typeface="Arial"/>
              <a:buNone/>
            </a:pPr>
            <a:r>
              <a:rPr b="1" i="0" lang="en" sz="1800" u="none" cap="none" strike="noStrike">
                <a:solidFill>
                  <a:schemeClr val="dk1"/>
                </a:solidFill>
                <a:latin typeface="Calibri"/>
                <a:ea typeface="Calibri"/>
                <a:cs typeface="Calibri"/>
                <a:sym typeface="Calibri"/>
              </a:rPr>
              <a:t>Save 35%</a:t>
            </a:r>
            <a:r>
              <a:rPr b="0" i="0" lang="en" sz="1800" u="none" cap="none" strike="noStrike">
                <a:solidFill>
                  <a:schemeClr val="lt2"/>
                </a:solidFill>
                <a:latin typeface="Calibri"/>
                <a:ea typeface="Calibri"/>
                <a:cs typeface="Calibri"/>
                <a:sym typeface="Calibri"/>
              </a:rPr>
              <a:t>*</a:t>
            </a:r>
            <a:r>
              <a:rPr b="1" i="0" lang="en" sz="1800" u="none" cap="none" strike="noStrike">
                <a:solidFill>
                  <a:schemeClr val="dk1"/>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off the books or ebooks </a:t>
            </a:r>
            <a:endParaRPr b="0" i="0" sz="1800" u="none" cap="none" strike="noStrike">
              <a:solidFill>
                <a:srgbClr val="005A70"/>
              </a:solidFill>
              <a:latin typeface="Calibri"/>
              <a:ea typeface="Calibri"/>
              <a:cs typeface="Calibri"/>
              <a:sym typeface="Calibri"/>
            </a:endParaRPr>
          </a:p>
          <a:p>
            <a:pPr indent="0" lvl="0" marL="0" marR="0" rtl="0" algn="l">
              <a:lnSpc>
                <a:spcPct val="95000"/>
              </a:lnSpc>
              <a:spcBef>
                <a:spcPts val="30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a:p>
            <a:pPr indent="-128587" lvl="1" marL="214312" marR="0" rtl="0" algn="l">
              <a:lnSpc>
                <a:spcPct val="105555"/>
              </a:lnSpc>
              <a:spcBef>
                <a:spcPts val="0"/>
              </a:spcBef>
              <a:spcAft>
                <a:spcPts val="0"/>
              </a:spcAft>
              <a:buClr>
                <a:schemeClr val="dk1"/>
              </a:buClr>
              <a:buSzPts val="1350"/>
              <a:buFont typeface="Arial"/>
              <a:buNone/>
            </a:pPr>
            <a:r>
              <a:t/>
            </a:r>
            <a:endParaRPr b="0" i="0" sz="1350" u="none" cap="none" strike="noStrike">
              <a:solidFill>
                <a:srgbClr val="000000"/>
              </a:solidFill>
              <a:latin typeface="Calibri"/>
              <a:ea typeface="Calibri"/>
              <a:cs typeface="Calibri"/>
              <a:sym typeface="Calibri"/>
            </a:endParaRPr>
          </a:p>
          <a:p>
            <a:pPr indent="0" lvl="0" marL="0" marR="0" rtl="0" algn="l">
              <a:lnSpc>
                <a:spcPct val="118750"/>
              </a:lnSpc>
              <a:spcBef>
                <a:spcPts val="240"/>
              </a:spcBef>
              <a:spcAft>
                <a:spcPts val="0"/>
              </a:spcAft>
              <a:buClr>
                <a:schemeClr val="dk1"/>
              </a:buClr>
              <a:buSzPts val="1200"/>
              <a:buFont typeface="Arial"/>
              <a:buNone/>
            </a:pPr>
            <a:r>
              <a:t/>
            </a:r>
            <a:endParaRPr b="0" i="0" sz="1200" u="none" cap="none" strike="noStrike">
              <a:solidFill>
                <a:srgbClr val="000000"/>
              </a:solidFill>
              <a:latin typeface="Calibri"/>
              <a:ea typeface="Calibri"/>
              <a:cs typeface="Calibri"/>
              <a:sym typeface="Calibri"/>
            </a:endParaRPr>
          </a:p>
        </p:txBody>
      </p:sp>
      <p:sp>
        <p:nvSpPr>
          <p:cNvPr id="636" name="Shape 636"/>
          <p:cNvSpPr txBox="1"/>
          <p:nvPr/>
        </p:nvSpPr>
        <p:spPr>
          <a:xfrm>
            <a:off x="5863234" y="4418735"/>
            <a:ext cx="2044200" cy="6315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2"/>
              </a:buClr>
              <a:buSzPts val="525"/>
              <a:buFont typeface="Arial"/>
              <a:buNone/>
            </a:pPr>
            <a:r>
              <a:t/>
            </a:r>
            <a:endParaRPr b="1" i="0" sz="525" u="none" cap="none" strike="noStrike">
              <a:solidFill>
                <a:schemeClr val="dk2"/>
              </a:solidFill>
              <a:latin typeface="Calibri"/>
              <a:ea typeface="Calibri"/>
              <a:cs typeface="Calibri"/>
              <a:sym typeface="Calibri"/>
            </a:endParaRPr>
          </a:p>
        </p:txBody>
      </p:sp>
      <p:pic>
        <p:nvPicPr>
          <p:cNvPr id="637" name="Shape 637"/>
          <p:cNvPicPr preferRelativeResize="0"/>
          <p:nvPr/>
        </p:nvPicPr>
        <p:blipFill rotWithShape="1">
          <a:blip r:embed="rId3">
            <a:alphaModFix/>
          </a:blip>
          <a:srcRect b="0" l="0" r="0" t="0"/>
          <a:stretch/>
        </p:blipFill>
        <p:spPr>
          <a:xfrm>
            <a:off x="7243540" y="4598636"/>
            <a:ext cx="593241" cy="468538"/>
          </a:xfrm>
          <a:prstGeom prst="rect">
            <a:avLst/>
          </a:prstGeom>
          <a:noFill/>
          <a:ln>
            <a:noFill/>
          </a:ln>
        </p:spPr>
      </p:pic>
      <p:sp>
        <p:nvSpPr>
          <p:cNvPr id="638" name="Shape 638"/>
          <p:cNvSpPr txBox="1"/>
          <p:nvPr/>
        </p:nvSpPr>
        <p:spPr>
          <a:xfrm>
            <a:off x="4002126" y="2306176"/>
            <a:ext cx="4177500" cy="775500"/>
          </a:xfrm>
          <a:prstGeom prst="rect">
            <a:avLst/>
          </a:prstGeom>
          <a:noFill/>
          <a:ln>
            <a:noFill/>
          </a:ln>
        </p:spPr>
        <p:txBody>
          <a:bodyPr anchorCtr="0" anchor="t" bIns="0" lIns="0" spcFirstLastPara="1" rIns="0" wrap="square" tIns="0">
            <a:noAutofit/>
          </a:bodyPr>
          <a:lstStyle/>
          <a:p>
            <a:pPr indent="0" lvl="0" marL="0" marR="0" rtl="0" algn="l">
              <a:lnSpc>
                <a:spcPct val="116666"/>
              </a:lnSpc>
              <a:spcBef>
                <a:spcPts val="0"/>
              </a:spcBef>
              <a:spcAft>
                <a:spcPts val="0"/>
              </a:spcAft>
              <a:buClr>
                <a:schemeClr val="dk1"/>
              </a:buClr>
              <a:buSzPts val="1800"/>
              <a:buFont typeface="Arial"/>
              <a:buNone/>
            </a:pPr>
            <a:r>
              <a:rPr b="1" i="0" lang="en" sz="1800" u="none" cap="none" strike="noStrike">
                <a:solidFill>
                  <a:schemeClr val="dk1"/>
                </a:solidFill>
                <a:latin typeface="Calibri"/>
                <a:ea typeface="Calibri"/>
                <a:cs typeface="Calibri"/>
                <a:sym typeface="Calibri"/>
              </a:rPr>
              <a:t>Save 50%</a:t>
            </a:r>
            <a:r>
              <a:rPr b="0" i="0" lang="en" sz="1800" u="none" cap="none" strike="noStrike">
                <a:solidFill>
                  <a:schemeClr val="lt2"/>
                </a:solidFill>
                <a:latin typeface="Calibri"/>
                <a:ea typeface="Calibri"/>
                <a:cs typeface="Calibri"/>
                <a:sym typeface="Calibri"/>
              </a:rPr>
              <a:t>*</a:t>
            </a:r>
            <a:r>
              <a:rPr b="1" i="0" lang="en" sz="1800" u="none" cap="none" strike="noStrike">
                <a:solidFill>
                  <a:schemeClr val="dk1"/>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on </a:t>
            </a:r>
            <a:r>
              <a:rPr b="0" i="1" lang="en" sz="1800" u="none" cap="none" strike="noStrike">
                <a:solidFill>
                  <a:srgbClr val="000000"/>
                </a:solidFill>
                <a:latin typeface="Calibri"/>
                <a:ea typeface="Calibri"/>
                <a:cs typeface="Calibri"/>
                <a:sym typeface="Calibri"/>
              </a:rPr>
              <a:t>Agile Testing Essentials LiveLessons </a:t>
            </a:r>
            <a:r>
              <a:rPr b="0" i="0" lang="en" sz="1800" u="none" cap="none" strike="noStrike">
                <a:solidFill>
                  <a:srgbClr val="000000"/>
                </a:solidFill>
                <a:latin typeface="Calibri"/>
                <a:ea typeface="Calibri"/>
                <a:cs typeface="Calibri"/>
                <a:sym typeface="Calibri"/>
              </a:rPr>
              <a:t>Video Training</a:t>
            </a:r>
            <a:endParaRPr b="1" i="0" sz="1800" u="none" cap="none" strike="noStrike">
              <a:solidFill>
                <a:srgbClr val="005A70"/>
              </a:solidFill>
              <a:latin typeface="Calibri"/>
              <a:ea typeface="Calibri"/>
              <a:cs typeface="Calibri"/>
              <a:sym typeface="Calibri"/>
            </a:endParaRPr>
          </a:p>
          <a:p>
            <a:pPr indent="0" lvl="0" marL="0" marR="0" rtl="0" algn="l">
              <a:lnSpc>
                <a:spcPct val="126666"/>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a:p>
            <a:pPr indent="0" lvl="0" marL="0" marR="0" rtl="0" algn="l">
              <a:lnSpc>
                <a:spcPct val="158333"/>
              </a:lnSpc>
              <a:spcBef>
                <a:spcPts val="0"/>
              </a:spcBef>
              <a:spcAft>
                <a:spcPts val="0"/>
              </a:spcAft>
              <a:buClr>
                <a:schemeClr val="dk1"/>
              </a:buClr>
              <a:buSzPts val="1200"/>
              <a:buFont typeface="Arial"/>
              <a:buNone/>
            </a:pPr>
            <a:r>
              <a:t/>
            </a:r>
            <a:endParaRPr b="1" i="0" sz="1200" u="none" cap="none" strike="noStrike">
              <a:solidFill>
                <a:srgbClr val="000000"/>
              </a:solidFill>
              <a:latin typeface="Calibri"/>
              <a:ea typeface="Calibri"/>
              <a:cs typeface="Calibri"/>
              <a:sym typeface="Calibri"/>
            </a:endParaRPr>
          </a:p>
        </p:txBody>
      </p:sp>
      <p:pic>
        <p:nvPicPr>
          <p:cNvPr id="639" name="Shape 639"/>
          <p:cNvPicPr preferRelativeResize="0"/>
          <p:nvPr/>
        </p:nvPicPr>
        <p:blipFill rotWithShape="1">
          <a:blip r:embed="rId4">
            <a:alphaModFix/>
          </a:blip>
          <a:srcRect b="0" l="0" r="0" t="0"/>
          <a:stretch/>
        </p:blipFill>
        <p:spPr>
          <a:xfrm>
            <a:off x="5971882" y="4623844"/>
            <a:ext cx="1043129" cy="443330"/>
          </a:xfrm>
          <a:prstGeom prst="rect">
            <a:avLst/>
          </a:prstGeom>
          <a:noFill/>
          <a:ln>
            <a:noFill/>
          </a:ln>
        </p:spPr>
      </p:pic>
      <p:pic>
        <p:nvPicPr>
          <p:cNvPr id="640" name="Shape 640"/>
          <p:cNvPicPr preferRelativeResize="0"/>
          <p:nvPr/>
        </p:nvPicPr>
        <p:blipFill rotWithShape="1">
          <a:blip r:embed="rId5">
            <a:alphaModFix/>
          </a:blip>
          <a:srcRect b="0" l="0" r="0" t="0"/>
          <a:stretch/>
        </p:blipFill>
        <p:spPr>
          <a:xfrm>
            <a:off x="762725" y="334325"/>
            <a:ext cx="1454700" cy="1694100"/>
          </a:xfrm>
          <a:prstGeom prst="rect">
            <a:avLst/>
          </a:prstGeom>
          <a:noFill/>
          <a:ln>
            <a:noFill/>
          </a:ln>
        </p:spPr>
      </p:pic>
      <p:pic>
        <p:nvPicPr>
          <p:cNvPr id="641" name="Shape 641"/>
          <p:cNvPicPr preferRelativeResize="0"/>
          <p:nvPr/>
        </p:nvPicPr>
        <p:blipFill rotWithShape="1">
          <a:blip r:embed="rId6">
            <a:alphaModFix/>
          </a:blip>
          <a:srcRect b="0" l="0" r="0" t="0"/>
          <a:stretch/>
        </p:blipFill>
        <p:spPr>
          <a:xfrm>
            <a:off x="1400500" y="1288275"/>
            <a:ext cx="1434150" cy="1623950"/>
          </a:xfrm>
          <a:prstGeom prst="rect">
            <a:avLst/>
          </a:prstGeom>
          <a:noFill/>
          <a:ln>
            <a:noFill/>
          </a:ln>
        </p:spPr>
      </p:pic>
      <p:pic>
        <p:nvPicPr>
          <p:cNvPr id="642" name="Shape 642"/>
          <p:cNvPicPr preferRelativeResize="0"/>
          <p:nvPr/>
        </p:nvPicPr>
        <p:blipFill rotWithShape="1">
          <a:blip r:embed="rId7">
            <a:alphaModFix/>
          </a:blip>
          <a:srcRect b="0" l="0" r="0" t="0"/>
          <a:stretch/>
        </p:blipFill>
        <p:spPr>
          <a:xfrm>
            <a:off x="1400500" y="3186175"/>
            <a:ext cx="2650149" cy="1491314"/>
          </a:xfrm>
          <a:prstGeom prst="rect">
            <a:avLst/>
          </a:prstGeom>
          <a:noFill/>
          <a:ln>
            <a:noFill/>
          </a:ln>
        </p:spPr>
      </p:pic>
      <p:sp>
        <p:nvSpPr>
          <p:cNvPr id="643" name="Shape 643"/>
          <p:cNvSpPr txBox="1"/>
          <p:nvPr/>
        </p:nvSpPr>
        <p:spPr>
          <a:xfrm>
            <a:off x="4404242" y="3331291"/>
            <a:ext cx="3775200" cy="1250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Use code </a:t>
            </a:r>
            <a:r>
              <a:rPr b="1" i="0" lang="en" sz="2100" u="none" cap="none" strike="noStrike">
                <a:solidFill>
                  <a:schemeClr val="dk1"/>
                </a:solidFill>
                <a:latin typeface="Calibri"/>
                <a:ea typeface="Calibri"/>
                <a:cs typeface="Calibri"/>
                <a:sym typeface="Calibri"/>
              </a:rPr>
              <a:t>AGILETESTING</a:t>
            </a:r>
            <a:r>
              <a:rPr b="1" i="0" lang="en" sz="2100" u="none" cap="none" strike="noStrike">
                <a:solidFill>
                  <a:srgbClr val="005A70"/>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at </a:t>
            </a:r>
            <a:r>
              <a:rPr b="0" i="0" lang="en" sz="1800" u="none" cap="none" strike="noStrike">
                <a:solidFill>
                  <a:schemeClr val="dk1"/>
                </a:solidFill>
                <a:latin typeface="Calibri"/>
                <a:ea typeface="Calibri"/>
                <a:cs typeface="Calibri"/>
                <a:sym typeface="Calibri"/>
              </a:rPr>
              <a:t>informit.com/agile</a:t>
            </a:r>
            <a:endParaRPr/>
          </a:p>
          <a:p>
            <a:pPr indent="0" lvl="0" marL="0" marR="0" rtl="0" algn="l">
              <a:lnSpc>
                <a:spcPct val="116666"/>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80952"/>
              </a:lnSpc>
              <a:spcBef>
                <a:spcPts val="0"/>
              </a:spcBef>
              <a:spcAft>
                <a:spcPts val="0"/>
              </a:spcAft>
              <a:buClr>
                <a:schemeClr val="dk1"/>
              </a:buClr>
              <a:buSzPts val="1050"/>
              <a:buFont typeface="Arial"/>
              <a:buNone/>
            </a:pPr>
            <a:r>
              <a:rPr b="0" i="0" lang="en" sz="1050" u="none" cap="none" strike="noStrike">
                <a:solidFill>
                  <a:srgbClr val="000000"/>
                </a:solidFill>
                <a:latin typeface="Calibri"/>
                <a:ea typeface="Calibri"/>
                <a:cs typeface="Calibri"/>
                <a:sym typeface="Calibri"/>
              </a:rPr>
              <a:t>*Discount taken off list price. Offer only good at informit.com and is subject to change.</a:t>
            </a:r>
            <a:endParaRPr/>
          </a:p>
          <a:p>
            <a:pPr indent="0" lvl="0" marL="0" marR="0" rtl="0" algn="l">
              <a:lnSpc>
                <a:spcPct val="158333"/>
              </a:lnSpc>
              <a:spcBef>
                <a:spcPts val="0"/>
              </a:spcBef>
              <a:spcAft>
                <a:spcPts val="0"/>
              </a:spcAft>
              <a:buClr>
                <a:schemeClr val="dk1"/>
              </a:buClr>
              <a:buSzPts val="1200"/>
              <a:buFont typeface="Arial"/>
              <a:buNone/>
            </a:pPr>
            <a:r>
              <a:t/>
            </a:r>
            <a:endParaRPr b="1" i="0" sz="1200" u="none" cap="none" strike="noStrike">
              <a:solidFill>
                <a:srgbClr val="000000"/>
              </a:solidFill>
              <a:latin typeface="Calibri"/>
              <a:ea typeface="Calibri"/>
              <a:cs typeface="Calibri"/>
              <a:sym typeface="Calibri"/>
            </a:endParaRPr>
          </a:p>
        </p:txBody>
      </p:sp>
      <p:sp>
        <p:nvSpPr>
          <p:cNvPr id="644" name="Shape 644"/>
          <p:cNvSpPr txBox="1"/>
          <p:nvPr/>
        </p:nvSpPr>
        <p:spPr>
          <a:xfrm>
            <a:off x="3167845" y="1680053"/>
            <a:ext cx="5455200" cy="512700"/>
          </a:xfrm>
          <a:prstGeom prst="rect">
            <a:avLst/>
          </a:prstGeom>
          <a:noFill/>
          <a:ln>
            <a:noFill/>
          </a:ln>
        </p:spPr>
        <p:txBody>
          <a:bodyPr anchorCtr="0" anchor="t" bIns="45700" lIns="91425" spcFirstLastPara="1" rIns="91425" wrap="square" tIns="45700">
            <a:noAutofit/>
          </a:bodyPr>
          <a:lstStyle/>
          <a:p>
            <a:pPr indent="0" lvl="0" marL="0" marR="0" rtl="0" algn="l">
              <a:lnSpc>
                <a:spcPct val="107142"/>
              </a:lnSpc>
              <a:spcBef>
                <a:spcPts val="0"/>
              </a:spcBef>
              <a:spcAft>
                <a:spcPts val="0"/>
              </a:spcAft>
              <a:buClr>
                <a:schemeClr val="dk1"/>
              </a:buClr>
              <a:buSzPts val="2800"/>
              <a:buFont typeface="Calibri"/>
              <a:buNone/>
            </a:pPr>
            <a:r>
              <a:rPr b="0" i="0" lang="en" sz="2800" u="none" cap="none" strike="noStrike">
                <a:solidFill>
                  <a:schemeClr val="dk1"/>
                </a:solidFill>
                <a:latin typeface="Calibri"/>
                <a:ea typeface="Calibri"/>
                <a:cs typeface="Calibri"/>
                <a:sym typeface="Calibri"/>
              </a:rPr>
              <a:t>Agile Testing Essentials video course</a:t>
            </a:r>
            <a:endParaRPr b="0" i="0" sz="2800" u="none" cap="none" strike="noStrike">
              <a:solidFill>
                <a:schemeClr val="dk1"/>
              </a:solidFill>
              <a:latin typeface="Calibri"/>
              <a:ea typeface="Calibri"/>
              <a:cs typeface="Calibri"/>
              <a:sym typeface="Calibri"/>
            </a:endParaRPr>
          </a:p>
        </p:txBody>
      </p:sp>
      <p:sp>
        <p:nvSpPr>
          <p:cNvPr id="645" name="Shape 645"/>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en" sz="600" u="none" cap="none" strike="noStrike">
                <a:solidFill>
                  <a:schemeClr val="dk2"/>
                </a:solidFill>
                <a:latin typeface="Calibri"/>
                <a:ea typeface="Calibri"/>
                <a:cs typeface="Calibri"/>
                <a:sym typeface="Calibri"/>
              </a:rPr>
              <a:t>‹#›</a:t>
            </a:fld>
            <a:endParaRPr b="1" i="0" sz="600" u="none" cap="none" strike="noStrike">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idx="4294967295" type="ctrTitle"/>
          </p:nvPr>
        </p:nvSpPr>
        <p:spPr>
          <a:xfrm>
            <a:off x="341325" y="477925"/>
            <a:ext cx="4976100" cy="86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4800">
                <a:solidFill>
                  <a:srgbClr val="FFFFFF"/>
                </a:solidFill>
                <a:latin typeface="Dosis"/>
                <a:ea typeface="Dosis"/>
                <a:cs typeface="Dosis"/>
                <a:sym typeface="Dosis"/>
              </a:rPr>
              <a:t>Today’s Schedule</a:t>
            </a:r>
            <a:endParaRPr b="1" sz="4800">
              <a:solidFill>
                <a:srgbClr val="FFFFFF"/>
              </a:solidFill>
              <a:latin typeface="Dosis"/>
              <a:ea typeface="Dosis"/>
              <a:cs typeface="Dosis"/>
              <a:sym typeface="Dosis"/>
            </a:endParaRPr>
          </a:p>
        </p:txBody>
      </p:sp>
      <p:sp>
        <p:nvSpPr>
          <p:cNvPr id="310" name="Shape 310"/>
          <p:cNvSpPr txBox="1"/>
          <p:nvPr>
            <p:ph idx="4294967295" type="subTitle"/>
          </p:nvPr>
        </p:nvSpPr>
        <p:spPr>
          <a:xfrm>
            <a:off x="1766300" y="1241900"/>
            <a:ext cx="4167600" cy="28311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sz="3000">
                <a:solidFill>
                  <a:srgbClr val="FFFFFF"/>
                </a:solidFill>
              </a:rPr>
              <a:t>2:45 - Introduction</a:t>
            </a:r>
            <a:endParaRPr sz="3000">
              <a:solidFill>
                <a:srgbClr val="FFFFFF"/>
              </a:solidFill>
            </a:endParaRPr>
          </a:p>
          <a:p>
            <a:pPr indent="0" lvl="0" marL="0">
              <a:spcBef>
                <a:spcPts val="600"/>
              </a:spcBef>
              <a:spcAft>
                <a:spcPts val="0"/>
              </a:spcAft>
              <a:buClr>
                <a:schemeClr val="dk1"/>
              </a:buClr>
              <a:buSzPts val="1100"/>
              <a:buFont typeface="Arial"/>
              <a:buNone/>
            </a:pPr>
            <a:r>
              <a:rPr lang="en" sz="3000">
                <a:solidFill>
                  <a:srgbClr val="FFFFFF"/>
                </a:solidFill>
              </a:rPr>
              <a:t>3:00 - Part I  </a:t>
            </a:r>
            <a:endParaRPr sz="3000">
              <a:solidFill>
                <a:srgbClr val="FFFFFF"/>
              </a:solidFill>
            </a:endParaRPr>
          </a:p>
          <a:p>
            <a:pPr indent="0" lvl="0" marL="0" rtl="0">
              <a:spcBef>
                <a:spcPts val="600"/>
              </a:spcBef>
              <a:spcAft>
                <a:spcPts val="0"/>
              </a:spcAft>
              <a:buClr>
                <a:schemeClr val="dk1"/>
              </a:buClr>
              <a:buSzPts val="1100"/>
              <a:buFont typeface="Arial"/>
              <a:buNone/>
            </a:pPr>
            <a:r>
              <a:rPr lang="en" sz="3000">
                <a:solidFill>
                  <a:srgbClr val="FFFFFF"/>
                </a:solidFill>
              </a:rPr>
              <a:t>3:30 - Part II</a:t>
            </a:r>
            <a:endParaRPr sz="3000">
              <a:solidFill>
                <a:srgbClr val="FFFFFF"/>
              </a:solidFill>
            </a:endParaRPr>
          </a:p>
          <a:p>
            <a:pPr indent="0" lvl="0" marL="0">
              <a:spcBef>
                <a:spcPts val="600"/>
              </a:spcBef>
              <a:spcAft>
                <a:spcPts val="0"/>
              </a:spcAft>
              <a:buClr>
                <a:schemeClr val="dk1"/>
              </a:buClr>
              <a:buSzPts val="1100"/>
              <a:buFont typeface="Arial"/>
              <a:buNone/>
            </a:pPr>
            <a:r>
              <a:rPr lang="en" sz="3000">
                <a:solidFill>
                  <a:srgbClr val="FFFFFF"/>
                </a:solidFill>
              </a:rPr>
              <a:t>4:00 - Snack break</a:t>
            </a:r>
            <a:endParaRPr sz="3000">
              <a:solidFill>
                <a:srgbClr val="FFFFFF"/>
              </a:solidFill>
            </a:endParaRPr>
          </a:p>
          <a:p>
            <a:pPr indent="0" lvl="0" marL="0" rtl="0">
              <a:spcBef>
                <a:spcPts val="600"/>
              </a:spcBef>
              <a:spcAft>
                <a:spcPts val="0"/>
              </a:spcAft>
              <a:buClr>
                <a:schemeClr val="dk1"/>
              </a:buClr>
              <a:buSzPts val="1100"/>
              <a:buFont typeface="Arial"/>
              <a:buNone/>
            </a:pPr>
            <a:r>
              <a:rPr lang="en" sz="3000">
                <a:solidFill>
                  <a:srgbClr val="FFFFFF"/>
                </a:solidFill>
              </a:rPr>
              <a:t>4:30 - Part III</a:t>
            </a:r>
            <a:endParaRPr sz="3000">
              <a:solidFill>
                <a:srgbClr val="FFFFFF"/>
              </a:solidFill>
            </a:endParaRPr>
          </a:p>
          <a:p>
            <a:pPr indent="0" lvl="0" marL="0" rtl="0">
              <a:spcBef>
                <a:spcPts val="600"/>
              </a:spcBef>
              <a:spcAft>
                <a:spcPts val="0"/>
              </a:spcAft>
              <a:buClr>
                <a:schemeClr val="dk1"/>
              </a:buClr>
              <a:buSzPts val="1100"/>
              <a:buFont typeface="Arial"/>
              <a:buNone/>
            </a:pPr>
            <a:r>
              <a:rPr lang="en" sz="3000">
                <a:solidFill>
                  <a:srgbClr val="FFFFFF"/>
                </a:solidFill>
              </a:rPr>
              <a:t>5:45 - Q&amp;A / door prizes!</a:t>
            </a:r>
            <a:endParaRPr sz="3000">
              <a:solidFill>
                <a:srgbClr val="FFFFFF"/>
              </a:solidFill>
            </a:endParaRPr>
          </a:p>
          <a:p>
            <a:pPr indent="0" lvl="0" marL="0" rtl="0">
              <a:spcBef>
                <a:spcPts val="600"/>
              </a:spcBef>
              <a:spcAft>
                <a:spcPts val="0"/>
              </a:spcAft>
              <a:buClr>
                <a:schemeClr val="dk1"/>
              </a:buClr>
              <a:buSzPts val="1100"/>
              <a:buFont typeface="Arial"/>
              <a:buNone/>
            </a:pPr>
            <a:r>
              <a:t/>
            </a:r>
            <a:endParaRPr>
              <a:solidFill>
                <a:srgbClr val="FFFFFF"/>
              </a:solidFill>
            </a:endParaRPr>
          </a:p>
        </p:txBody>
      </p:sp>
      <p:pic>
        <p:nvPicPr>
          <p:cNvPr descr="photo-1434030216411-0b793f4b4173.jpg" id="311" name="Shape 311"/>
          <p:cNvPicPr preferRelativeResize="0"/>
          <p:nvPr/>
        </p:nvPicPr>
        <p:blipFill>
          <a:blip r:embed="rId3">
            <a:alphaModFix/>
          </a:blip>
          <a:stretch>
            <a:fillRect/>
          </a:stretch>
        </p:blipFill>
        <p:spPr>
          <a:xfrm rot="-1782894">
            <a:off x="5405999" y="774329"/>
            <a:ext cx="2702928" cy="2702928"/>
          </a:xfrm>
          <a:prstGeom prst="round2DiagRect">
            <a:avLst>
              <a:gd fmla="val 50000" name="adj1"/>
              <a:gd fmla="val 0" name="adj2"/>
            </a:avLst>
          </a:prstGeom>
          <a:noFill/>
          <a:ln>
            <a:noFill/>
          </a:ln>
        </p:spPr>
      </p:pic>
      <p:sp>
        <p:nvSpPr>
          <p:cNvPr id="312" name="Shape 31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3" name="Shape 313"/>
          <p:cNvSpPr/>
          <p:nvPr/>
        </p:nvSpPr>
        <p:spPr>
          <a:xfrm rot="1553879">
            <a:off x="6337783" y="3906779"/>
            <a:ext cx="1651751" cy="1002497"/>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nvSpPr>
        <p:spPr>
          <a:xfrm rot="-7428817">
            <a:off x="7606849" y="3029768"/>
            <a:ext cx="640974" cy="998333"/>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txBox="1"/>
          <p:nvPr>
            <p:ph idx="4294967295" type="body"/>
          </p:nvPr>
        </p:nvSpPr>
        <p:spPr>
          <a:xfrm>
            <a:off x="469700" y="4209850"/>
            <a:ext cx="1296600" cy="540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latin typeface="Arial"/>
                <a:ea typeface="Arial"/>
                <a:cs typeface="Arial"/>
                <a:sym typeface="Arial"/>
              </a:rPr>
              <a:t>@lisacrispin  @melthetester</a:t>
            </a:r>
            <a:endParaRPr b="1" sz="1200">
              <a:solidFill>
                <a:srgbClr val="FFFFFF"/>
              </a:solidFill>
              <a:latin typeface="Dosis"/>
              <a:ea typeface="Dosis"/>
              <a:cs typeface="Dosis"/>
              <a:sym typeface="Dosis"/>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495175" y="633375"/>
            <a:ext cx="3444900" cy="690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To Expect:</a:t>
            </a:r>
            <a:endParaRPr/>
          </a:p>
        </p:txBody>
      </p:sp>
      <p:sp>
        <p:nvSpPr>
          <p:cNvPr id="321" name="Shape 321"/>
          <p:cNvSpPr txBox="1"/>
          <p:nvPr>
            <p:ph idx="1" type="body"/>
          </p:nvPr>
        </p:nvSpPr>
        <p:spPr>
          <a:xfrm>
            <a:off x="3495175" y="1434325"/>
            <a:ext cx="5317500" cy="27336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Lots of hands-on practice!</a:t>
            </a:r>
            <a:endParaRPr/>
          </a:p>
          <a:p>
            <a:pPr indent="-381000" lvl="0" marL="457200" rtl="0">
              <a:spcBef>
                <a:spcPts val="0"/>
              </a:spcBef>
              <a:spcAft>
                <a:spcPts val="0"/>
              </a:spcAft>
              <a:buSzPts val="2400"/>
              <a:buChar char="⊷"/>
            </a:pPr>
            <a:r>
              <a:rPr lang="en"/>
              <a:t>Shared Experiences &amp; Questions Welcome!</a:t>
            </a:r>
            <a:endParaRPr/>
          </a:p>
          <a:p>
            <a:pPr indent="-381000" lvl="0" marL="457200">
              <a:spcBef>
                <a:spcPts val="0"/>
              </a:spcBef>
              <a:spcAft>
                <a:spcPts val="0"/>
              </a:spcAft>
              <a:buSzPts val="2400"/>
              <a:buChar char="⊷"/>
            </a:pPr>
            <a:r>
              <a:rPr lang="en"/>
              <a:t>Learn new tools to help your team work together, no matter how it’s organized.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Shape 326"/>
          <p:cNvSpPr txBox="1"/>
          <p:nvPr>
            <p:ph type="title"/>
          </p:nvPr>
        </p:nvSpPr>
        <p:spPr>
          <a:xfrm>
            <a:off x="2538475" y="254975"/>
            <a:ext cx="5476200" cy="1284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7200">
                <a:latin typeface="Dosis"/>
                <a:ea typeface="Dosis"/>
                <a:cs typeface="Dosis"/>
                <a:sym typeface="Dosis"/>
              </a:rPr>
              <a:t>Conway’s Law</a:t>
            </a:r>
            <a:endParaRPr b="1" sz="7200">
              <a:latin typeface="Dosis"/>
              <a:ea typeface="Dosis"/>
              <a:cs typeface="Dosis"/>
              <a:sym typeface="Dosis"/>
            </a:endParaRPr>
          </a:p>
        </p:txBody>
      </p:sp>
      <p:sp>
        <p:nvSpPr>
          <p:cNvPr id="327" name="Shape 327"/>
          <p:cNvSpPr txBox="1"/>
          <p:nvPr>
            <p:ph idx="1" type="body"/>
          </p:nvPr>
        </p:nvSpPr>
        <p:spPr>
          <a:xfrm>
            <a:off x="2848875" y="1452150"/>
            <a:ext cx="6108000" cy="332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rgbClr val="000000"/>
                </a:solidFill>
              </a:rPr>
              <a:t>“Any organization that designs a system (defined broadly) will produce a design whose structure is a copy of the organization’s communication structure.”</a:t>
            </a:r>
            <a:endParaRPr sz="3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ctrTitle"/>
          </p:nvPr>
        </p:nvSpPr>
        <p:spPr>
          <a:xfrm>
            <a:off x="5349175" y="1964350"/>
            <a:ext cx="31089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6000"/>
              <a:t>PART I</a:t>
            </a:r>
            <a:endParaRPr sz="6000"/>
          </a:p>
        </p:txBody>
      </p:sp>
      <p:sp>
        <p:nvSpPr>
          <p:cNvPr id="333" name="Shape 333"/>
          <p:cNvSpPr txBox="1"/>
          <p:nvPr>
            <p:ph idx="1" type="subTitle"/>
          </p:nvPr>
        </p:nvSpPr>
        <p:spPr>
          <a:xfrm>
            <a:off x="5349175" y="3221054"/>
            <a:ext cx="31089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learn to fly….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2631275" y="588425"/>
            <a:ext cx="6055500" cy="690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Examples of System/Organizational Design</a:t>
            </a:r>
            <a:endParaRPr/>
          </a:p>
        </p:txBody>
      </p:sp>
      <p:sp>
        <p:nvSpPr>
          <p:cNvPr id="339" name="Shape 33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40" name="Shape 340"/>
          <p:cNvSpPr txBox="1"/>
          <p:nvPr>
            <p:ph idx="1" type="body"/>
          </p:nvPr>
        </p:nvSpPr>
        <p:spPr>
          <a:xfrm>
            <a:off x="3208300" y="1378724"/>
            <a:ext cx="5389800" cy="31884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What is System Design?</a:t>
            </a:r>
            <a:endParaRPr sz="2400"/>
          </a:p>
          <a:p>
            <a:pPr indent="-381000" lvl="0" marL="457200" rtl="0">
              <a:spcBef>
                <a:spcPts val="0"/>
              </a:spcBef>
              <a:spcAft>
                <a:spcPts val="0"/>
              </a:spcAft>
              <a:buSzPts val="2400"/>
              <a:buChar char="⊷"/>
            </a:pPr>
            <a:r>
              <a:rPr lang="en" sz="2400"/>
              <a:t>What is Organizational Design?</a:t>
            </a:r>
            <a:endParaRPr sz="2400"/>
          </a:p>
          <a:p>
            <a:pPr indent="-381000" lvl="0" marL="457200" rtl="0">
              <a:spcBef>
                <a:spcPts val="0"/>
              </a:spcBef>
              <a:spcAft>
                <a:spcPts val="0"/>
              </a:spcAft>
              <a:buSzPts val="2400"/>
              <a:buChar char="⊷"/>
            </a:pPr>
            <a:r>
              <a:rPr lang="en" sz="2400"/>
              <a:t>How do dependencies play parts in System &amp; Organizational Designs?</a:t>
            </a:r>
            <a:endParaRPr sz="2400"/>
          </a:p>
          <a:p>
            <a:pPr indent="0" lvl="0" marL="0">
              <a:spcBef>
                <a:spcPts val="600"/>
              </a:spcBef>
              <a:spcAft>
                <a:spcPts val="0"/>
              </a:spcAft>
              <a:buNone/>
            </a:pPr>
            <a:r>
              <a:t/>
            </a:r>
            <a:endParaRPr sz="2400"/>
          </a:p>
          <a:p>
            <a:pPr indent="0" lvl="0" marL="0" rtl="0">
              <a:spcBef>
                <a:spcPts val="600"/>
              </a:spcBef>
              <a:spcAft>
                <a:spcPts val="0"/>
              </a:spcAft>
              <a:buNone/>
            </a:pPr>
            <a:r>
              <a:rPr lang="en" sz="2400"/>
              <a:t>Thinking about Conway’s Law, let’s look at some examples of System &amp; Organizational designs.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nvSpPr>
        <p:spPr>
          <a:xfrm>
            <a:off x="2135050" y="184400"/>
            <a:ext cx="3882000" cy="86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4800">
                <a:solidFill>
                  <a:srgbClr val="FFFFFF"/>
                </a:solidFill>
                <a:latin typeface="Dosis"/>
                <a:ea typeface="Dosis"/>
                <a:cs typeface="Dosis"/>
                <a:sym typeface="Dosis"/>
              </a:rPr>
              <a:t>System Design</a:t>
            </a:r>
            <a:endParaRPr sz="4800">
              <a:solidFill>
                <a:srgbClr val="FFFFFF"/>
              </a:solidFill>
              <a:latin typeface="Dosis"/>
              <a:ea typeface="Dosis"/>
              <a:cs typeface="Dosis"/>
              <a:sym typeface="Dosis"/>
            </a:endParaRPr>
          </a:p>
        </p:txBody>
      </p:sp>
      <p:sp>
        <p:nvSpPr>
          <p:cNvPr id="346" name="Shape 346"/>
          <p:cNvSpPr txBox="1"/>
          <p:nvPr/>
        </p:nvSpPr>
        <p:spPr>
          <a:xfrm>
            <a:off x="1525450" y="1232525"/>
            <a:ext cx="6793200" cy="137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000">
                <a:solidFill>
                  <a:srgbClr val="FFFFFF"/>
                </a:solidFill>
                <a:latin typeface="Dosis"/>
                <a:ea typeface="Dosis"/>
                <a:cs typeface="Dosis"/>
                <a:sym typeface="Dosis"/>
              </a:rPr>
              <a:t>Systems design</a:t>
            </a:r>
            <a:r>
              <a:rPr lang="en" sz="3000">
                <a:solidFill>
                  <a:srgbClr val="FFFFFF"/>
                </a:solidFill>
                <a:latin typeface="Dosis"/>
                <a:ea typeface="Dosis"/>
                <a:cs typeface="Dosis"/>
                <a:sym typeface="Dosis"/>
              </a:rPr>
              <a:t> is the process of defining the architecture, modules, interfaces, and data for a </a:t>
            </a:r>
            <a:r>
              <a:rPr b="1" lang="en" sz="3000">
                <a:solidFill>
                  <a:srgbClr val="FFFFFF"/>
                </a:solidFill>
                <a:latin typeface="Dosis"/>
                <a:ea typeface="Dosis"/>
                <a:cs typeface="Dosis"/>
                <a:sym typeface="Dosis"/>
              </a:rPr>
              <a:t>system</a:t>
            </a:r>
            <a:r>
              <a:rPr lang="en" sz="3000">
                <a:solidFill>
                  <a:srgbClr val="FFFFFF"/>
                </a:solidFill>
                <a:latin typeface="Dosis"/>
                <a:ea typeface="Dosis"/>
                <a:cs typeface="Dosis"/>
                <a:sym typeface="Dosis"/>
              </a:rPr>
              <a:t> to satisfy specified requirements. </a:t>
            </a:r>
            <a:r>
              <a:rPr b="1" lang="en" sz="3000">
                <a:solidFill>
                  <a:srgbClr val="FFFFFF"/>
                </a:solidFill>
                <a:latin typeface="Dosis"/>
                <a:ea typeface="Dosis"/>
                <a:cs typeface="Dosis"/>
                <a:sym typeface="Dosis"/>
              </a:rPr>
              <a:t>Systems design</a:t>
            </a:r>
            <a:r>
              <a:rPr lang="en" sz="3000">
                <a:solidFill>
                  <a:srgbClr val="FFFFFF"/>
                </a:solidFill>
                <a:latin typeface="Dosis"/>
                <a:ea typeface="Dosis"/>
                <a:cs typeface="Dosis"/>
                <a:sym typeface="Dosis"/>
              </a:rPr>
              <a:t> could be seen as the application of </a:t>
            </a:r>
            <a:r>
              <a:rPr b="1" lang="en" sz="3000">
                <a:solidFill>
                  <a:srgbClr val="FFFFFF"/>
                </a:solidFill>
                <a:latin typeface="Dosis"/>
                <a:ea typeface="Dosis"/>
                <a:cs typeface="Dosis"/>
                <a:sym typeface="Dosis"/>
              </a:rPr>
              <a:t>systems</a:t>
            </a:r>
            <a:r>
              <a:rPr lang="en" sz="3000">
                <a:solidFill>
                  <a:srgbClr val="FFFFFF"/>
                </a:solidFill>
                <a:latin typeface="Dosis"/>
                <a:ea typeface="Dosis"/>
                <a:cs typeface="Dosis"/>
                <a:sym typeface="Dosis"/>
              </a:rPr>
              <a:t> theory to product development.</a:t>
            </a:r>
            <a:endParaRPr sz="3000">
              <a:solidFill>
                <a:srgbClr val="FFFFFF"/>
              </a:solidFill>
              <a:latin typeface="Dosis SemiBold"/>
              <a:ea typeface="Dosis SemiBold"/>
              <a:cs typeface="Dosis SemiBold"/>
              <a:sym typeface="Dosis SemiBold"/>
            </a:endParaRPr>
          </a:p>
        </p:txBody>
      </p:sp>
      <p:sp>
        <p:nvSpPr>
          <p:cNvPr id="347" name="Shape 34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ola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