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9" r:id="rId3"/>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Dosis Light"/>
      <p:regular r:id="rId39"/>
      <p:bold r:id="rId40"/>
    </p:embeddedFont>
    <p:embeddedFont>
      <p:font typeface="Dosis"/>
      <p:regular r:id="rId41"/>
      <p:bold r:id="rId42"/>
    </p:embeddedFont>
    <p:embeddedFont>
      <p:font typeface="Pontano Sans"/>
      <p:regular r:id="rId43"/>
    </p:embeddedFont>
    <p:embeddedFont>
      <p:font typeface="Dosis SemiBo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DosisLight-bold.fntdata"/><Relationship Id="rId20" Type="http://schemas.openxmlformats.org/officeDocument/2006/relationships/slide" Target="slides/slide14.xml"/><Relationship Id="rId42" Type="http://schemas.openxmlformats.org/officeDocument/2006/relationships/font" Target="fonts/Dosis-bold.fntdata"/><Relationship Id="rId41" Type="http://schemas.openxmlformats.org/officeDocument/2006/relationships/font" Target="fonts/Dosis-regular.fntdata"/><Relationship Id="rId22" Type="http://schemas.openxmlformats.org/officeDocument/2006/relationships/slide" Target="slides/slide16.xml"/><Relationship Id="rId44" Type="http://schemas.openxmlformats.org/officeDocument/2006/relationships/font" Target="fonts/DosisSemiBold-regular.fntdata"/><Relationship Id="rId21" Type="http://schemas.openxmlformats.org/officeDocument/2006/relationships/slide" Target="slides/slide15.xml"/><Relationship Id="rId43" Type="http://schemas.openxmlformats.org/officeDocument/2006/relationships/font" Target="fonts/PontanoSans-regular.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Dosis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DosisLigh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dictionary.com/definition/organizational-design.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system" TargetMode="External"/><Relationship Id="rId3" Type="http://schemas.openxmlformats.org/officeDocument/2006/relationships/hyperlink" Target="https://en.wikipedia.org/wiki/Software_system" TargetMode="External"/><Relationship Id="rId4" Type="http://schemas.openxmlformats.org/officeDocument/2006/relationships/hyperlink" Target="https://en.wikipedia.org/wiki/Monolithic_system#cite_note-Stephens2015-1"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ystems_desig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Setup - set up product and delivery group tables indicating which is which and who they’re paired with. Put instructions on table face down along with all the supplies. Markers, paper.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Very basic system design based on a client/service model. </a:t>
            </a:r>
            <a:endParaRPr/>
          </a:p>
          <a:p>
            <a:pPr indent="0" lvl="0" marL="0">
              <a:spcBef>
                <a:spcPts val="0"/>
              </a:spcBef>
              <a:spcAft>
                <a:spcPts val="0"/>
              </a:spcAft>
              <a:buNone/>
            </a:pPr>
            <a:r>
              <a:t/>
            </a:r>
            <a:endParaRPr/>
          </a:p>
          <a:p>
            <a:pPr indent="0" lvl="0" marL="0">
              <a:spcBef>
                <a:spcPts val="0"/>
              </a:spcBef>
              <a:spcAft>
                <a:spcPts val="0"/>
              </a:spcAft>
              <a:buNone/>
            </a:pPr>
            <a:r>
              <a:rPr lang="en"/>
              <a:t>We can break this down even more to name specifics like the number of servers for a given layer, where things are located (i.e. physical storage vs cloud).</a:t>
            </a:r>
            <a:endParaRPr/>
          </a:p>
          <a:p>
            <a:pPr indent="0" lvl="0" marL="0">
              <a:spcBef>
                <a:spcPts val="0"/>
              </a:spcBef>
              <a:spcAft>
                <a:spcPts val="0"/>
              </a:spcAft>
              <a:buNone/>
            </a:pPr>
            <a:r>
              <a:t/>
            </a:r>
            <a:endParaRPr/>
          </a:p>
          <a:p>
            <a:pPr indent="0" lvl="0" marL="0">
              <a:spcBef>
                <a:spcPts val="0"/>
              </a:spcBef>
              <a:spcAft>
                <a:spcPts val="0"/>
              </a:spcAft>
              <a:buNone/>
            </a:pPr>
            <a:r>
              <a:rPr lang="en"/>
              <a:t>You could figure this out yourself, but I’d bet that someone has a drawing somewhere that describes the system you are working with at different levels. You’ll want to find that out, and understand it. </a:t>
            </a:r>
            <a:endParaRPr/>
          </a:p>
          <a:p>
            <a:pPr indent="0" lvl="0" marL="0">
              <a:spcBef>
                <a:spcPts val="0"/>
              </a:spcBef>
              <a:spcAft>
                <a:spcPts val="0"/>
              </a:spcAft>
              <a:buNone/>
            </a:pPr>
            <a:r>
              <a:t/>
            </a:r>
            <a:endParaRPr/>
          </a:p>
          <a:p>
            <a:pPr indent="0" lvl="0" marL="0">
              <a:spcBef>
                <a:spcPts val="0"/>
              </a:spcBef>
              <a:spcAft>
                <a:spcPts val="0"/>
              </a:spcAft>
              <a:buNone/>
            </a:pPr>
            <a:r>
              <a:rPr lang="en"/>
              <a:t>What’s fun is, if you understand how Conway’s Law works, you can probably get a good chunk of what the system looks like by looking at an org chart.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Mel</a:t>
            </a:r>
            <a:endParaRPr>
              <a:solidFill>
                <a:schemeClr val="dk1"/>
              </a:solidFill>
            </a:endParaRPr>
          </a:p>
          <a:p>
            <a:pPr indent="0" lvl="0" marL="0">
              <a:spcBef>
                <a:spcPts val="0"/>
              </a:spcBef>
              <a:spcAft>
                <a:spcPts val="0"/>
              </a:spcAft>
              <a:buNone/>
            </a:pPr>
            <a:r>
              <a:rPr lang="en">
                <a:solidFill>
                  <a:schemeClr val="dk1"/>
                </a:solidFill>
              </a:rPr>
              <a:t>The beginning of communication structures are often most visible in organizational charts. There you can see the immediate lines of communication. The roles on teams will also play a part in communication and how effective a team is with gathering and disseminating information. These can create artificial boundaries which can have effects on how software is built and the dependencies implicit or explicit to a system.</a:t>
            </a:r>
            <a:endParaRPr>
              <a:solidFill>
                <a:schemeClr val="dk1"/>
              </a:solidFill>
            </a:endParaRPr>
          </a:p>
          <a:p>
            <a:pPr indent="0" lvl="0" marL="0">
              <a:spcBef>
                <a:spcPts val="0"/>
              </a:spcBef>
              <a:spcAft>
                <a:spcPts val="0"/>
              </a:spcAft>
              <a:buNone/>
            </a:pPr>
            <a:r>
              <a:t/>
            </a:r>
            <a:endParaRPr/>
          </a:p>
          <a:p>
            <a:pPr indent="0" lvl="0" marL="0">
              <a:spcBef>
                <a:spcPts val="0"/>
              </a:spcBef>
              <a:spcAft>
                <a:spcPts val="0"/>
              </a:spcAft>
              <a:buNone/>
            </a:pPr>
            <a:r>
              <a:rPr lang="en"/>
              <a:t>Definition from: </a:t>
            </a:r>
            <a:r>
              <a:rPr lang="en" u="sng">
                <a:solidFill>
                  <a:schemeClr val="hlink"/>
                </a:solidFill>
                <a:hlinkClick r:id="rId2"/>
              </a:rPr>
              <a:t>http://www.businessdictionary.com/definition/organizational-design.html</a:t>
            </a:r>
            <a:endParaRPr/>
          </a:p>
          <a:p>
            <a:pPr indent="0" lvl="0" marL="0">
              <a:spcBef>
                <a:spcPts val="0"/>
              </a:spcBef>
              <a:spcAft>
                <a:spcPts val="0"/>
              </a:spcAft>
              <a:buNone/>
            </a:pPr>
            <a:r>
              <a:t/>
            </a:r>
            <a:endParaRPr/>
          </a:p>
          <a:p>
            <a:pPr indent="0" lvl="0" marL="0" rtl="0">
              <a:spcBef>
                <a:spcPts val="0"/>
              </a:spcBef>
              <a:spcAft>
                <a:spcPts val="0"/>
              </a:spcAft>
              <a:buNone/>
            </a:pPr>
            <a:r>
              <a:rPr lang="en"/>
              <a:t>Lisa and I are going to let you guess what a system design is based on the generalized organizational chart we are going to show you. There are no wrong answers and as I said, these are generalized based on experiences both Lisa and I’ve had with different organizations.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Any guesses what kind of software system this org team might have?</a:t>
            </a:r>
            <a:endParaRPr/>
          </a:p>
          <a:p>
            <a:pPr indent="0" lvl="0" marL="0">
              <a:spcBef>
                <a:spcPts val="0"/>
              </a:spcBef>
              <a:spcAft>
                <a:spcPts val="0"/>
              </a:spcAft>
              <a:buNone/>
            </a:pPr>
            <a:r>
              <a:t/>
            </a:r>
            <a:endParaRPr/>
          </a:p>
          <a:p>
            <a:pPr indent="0" lvl="0" marL="0" rtl="0">
              <a:spcBef>
                <a:spcPts val="0"/>
              </a:spcBef>
              <a:spcAft>
                <a:spcPts val="0"/>
              </a:spcAft>
              <a:buNone/>
            </a:pPr>
            <a:r>
              <a:rPr lang="en"/>
              <a:t>(Monolithic)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Lisa</a:t>
            </a:r>
            <a:endParaRPr/>
          </a:p>
          <a:p>
            <a:pPr indent="0" lvl="0" marL="0" rtl="0">
              <a:spcBef>
                <a:spcPts val="0"/>
              </a:spcBef>
              <a:spcAft>
                <a:spcPts val="0"/>
              </a:spcAft>
              <a:buNone/>
            </a:pPr>
            <a:r>
              <a:rPr lang="en"/>
              <a:t>Characterized often by one or a small number of code repositories. Teams segmented by role or functionality OR one or two teams all working in the same code base.</a:t>
            </a:r>
            <a:endParaRPr/>
          </a:p>
          <a:p>
            <a:pPr indent="0" lvl="0" marL="0" rtl="0">
              <a:spcBef>
                <a:spcPts val="0"/>
              </a:spcBef>
              <a:spcAft>
                <a:spcPts val="0"/>
              </a:spcAft>
              <a:buNone/>
            </a:pPr>
            <a:r>
              <a:t/>
            </a:r>
            <a:endParaRPr/>
          </a:p>
          <a:p>
            <a:pPr indent="0" lvl="0" marL="0" rtl="0">
              <a:spcBef>
                <a:spcPts val="0"/>
              </a:spcBef>
              <a:spcAft>
                <a:spcPts val="0"/>
              </a:spcAft>
              <a:buNone/>
            </a:pPr>
            <a:r>
              <a:rPr lang="en">
                <a:solidFill>
                  <a:schemeClr val="dk1"/>
                </a:solidFill>
              </a:rPr>
              <a:t>A</a:t>
            </a:r>
            <a:r>
              <a:rPr lang="en">
                <a:solidFill>
                  <a:schemeClr val="dk1"/>
                </a:solidFill>
                <a:uFill>
                  <a:noFill/>
                </a:uFill>
                <a:hlinkClick r:id="rId2"/>
              </a:rPr>
              <a:t> </a:t>
            </a:r>
            <a:r>
              <a:rPr lang="en" u="sng">
                <a:solidFill>
                  <a:schemeClr val="hlink"/>
                </a:solidFill>
                <a:hlinkClick r:id="rId3"/>
              </a:rPr>
              <a:t>software system</a:t>
            </a:r>
            <a:r>
              <a:rPr lang="en">
                <a:solidFill>
                  <a:schemeClr val="dk1"/>
                </a:solidFill>
              </a:rPr>
              <a:t> is called "monolithic" if it has a </a:t>
            </a:r>
            <a:r>
              <a:rPr b="1" lang="en">
                <a:solidFill>
                  <a:schemeClr val="dk1"/>
                </a:solidFill>
              </a:rPr>
              <a:t>monolithic architecture</a:t>
            </a:r>
            <a:r>
              <a:rPr lang="en">
                <a:solidFill>
                  <a:schemeClr val="dk1"/>
                </a:solidFill>
              </a:rPr>
              <a:t>, in which functionally distinguishable aspects (for example data input and output, data processing, error handling, and the user interface) are all interwoven, rather than containing architecturally separate components.</a:t>
            </a:r>
            <a:r>
              <a:rPr baseline="30000" lang="en" u="sng">
                <a:solidFill>
                  <a:schemeClr val="hlink"/>
                </a:solidFill>
                <a:hlinkClick r:id="rId4"/>
              </a:rPr>
              <a:t>[1]</a:t>
            </a:r>
            <a:endParaRPr/>
          </a:p>
          <a:p>
            <a:pPr indent="0" lvl="0" marL="0" rtl="0">
              <a:spcBef>
                <a:spcPts val="0"/>
              </a:spcBef>
              <a:spcAft>
                <a:spcPts val="0"/>
              </a:spcAft>
              <a:buNone/>
            </a:pPr>
            <a:r>
              <a:t/>
            </a:r>
            <a:endParaRPr/>
          </a:p>
          <a:p>
            <a:pPr indent="0" lvl="0" marL="0" rtl="0">
              <a:spcBef>
                <a:spcPts val="0"/>
              </a:spcBef>
              <a:spcAft>
                <a:spcPts val="0"/>
              </a:spcAft>
              <a:buNone/>
            </a:pPr>
            <a:r>
              <a:rPr lang="en"/>
              <a:t>The white box defines where the application boundary exists or where something lives. </a:t>
            </a:r>
            <a:endParaRPr/>
          </a:p>
          <a:p>
            <a:pPr indent="0" lvl="0" marL="0" rtl="0">
              <a:spcBef>
                <a:spcPts val="0"/>
              </a:spcBef>
              <a:spcAft>
                <a:spcPts val="0"/>
              </a:spcAft>
              <a:buNone/>
            </a:pPr>
            <a:r>
              <a:t/>
            </a:r>
            <a:endParaRPr/>
          </a:p>
          <a:p>
            <a:pPr indent="0" lvl="0" marL="0" rtl="0">
              <a:spcBef>
                <a:spcPts val="0"/>
              </a:spcBef>
              <a:spcAft>
                <a:spcPts val="0"/>
              </a:spcAft>
              <a:buNone/>
            </a:pPr>
            <a:r>
              <a:rPr lang="en"/>
              <a:t>Examples of monolithic software: Operating Systems, Stand-alone applications (runs everything locally, might call out to remote storage for backups).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rtl="0">
              <a:spcBef>
                <a:spcPts val="0"/>
              </a:spcBef>
              <a:spcAft>
                <a:spcPts val="0"/>
              </a:spcAft>
              <a:buNone/>
            </a:pPr>
            <a:r>
              <a:rPr lang="en"/>
              <a:t>Any guesses what kind of software system this org team might have?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Microservice architecture is defined mostly by a bunch of mini applications inside an encompassing application. Teams are defined by lines of business rather than functionality. Teams are responsible for several code repositories which represent various parts of the application/business line they are managing and maintaining. These smaller applications all require contract agreements with the other applications that live in their </a:t>
            </a:r>
            <a:r>
              <a:rPr b="1" lang="en"/>
              <a:t>application ecosystem</a:t>
            </a:r>
            <a:r>
              <a:rPr lang="en"/>
              <a:t>. These applications will often exchange information between them causing duplication, but reducing some single points of failure.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Both </a:t>
            </a:r>
            <a:endParaRPr/>
          </a:p>
          <a:p>
            <a:pPr indent="0" lvl="0" marL="0" rtl="0">
              <a:lnSpc>
                <a:spcPct val="115000"/>
              </a:lnSpc>
              <a:spcBef>
                <a:spcPts val="0"/>
              </a:spcBef>
              <a:spcAft>
                <a:spcPts val="0"/>
              </a:spcAft>
              <a:buNone/>
            </a:pPr>
            <a:r>
              <a:rPr lang="en"/>
              <a:t>You’ll see that the tables are set up with different resources. </a:t>
            </a:r>
            <a:endParaRPr/>
          </a:p>
          <a:p>
            <a:pPr indent="0" lvl="0" marL="0" rtl="0">
              <a:lnSpc>
                <a:spcPct val="115000"/>
              </a:lnSpc>
              <a:spcBef>
                <a:spcPts val="0"/>
              </a:spcBef>
              <a:spcAft>
                <a:spcPts val="0"/>
              </a:spcAft>
              <a:buNone/>
            </a:pPr>
            <a:r>
              <a:rPr lang="en"/>
              <a:t>Read the directions. Ask us questions. </a:t>
            </a:r>
            <a:endParaRPr/>
          </a:p>
          <a:p>
            <a:pPr indent="0" lvl="0" marL="0" rtl="0">
              <a:lnSpc>
                <a:spcPct val="115000"/>
              </a:lnSpc>
              <a:spcBef>
                <a:spcPts val="0"/>
              </a:spcBef>
              <a:spcAft>
                <a:spcPts val="0"/>
              </a:spcAft>
              <a:buClr>
                <a:schemeClr val="dk1"/>
              </a:buClr>
              <a:buSzPts val="1100"/>
              <a:buFont typeface="Arial"/>
              <a:buNone/>
            </a:pPr>
            <a:r>
              <a:rPr lang="en"/>
              <a:t>If you are missing a resource, please let us know. </a:t>
            </a:r>
            <a:endParaRPr/>
          </a:p>
          <a:p>
            <a:pPr indent="0" lvl="0" marL="0" rtl="0">
              <a:lnSpc>
                <a:spcPct val="115000"/>
              </a:lnSpc>
              <a:spcBef>
                <a:spcPts val="0"/>
              </a:spcBef>
              <a:spcAft>
                <a:spcPts val="0"/>
              </a:spcAft>
              <a:buClr>
                <a:schemeClr val="dk1"/>
              </a:buClr>
              <a:buSzPts val="1100"/>
              <a:buFont typeface="Arial"/>
              <a:buNone/>
            </a:pPr>
            <a:r>
              <a:rPr lang="en"/>
              <a:t>10 minutes to actually build the airplanes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Chocolates? Get snacks early for the group? - great idea</a:t>
            </a:r>
            <a:endParaRPr/>
          </a:p>
          <a:p>
            <a:pPr indent="0" lvl="0" marL="0">
              <a:spcBef>
                <a:spcPts val="0"/>
              </a:spcBef>
              <a:spcAft>
                <a:spcPts val="0"/>
              </a:spcAft>
              <a:buNone/>
            </a:pPr>
            <a:r>
              <a:t/>
            </a:r>
            <a:endParaRPr/>
          </a:p>
          <a:p>
            <a:pPr indent="-298450" lvl="0" marL="457200" rtl="0">
              <a:spcBef>
                <a:spcPts val="0"/>
              </a:spcBef>
              <a:spcAft>
                <a:spcPts val="0"/>
              </a:spcAft>
              <a:buClr>
                <a:schemeClr val="dk1"/>
              </a:buClr>
              <a:buSzPts val="1100"/>
              <a:buChar char="-"/>
            </a:pPr>
            <a:r>
              <a:rPr lang="en">
                <a:solidFill>
                  <a:schemeClr val="dk1"/>
                </a:solidFill>
              </a:rPr>
              <a:t>Did you write down the instructions, was it hard to remember them?</a:t>
            </a:r>
            <a:endParaRPr/>
          </a:p>
          <a:p>
            <a:pPr indent="-298450" lvl="0" marL="457200" rtl="0">
              <a:spcBef>
                <a:spcPts val="0"/>
              </a:spcBef>
              <a:spcAft>
                <a:spcPts val="0"/>
              </a:spcAft>
              <a:buSzPts val="1100"/>
              <a:buChar char="-"/>
            </a:pPr>
            <a:r>
              <a:rPr lang="en"/>
              <a:t>Were there any breakdowns in communication?</a:t>
            </a:r>
            <a:endParaRPr/>
          </a:p>
          <a:p>
            <a:pPr indent="-298450" lvl="0" marL="457200" rtl="0">
              <a:spcBef>
                <a:spcPts val="0"/>
              </a:spcBef>
              <a:spcAft>
                <a:spcPts val="0"/>
              </a:spcAft>
              <a:buSzPts val="1100"/>
              <a:buChar char="-"/>
            </a:pPr>
            <a:r>
              <a:rPr lang="en"/>
              <a:t>What was difficult?</a:t>
            </a:r>
            <a:endParaRPr/>
          </a:p>
          <a:p>
            <a:pPr indent="-298450" lvl="0" marL="457200" rtl="0">
              <a:spcBef>
                <a:spcPts val="0"/>
              </a:spcBef>
              <a:spcAft>
                <a:spcPts val="0"/>
              </a:spcAft>
              <a:buSzPts val="1100"/>
              <a:buChar char="-"/>
            </a:pPr>
            <a:r>
              <a:rPr lang="en"/>
              <a:t>Talk about organization/system/dependencies - what did people discover?</a:t>
            </a:r>
            <a:endParaRPr/>
          </a:p>
          <a:p>
            <a:pPr indent="-298450" lvl="0" marL="457200" rtl="0">
              <a:spcBef>
                <a:spcPts val="0"/>
              </a:spcBef>
              <a:spcAft>
                <a:spcPts val="0"/>
              </a:spcAft>
              <a:buSzPts val="1100"/>
              <a:buChar char="-"/>
            </a:pPr>
            <a:r>
              <a:rPr lang="en"/>
              <a:t>Did the organization of roles affect the “system” aka how the plane was built?</a:t>
            </a:r>
            <a:endParaRPr/>
          </a:p>
          <a:p>
            <a:pPr indent="-298450" lvl="0" marL="457200" rtl="0">
              <a:spcBef>
                <a:spcPts val="0"/>
              </a:spcBef>
              <a:spcAft>
                <a:spcPts val="0"/>
              </a:spcAft>
              <a:buSzPts val="1100"/>
              <a:buChar char="-"/>
            </a:pPr>
            <a:r>
              <a:rPr lang="en"/>
              <a:t>Did the dependencies between roles slow things down?</a:t>
            </a:r>
            <a:endParaRPr/>
          </a:p>
          <a:p>
            <a:pPr indent="-298450" lvl="0" marL="457200" rtl="0">
              <a:spcBef>
                <a:spcPts val="0"/>
              </a:spcBef>
              <a:spcAft>
                <a:spcPts val="0"/>
              </a:spcAft>
              <a:buSzPts val="1100"/>
              <a:buChar char="-"/>
            </a:pPr>
            <a:r>
              <a:rPr lang="en"/>
              <a:t>Did anyone come up with work-arounds?</a:t>
            </a:r>
            <a:endParaRPr/>
          </a:p>
          <a:p>
            <a:pPr indent="-298450" lvl="0" marL="457200" rtl="0">
              <a:spcBef>
                <a:spcPts val="0"/>
              </a:spcBef>
              <a:spcAft>
                <a:spcPts val="0"/>
              </a:spcAft>
              <a:buSzPts val="1100"/>
              <a:buChar char="-"/>
            </a:pPr>
            <a:r>
              <a:rPr lang="en"/>
              <a:t>With respect to value to your customer - what should you have focused on?</a:t>
            </a:r>
            <a:endParaRPr/>
          </a:p>
          <a:p>
            <a:pPr indent="-298450" lvl="0" marL="457200" rtl="0">
              <a:spcBef>
                <a:spcPts val="0"/>
              </a:spcBef>
              <a:spcAft>
                <a:spcPts val="0"/>
              </a:spcAft>
              <a:buClr>
                <a:schemeClr val="dk1"/>
              </a:buClr>
              <a:buSzPts val="1100"/>
              <a:buChar char="-"/>
            </a:pPr>
            <a:r>
              <a:rPr lang="en">
                <a:solidFill>
                  <a:schemeClr val="dk1"/>
                </a:solidFill>
              </a:rPr>
              <a:t>How many points did your team deliver?</a:t>
            </a:r>
            <a:endParaRPr>
              <a:solidFill>
                <a:schemeClr val="dk1"/>
              </a:solidFill>
            </a:endParaRPr>
          </a:p>
          <a:p>
            <a:pPr indent="-298450" lvl="0" marL="457200" rtl="0">
              <a:spcBef>
                <a:spcPts val="0"/>
              </a:spcBef>
              <a:spcAft>
                <a:spcPts val="0"/>
              </a:spcAft>
              <a:buSzPts val="1100"/>
              <a:buChar char="-"/>
            </a:pPr>
            <a:r>
              <a:t/>
            </a:r>
            <a:endParaRPr/>
          </a:p>
          <a:p>
            <a:pPr indent="0" lvl="0" marL="0" rtl="0">
              <a:lnSpc>
                <a:spcPct val="115000"/>
              </a:lnSpc>
              <a:spcBef>
                <a:spcPts val="0"/>
              </a:spcBef>
              <a:spcAft>
                <a:spcPts val="0"/>
              </a:spcAft>
              <a:buNone/>
            </a:pPr>
            <a:r>
              <a:t/>
            </a:r>
            <a:endParaRPr b="1"/>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Mel</a:t>
            </a:r>
            <a:endParaRPr/>
          </a:p>
          <a:p>
            <a:pPr indent="0" lvl="0" marL="0" rtl="0">
              <a:spcBef>
                <a:spcPts val="0"/>
              </a:spcBef>
              <a:spcAft>
                <a:spcPts val="0"/>
              </a:spcAft>
              <a:buNone/>
            </a:pPr>
            <a:r>
              <a:t/>
            </a:r>
            <a:endParaRPr/>
          </a:p>
          <a:p>
            <a:pPr indent="0" lvl="0" marL="0" rtl="0">
              <a:spcBef>
                <a:spcPts val="0"/>
              </a:spcBef>
              <a:spcAft>
                <a:spcPts val="0"/>
              </a:spcAft>
              <a:buNone/>
            </a:pPr>
            <a:r>
              <a:rPr lang="en"/>
              <a:t>Now that we are done with airplanes, Lisa is going to chat about a few more organizational system examples.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Lisa</a:t>
            </a:r>
            <a:endParaRPr>
              <a:solidFill>
                <a:schemeClr val="dk1"/>
              </a:solidFill>
            </a:endParaRPr>
          </a:p>
          <a:p>
            <a:pPr indent="0" lvl="0" marL="0" rtl="0">
              <a:lnSpc>
                <a:spcPct val="115000"/>
              </a:lnSpc>
              <a:spcBef>
                <a:spcPts val="0"/>
              </a:spcBef>
              <a:spcAft>
                <a:spcPts val="0"/>
              </a:spcAft>
              <a:buNone/>
            </a:pPr>
            <a:r>
              <a:rPr lang="en">
                <a:solidFill>
                  <a:schemeClr val="dk1"/>
                </a:solidFill>
              </a:rPr>
              <a:t>Self-organize into whatever organization do you think would work better. Choose a leader if you desire. You can work together with your paired team to build the most value for the customers. </a:t>
            </a:r>
            <a:endParaRPr>
              <a:solidFill>
                <a:schemeClr val="dk1"/>
              </a:solidFill>
            </a:endParaRPr>
          </a:p>
          <a:p>
            <a:pPr indent="0" lvl="0" marL="0" rtl="0">
              <a:lnSpc>
                <a:spcPct val="115000"/>
              </a:lnSpc>
              <a:spcBef>
                <a:spcPts val="0"/>
              </a:spcBef>
              <a:spcAft>
                <a:spcPts val="0"/>
              </a:spcAft>
              <a:buNone/>
            </a:pPr>
            <a:r>
              <a:rPr lang="en">
                <a:solidFill>
                  <a:schemeClr val="dk1"/>
                </a:solidFill>
              </a:rPr>
              <a:t>Hopefully they come up with something like - Individual tables have “cross-functional teams” - does this make it better?</a:t>
            </a:r>
            <a:endParaRPr>
              <a:solidFill>
                <a:schemeClr val="dk1"/>
              </a:solidFill>
            </a:endParaRPr>
          </a:p>
          <a:p>
            <a:pPr indent="0" lvl="0" marL="0" rtl="0">
              <a:lnSpc>
                <a:spcPct val="115000"/>
              </a:lnSpc>
              <a:spcBef>
                <a:spcPts val="0"/>
              </a:spcBef>
              <a:spcAft>
                <a:spcPts val="0"/>
              </a:spcAft>
              <a:buNone/>
            </a:pPr>
            <a:r>
              <a:rPr lang="en">
                <a:solidFill>
                  <a:schemeClr val="dk1"/>
                </a:solidFill>
              </a:rPr>
              <a:t>Timings for 2nd activity: </a:t>
            </a:r>
            <a:endParaRPr>
              <a:solidFill>
                <a:schemeClr val="dk1"/>
              </a:solidFill>
            </a:endParaRPr>
          </a:p>
          <a:p>
            <a:pPr indent="0" lvl="0" marL="0" rtl="0">
              <a:lnSpc>
                <a:spcPct val="115000"/>
              </a:lnSpc>
              <a:spcBef>
                <a:spcPts val="0"/>
              </a:spcBef>
              <a:spcAft>
                <a:spcPts val="0"/>
              </a:spcAft>
              <a:buNone/>
            </a:pPr>
            <a:r>
              <a:rPr lang="en">
                <a:solidFill>
                  <a:schemeClr val="dk1"/>
                </a:solidFill>
              </a:rPr>
              <a:t>5 minutes to reorganize</a:t>
            </a:r>
            <a:endParaRPr>
              <a:solidFill>
                <a:schemeClr val="dk1"/>
              </a:solidFill>
            </a:endParaRPr>
          </a:p>
          <a:p>
            <a:pPr indent="0" lvl="0" marL="0" rtl="0">
              <a:lnSpc>
                <a:spcPct val="115000"/>
              </a:lnSpc>
              <a:spcBef>
                <a:spcPts val="0"/>
              </a:spcBef>
              <a:spcAft>
                <a:spcPts val="0"/>
              </a:spcAft>
              <a:buNone/>
            </a:pPr>
            <a:r>
              <a:rPr lang="en">
                <a:solidFill>
                  <a:schemeClr val="dk1"/>
                </a:solidFill>
              </a:rPr>
              <a:t>15 minutes to build airplanes and tally points</a:t>
            </a:r>
            <a:endParaRPr>
              <a:solidFill>
                <a:schemeClr val="dk1"/>
              </a:solidFill>
            </a:endParaRPr>
          </a:p>
          <a:p>
            <a:pPr indent="0" lvl="0" marL="0" rtl="0">
              <a:lnSpc>
                <a:spcPct val="115000"/>
              </a:lnSpc>
              <a:spcBef>
                <a:spcPts val="0"/>
              </a:spcBef>
              <a:spcAft>
                <a:spcPts val="0"/>
              </a:spcAft>
              <a:buNone/>
            </a:pPr>
            <a:r>
              <a:rPr lang="en">
                <a:solidFill>
                  <a:schemeClr val="dk1"/>
                </a:solidFill>
              </a:rPr>
              <a:t>5 minutes retro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 then Mel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Debrief: </a:t>
            </a:r>
            <a:r>
              <a:rPr lang="en">
                <a:solidFill>
                  <a:schemeClr val="dk1"/>
                </a:solidFill>
              </a:rPr>
              <a:t>Did you achieve more points? What was easier? What was difficult still? Do you feel like you were able to focus on what was valuable?</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What ideas do you think help different communication structures? What other improvements could you think of now? What would you mitigate in the different organizational structures?</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Dependency mapping is exactly what it looks like. You decide what the core piece of your puzzle is and then slowly build up a picture around what makes it work. </a:t>
            </a:r>
            <a:endParaRPr/>
          </a:p>
          <a:p>
            <a:pPr indent="0" lvl="0" marL="0">
              <a:spcBef>
                <a:spcPts val="0"/>
              </a:spcBef>
              <a:spcAft>
                <a:spcPts val="0"/>
              </a:spcAft>
              <a:buNone/>
            </a:pPr>
            <a:r>
              <a:t/>
            </a:r>
            <a:endParaRPr/>
          </a:p>
          <a:p>
            <a:pPr indent="0" lvl="0" marL="0">
              <a:spcBef>
                <a:spcPts val="0"/>
              </a:spcBef>
              <a:spcAft>
                <a:spcPts val="0"/>
              </a:spcAft>
              <a:buNone/>
            </a:pPr>
            <a:r>
              <a:rPr lang="en"/>
              <a:t>This is much simpler example of a dependency mapping I did for a one page application. Without the various blobs, the application would have a partial or a total failure. The next interesting bit about this application is each color represents what different teams own. </a:t>
            </a:r>
            <a:endParaRPr/>
          </a:p>
          <a:p>
            <a:pPr indent="0" lvl="0" marL="0">
              <a:spcBef>
                <a:spcPts val="0"/>
              </a:spcBef>
              <a:spcAft>
                <a:spcPts val="0"/>
              </a:spcAft>
              <a:buNone/>
            </a:pPr>
            <a:r>
              <a:t/>
            </a:r>
            <a:endParaRPr/>
          </a:p>
          <a:p>
            <a:pPr indent="0" lvl="0" marL="0">
              <a:spcBef>
                <a:spcPts val="0"/>
              </a:spcBef>
              <a:spcAft>
                <a:spcPts val="0"/>
              </a:spcAft>
              <a:buNone/>
            </a:pPr>
            <a:r>
              <a:rPr lang="en"/>
              <a:t>It’s not always like that. This app could have easily been managed by one or two teams. </a:t>
            </a:r>
            <a:r>
              <a:rPr lang="en"/>
              <a:t>Touch points</a:t>
            </a:r>
            <a:r>
              <a:rPr lang="en"/>
              <a:t> are </a:t>
            </a:r>
            <a:r>
              <a:rPr lang="en"/>
              <a:t>crucial</a:t>
            </a:r>
            <a:r>
              <a:rPr lang="en"/>
              <a:t> to understand. I’m sure you all have dealt with something similar. I did was give it a visual context. </a:t>
            </a:r>
            <a:endParaRPr/>
          </a:p>
          <a:p>
            <a:pPr indent="0" lvl="0" marL="0">
              <a:spcBef>
                <a:spcPts val="0"/>
              </a:spcBef>
              <a:spcAft>
                <a:spcPts val="0"/>
              </a:spcAft>
              <a:buNone/>
            </a:pPr>
            <a:r>
              <a:t/>
            </a:r>
            <a:endParaRPr/>
          </a:p>
          <a:p>
            <a:pPr indent="0" lvl="0" marL="0">
              <a:spcBef>
                <a:spcPts val="0"/>
              </a:spcBef>
              <a:spcAft>
                <a:spcPts val="0"/>
              </a:spcAft>
              <a:buNone/>
            </a:pPr>
            <a:r>
              <a:rPr lang="en"/>
              <a:t>Quick Key:</a:t>
            </a:r>
            <a:endParaRPr/>
          </a:p>
          <a:p>
            <a:pPr indent="0" lvl="0" marL="0">
              <a:spcBef>
                <a:spcPts val="0"/>
              </a:spcBef>
              <a:spcAft>
                <a:spcPts val="0"/>
              </a:spcAft>
              <a:buNone/>
            </a:pPr>
            <a:r>
              <a:t/>
            </a:r>
            <a:endParaRPr/>
          </a:p>
          <a:p>
            <a:pPr indent="0" lvl="0" marL="0">
              <a:spcBef>
                <a:spcPts val="0"/>
              </a:spcBef>
              <a:spcAft>
                <a:spcPts val="0"/>
              </a:spcAft>
              <a:buNone/>
            </a:pPr>
            <a:r>
              <a:rPr lang="en"/>
              <a:t>Circles in front of the one page app are front end dependencies</a:t>
            </a:r>
            <a:endParaRPr/>
          </a:p>
          <a:p>
            <a:pPr indent="0" lvl="0" marL="0">
              <a:spcBef>
                <a:spcPts val="0"/>
              </a:spcBef>
              <a:spcAft>
                <a:spcPts val="0"/>
              </a:spcAft>
              <a:buNone/>
            </a:pPr>
            <a:r>
              <a:rPr lang="en"/>
              <a:t>Circles in the back of the one page app are back end dependencies</a:t>
            </a:r>
            <a:endParaRPr/>
          </a:p>
          <a:p>
            <a:pPr indent="0" lvl="0" marL="0">
              <a:spcBef>
                <a:spcPts val="0"/>
              </a:spcBef>
              <a:spcAft>
                <a:spcPts val="0"/>
              </a:spcAft>
              <a:buNone/>
            </a:pPr>
            <a:r>
              <a:rPr lang="en"/>
              <a:t>They are also colored by teams that own those dependencies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Additional suggestion might be to show how much surface area (ie vinn diagram like) the application depends on different parts.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t/>
            </a:r>
            <a:endParaRPr/>
          </a:p>
          <a:p>
            <a:pPr indent="0" lvl="0" marL="0">
              <a:spcBef>
                <a:spcPts val="0"/>
              </a:spcBef>
              <a:spcAft>
                <a:spcPts val="0"/>
              </a:spcAft>
              <a:buNone/>
            </a:pPr>
            <a:r>
              <a:rPr lang="en"/>
              <a:t>I usually like to build out mind maps for these types of things. You could create one for your pipeline, tool sets, application languages, quality metrics based on functionality or areas of the application, project environment, testing techniques… anything you can identify as a process or a system, map it. You might not realize exactly what’s happening until you get a visual representation of what you are doing. </a:t>
            </a:r>
            <a:endParaRPr/>
          </a:p>
          <a:p>
            <a:pPr indent="0" lvl="0" marL="0">
              <a:spcBef>
                <a:spcPts val="0"/>
              </a:spcBef>
              <a:spcAft>
                <a:spcPts val="0"/>
              </a:spcAft>
              <a:buNone/>
            </a:pPr>
            <a:r>
              <a:t/>
            </a:r>
            <a:endParaRPr/>
          </a:p>
          <a:p>
            <a:pPr indent="0" lvl="0" marL="0" rtl="0">
              <a:spcBef>
                <a:spcPts val="0"/>
              </a:spcBef>
              <a:spcAft>
                <a:spcPts val="0"/>
              </a:spcAft>
              <a:buNone/>
            </a:pPr>
            <a:r>
              <a:t/>
            </a:r>
            <a:endParaRPr>
              <a:latin typeface="Dosis"/>
              <a:ea typeface="Dosis"/>
              <a:cs typeface="Dosis"/>
              <a:sym typeface="Dosi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Mapping out your different teams can bring a lot of interesting questions to light. I did this recently, and noticed that there are teams of people who are also members of multiple other teams, such as testing and design. Also I noticed that 3 of our 4 managers are on one small team, the two largest teams don’t have any managers on them.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Structure Example of Organizational Mapping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t/>
            </a:r>
            <a:endParaRPr/>
          </a:p>
          <a:p>
            <a:pPr indent="0" lvl="0" marL="0" rtl="0">
              <a:spcBef>
                <a:spcPts val="0"/>
              </a:spcBef>
              <a:spcAft>
                <a:spcPts val="0"/>
              </a:spcAft>
              <a:buNone/>
            </a:pPr>
            <a:r>
              <a:rPr lang="en"/>
              <a:t>For this exercise, we’ll take 10 minutes to draw examples of these kinds of mappings. 10 minutes to share.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Debrief: </a:t>
            </a:r>
            <a:r>
              <a:rPr lang="en">
                <a:solidFill>
                  <a:schemeClr val="dk1"/>
                </a:solidFill>
              </a:rPr>
              <a:t>Do you see any advantages for one system design over another</a:t>
            </a:r>
            <a:r>
              <a:rPr lang="en">
                <a:solidFill>
                  <a:schemeClr val="dk1"/>
                </a:solidFill>
              </a:rPr>
              <a:t>?</a:t>
            </a:r>
            <a:endParaRPr>
              <a:solidFill>
                <a:schemeClr val="dk1"/>
              </a:solidFill>
            </a:endParaRPr>
          </a:p>
          <a:p>
            <a:pPr indent="0" lvl="0" marL="0" rtl="0">
              <a:spcBef>
                <a:spcPts val="0"/>
              </a:spcBef>
              <a:spcAft>
                <a:spcPts val="0"/>
              </a:spcAft>
              <a:buNone/>
            </a:pPr>
            <a:r>
              <a:rPr lang="en">
                <a:solidFill>
                  <a:schemeClr val="dk1"/>
                </a:solidFill>
              </a:rPr>
              <a:t>What value do you see in visualizing the eco systems with dependency, system, and/or organization maps?</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Mel</a:t>
            </a:r>
            <a:endParaRPr/>
          </a:p>
          <a:p>
            <a:pPr indent="0" lvl="0" marL="0">
              <a:spcBef>
                <a:spcPts val="0"/>
              </a:spcBef>
              <a:spcAft>
                <a:spcPts val="0"/>
              </a:spcAft>
              <a:buNone/>
            </a:pPr>
            <a:r>
              <a:rPr lang="en"/>
              <a:t>Ask people if they’re willing to share</a:t>
            </a:r>
            <a:endParaRPr/>
          </a:p>
          <a:p>
            <a:pPr indent="0" lvl="0" marL="0" rtl="0">
              <a:spcBef>
                <a:spcPts val="0"/>
              </a:spcBef>
              <a:spcAft>
                <a:spcPts val="0"/>
              </a:spcAft>
              <a:buNone/>
            </a:pPr>
            <a:r>
              <a:rPr lang="en"/>
              <a:t>Who’s interested in an open space session to practice this stuff some more?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Pros/Cons of different system/organizational designs.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rPr lang="en"/>
              <a:t>If you’re sitting with people you work with, please split up!</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20" name="Shape 6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about, we give a chocolate to everyone who turns in an eval form - or, other idea for a treat? We could buy something on Sunday?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1144575" y="687388"/>
            <a:ext cx="4568700" cy="34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Shape 62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Door prizes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26" name="Shape 626"/>
          <p:cNvSpPr txBox="1"/>
          <p:nvPr>
            <p:ph idx="12" type="sldNum"/>
          </p:nvPr>
        </p:nvSpPr>
        <p:spPr>
          <a:xfrm>
            <a:off x="3884613" y="8685214"/>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Mel</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You, the participants, get to do a lot of the work! Please don’t hesitate to ask questions, or share a quick story.</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We realize that most of us work in companies where we don’t have a lot of control over how things are organized.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This whole workshop is a way for all of us to help each other generate ideas of how to mitigate risks we see because of organizational communication.</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The trick will be to find those gaps, put something in place to reduce the risk, and then make it visible.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Change doesn’t happen unless people know you are actively doing something to reduce risk.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a:t>
            </a:r>
            <a:endParaRPr/>
          </a:p>
          <a:p>
            <a:pPr indent="0" lvl="0" marL="0">
              <a:spcBef>
                <a:spcPts val="0"/>
              </a:spcBef>
              <a:spcAft>
                <a:spcPts val="0"/>
              </a:spcAft>
              <a:buNone/>
            </a:pPr>
            <a:r>
              <a:t/>
            </a:r>
            <a:endParaRPr/>
          </a:p>
          <a:p>
            <a:pPr indent="0" lvl="0" marL="0">
              <a:spcBef>
                <a:spcPts val="0"/>
              </a:spcBef>
              <a:spcAft>
                <a:spcPts val="0"/>
              </a:spcAft>
              <a:buNone/>
            </a:pPr>
            <a:r>
              <a:rPr lang="en"/>
              <a:t>The general idea is that a system can only build things as it’s organized. </a:t>
            </a:r>
            <a:endParaRPr/>
          </a:p>
          <a:p>
            <a:pPr indent="0" lvl="0" marL="0">
              <a:spcBef>
                <a:spcPts val="0"/>
              </a:spcBef>
              <a:spcAft>
                <a:spcPts val="0"/>
              </a:spcAft>
              <a:buNone/>
            </a:pPr>
            <a:r>
              <a:t/>
            </a:r>
            <a:endParaRPr/>
          </a:p>
          <a:p>
            <a:pPr indent="0" lvl="0" marL="0">
              <a:spcBef>
                <a:spcPts val="0"/>
              </a:spcBef>
              <a:spcAft>
                <a:spcPts val="0"/>
              </a:spcAft>
              <a:buNone/>
            </a:pPr>
            <a:r>
              <a:rPr lang="en"/>
              <a:t>Think of ants and bees. They have a fairly set system of communication and organization that causes them to create things in a </a:t>
            </a:r>
            <a:r>
              <a:rPr lang="en"/>
              <a:t>predictable</a:t>
            </a:r>
            <a:r>
              <a:rPr lang="en"/>
              <a:t> pattern.</a:t>
            </a:r>
            <a:endParaRPr/>
          </a:p>
          <a:p>
            <a:pPr indent="0" lvl="0" marL="0">
              <a:spcBef>
                <a:spcPts val="0"/>
              </a:spcBef>
              <a:spcAft>
                <a:spcPts val="0"/>
              </a:spcAft>
              <a:buNone/>
            </a:pPr>
            <a:r>
              <a:t/>
            </a:r>
            <a:endParaRPr/>
          </a:p>
          <a:p>
            <a:pPr indent="0" lvl="0" marL="0">
              <a:spcBef>
                <a:spcPts val="0"/>
              </a:spcBef>
              <a:spcAft>
                <a:spcPts val="0"/>
              </a:spcAft>
              <a:buNone/>
            </a:pPr>
            <a:r>
              <a:rPr lang="en"/>
              <a:t>Humans, have this too. And it’s easily seen in how we organize groups and how those groups or individuals in a group end up communicating.</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Welcome to part 1 of our workshop</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Lisa</a:t>
            </a:r>
            <a:endParaRPr/>
          </a:p>
          <a:p>
            <a:pPr indent="0" lvl="0" marL="0">
              <a:spcBef>
                <a:spcPts val="0"/>
              </a:spcBef>
              <a:spcAft>
                <a:spcPts val="0"/>
              </a:spcAft>
              <a:buNone/>
            </a:pPr>
            <a:r>
              <a:rPr lang="en"/>
              <a:t>The flow and structure of a system, architecting how the components fit together and communicate.</a:t>
            </a:r>
            <a:endParaRPr/>
          </a:p>
          <a:p>
            <a:pPr indent="0" lvl="0" marL="0">
              <a:spcBef>
                <a:spcPts val="0"/>
              </a:spcBef>
              <a:spcAft>
                <a:spcPts val="0"/>
              </a:spcAft>
              <a:buNone/>
            </a:pPr>
            <a:r>
              <a:t/>
            </a:r>
            <a:endParaRPr/>
          </a:p>
          <a:p>
            <a:pPr indent="0" lvl="0" marL="0">
              <a:spcBef>
                <a:spcPts val="0"/>
              </a:spcBef>
              <a:spcAft>
                <a:spcPts val="0"/>
              </a:spcAft>
              <a:buNone/>
            </a:pPr>
            <a:r>
              <a:rPr lang="en"/>
              <a:t>From: </a:t>
            </a:r>
            <a:r>
              <a:rPr lang="en" u="sng">
                <a:solidFill>
                  <a:schemeClr val="hlink"/>
                </a:solidFill>
                <a:hlinkClick r:id="rId2"/>
              </a:rPr>
              <a:t>https://en.wikipedia.org/wiki/Systems_design</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Shape 46"/>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Shape 55"/>
          <p:cNvSpPr/>
          <p:nvPr/>
        </p:nvSpPr>
        <p:spPr>
          <a:xfrm>
            <a:off x="0" y="-911050"/>
            <a:ext cx="9144000" cy="7769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0" y="4202311"/>
            <a:ext cx="2811960" cy="2655678"/>
          </a:xfrm>
          <a:custGeom>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0" y="-911050"/>
            <a:ext cx="1936023" cy="2496631"/>
          </a:xfrm>
          <a:custGeom>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2197825" y="-911050"/>
            <a:ext cx="971649" cy="864972"/>
          </a:xfrm>
          <a:custGeom>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txBox="1"/>
          <p:nvPr>
            <p:ph type="ctrTitle"/>
          </p:nvPr>
        </p:nvSpPr>
        <p:spPr>
          <a:xfrm>
            <a:off x="4918075" y="2655800"/>
            <a:ext cx="3957900" cy="15465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0" name="Shape 60"/>
          <p:cNvSpPr txBox="1"/>
          <p:nvPr/>
        </p:nvSpPr>
        <p:spPr>
          <a:xfrm>
            <a:off x="7600750" y="5749667"/>
            <a:ext cx="12582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61" name="Shape 61"/>
        <p:cNvGrpSpPr/>
        <p:nvPr/>
      </p:nvGrpSpPr>
      <p:grpSpPr>
        <a:xfrm>
          <a:off x="0" y="0"/>
          <a:ext cx="0" cy="0"/>
          <a:chOff x="0" y="0"/>
          <a:chExt cx="0" cy="0"/>
        </a:xfrm>
      </p:grpSpPr>
      <p:sp>
        <p:nvSpPr>
          <p:cNvPr id="62" name="Shape 62"/>
          <p:cNvSpPr/>
          <p:nvPr/>
        </p:nvSpPr>
        <p:spPr>
          <a:xfrm>
            <a:off x="6" y="-11"/>
            <a:ext cx="9326838" cy="14081717"/>
          </a:xfrm>
          <a:custGeom>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rgbClr val="9BCF6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441100" y="3771800"/>
            <a:ext cx="1442704" cy="1046393"/>
          </a:xfrm>
          <a:custGeom>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0" y="5514788"/>
            <a:ext cx="1085984" cy="1343092"/>
          </a:xfrm>
          <a:custGeom>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65" name="Shape 65"/>
          <p:cNvSpPr/>
          <p:nvPr/>
        </p:nvSpPr>
        <p:spPr>
          <a:xfrm>
            <a:off x="0" y="0"/>
            <a:ext cx="1936070" cy="2503591"/>
          </a:xfrm>
          <a:custGeom>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66" name="Shape 66"/>
          <p:cNvSpPr/>
          <p:nvPr/>
        </p:nvSpPr>
        <p:spPr>
          <a:xfrm>
            <a:off x="2221750" y="0"/>
            <a:ext cx="971624" cy="822603"/>
          </a:xfrm>
          <a:custGeom>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67" name="Shape 67"/>
          <p:cNvSpPr txBox="1"/>
          <p:nvPr>
            <p:ph type="ctrTitle"/>
          </p:nvPr>
        </p:nvSpPr>
        <p:spPr>
          <a:xfrm>
            <a:off x="5349175" y="2619133"/>
            <a:ext cx="3108900" cy="15465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68" name="Shape 68"/>
          <p:cNvSpPr txBox="1"/>
          <p:nvPr>
            <p:ph idx="1" type="subTitle"/>
          </p:nvPr>
        </p:nvSpPr>
        <p:spPr>
          <a:xfrm>
            <a:off x="5349175" y="4294739"/>
            <a:ext cx="3108900" cy="1046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p:txBody>
      </p:sp>
      <p:sp>
        <p:nvSpPr>
          <p:cNvPr id="69" name="Shape 69"/>
          <p:cNvSpPr txBox="1"/>
          <p:nvPr/>
        </p:nvSpPr>
        <p:spPr>
          <a:xfrm>
            <a:off x="582400" y="5964600"/>
            <a:ext cx="14913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70" name="Shape 70"/>
        <p:cNvGrpSpPr/>
        <p:nvPr/>
      </p:nvGrpSpPr>
      <p:grpSpPr>
        <a:xfrm>
          <a:off x="0" y="0"/>
          <a:ext cx="0" cy="0"/>
          <a:chOff x="0" y="0"/>
          <a:chExt cx="0" cy="0"/>
        </a:xfrm>
      </p:grpSpPr>
      <p:sp>
        <p:nvSpPr>
          <p:cNvPr id="71" name="Shape 71"/>
          <p:cNvSpPr txBox="1"/>
          <p:nvPr>
            <p:ph type="title"/>
          </p:nvPr>
        </p:nvSpPr>
        <p:spPr>
          <a:xfrm>
            <a:off x="4320075" y="1190966"/>
            <a:ext cx="4366800" cy="921300"/>
          </a:xfrm>
          <a:prstGeom prst="rect">
            <a:avLst/>
          </a:prstGeom>
        </p:spPr>
        <p:txBody>
          <a:bodyPr anchorCtr="0" anchor="t" bIns="91425" lIns="91425" spcFirstLastPara="1" rIns="91425" wrap="square" tIns="91425"/>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2">
  <p:cSld name="TITLE_1_3">
    <p:spTree>
      <p:nvGrpSpPr>
        <p:cNvPr id="72" name="Shape 72"/>
        <p:cNvGrpSpPr/>
        <p:nvPr/>
      </p:nvGrpSpPr>
      <p:grpSpPr>
        <a:xfrm>
          <a:off x="0" y="0"/>
          <a:ext cx="0" cy="0"/>
          <a:chOff x="0" y="0"/>
          <a:chExt cx="0" cy="0"/>
        </a:xfrm>
      </p:grpSpPr>
      <p:sp>
        <p:nvSpPr>
          <p:cNvPr id="73" name="Shape 73"/>
          <p:cNvSpPr/>
          <p:nvPr/>
        </p:nvSpPr>
        <p:spPr>
          <a:xfrm>
            <a:off x="25" y="67"/>
            <a:ext cx="9143954" cy="6857853"/>
          </a:xfrm>
          <a:custGeom>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rgbClr val="9BCF6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235802" y="3736104"/>
            <a:ext cx="1905613" cy="1674048"/>
          </a:xfrm>
          <a:custGeom>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0" y="5514788"/>
            <a:ext cx="1085984" cy="1343092"/>
          </a:xfrm>
          <a:custGeom>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76" name="Shape 76"/>
          <p:cNvSpPr/>
          <p:nvPr/>
        </p:nvSpPr>
        <p:spPr>
          <a:xfrm>
            <a:off x="0" y="0"/>
            <a:ext cx="1936070" cy="3333739"/>
          </a:xfrm>
          <a:custGeom>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77" name="Shape 77"/>
          <p:cNvSpPr/>
          <p:nvPr/>
        </p:nvSpPr>
        <p:spPr>
          <a:xfrm>
            <a:off x="2221739" y="0"/>
            <a:ext cx="971624" cy="1124007"/>
          </a:xfrm>
          <a:custGeom>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78" name="Shape 78"/>
          <p:cNvSpPr/>
          <p:nvPr/>
        </p:nvSpPr>
        <p:spPr>
          <a:xfrm>
            <a:off x="1680587" y="5219526"/>
            <a:ext cx="1491337" cy="1638352"/>
          </a:xfrm>
          <a:custGeom>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txBox="1"/>
          <p:nvPr>
            <p:ph type="ctrTitle"/>
          </p:nvPr>
        </p:nvSpPr>
        <p:spPr>
          <a:xfrm>
            <a:off x="5349175" y="2619133"/>
            <a:ext cx="3108900" cy="15465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80" name="Shape 80"/>
          <p:cNvSpPr txBox="1"/>
          <p:nvPr>
            <p:ph idx="1" type="subTitle"/>
          </p:nvPr>
        </p:nvSpPr>
        <p:spPr>
          <a:xfrm>
            <a:off x="5349175" y="4294739"/>
            <a:ext cx="3108900" cy="1046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p:txBody>
      </p:sp>
      <p:sp>
        <p:nvSpPr>
          <p:cNvPr id="81" name="Shape 81"/>
          <p:cNvSpPr txBox="1"/>
          <p:nvPr/>
        </p:nvSpPr>
        <p:spPr>
          <a:xfrm>
            <a:off x="582400" y="5964600"/>
            <a:ext cx="14913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1">
  <p:cSld name="TITLE_1_2">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Shape 83"/>
          <p:cNvSpPr/>
          <p:nvPr/>
        </p:nvSpPr>
        <p:spPr>
          <a:xfrm>
            <a:off x="25" y="67"/>
            <a:ext cx="9143954" cy="6857853"/>
          </a:xfrm>
          <a:custGeom>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rgbClr val="9BCF6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235800" y="3736101"/>
            <a:ext cx="1837883" cy="1343069"/>
          </a:xfrm>
          <a:custGeom>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0" y="5811476"/>
            <a:ext cx="1085984" cy="1046393"/>
          </a:xfrm>
          <a:custGeom>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86" name="Shape 86"/>
          <p:cNvSpPr/>
          <p:nvPr/>
        </p:nvSpPr>
        <p:spPr>
          <a:xfrm>
            <a:off x="0" y="0"/>
            <a:ext cx="1645203" cy="2527435"/>
          </a:xfrm>
          <a:custGeom>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87" name="Shape 87"/>
          <p:cNvSpPr/>
          <p:nvPr/>
        </p:nvSpPr>
        <p:spPr>
          <a:xfrm>
            <a:off x="2221750" y="0"/>
            <a:ext cx="971624" cy="858367"/>
          </a:xfrm>
          <a:custGeom>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88" name="Shape 88"/>
          <p:cNvSpPr/>
          <p:nvPr/>
        </p:nvSpPr>
        <p:spPr>
          <a:xfrm>
            <a:off x="2221762" y="5219526"/>
            <a:ext cx="1491337" cy="1638352"/>
          </a:xfrm>
          <a:custGeom>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txBox="1"/>
          <p:nvPr>
            <p:ph type="ctrTitle"/>
          </p:nvPr>
        </p:nvSpPr>
        <p:spPr>
          <a:xfrm>
            <a:off x="5349175" y="2619133"/>
            <a:ext cx="3108900" cy="15465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90" name="Shape 90"/>
          <p:cNvSpPr txBox="1"/>
          <p:nvPr>
            <p:ph idx="1" type="subTitle"/>
          </p:nvPr>
        </p:nvSpPr>
        <p:spPr>
          <a:xfrm>
            <a:off x="5349175" y="4294739"/>
            <a:ext cx="3108900" cy="1046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p:txBody>
      </p:sp>
      <p:sp>
        <p:nvSpPr>
          <p:cNvPr id="91" name="Shape 91"/>
          <p:cNvSpPr txBox="1"/>
          <p:nvPr/>
        </p:nvSpPr>
        <p:spPr>
          <a:xfrm>
            <a:off x="582400" y="5964600"/>
            <a:ext cx="14913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2" name="Shape 92"/>
        <p:cNvGrpSpPr/>
        <p:nvPr/>
      </p:nvGrpSpPr>
      <p:grpSpPr>
        <a:xfrm>
          <a:off x="0" y="0"/>
          <a:ext cx="0" cy="0"/>
          <a:chOff x="0" y="0"/>
          <a:chExt cx="0" cy="0"/>
        </a:xfrm>
      </p:grpSpPr>
      <p:sp>
        <p:nvSpPr>
          <p:cNvPr id="93" name="Shape 93"/>
          <p:cNvSpPr/>
          <p:nvPr/>
        </p:nvSpPr>
        <p:spPr>
          <a:xfrm>
            <a:off x="0" y="0"/>
            <a:ext cx="10972912" cy="6857985"/>
          </a:xfrm>
          <a:custGeom>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1708700" y="4291851"/>
            <a:ext cx="930521" cy="1498996"/>
          </a:xfrm>
          <a:custGeom>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7602675" y="5042899"/>
            <a:ext cx="1107357" cy="1003120"/>
          </a:xfrm>
          <a:custGeom>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6991883" y="5281532"/>
            <a:ext cx="566286" cy="1236031"/>
          </a:xfrm>
          <a:custGeom>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0" y="3803050"/>
            <a:ext cx="1378855" cy="2092938"/>
          </a:xfrm>
          <a:custGeom>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114575" y="0"/>
            <a:ext cx="1107352" cy="941826"/>
          </a:xfrm>
          <a:custGeom>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7600950" y="941825"/>
            <a:ext cx="1543076" cy="3201611"/>
          </a:xfrm>
          <a:custGeom>
            <a:pathLst>
              <a:path extrusionOk="0" h="27692" w="15908">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ph idx="1" type="body"/>
          </p:nvPr>
        </p:nvSpPr>
        <p:spPr>
          <a:xfrm>
            <a:off x="3344575" y="1764800"/>
            <a:ext cx="3859200" cy="1093200"/>
          </a:xfrm>
          <a:prstGeom prst="rect">
            <a:avLst/>
          </a:prstGeom>
        </p:spPr>
        <p:txBody>
          <a:bodyPr anchorCtr="0" anchor="t" bIns="91425" lIns="91425" spcFirstLastPara="1" rIns="91425" wrap="square" tIns="91425"/>
          <a:lstStyle>
            <a:lvl1pPr indent="-393700" lvl="0" marL="457200" rtl="0">
              <a:spcBef>
                <a:spcPts val="600"/>
              </a:spcBef>
              <a:spcAft>
                <a:spcPts val="0"/>
              </a:spcAft>
              <a:buClr>
                <a:srgbClr val="51B148"/>
              </a:buClr>
              <a:buSzPts val="2600"/>
              <a:buChar char="⊷"/>
              <a:defRPr i="1" sz="2600">
                <a:solidFill>
                  <a:srgbClr val="51B148"/>
                </a:solidFill>
              </a:defRPr>
            </a:lvl1pPr>
            <a:lvl2pPr indent="-393700" lvl="1" marL="914400" rtl="0">
              <a:spcBef>
                <a:spcPts val="0"/>
              </a:spcBef>
              <a:spcAft>
                <a:spcPts val="0"/>
              </a:spcAft>
              <a:buClr>
                <a:srgbClr val="51B148"/>
              </a:buClr>
              <a:buSzPts val="2600"/>
              <a:buChar char="⊶"/>
              <a:defRPr i="1" sz="2600">
                <a:solidFill>
                  <a:srgbClr val="51B148"/>
                </a:solidFill>
              </a:defRPr>
            </a:lvl2pPr>
            <a:lvl3pPr indent="-393700" lvl="2" marL="1371600" rtl="0">
              <a:spcBef>
                <a:spcPts val="0"/>
              </a:spcBef>
              <a:spcAft>
                <a:spcPts val="0"/>
              </a:spcAft>
              <a:buClr>
                <a:srgbClr val="51B148"/>
              </a:buClr>
              <a:buSzPts val="2600"/>
              <a:buChar char="⊸"/>
              <a:defRPr i="1" sz="2600">
                <a:solidFill>
                  <a:srgbClr val="51B148"/>
                </a:solidFill>
              </a:defRPr>
            </a:lvl3pPr>
            <a:lvl4pPr indent="-393700" lvl="3" marL="1828800" rtl="0">
              <a:spcBef>
                <a:spcPts val="0"/>
              </a:spcBef>
              <a:spcAft>
                <a:spcPts val="0"/>
              </a:spcAft>
              <a:buClr>
                <a:srgbClr val="51B148"/>
              </a:buClr>
              <a:buSzPts val="2600"/>
              <a:buChar char="●"/>
              <a:defRPr i="1" sz="2600">
                <a:solidFill>
                  <a:srgbClr val="51B148"/>
                </a:solidFill>
              </a:defRPr>
            </a:lvl4pPr>
            <a:lvl5pPr indent="-393700" lvl="4" marL="2286000" rtl="0">
              <a:spcBef>
                <a:spcPts val="0"/>
              </a:spcBef>
              <a:spcAft>
                <a:spcPts val="0"/>
              </a:spcAft>
              <a:buClr>
                <a:srgbClr val="51B148"/>
              </a:buClr>
              <a:buSzPts val="2600"/>
              <a:buChar char="○"/>
              <a:defRPr i="1" sz="2600">
                <a:solidFill>
                  <a:srgbClr val="51B148"/>
                </a:solidFill>
              </a:defRPr>
            </a:lvl5pPr>
            <a:lvl6pPr indent="-393700" lvl="5" marL="2743200" rtl="0">
              <a:spcBef>
                <a:spcPts val="0"/>
              </a:spcBef>
              <a:spcAft>
                <a:spcPts val="0"/>
              </a:spcAft>
              <a:buClr>
                <a:srgbClr val="51B148"/>
              </a:buClr>
              <a:buSzPts val="2600"/>
              <a:buChar char="■"/>
              <a:defRPr i="1" sz="2600">
                <a:solidFill>
                  <a:srgbClr val="51B148"/>
                </a:solidFill>
              </a:defRPr>
            </a:lvl6pPr>
            <a:lvl7pPr indent="-393700" lvl="6" marL="3200400" rtl="0">
              <a:spcBef>
                <a:spcPts val="0"/>
              </a:spcBef>
              <a:spcAft>
                <a:spcPts val="0"/>
              </a:spcAft>
              <a:buClr>
                <a:srgbClr val="51B148"/>
              </a:buClr>
              <a:buSzPts val="2600"/>
              <a:buChar char="●"/>
              <a:defRPr i="1" sz="2600">
                <a:solidFill>
                  <a:srgbClr val="51B148"/>
                </a:solidFill>
              </a:defRPr>
            </a:lvl7pPr>
            <a:lvl8pPr indent="-393700" lvl="7" marL="3657600" rtl="0">
              <a:spcBef>
                <a:spcPts val="0"/>
              </a:spcBef>
              <a:spcAft>
                <a:spcPts val="0"/>
              </a:spcAft>
              <a:buClr>
                <a:srgbClr val="51B148"/>
              </a:buClr>
              <a:buSzPts val="2600"/>
              <a:buChar char="○"/>
              <a:defRPr i="1" sz="2600">
                <a:solidFill>
                  <a:srgbClr val="51B148"/>
                </a:solidFill>
              </a:defRPr>
            </a:lvl8pPr>
            <a:lvl9pPr indent="-393700" lvl="8" marL="4114800" rtl="0">
              <a:spcBef>
                <a:spcPts val="0"/>
              </a:spcBef>
              <a:spcAft>
                <a:spcPts val="0"/>
              </a:spcAft>
              <a:buClr>
                <a:srgbClr val="51B148"/>
              </a:buClr>
              <a:buSzPts val="2600"/>
              <a:buChar char="■"/>
              <a:defRPr i="1" sz="2600">
                <a:solidFill>
                  <a:srgbClr val="51B148"/>
                </a:solidFill>
              </a:defRPr>
            </a:lvl9pPr>
          </a:lstStyle>
          <a:p/>
        </p:txBody>
      </p:sp>
      <p:sp>
        <p:nvSpPr>
          <p:cNvPr id="101" name="Shape 101"/>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02" name="Shape 102"/>
          <p:cNvSpPr txBox="1"/>
          <p:nvPr/>
        </p:nvSpPr>
        <p:spPr>
          <a:xfrm>
            <a:off x="388700" y="5599133"/>
            <a:ext cx="13200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3" name="Shape 103"/>
        <p:cNvGrpSpPr/>
        <p:nvPr/>
      </p:nvGrpSpPr>
      <p:grpSpPr>
        <a:xfrm>
          <a:off x="0" y="0"/>
          <a:ext cx="0" cy="0"/>
          <a:chOff x="0" y="0"/>
          <a:chExt cx="0" cy="0"/>
        </a:xfrm>
      </p:grpSpPr>
      <p:sp>
        <p:nvSpPr>
          <p:cNvPr id="104" name="Shape 104"/>
          <p:cNvSpPr/>
          <p:nvPr/>
        </p:nvSpPr>
        <p:spPr>
          <a:xfrm>
            <a:off x="-464950" y="0"/>
            <a:ext cx="10972912" cy="7315202"/>
          </a:xfrm>
          <a:custGeom>
            <a:pathLst>
              <a:path extrusionOk="0" h="53026" w="94269">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528550" y="1428600"/>
            <a:ext cx="1164582" cy="2040619"/>
          </a:xfrm>
          <a:custGeom>
            <a:pathLst>
              <a:path extrusionOk="0" h="18892" w="12006">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1193000" y="0"/>
            <a:ext cx="2343229" cy="1428615"/>
          </a:xfrm>
          <a:custGeom>
            <a:pathLst>
              <a:path extrusionOk="0" h="13993" w="24157">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464950" y="4817199"/>
            <a:ext cx="1257314" cy="2040623"/>
          </a:xfrm>
          <a:custGeom>
            <a:pathLst>
              <a:path extrusionOk="0" h="18486" w="12962">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txBox="1"/>
          <p:nvPr>
            <p:ph type="title"/>
          </p:nvPr>
        </p:nvSpPr>
        <p:spPr>
          <a:xfrm>
            <a:off x="4320075" y="1190966"/>
            <a:ext cx="4366800" cy="9213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9" name="Shape 109"/>
          <p:cNvSpPr txBox="1"/>
          <p:nvPr>
            <p:ph idx="1" type="body"/>
          </p:nvPr>
        </p:nvSpPr>
        <p:spPr>
          <a:xfrm>
            <a:off x="4320075" y="2258925"/>
            <a:ext cx="4366800" cy="40743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110" name="Shape 110"/>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11" name="Shape 111"/>
          <p:cNvSpPr txBox="1"/>
          <p:nvPr/>
        </p:nvSpPr>
        <p:spPr>
          <a:xfrm>
            <a:off x="388700" y="5599133"/>
            <a:ext cx="13200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112" name="Shape 112"/>
        <p:cNvGrpSpPr/>
        <p:nvPr/>
      </p:nvGrpSpPr>
      <p:grpSpPr>
        <a:xfrm>
          <a:off x="0" y="0"/>
          <a:ext cx="0" cy="0"/>
          <a:chOff x="0" y="0"/>
          <a:chExt cx="0" cy="0"/>
        </a:xfrm>
      </p:grpSpPr>
      <p:sp>
        <p:nvSpPr>
          <p:cNvPr id="113" name="Shape 113"/>
          <p:cNvSpPr/>
          <p:nvPr/>
        </p:nvSpPr>
        <p:spPr>
          <a:xfrm>
            <a:off x="-2236625" y="-600737"/>
            <a:ext cx="12847451" cy="7744845"/>
          </a:xfrm>
          <a:custGeom>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txBox="1"/>
          <p:nvPr>
            <p:ph type="title"/>
          </p:nvPr>
        </p:nvSpPr>
        <p:spPr>
          <a:xfrm>
            <a:off x="5242000" y="1597367"/>
            <a:ext cx="3444900" cy="9213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5" name="Shape 115"/>
          <p:cNvSpPr txBox="1"/>
          <p:nvPr>
            <p:ph idx="1" type="body"/>
          </p:nvPr>
        </p:nvSpPr>
        <p:spPr>
          <a:xfrm>
            <a:off x="5242000" y="2665300"/>
            <a:ext cx="3444900" cy="28008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116" name="Shape 116"/>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17" name="Shape 117"/>
          <p:cNvSpPr txBox="1"/>
          <p:nvPr/>
        </p:nvSpPr>
        <p:spPr>
          <a:xfrm>
            <a:off x="308163" y="5599133"/>
            <a:ext cx="13197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8" name="Shape 118"/>
        <p:cNvGrpSpPr/>
        <p:nvPr/>
      </p:nvGrpSpPr>
      <p:grpSpPr>
        <a:xfrm>
          <a:off x="0" y="0"/>
          <a:ext cx="0" cy="0"/>
          <a:chOff x="0" y="0"/>
          <a:chExt cx="0" cy="0"/>
        </a:xfrm>
      </p:grpSpPr>
      <p:sp>
        <p:nvSpPr>
          <p:cNvPr id="119" name="Shape 119"/>
          <p:cNvSpPr/>
          <p:nvPr/>
        </p:nvSpPr>
        <p:spPr>
          <a:xfrm>
            <a:off x="0" y="0"/>
            <a:ext cx="10972792" cy="7680949"/>
          </a:xfrm>
          <a:custGeom>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1768922">
            <a:off x="2283194" y="4415495"/>
            <a:ext cx="1494929" cy="1008892"/>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999222">
            <a:off x="1335524" y="4779636"/>
            <a:ext cx="432304" cy="836358"/>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1993125" y="0"/>
            <a:ext cx="1714532" cy="1301556"/>
          </a:xfrm>
          <a:custGeom>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1793100" y="6019677"/>
            <a:ext cx="1271637" cy="838193"/>
          </a:xfrm>
          <a:custGeom>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0" y="4375952"/>
            <a:ext cx="971624" cy="1643719"/>
          </a:xfrm>
          <a:custGeom>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txBox="1"/>
          <p:nvPr>
            <p:ph type="title"/>
          </p:nvPr>
        </p:nvSpPr>
        <p:spPr>
          <a:xfrm>
            <a:off x="3822000" y="1190967"/>
            <a:ext cx="4864800" cy="9213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6" name="Shape 126"/>
          <p:cNvSpPr txBox="1"/>
          <p:nvPr>
            <p:ph idx="1" type="body"/>
          </p:nvPr>
        </p:nvSpPr>
        <p:spPr>
          <a:xfrm>
            <a:off x="3822000" y="2301200"/>
            <a:ext cx="2361300" cy="4032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7" name="Shape 127"/>
          <p:cNvSpPr txBox="1"/>
          <p:nvPr>
            <p:ph idx="2" type="body"/>
          </p:nvPr>
        </p:nvSpPr>
        <p:spPr>
          <a:xfrm>
            <a:off x="6325498" y="2301200"/>
            <a:ext cx="2361300" cy="4032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8" name="Shape 128"/>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29" name="Shape 129"/>
          <p:cNvSpPr txBox="1"/>
          <p:nvPr/>
        </p:nvSpPr>
        <p:spPr>
          <a:xfrm>
            <a:off x="397525" y="5806433"/>
            <a:ext cx="13200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30" name="Shape 130"/>
        <p:cNvGrpSpPr/>
        <p:nvPr/>
      </p:nvGrpSpPr>
      <p:grpSpPr>
        <a:xfrm>
          <a:off x="0" y="0"/>
          <a:ext cx="0" cy="0"/>
          <a:chOff x="0" y="0"/>
          <a:chExt cx="0" cy="0"/>
        </a:xfrm>
      </p:grpSpPr>
      <p:sp>
        <p:nvSpPr>
          <p:cNvPr id="131" name="Shape 131"/>
          <p:cNvSpPr/>
          <p:nvPr/>
        </p:nvSpPr>
        <p:spPr>
          <a:xfrm>
            <a:off x="0" y="0"/>
            <a:ext cx="9143954" cy="6857853"/>
          </a:xfrm>
          <a:custGeom>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rot="2827651">
            <a:off x="1780948" y="4265704"/>
            <a:ext cx="1494946" cy="921293"/>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rot="999271">
            <a:off x="1148597" y="4396856"/>
            <a:ext cx="543261" cy="1120607"/>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1993125" y="0"/>
            <a:ext cx="1828888" cy="1301556"/>
          </a:xfrm>
          <a:custGeom>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1793100" y="6019677"/>
            <a:ext cx="1271637" cy="838193"/>
          </a:xfrm>
          <a:custGeom>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0" y="4070101"/>
            <a:ext cx="971624" cy="1949578"/>
          </a:xfrm>
          <a:custGeom>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txBox="1"/>
          <p:nvPr>
            <p:ph type="title"/>
          </p:nvPr>
        </p:nvSpPr>
        <p:spPr>
          <a:xfrm>
            <a:off x="3822000" y="1190967"/>
            <a:ext cx="4864800" cy="9213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8" name="Shape 138"/>
          <p:cNvSpPr txBox="1"/>
          <p:nvPr>
            <p:ph idx="1" type="body"/>
          </p:nvPr>
        </p:nvSpPr>
        <p:spPr>
          <a:xfrm>
            <a:off x="3822000" y="2369567"/>
            <a:ext cx="1547400" cy="39951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39" name="Shape 139"/>
          <p:cNvSpPr txBox="1"/>
          <p:nvPr>
            <p:ph idx="2" type="body"/>
          </p:nvPr>
        </p:nvSpPr>
        <p:spPr>
          <a:xfrm>
            <a:off x="5448638" y="2369567"/>
            <a:ext cx="1547400" cy="39951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0" name="Shape 140"/>
          <p:cNvSpPr txBox="1"/>
          <p:nvPr>
            <p:ph idx="3" type="body"/>
          </p:nvPr>
        </p:nvSpPr>
        <p:spPr>
          <a:xfrm>
            <a:off x="7075276" y="2369567"/>
            <a:ext cx="1547400" cy="39951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1" name="Shape 141"/>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42" name="Shape 142"/>
          <p:cNvSpPr txBox="1"/>
          <p:nvPr/>
        </p:nvSpPr>
        <p:spPr>
          <a:xfrm>
            <a:off x="362275" y="5757733"/>
            <a:ext cx="13200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3" name="Shape 143"/>
        <p:cNvGrpSpPr/>
        <p:nvPr/>
      </p:nvGrpSpPr>
      <p:grpSpPr>
        <a:xfrm>
          <a:off x="0" y="0"/>
          <a:ext cx="0" cy="0"/>
          <a:chOff x="0" y="0"/>
          <a:chExt cx="0" cy="0"/>
        </a:xfrm>
      </p:grpSpPr>
      <p:sp>
        <p:nvSpPr>
          <p:cNvPr id="144" name="Shape 144"/>
          <p:cNvSpPr/>
          <p:nvPr/>
        </p:nvSpPr>
        <p:spPr>
          <a:xfrm>
            <a:off x="0" y="0"/>
            <a:ext cx="9729135" cy="7315202"/>
          </a:xfrm>
          <a:custGeom>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rot="2222966">
            <a:off x="1959282" y="4370151"/>
            <a:ext cx="1205070" cy="711824"/>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rot="999274">
            <a:off x="1263757" y="4461277"/>
            <a:ext cx="656332" cy="1269756"/>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1993125" y="0"/>
            <a:ext cx="1828888" cy="1382917"/>
          </a:xfrm>
          <a:custGeom>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1793100" y="6019677"/>
            <a:ext cx="1271637" cy="838193"/>
          </a:xfrm>
          <a:custGeom>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0" y="4172626"/>
            <a:ext cx="971624" cy="1847045"/>
          </a:xfrm>
          <a:custGeom>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txBox="1"/>
          <p:nvPr>
            <p:ph type="title"/>
          </p:nvPr>
        </p:nvSpPr>
        <p:spPr>
          <a:xfrm>
            <a:off x="4320075" y="1190966"/>
            <a:ext cx="4366800" cy="9213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1" name="Shape 151"/>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52" name="Shape 152"/>
          <p:cNvSpPr txBox="1"/>
          <p:nvPr/>
        </p:nvSpPr>
        <p:spPr>
          <a:xfrm>
            <a:off x="388700" y="5802333"/>
            <a:ext cx="13200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3" name="Shape 153"/>
        <p:cNvGrpSpPr/>
        <p:nvPr/>
      </p:nvGrpSpPr>
      <p:grpSpPr>
        <a:xfrm>
          <a:off x="0" y="0"/>
          <a:ext cx="0" cy="0"/>
          <a:chOff x="0" y="0"/>
          <a:chExt cx="0" cy="0"/>
        </a:xfrm>
      </p:grpSpPr>
      <p:sp>
        <p:nvSpPr>
          <p:cNvPr id="154" name="Shape 154"/>
          <p:cNvSpPr/>
          <p:nvPr/>
        </p:nvSpPr>
        <p:spPr>
          <a:xfrm>
            <a:off x="0" y="0"/>
            <a:ext cx="9144093" cy="6857985"/>
          </a:xfrm>
          <a:custGeom>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1650244" y="4317103"/>
            <a:ext cx="930521" cy="1807551"/>
          </a:xfrm>
          <a:custGeom>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0" y="3352803"/>
            <a:ext cx="1378855" cy="2543194"/>
          </a:xfrm>
          <a:custGeom>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2114578" y="0"/>
            <a:ext cx="1107352" cy="1285953"/>
          </a:xfrm>
          <a:custGeom>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ph idx="1" type="body"/>
          </p:nvPr>
        </p:nvSpPr>
        <p:spPr>
          <a:xfrm>
            <a:off x="3221925" y="5773467"/>
            <a:ext cx="5464800" cy="692700"/>
          </a:xfrm>
          <a:prstGeom prst="rect">
            <a:avLst/>
          </a:prstGeom>
        </p:spPr>
        <p:txBody>
          <a:bodyPr anchorCtr="0" anchor="t" bIns="91425" lIns="91425" spcFirstLastPara="1" rIns="91425" wrap="square" tIns="91425"/>
          <a:lstStyle>
            <a:lvl1pPr indent="-228600" lvl="0" marL="457200" rtl="0" algn="r">
              <a:spcBef>
                <a:spcPts val="360"/>
              </a:spcBef>
              <a:spcAft>
                <a:spcPts val="0"/>
              </a:spcAft>
              <a:buSzPts val="1800"/>
              <a:buNone/>
              <a:defRPr sz="1800"/>
            </a:lvl1pPr>
          </a:lstStyle>
          <a:p/>
        </p:txBody>
      </p:sp>
      <p:sp>
        <p:nvSpPr>
          <p:cNvPr id="159" name="Shape 159"/>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60" name="Shape 160"/>
          <p:cNvSpPr txBox="1"/>
          <p:nvPr/>
        </p:nvSpPr>
        <p:spPr>
          <a:xfrm>
            <a:off x="388700" y="5903933"/>
            <a:ext cx="13200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spTree>
      <p:nvGrpSpPr>
        <p:cNvPr id="161" name="Shape 161"/>
        <p:cNvGrpSpPr/>
        <p:nvPr/>
      </p:nvGrpSpPr>
      <p:grpSpPr>
        <a:xfrm>
          <a:off x="0" y="0"/>
          <a:ext cx="0" cy="0"/>
          <a:chOff x="0" y="0"/>
          <a:chExt cx="0" cy="0"/>
        </a:xfrm>
      </p:grpSpPr>
      <p:sp>
        <p:nvSpPr>
          <p:cNvPr id="162" name="Shape 162"/>
          <p:cNvSpPr/>
          <p:nvPr/>
        </p:nvSpPr>
        <p:spPr>
          <a:xfrm>
            <a:off x="-464950" y="-685812"/>
            <a:ext cx="10972912" cy="8229635"/>
          </a:xfrm>
          <a:custGeom>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1708699" y="4317101"/>
            <a:ext cx="872076" cy="1285967"/>
          </a:xfrm>
          <a:custGeom>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464950" y="3846725"/>
            <a:ext cx="1378855" cy="2057199"/>
          </a:xfrm>
          <a:custGeom>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2114575" y="-685800"/>
            <a:ext cx="1107352" cy="921294"/>
          </a:xfrm>
          <a:custGeom>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67" name="Shape 167"/>
          <p:cNvSpPr txBox="1"/>
          <p:nvPr/>
        </p:nvSpPr>
        <p:spPr>
          <a:xfrm>
            <a:off x="388700" y="5903933"/>
            <a:ext cx="13200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
        <p:nvSpPr>
          <p:cNvPr id="168" name="Shape 168"/>
          <p:cNvSpPr txBox="1"/>
          <p:nvPr>
            <p:ph type="title"/>
          </p:nvPr>
        </p:nvSpPr>
        <p:spPr>
          <a:xfrm>
            <a:off x="3495175" y="844500"/>
            <a:ext cx="3444900" cy="9213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9" name="Shape 169"/>
          <p:cNvSpPr txBox="1"/>
          <p:nvPr>
            <p:ph idx="1" type="body"/>
          </p:nvPr>
        </p:nvSpPr>
        <p:spPr>
          <a:xfrm>
            <a:off x="3495175" y="1912433"/>
            <a:ext cx="3444900" cy="28008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9BCF63"/>
        </a:solidFill>
      </p:bgPr>
    </p:bg>
    <p:spTree>
      <p:nvGrpSpPr>
        <p:cNvPr id="170" name="Shape 170"/>
        <p:cNvGrpSpPr/>
        <p:nvPr/>
      </p:nvGrpSpPr>
      <p:grpSpPr>
        <a:xfrm>
          <a:off x="0" y="0"/>
          <a:ext cx="0" cy="0"/>
          <a:chOff x="0" y="0"/>
          <a:chExt cx="0" cy="0"/>
        </a:xfrm>
      </p:grpSpPr>
      <p:sp>
        <p:nvSpPr>
          <p:cNvPr id="171" name="Shape 171"/>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3">
    <p:bg>
      <p:bgPr>
        <a:solidFill>
          <a:srgbClr val="9BCF63"/>
        </a:solidFill>
      </p:bgPr>
    </p:bg>
    <p:spTree>
      <p:nvGrpSpPr>
        <p:cNvPr id="172" name="Shape 172"/>
        <p:cNvGrpSpPr/>
        <p:nvPr/>
      </p:nvGrpSpPr>
      <p:grpSpPr>
        <a:xfrm>
          <a:off x="0" y="0"/>
          <a:ext cx="0" cy="0"/>
          <a:chOff x="0" y="0"/>
          <a:chExt cx="0" cy="0"/>
        </a:xfrm>
      </p:grpSpPr>
      <p:sp>
        <p:nvSpPr>
          <p:cNvPr id="173" name="Shape 173"/>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74" name="Shape 174"/>
          <p:cNvSpPr txBox="1"/>
          <p:nvPr>
            <p:ph type="title"/>
          </p:nvPr>
        </p:nvSpPr>
        <p:spPr>
          <a:xfrm>
            <a:off x="2514575" y="1190800"/>
            <a:ext cx="4366800" cy="921300"/>
          </a:xfrm>
          <a:prstGeom prst="rect">
            <a:avLst/>
          </a:prstGeom>
        </p:spPr>
        <p:txBody>
          <a:bodyPr anchorCtr="0" anchor="b" bIns="91425" lIns="91425" spcFirstLastPara="1" rIns="91425" wrap="square" tIns="91425"/>
          <a:lstStyle>
            <a:lvl1pPr lvl="0" rtl="0">
              <a:spcBef>
                <a:spcPts val="0"/>
              </a:spcBef>
              <a:spcAft>
                <a:spcPts val="0"/>
              </a:spcAft>
              <a:buClr>
                <a:srgbClr val="000000"/>
              </a:buClr>
              <a:buSzPts val="3600"/>
              <a:buNone/>
              <a:defRPr>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5" name="Shape 175"/>
          <p:cNvSpPr txBox="1"/>
          <p:nvPr>
            <p:ph idx="1" type="body"/>
          </p:nvPr>
        </p:nvSpPr>
        <p:spPr>
          <a:xfrm>
            <a:off x="2514575" y="2258733"/>
            <a:ext cx="4366800" cy="40743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176" name="Shape 176"/>
          <p:cNvSpPr txBox="1"/>
          <p:nvPr/>
        </p:nvSpPr>
        <p:spPr>
          <a:xfrm>
            <a:off x="7362950" y="4709000"/>
            <a:ext cx="1497300" cy="998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chemeClr val="lt1"/>
                </a:solidFill>
              </a:rPr>
              <a:t>@lisacrispin  @melthetester</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leaves">
  <p:cSld name="BLANK_2">
    <p:bg>
      <p:bgPr>
        <a:solidFill>
          <a:srgbClr val="9BCF63"/>
        </a:solidFill>
      </p:bgPr>
    </p:bg>
    <p:spTree>
      <p:nvGrpSpPr>
        <p:cNvPr id="177" name="Shape 177"/>
        <p:cNvGrpSpPr/>
        <p:nvPr/>
      </p:nvGrpSpPr>
      <p:grpSpPr>
        <a:xfrm>
          <a:off x="0" y="0"/>
          <a:ext cx="0" cy="0"/>
          <a:chOff x="0" y="0"/>
          <a:chExt cx="0" cy="0"/>
        </a:xfrm>
      </p:grpSpPr>
      <p:sp>
        <p:nvSpPr>
          <p:cNvPr id="178" name="Shape 178"/>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79" name="Shape 179"/>
          <p:cNvSpPr/>
          <p:nvPr/>
        </p:nvSpPr>
        <p:spPr>
          <a:xfrm rot="3962083">
            <a:off x="7885429" y="5475058"/>
            <a:ext cx="1119902" cy="698050"/>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rot="2050839">
            <a:off x="7501937" y="5304663"/>
            <a:ext cx="474049" cy="835972"/>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rot="-5523625">
            <a:off x="1017378" y="398540"/>
            <a:ext cx="1046926" cy="628067"/>
          </a:xfrm>
          <a:custGeom>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rot="5326358">
            <a:off x="459120" y="519698"/>
            <a:ext cx="605058" cy="1165803"/>
          </a:xfrm>
          <a:custGeom>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51B14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51B148"/>
              </a:solidFill>
            </a:endParaRPr>
          </a:p>
        </p:txBody>
      </p:sp>
      <p:sp>
        <p:nvSpPr>
          <p:cNvPr id="183" name="Shape 183"/>
          <p:cNvSpPr txBox="1"/>
          <p:nvPr/>
        </p:nvSpPr>
        <p:spPr>
          <a:xfrm>
            <a:off x="7765788" y="4915933"/>
            <a:ext cx="13020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rgbClr val="51B148"/>
        </a:solidFill>
      </p:bgPr>
    </p:bg>
    <p:spTree>
      <p:nvGrpSpPr>
        <p:cNvPr id="184" name="Shape 184"/>
        <p:cNvGrpSpPr/>
        <p:nvPr/>
      </p:nvGrpSpPr>
      <p:grpSpPr>
        <a:xfrm>
          <a:off x="0" y="0"/>
          <a:ext cx="0" cy="0"/>
          <a:chOff x="0" y="0"/>
          <a:chExt cx="0" cy="0"/>
        </a:xfrm>
      </p:grpSpPr>
      <p:sp>
        <p:nvSpPr>
          <p:cNvPr id="185" name="Shape 185"/>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86" name="Shape 186"/>
          <p:cNvSpPr/>
          <p:nvPr/>
        </p:nvSpPr>
        <p:spPr>
          <a:xfrm rot="3962038">
            <a:off x="7863212" y="5512192"/>
            <a:ext cx="1199643" cy="694354"/>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rot="2050839">
            <a:off x="7501937" y="5304663"/>
            <a:ext cx="474049" cy="835972"/>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rot="-5523632">
            <a:off x="1045016" y="371221"/>
            <a:ext cx="895608" cy="537307"/>
          </a:xfrm>
          <a:custGeom>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rot="5774155">
            <a:off x="290588" y="373656"/>
            <a:ext cx="822713" cy="1439440"/>
          </a:xfrm>
          <a:custGeom>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nvSpPr>
        <p:spPr>
          <a:xfrm>
            <a:off x="7718400" y="4880667"/>
            <a:ext cx="14256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1">
  <p:cSld name="BLANK_1_1">
    <p:bg>
      <p:bgPr>
        <a:solidFill>
          <a:srgbClr val="51B148"/>
        </a:solidFill>
      </p:bgPr>
    </p:bg>
    <p:spTree>
      <p:nvGrpSpPr>
        <p:cNvPr id="191" name="Shape 191"/>
        <p:cNvGrpSpPr/>
        <p:nvPr/>
      </p:nvGrpSpPr>
      <p:grpSpPr>
        <a:xfrm>
          <a:off x="0" y="0"/>
          <a:ext cx="0" cy="0"/>
          <a:chOff x="0" y="0"/>
          <a:chExt cx="0" cy="0"/>
        </a:xfrm>
      </p:grpSpPr>
      <p:sp>
        <p:nvSpPr>
          <p:cNvPr id="192" name="Shape 192"/>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93" name="Shape 193"/>
          <p:cNvSpPr txBox="1"/>
          <p:nvPr/>
        </p:nvSpPr>
        <p:spPr>
          <a:xfrm>
            <a:off x="7718400" y="4880667"/>
            <a:ext cx="14256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5" showMasterSp="0">
  <p:cSld name="Statement and Image Option5">
    <p:bg>
      <p:bgPr>
        <a:solidFill>
          <a:schemeClr val="lt1"/>
        </a:solidFill>
      </p:bgPr>
    </p:bg>
    <p:spTree>
      <p:nvGrpSpPr>
        <p:cNvPr id="200" name="Shape 200"/>
        <p:cNvGrpSpPr/>
        <p:nvPr/>
      </p:nvGrpSpPr>
      <p:grpSpPr>
        <a:xfrm>
          <a:off x="0" y="0"/>
          <a:ext cx="0" cy="0"/>
          <a:chOff x="0" y="0"/>
          <a:chExt cx="0" cy="0"/>
        </a:xfrm>
      </p:grpSpPr>
      <p:sp>
        <p:nvSpPr>
          <p:cNvPr id="201" name="Shape 201"/>
          <p:cNvSpPr txBox="1"/>
          <p:nvPr>
            <p:ph type="title"/>
          </p:nvPr>
        </p:nvSpPr>
        <p:spPr>
          <a:xfrm>
            <a:off x="3698875" y="418050"/>
            <a:ext cx="3520500" cy="1145100"/>
          </a:xfrm>
          <a:prstGeom prst="rect">
            <a:avLst/>
          </a:prstGeom>
          <a:noFill/>
          <a:ln>
            <a:noFill/>
          </a:ln>
        </p:spPr>
        <p:txBody>
          <a:bodyPr anchorCtr="0" anchor="t" bIns="45700" lIns="91425" spcFirstLastPara="1" rIns="91425" wrap="square" tIns="45700"/>
          <a:lstStyle>
            <a:lvl1pPr lvl="0" marR="0" rtl="0" algn="ctr">
              <a:lnSpc>
                <a:spcPct val="117647"/>
              </a:lnSpc>
              <a:spcBef>
                <a:spcPts val="0"/>
              </a:spcBef>
              <a:spcAft>
                <a:spcPts val="0"/>
              </a:spcAft>
              <a:buClr>
                <a:schemeClr val="dk1"/>
              </a:buClr>
              <a:buSzPts val="2550"/>
              <a:buFont typeface="Calibri"/>
              <a:buNone/>
              <a:defRPr b="0" i="0" sz="255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2" name="Shape 202"/>
          <p:cNvSpPr txBox="1"/>
          <p:nvPr>
            <p:ph idx="1" type="body"/>
          </p:nvPr>
        </p:nvSpPr>
        <p:spPr>
          <a:xfrm>
            <a:off x="3698875" y="1695450"/>
            <a:ext cx="4986300" cy="3124500"/>
          </a:xfrm>
          <a:prstGeom prst="rect">
            <a:avLst/>
          </a:prstGeom>
          <a:noFill/>
          <a:ln>
            <a:noFill/>
          </a:ln>
        </p:spPr>
        <p:txBody>
          <a:bodyPr anchorCtr="0" anchor="t" bIns="45700" lIns="91425" spcFirstLastPara="1" rIns="91425" wrap="square" tIns="45700"/>
          <a:lstStyle>
            <a:lvl1pPr indent="-228600" lvl="0" marL="457200" marR="0" rtl="0" algn="l">
              <a:lnSpc>
                <a:spcPct val="118750"/>
              </a:lnSpc>
              <a:spcBef>
                <a:spcPts val="240"/>
              </a:spcBef>
              <a:spcAft>
                <a:spcPts val="0"/>
              </a:spcAft>
              <a:buClr>
                <a:schemeClr val="dk1"/>
              </a:buClr>
              <a:buSzPts val="12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33333"/>
              </a:lnSpc>
              <a:spcBef>
                <a:spcPts val="1276"/>
              </a:spcBef>
              <a:spcAft>
                <a:spcPts val="0"/>
              </a:spcAft>
              <a:buClr>
                <a:srgbClr val="000000"/>
              </a:buClr>
              <a:buSzPts val="900"/>
              <a:buFont typeface="Arial"/>
              <a:buNone/>
              <a:defRPr b="0" i="1" sz="900" u="none" cap="none" strike="noStrike">
                <a:solidFill>
                  <a:srgbClr val="000000"/>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3" name="Shape 203"/>
          <p:cNvSpPr/>
          <p:nvPr>
            <p:ph idx="2" type="pic"/>
          </p:nvPr>
        </p:nvSpPr>
        <p:spPr>
          <a:xfrm>
            <a:off x="0" y="0"/>
            <a:ext cx="3276600" cy="6858000"/>
          </a:xfrm>
          <a:prstGeom prst="rect">
            <a:avLst/>
          </a:prstGeom>
          <a:solidFill>
            <a:srgbClr val="BBBBBB"/>
          </a:solidFill>
          <a:ln>
            <a:noFill/>
          </a:ln>
        </p:spPr>
        <p:txBody>
          <a:bodyPr anchorCtr="0" anchor="t" bIns="0" lIns="0" spcFirstLastPara="1" rIns="0" wrap="square" tIns="2592000"/>
          <a:lstStyle>
            <a:lvl1pPr lvl="0" marR="0" rtl="0" algn="ctr">
              <a:lnSpc>
                <a:spcPct val="172727"/>
              </a:lnSpc>
              <a:spcBef>
                <a:spcPts val="0"/>
              </a:spcBef>
              <a:spcAft>
                <a:spcPts val="0"/>
              </a:spcAft>
              <a:buClr>
                <a:schemeClr val="dk1"/>
              </a:buClr>
              <a:buSzPts val="825"/>
              <a:buFont typeface="Arial"/>
              <a:buNone/>
              <a:defRPr b="0" i="0" sz="825"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204" name="Shape 204"/>
          <p:cNvCxnSpPr/>
          <p:nvPr/>
        </p:nvCxnSpPr>
        <p:spPr>
          <a:xfrm>
            <a:off x="8465042" y="6504780"/>
            <a:ext cx="0" cy="86400"/>
          </a:xfrm>
          <a:prstGeom prst="straightConnector1">
            <a:avLst/>
          </a:prstGeom>
          <a:noFill/>
          <a:ln cap="flat" cmpd="sng" w="9525">
            <a:solidFill>
              <a:schemeClr val="dk2"/>
            </a:solidFill>
            <a:prstDash val="solid"/>
            <a:round/>
            <a:headEnd len="sm" w="sm" type="none"/>
            <a:tailEnd len="sm" w="sm" type="none"/>
          </a:ln>
        </p:spPr>
      </p:cxnSp>
      <p:sp>
        <p:nvSpPr>
          <p:cNvPr id="205" name="Shape 205"/>
          <p:cNvSpPr txBox="1"/>
          <p:nvPr>
            <p:ph idx="12" type="sldNum"/>
          </p:nvPr>
        </p:nvSpPr>
        <p:spPr>
          <a:xfrm>
            <a:off x="8497765" y="6489578"/>
            <a:ext cx="433200" cy="1251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600" u="none" cap="none" strike="noStrike">
                <a:solidFill>
                  <a:schemeClr val="dk2"/>
                </a:solidFill>
                <a:latin typeface="Calibri"/>
                <a:ea typeface="Calibri"/>
                <a:cs typeface="Calibri"/>
                <a:sym typeface="Calibri"/>
              </a:defRPr>
            </a:lvl1pPr>
            <a:lvl2pPr indent="0" lvl="1" marL="0" marR="0" rtl="0" algn="l">
              <a:spcBef>
                <a:spcPts val="0"/>
              </a:spcBef>
              <a:buNone/>
              <a:defRPr b="1" i="0" sz="600" u="none" cap="none" strike="noStrike">
                <a:solidFill>
                  <a:schemeClr val="dk2"/>
                </a:solidFill>
                <a:latin typeface="Calibri"/>
                <a:ea typeface="Calibri"/>
                <a:cs typeface="Calibri"/>
                <a:sym typeface="Calibri"/>
              </a:defRPr>
            </a:lvl2pPr>
            <a:lvl3pPr indent="0" lvl="2" marL="0" marR="0" rtl="0" algn="l">
              <a:spcBef>
                <a:spcPts val="0"/>
              </a:spcBef>
              <a:buNone/>
              <a:defRPr b="1" i="0" sz="600" u="none" cap="none" strike="noStrike">
                <a:solidFill>
                  <a:schemeClr val="dk2"/>
                </a:solidFill>
                <a:latin typeface="Calibri"/>
                <a:ea typeface="Calibri"/>
                <a:cs typeface="Calibri"/>
                <a:sym typeface="Calibri"/>
              </a:defRPr>
            </a:lvl3pPr>
            <a:lvl4pPr indent="0" lvl="3" marL="0" marR="0" rtl="0" algn="l">
              <a:spcBef>
                <a:spcPts val="0"/>
              </a:spcBef>
              <a:buNone/>
              <a:defRPr b="1" i="0" sz="600" u="none" cap="none" strike="noStrike">
                <a:solidFill>
                  <a:schemeClr val="dk2"/>
                </a:solidFill>
                <a:latin typeface="Calibri"/>
                <a:ea typeface="Calibri"/>
                <a:cs typeface="Calibri"/>
                <a:sym typeface="Calibri"/>
              </a:defRPr>
            </a:lvl4pPr>
            <a:lvl5pPr indent="0" lvl="4" marL="0" marR="0" rtl="0" algn="l">
              <a:spcBef>
                <a:spcPts val="0"/>
              </a:spcBef>
              <a:buNone/>
              <a:defRPr b="1" i="0" sz="600" u="none" cap="none" strike="noStrike">
                <a:solidFill>
                  <a:schemeClr val="dk2"/>
                </a:solidFill>
                <a:latin typeface="Calibri"/>
                <a:ea typeface="Calibri"/>
                <a:cs typeface="Calibri"/>
                <a:sym typeface="Calibri"/>
              </a:defRPr>
            </a:lvl5pPr>
            <a:lvl6pPr indent="0" lvl="5" marL="0" marR="0" rtl="0" algn="l">
              <a:spcBef>
                <a:spcPts val="0"/>
              </a:spcBef>
              <a:buNone/>
              <a:defRPr b="1" i="0" sz="600" u="none" cap="none" strike="noStrike">
                <a:solidFill>
                  <a:schemeClr val="dk2"/>
                </a:solidFill>
                <a:latin typeface="Calibri"/>
                <a:ea typeface="Calibri"/>
                <a:cs typeface="Calibri"/>
                <a:sym typeface="Calibri"/>
              </a:defRPr>
            </a:lvl6pPr>
            <a:lvl7pPr indent="0" lvl="6" marL="0" marR="0" rtl="0" algn="l">
              <a:spcBef>
                <a:spcPts val="0"/>
              </a:spcBef>
              <a:buNone/>
              <a:defRPr b="1" i="0" sz="600" u="none" cap="none" strike="noStrike">
                <a:solidFill>
                  <a:schemeClr val="dk2"/>
                </a:solidFill>
                <a:latin typeface="Calibri"/>
                <a:ea typeface="Calibri"/>
                <a:cs typeface="Calibri"/>
                <a:sym typeface="Calibri"/>
              </a:defRPr>
            </a:lvl7pPr>
            <a:lvl8pPr indent="0" lvl="7" marL="0" marR="0" rtl="0" algn="l">
              <a:spcBef>
                <a:spcPts val="0"/>
              </a:spcBef>
              <a:buNone/>
              <a:defRPr b="1" i="0" sz="600" u="none" cap="none" strike="noStrike">
                <a:solidFill>
                  <a:schemeClr val="dk2"/>
                </a:solidFill>
                <a:latin typeface="Calibri"/>
                <a:ea typeface="Calibri"/>
                <a:cs typeface="Calibri"/>
                <a:sym typeface="Calibri"/>
              </a:defRPr>
            </a:lvl8pPr>
            <a:lvl9pPr indent="0" lvl="8" marL="0" marR="0" rtl="0" algn="l">
              <a:spcBef>
                <a:spcPts val="0"/>
              </a:spcBef>
              <a:buNone/>
              <a:defRPr b="1" i="0" sz="600" u="none" cap="none" strike="noStrike">
                <a:solidFill>
                  <a:schemeClr val="dk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6" name="Shape 206"/>
        <p:cNvGrpSpPr/>
        <p:nvPr/>
      </p:nvGrpSpPr>
      <p:grpSpPr>
        <a:xfrm>
          <a:off x="0" y="0"/>
          <a:ext cx="0" cy="0"/>
          <a:chOff x="0" y="0"/>
          <a:chExt cx="0" cy="0"/>
        </a:xfrm>
      </p:grpSpPr>
      <p:sp>
        <p:nvSpPr>
          <p:cNvPr id="207" name="Shape 20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8" name="Shape 208"/>
          <p:cNvSpPr txBox="1"/>
          <p:nvPr>
            <p:ph idx="1" type="subTitle"/>
          </p:nvPr>
        </p:nvSpPr>
        <p:spPr>
          <a:xfrm>
            <a:off x="1371600" y="3886200"/>
            <a:ext cx="6400800" cy="17529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9" name="Shape 20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0" name="Shape 2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1" name="Shape 2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2" name="Shape 212"/>
        <p:cNvGrpSpPr/>
        <p:nvPr/>
      </p:nvGrpSpPr>
      <p:grpSpPr>
        <a:xfrm>
          <a:off x="0" y="0"/>
          <a:ext cx="0" cy="0"/>
          <a:chOff x="0" y="0"/>
          <a:chExt cx="0" cy="0"/>
        </a:xfrm>
      </p:grpSpPr>
      <p:sp>
        <p:nvSpPr>
          <p:cNvPr id="213" name="Shape 213"/>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4" name="Shape 2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5" name="Shape 2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6" name="Shape 2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7" name="Shape 2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8" name="Shape 218"/>
        <p:cNvGrpSpPr/>
        <p:nvPr/>
      </p:nvGrpSpPr>
      <p:grpSpPr>
        <a:xfrm>
          <a:off x="0" y="0"/>
          <a:ext cx="0" cy="0"/>
          <a:chOff x="0" y="0"/>
          <a:chExt cx="0" cy="0"/>
        </a:xfrm>
      </p:grpSpPr>
      <p:sp>
        <p:nvSpPr>
          <p:cNvPr id="219" name="Shape 21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0" name="Shape 220"/>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1" name="Shape 2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2" name="Shape 2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3" name="Shape 2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24" name="Shape 224"/>
        <p:cNvGrpSpPr/>
        <p:nvPr/>
      </p:nvGrpSpPr>
      <p:grpSpPr>
        <a:xfrm>
          <a:off x="0" y="0"/>
          <a:ext cx="0" cy="0"/>
          <a:chOff x="0" y="0"/>
          <a:chExt cx="0" cy="0"/>
        </a:xfrm>
      </p:grpSpPr>
      <p:sp>
        <p:nvSpPr>
          <p:cNvPr id="225" name="Shape 225"/>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6" name="Shape 22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7" name="Shape 227"/>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8" name="Shape 2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9" name="Shape 2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0" name="Shape 2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31" name="Shape 231"/>
        <p:cNvGrpSpPr/>
        <p:nvPr/>
      </p:nvGrpSpPr>
      <p:grpSpPr>
        <a:xfrm>
          <a:off x="0" y="0"/>
          <a:ext cx="0" cy="0"/>
          <a:chOff x="0" y="0"/>
          <a:chExt cx="0" cy="0"/>
        </a:xfrm>
      </p:grpSpPr>
      <p:sp>
        <p:nvSpPr>
          <p:cNvPr id="232" name="Shape 232"/>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3" name="Shape 23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34" name="Shape 234"/>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35" name="Shape 235"/>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36" name="Shape 23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37" name="Shape 23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8" name="Shape 2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9" name="Shape 2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0" name="Shape 240"/>
        <p:cNvGrpSpPr/>
        <p:nvPr/>
      </p:nvGrpSpPr>
      <p:grpSpPr>
        <a:xfrm>
          <a:off x="0" y="0"/>
          <a:ext cx="0" cy="0"/>
          <a:chOff x="0" y="0"/>
          <a:chExt cx="0" cy="0"/>
        </a:xfrm>
      </p:grpSpPr>
      <p:sp>
        <p:nvSpPr>
          <p:cNvPr id="241" name="Shape 241"/>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42" name="Shape 24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3" name="Shape 24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4" name="Shape 2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5" name="Shape 245"/>
        <p:cNvGrpSpPr/>
        <p:nvPr/>
      </p:nvGrpSpPr>
      <p:grpSpPr>
        <a:xfrm>
          <a:off x="0" y="0"/>
          <a:ext cx="0" cy="0"/>
          <a:chOff x="0" y="0"/>
          <a:chExt cx="0" cy="0"/>
        </a:xfrm>
      </p:grpSpPr>
      <p:sp>
        <p:nvSpPr>
          <p:cNvPr id="246" name="Shape 24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7" name="Shape 24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8" name="Shape 2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49" name="Shape 249"/>
        <p:cNvGrpSpPr/>
        <p:nvPr/>
      </p:nvGrpSpPr>
      <p:grpSpPr>
        <a:xfrm>
          <a:off x="0" y="0"/>
          <a:ext cx="0" cy="0"/>
          <a:chOff x="0" y="0"/>
          <a:chExt cx="0" cy="0"/>
        </a:xfrm>
      </p:grpSpPr>
      <p:sp>
        <p:nvSpPr>
          <p:cNvPr id="250" name="Shape 250"/>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51" name="Shape 251"/>
          <p:cNvSpPr txBox="1"/>
          <p:nvPr>
            <p:ph idx="1" type="body"/>
          </p:nvPr>
        </p:nvSpPr>
        <p:spPr>
          <a:xfrm>
            <a:off x="3575050" y="273050"/>
            <a:ext cx="5111700" cy="58527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2" name="Shape 252"/>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53" name="Shape 25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4" name="Shape 25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5" name="Shape 25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56" name="Shape 256"/>
        <p:cNvGrpSpPr/>
        <p:nvPr/>
      </p:nvGrpSpPr>
      <p:grpSpPr>
        <a:xfrm>
          <a:off x="0" y="0"/>
          <a:ext cx="0" cy="0"/>
          <a:chOff x="0" y="0"/>
          <a:chExt cx="0" cy="0"/>
        </a:xfrm>
      </p:grpSpPr>
      <p:sp>
        <p:nvSpPr>
          <p:cNvPr id="257" name="Shape 25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58" name="Shape 25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59" name="Shape 259"/>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60" name="Shape 26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1" name="Shape 26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2" name="Shape 26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3" name="Shape 263"/>
        <p:cNvGrpSpPr/>
        <p:nvPr/>
      </p:nvGrpSpPr>
      <p:grpSpPr>
        <a:xfrm>
          <a:off x="0" y="0"/>
          <a:ext cx="0" cy="0"/>
          <a:chOff x="0" y="0"/>
          <a:chExt cx="0" cy="0"/>
        </a:xfrm>
      </p:grpSpPr>
      <p:sp>
        <p:nvSpPr>
          <p:cNvPr id="264" name="Shape 264"/>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65" name="Shape 265"/>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6" name="Shape 26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7" name="Shape 26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8" name="Shape 26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9" name="Shape 269"/>
        <p:cNvGrpSpPr/>
        <p:nvPr/>
      </p:nvGrpSpPr>
      <p:grpSpPr>
        <a:xfrm>
          <a:off x="0" y="0"/>
          <a:ext cx="0" cy="0"/>
          <a:chOff x="0" y="0"/>
          <a:chExt cx="0" cy="0"/>
        </a:xfrm>
      </p:grpSpPr>
      <p:sp>
        <p:nvSpPr>
          <p:cNvPr id="270" name="Shape 270"/>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71" name="Shape 271"/>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2" name="Shape 27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3" name="Shape 27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4" name="Shape 27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theme" Target="../theme/theme4.xml"/><Relationship Id="rId12" Type="http://schemas.openxmlformats.org/officeDocument/2006/relationships/slideLayout" Target="../slideLayouts/slideLayout41.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Shape 51"/>
          <p:cNvSpPr txBox="1"/>
          <p:nvPr>
            <p:ph type="title"/>
          </p:nvPr>
        </p:nvSpPr>
        <p:spPr>
          <a:xfrm>
            <a:off x="4320075" y="1190966"/>
            <a:ext cx="4366800" cy="9213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1pPr>
            <a:lvl2pPr lvl="1" rt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2pPr>
            <a:lvl3pPr lvl="2" rt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3pPr>
            <a:lvl4pPr lvl="3" rt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4pPr>
            <a:lvl5pPr lvl="4" rt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5pPr>
            <a:lvl6pPr lvl="5" rt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6pPr>
            <a:lvl7pPr lvl="6" rt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7pPr>
            <a:lvl8pPr lvl="7" rt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8pPr>
            <a:lvl9pPr lvl="8" rt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9pPr>
          </a:lstStyle>
          <a:p/>
        </p:txBody>
      </p:sp>
      <p:sp>
        <p:nvSpPr>
          <p:cNvPr id="52" name="Shape 52"/>
          <p:cNvSpPr txBox="1"/>
          <p:nvPr>
            <p:ph idx="1" type="body"/>
          </p:nvPr>
        </p:nvSpPr>
        <p:spPr>
          <a:xfrm>
            <a:off x="4320075" y="2258909"/>
            <a:ext cx="4366800" cy="40020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1pPr>
            <a:lvl2pPr indent="-381000" lvl="1" marL="914400" rtl="0">
              <a:spcBef>
                <a:spcPts val="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2pPr>
            <a:lvl3pPr indent="-381000" lvl="2" marL="1371600" rtl="0">
              <a:spcBef>
                <a:spcPts val="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3pPr>
            <a:lvl4pPr indent="-381000" lvl="3" marL="1828800" rtl="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4pPr>
            <a:lvl5pPr indent="-381000" lvl="4" marL="2286000" rtl="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5pPr>
            <a:lvl6pPr indent="-381000" lvl="5" marL="2743200" rtl="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6pPr>
            <a:lvl7pPr indent="-381000" lvl="6" marL="3200400" rtl="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7pPr>
            <a:lvl8pPr indent="-381000" lvl="7" marL="3657600" rtl="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8pPr>
            <a:lvl9pPr indent="-381000" lvl="8" marL="4114800" rtl="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9pPr>
          </a:lstStyle>
          <a:p/>
        </p:txBody>
      </p:sp>
      <p:sp>
        <p:nvSpPr>
          <p:cNvPr id="53" name="Shape 53"/>
          <p:cNvSpPr txBox="1"/>
          <p:nvPr>
            <p:ph idx="12" type="sldNum"/>
          </p:nvPr>
        </p:nvSpPr>
        <p:spPr>
          <a:xfrm>
            <a:off x="76209" y="6333134"/>
            <a:ext cx="548700" cy="524700"/>
          </a:xfrm>
          <a:prstGeom prst="rect">
            <a:avLst/>
          </a:prstGeom>
          <a:noFill/>
          <a:ln>
            <a:noFill/>
          </a:ln>
        </p:spPr>
        <p:txBody>
          <a:bodyPr anchorCtr="0" anchor="ctr" bIns="91425" lIns="91425" spcFirstLastPara="1" rIns="91425" wrap="square" tIns="91425">
            <a:noAutofit/>
          </a:bodyPr>
          <a:lstStyle>
            <a:lvl1pPr lvl="0" rtl="0">
              <a:buNone/>
              <a:defRPr sz="1300">
                <a:solidFill>
                  <a:srgbClr val="51B148"/>
                </a:solidFill>
                <a:latin typeface="Dosis Light"/>
                <a:ea typeface="Dosis Light"/>
                <a:cs typeface="Dosis Light"/>
                <a:sym typeface="Dosis Light"/>
              </a:defRPr>
            </a:lvl1pPr>
            <a:lvl2pPr lvl="1" rtl="0">
              <a:buNone/>
              <a:defRPr sz="1300">
                <a:solidFill>
                  <a:srgbClr val="51B148"/>
                </a:solidFill>
                <a:latin typeface="Dosis Light"/>
                <a:ea typeface="Dosis Light"/>
                <a:cs typeface="Dosis Light"/>
                <a:sym typeface="Dosis Light"/>
              </a:defRPr>
            </a:lvl2pPr>
            <a:lvl3pPr lvl="2" rtl="0">
              <a:buNone/>
              <a:defRPr sz="1300">
                <a:solidFill>
                  <a:srgbClr val="51B148"/>
                </a:solidFill>
                <a:latin typeface="Dosis Light"/>
                <a:ea typeface="Dosis Light"/>
                <a:cs typeface="Dosis Light"/>
                <a:sym typeface="Dosis Light"/>
              </a:defRPr>
            </a:lvl3pPr>
            <a:lvl4pPr lvl="3" rtl="0">
              <a:buNone/>
              <a:defRPr sz="1300">
                <a:solidFill>
                  <a:srgbClr val="51B148"/>
                </a:solidFill>
                <a:latin typeface="Dosis Light"/>
                <a:ea typeface="Dosis Light"/>
                <a:cs typeface="Dosis Light"/>
                <a:sym typeface="Dosis Light"/>
              </a:defRPr>
            </a:lvl4pPr>
            <a:lvl5pPr lvl="4" rtl="0">
              <a:buNone/>
              <a:defRPr sz="1300">
                <a:solidFill>
                  <a:srgbClr val="51B148"/>
                </a:solidFill>
                <a:latin typeface="Dosis Light"/>
                <a:ea typeface="Dosis Light"/>
                <a:cs typeface="Dosis Light"/>
                <a:sym typeface="Dosis Light"/>
              </a:defRPr>
            </a:lvl5pPr>
            <a:lvl6pPr lvl="5" rtl="0">
              <a:buNone/>
              <a:defRPr sz="1300">
                <a:solidFill>
                  <a:srgbClr val="51B148"/>
                </a:solidFill>
                <a:latin typeface="Dosis Light"/>
                <a:ea typeface="Dosis Light"/>
                <a:cs typeface="Dosis Light"/>
                <a:sym typeface="Dosis Light"/>
              </a:defRPr>
            </a:lvl6pPr>
            <a:lvl7pPr lvl="6" rtl="0">
              <a:buNone/>
              <a:defRPr sz="1300">
                <a:solidFill>
                  <a:srgbClr val="51B148"/>
                </a:solidFill>
                <a:latin typeface="Dosis Light"/>
                <a:ea typeface="Dosis Light"/>
                <a:cs typeface="Dosis Light"/>
                <a:sym typeface="Dosis Light"/>
              </a:defRPr>
            </a:lvl7pPr>
            <a:lvl8pPr lvl="7" rtl="0">
              <a:buNone/>
              <a:defRPr sz="1300">
                <a:solidFill>
                  <a:srgbClr val="51B148"/>
                </a:solidFill>
                <a:latin typeface="Dosis Light"/>
                <a:ea typeface="Dosis Light"/>
                <a:cs typeface="Dosis Light"/>
                <a:sym typeface="Dosis Light"/>
              </a:defRPr>
            </a:lvl8pPr>
            <a:lvl9pPr lvl="8" rtl="0">
              <a:buNone/>
              <a:defRPr sz="1300">
                <a:solidFill>
                  <a:srgbClr val="51B148"/>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4" name="Shape 194"/>
        <p:cNvGrpSpPr/>
        <p:nvPr/>
      </p:nvGrpSpPr>
      <p:grpSpPr>
        <a:xfrm>
          <a:off x="0" y="0"/>
          <a:ext cx="0" cy="0"/>
          <a:chOff x="0" y="0"/>
          <a:chExt cx="0" cy="0"/>
        </a:xfrm>
      </p:grpSpPr>
      <p:sp>
        <p:nvSpPr>
          <p:cNvPr id="195" name="Shape 195"/>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6" name="Shape 19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7" name="Shape 19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Shape 19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9" name="Shape 19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 Id="rId3" Type="http://schemas.openxmlformats.org/officeDocument/2006/relationships/hyperlink" Target="https://medium.com/netflix-techblog/full-cycle-developers-at-netflix-a08c31f83249" TargetMode="External"/><Relationship Id="rId4" Type="http://schemas.openxmlformats.org/officeDocument/2006/relationships/hyperlink" Target="https://www.aptude.com/blog/entry/understanding-software-development-with-vertical-slices-vs-horizontal-slices" TargetMode="External"/><Relationship Id="rId5" Type="http://schemas.openxmlformats.org/officeDocument/2006/relationships/hyperlink" Target="http://trishkhoo.com/2018/06/adjusting-test-size-for-large-systems-with-dependency-scope/" TargetMode="External"/><Relationship Id="rId6" Type="http://schemas.openxmlformats.org/officeDocument/2006/relationships/hyperlink" Target="http://katrinatester.blogspot.com/2018/06/the-world-of-test-automation-capability.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 Id="rId3" Type="http://schemas.openxmlformats.org/officeDocument/2006/relationships/image" Target="../media/image15.jpg"/><Relationship Id="rId4" Type="http://schemas.openxmlformats.org/officeDocument/2006/relationships/image" Target="../media/image10.jpg"/><Relationship Id="rId5" Type="http://schemas.openxmlformats.org/officeDocument/2006/relationships/image" Target="../media/image12.jpg"/><Relationship Id="rId6" Type="http://schemas.openxmlformats.org/officeDocument/2006/relationships/image" Target="../media/image11.jpg"/><Relationship Id="rId7"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Shape 279"/>
          <p:cNvSpPr txBox="1"/>
          <p:nvPr>
            <p:ph type="ctrTitle"/>
          </p:nvPr>
        </p:nvSpPr>
        <p:spPr>
          <a:xfrm>
            <a:off x="3007675" y="1283450"/>
            <a:ext cx="5868300" cy="3681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9600"/>
              <a:t>Eco Testing</a:t>
            </a:r>
            <a:endParaRPr sz="9600"/>
          </a:p>
          <a:p>
            <a:pPr indent="0" lvl="0" marL="0">
              <a:spcBef>
                <a:spcPts val="0"/>
              </a:spcBef>
              <a:spcAft>
                <a:spcPts val="0"/>
              </a:spcAft>
              <a:buNone/>
            </a:pPr>
            <a:r>
              <a:rPr lang="en"/>
              <a:t>With</a:t>
            </a:r>
            <a:endParaRPr/>
          </a:p>
          <a:p>
            <a:pPr indent="0" lvl="0" marL="0">
              <a:spcBef>
                <a:spcPts val="0"/>
              </a:spcBef>
              <a:spcAft>
                <a:spcPts val="0"/>
              </a:spcAft>
              <a:buNone/>
            </a:pPr>
            <a:r>
              <a:rPr lang="en"/>
              <a:t>Melissa Eaden</a:t>
            </a:r>
            <a:endParaRPr/>
          </a:p>
          <a:p>
            <a:pPr indent="0" lvl="0" marL="0">
              <a:spcBef>
                <a:spcPts val="0"/>
              </a:spcBef>
              <a:spcAft>
                <a:spcPts val="0"/>
              </a:spcAft>
              <a:buNone/>
            </a:pPr>
            <a:r>
              <a:rPr lang="en"/>
              <a:t>&amp; Lisa Crispin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p:nvPr/>
        </p:nvSpPr>
        <p:spPr>
          <a:xfrm>
            <a:off x="3309100" y="4156367"/>
            <a:ext cx="1644975" cy="2333733"/>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3600">
                <a:latin typeface="Dosis"/>
                <a:ea typeface="Dosis"/>
                <a:cs typeface="Dosis"/>
                <a:sym typeface="Dosis"/>
              </a:rPr>
              <a:t> </a:t>
            </a:r>
            <a:r>
              <a:rPr lang="en" sz="3600">
                <a:latin typeface="Dosis"/>
                <a:ea typeface="Dosis"/>
                <a:cs typeface="Dosis"/>
                <a:sym typeface="Dosis"/>
              </a:rPr>
              <a:t>Storage</a:t>
            </a:r>
            <a:endParaRPr sz="3600">
              <a:latin typeface="Dosis"/>
              <a:ea typeface="Dosis"/>
              <a:cs typeface="Dosis"/>
              <a:sym typeface="Dosis"/>
            </a:endParaRPr>
          </a:p>
        </p:txBody>
      </p:sp>
      <p:sp>
        <p:nvSpPr>
          <p:cNvPr id="349" name="Shape 349"/>
          <p:cNvSpPr/>
          <p:nvPr/>
        </p:nvSpPr>
        <p:spPr>
          <a:xfrm>
            <a:off x="477075" y="919367"/>
            <a:ext cx="1918200" cy="2517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400">
                <a:latin typeface="Dosis"/>
                <a:ea typeface="Dosis"/>
                <a:cs typeface="Dosis"/>
                <a:sym typeface="Dosis"/>
              </a:rPr>
              <a:t> </a:t>
            </a:r>
            <a:r>
              <a:rPr lang="en" sz="2400">
                <a:latin typeface="Dosis"/>
                <a:ea typeface="Dosis"/>
                <a:cs typeface="Dosis"/>
                <a:sym typeface="Dosis"/>
              </a:rPr>
              <a:t>Interface</a:t>
            </a:r>
            <a:endParaRPr sz="2400">
              <a:latin typeface="Dosis"/>
              <a:ea typeface="Dosis"/>
              <a:cs typeface="Dosis"/>
              <a:sym typeface="Dosis"/>
            </a:endParaRPr>
          </a:p>
        </p:txBody>
      </p:sp>
      <p:sp>
        <p:nvSpPr>
          <p:cNvPr id="350" name="Shape 350"/>
          <p:cNvSpPr/>
          <p:nvPr/>
        </p:nvSpPr>
        <p:spPr>
          <a:xfrm>
            <a:off x="5087366" y="1189860"/>
            <a:ext cx="1918188" cy="197661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400">
                <a:latin typeface="Dosis"/>
                <a:ea typeface="Dosis"/>
                <a:cs typeface="Dosis"/>
                <a:sym typeface="Dosis"/>
              </a:rPr>
              <a:t>    </a:t>
            </a:r>
            <a:r>
              <a:rPr lang="en" sz="2400">
                <a:latin typeface="Dosis"/>
                <a:ea typeface="Dosis"/>
                <a:cs typeface="Dosis"/>
                <a:sym typeface="Dosis"/>
              </a:rPr>
              <a:t>Services</a:t>
            </a:r>
            <a:endParaRPr sz="2400">
              <a:latin typeface="Dosis"/>
              <a:ea typeface="Dosis"/>
              <a:cs typeface="Dosis"/>
              <a:sym typeface="Dosis"/>
            </a:endParaRPr>
          </a:p>
        </p:txBody>
      </p:sp>
      <p:sp>
        <p:nvSpPr>
          <p:cNvPr id="351" name="Shape 351"/>
          <p:cNvSpPr/>
          <p:nvPr/>
        </p:nvSpPr>
        <p:spPr>
          <a:xfrm>
            <a:off x="2649702" y="1368567"/>
            <a:ext cx="2253900" cy="1619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800">
                <a:latin typeface="Dosis"/>
                <a:ea typeface="Dosis"/>
                <a:cs typeface="Dosis"/>
                <a:sym typeface="Dosis"/>
              </a:rPr>
              <a:t>Communication Layer</a:t>
            </a:r>
            <a:endParaRPr sz="1800">
              <a:latin typeface="Dosis"/>
              <a:ea typeface="Dosis"/>
              <a:cs typeface="Dosis"/>
              <a:sym typeface="Dosis"/>
            </a:endParaRPr>
          </a:p>
        </p:txBody>
      </p:sp>
      <p:sp>
        <p:nvSpPr>
          <p:cNvPr id="352" name="Shape 352"/>
          <p:cNvSpPr/>
          <p:nvPr/>
        </p:nvSpPr>
        <p:spPr>
          <a:xfrm>
            <a:off x="5223975" y="4231667"/>
            <a:ext cx="1644975" cy="2333733"/>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Storage</a:t>
            </a:r>
            <a:endParaRPr sz="3600">
              <a:latin typeface="Dosis"/>
              <a:ea typeface="Dosis"/>
              <a:cs typeface="Dosis"/>
              <a:sym typeface="Dosis"/>
            </a:endParaRPr>
          </a:p>
        </p:txBody>
      </p:sp>
      <p:sp>
        <p:nvSpPr>
          <p:cNvPr id="353" name="Shape 353"/>
          <p:cNvSpPr/>
          <p:nvPr/>
        </p:nvSpPr>
        <p:spPr>
          <a:xfrm>
            <a:off x="7138850" y="4087800"/>
            <a:ext cx="1644975" cy="2333733"/>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Storage</a:t>
            </a:r>
            <a:endParaRPr sz="3600">
              <a:latin typeface="Dosis"/>
              <a:ea typeface="Dosis"/>
              <a:cs typeface="Dosis"/>
              <a:sym typeface="Dosis"/>
            </a:endParaRPr>
          </a:p>
        </p:txBody>
      </p:sp>
      <p:sp>
        <p:nvSpPr>
          <p:cNvPr id="354" name="Shape 354"/>
          <p:cNvSpPr/>
          <p:nvPr/>
        </p:nvSpPr>
        <p:spPr>
          <a:xfrm rot="-5400000">
            <a:off x="7022225" y="1941500"/>
            <a:ext cx="1816500" cy="14823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txBox="1"/>
          <p:nvPr/>
        </p:nvSpPr>
        <p:spPr>
          <a:xfrm>
            <a:off x="7397550" y="1627700"/>
            <a:ext cx="1644900" cy="2109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latin typeface="Dosis"/>
                <a:ea typeface="Dosis"/>
                <a:cs typeface="Dosis"/>
                <a:sym typeface="Dosis"/>
              </a:rPr>
              <a:t>Additional Communication</a:t>
            </a:r>
            <a:endParaRPr sz="1800">
              <a:solidFill>
                <a:schemeClr val="dk1"/>
              </a:solidFill>
              <a:latin typeface="Dosis"/>
              <a:ea typeface="Dosis"/>
              <a:cs typeface="Dosis"/>
              <a:sym typeface="Dosis"/>
            </a:endParaRPr>
          </a:p>
          <a:p>
            <a:pPr indent="0" lvl="0" marL="0" rtl="0">
              <a:spcBef>
                <a:spcPts val="0"/>
              </a:spcBef>
              <a:spcAft>
                <a:spcPts val="0"/>
              </a:spcAft>
              <a:buNone/>
            </a:pPr>
            <a:r>
              <a:rPr lang="en" sz="1800">
                <a:solidFill>
                  <a:schemeClr val="dk1"/>
                </a:solidFill>
                <a:latin typeface="Dosis"/>
                <a:ea typeface="Dosis"/>
                <a:cs typeface="Dosis"/>
                <a:sym typeface="Dosis"/>
              </a:rPr>
              <a:t>Layer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61" name="Shape 361"/>
          <p:cNvSpPr txBox="1"/>
          <p:nvPr/>
        </p:nvSpPr>
        <p:spPr>
          <a:xfrm>
            <a:off x="2135050" y="245867"/>
            <a:ext cx="6329400" cy="115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FFFFFF"/>
                </a:solidFill>
                <a:latin typeface="Dosis"/>
                <a:ea typeface="Dosis"/>
                <a:cs typeface="Dosis"/>
                <a:sym typeface="Dosis"/>
              </a:rPr>
              <a:t>Organizational</a:t>
            </a:r>
            <a:r>
              <a:rPr lang="en" sz="4800">
                <a:solidFill>
                  <a:srgbClr val="FFFFFF"/>
                </a:solidFill>
                <a:latin typeface="Dosis"/>
                <a:ea typeface="Dosis"/>
                <a:cs typeface="Dosis"/>
                <a:sym typeface="Dosis"/>
              </a:rPr>
              <a:t> Design</a:t>
            </a:r>
            <a:endParaRPr sz="4800">
              <a:solidFill>
                <a:srgbClr val="FFFFFF"/>
              </a:solidFill>
              <a:latin typeface="Dosis"/>
              <a:ea typeface="Dosis"/>
              <a:cs typeface="Dosis"/>
              <a:sym typeface="Dosis"/>
            </a:endParaRPr>
          </a:p>
        </p:txBody>
      </p:sp>
      <p:sp>
        <p:nvSpPr>
          <p:cNvPr id="362" name="Shape 362"/>
          <p:cNvSpPr txBox="1"/>
          <p:nvPr/>
        </p:nvSpPr>
        <p:spPr>
          <a:xfrm>
            <a:off x="1671250" y="1627333"/>
            <a:ext cx="6793200" cy="183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FFFFF"/>
                </a:solidFill>
                <a:latin typeface="Dosis"/>
                <a:ea typeface="Dosis"/>
                <a:cs typeface="Dosis"/>
                <a:sym typeface="Dosis"/>
              </a:rPr>
              <a:t>The manner in which a management achieves the right combination of differentiation and integration of the organization's operations, in response to the level of uncertainty in its external environment.</a:t>
            </a:r>
            <a:endParaRPr sz="3600">
              <a:solidFill>
                <a:srgbClr val="FFFFFF"/>
              </a:solidFill>
              <a:latin typeface="Dosis"/>
              <a:ea typeface="Dosis"/>
              <a:cs typeface="Dosis"/>
              <a:sym typeface="Dosi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368" name="Shape 368"/>
          <p:cNvSpPr/>
          <p:nvPr/>
        </p:nvSpPr>
        <p:spPr>
          <a:xfrm>
            <a:off x="623450" y="2653667"/>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Front End Team</a:t>
            </a:r>
            <a:endParaRPr/>
          </a:p>
        </p:txBody>
      </p:sp>
      <p:sp>
        <p:nvSpPr>
          <p:cNvPr id="369" name="Shape 369"/>
          <p:cNvSpPr/>
          <p:nvPr/>
        </p:nvSpPr>
        <p:spPr>
          <a:xfrm>
            <a:off x="2454375" y="2653667"/>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Services</a:t>
            </a:r>
            <a:r>
              <a:rPr lang="en"/>
              <a:t> Team</a:t>
            </a:r>
            <a:endParaRPr/>
          </a:p>
        </p:txBody>
      </p:sp>
      <p:sp>
        <p:nvSpPr>
          <p:cNvPr id="370" name="Shape 370"/>
          <p:cNvSpPr/>
          <p:nvPr/>
        </p:nvSpPr>
        <p:spPr>
          <a:xfrm>
            <a:off x="4285300" y="2653667"/>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r>
              <a:rPr lang="en"/>
              <a:t> Team</a:t>
            </a:r>
            <a:endParaRPr/>
          </a:p>
        </p:txBody>
      </p:sp>
      <p:sp>
        <p:nvSpPr>
          <p:cNvPr id="371" name="Shape 371"/>
          <p:cNvSpPr/>
          <p:nvPr/>
        </p:nvSpPr>
        <p:spPr>
          <a:xfrm>
            <a:off x="6116225" y="2653667"/>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a:t>
            </a:r>
            <a:r>
              <a:rPr lang="en"/>
              <a:t> Team</a:t>
            </a:r>
            <a:endParaRPr/>
          </a:p>
        </p:txBody>
      </p:sp>
      <p:sp>
        <p:nvSpPr>
          <p:cNvPr id="372" name="Shape 372"/>
          <p:cNvSpPr/>
          <p:nvPr/>
        </p:nvSpPr>
        <p:spPr>
          <a:xfrm>
            <a:off x="623450" y="4493400"/>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Ops</a:t>
            </a:r>
            <a:r>
              <a:rPr lang="en"/>
              <a:t> Team</a:t>
            </a:r>
            <a:endParaRPr/>
          </a:p>
        </p:txBody>
      </p:sp>
      <p:sp>
        <p:nvSpPr>
          <p:cNvPr id="373" name="Shape 373"/>
          <p:cNvSpPr/>
          <p:nvPr/>
        </p:nvSpPr>
        <p:spPr>
          <a:xfrm>
            <a:off x="2454375" y="4493400"/>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r>
              <a:rPr lang="en"/>
              <a:t> Team</a:t>
            </a:r>
            <a:endParaRPr/>
          </a:p>
        </p:txBody>
      </p:sp>
      <p:sp>
        <p:nvSpPr>
          <p:cNvPr id="374" name="Shape 374"/>
          <p:cNvSpPr/>
          <p:nvPr/>
        </p:nvSpPr>
        <p:spPr>
          <a:xfrm>
            <a:off x="4285300" y="4493400"/>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PO/BA/SM </a:t>
            </a:r>
            <a:r>
              <a:rPr lang="en"/>
              <a:t>Team</a:t>
            </a:r>
            <a:endParaRPr/>
          </a:p>
        </p:txBody>
      </p:sp>
      <p:sp>
        <p:nvSpPr>
          <p:cNvPr id="375" name="Shape 375"/>
          <p:cNvSpPr/>
          <p:nvPr/>
        </p:nvSpPr>
        <p:spPr>
          <a:xfrm>
            <a:off x="2349950" y="746700"/>
            <a:ext cx="50235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Management</a:t>
            </a:r>
            <a:r>
              <a:rPr lang="en"/>
              <a:t> Team</a:t>
            </a:r>
            <a:endParaRPr/>
          </a:p>
        </p:txBody>
      </p:sp>
      <p:sp>
        <p:nvSpPr>
          <p:cNvPr id="376" name="Shape 376"/>
          <p:cNvSpPr/>
          <p:nvPr/>
        </p:nvSpPr>
        <p:spPr>
          <a:xfrm>
            <a:off x="6116225" y="4496689"/>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a:t>
            </a:r>
            <a:r>
              <a:rPr lang="en"/>
              <a:t> Team</a:t>
            </a:r>
            <a:endParaRPr/>
          </a:p>
        </p:txBody>
      </p:sp>
      <p:sp>
        <p:nvSpPr>
          <p:cNvPr id="377" name="Shape 377"/>
          <p:cNvSpPr txBox="1"/>
          <p:nvPr/>
        </p:nvSpPr>
        <p:spPr>
          <a:xfrm>
            <a:off x="1227825" y="5912900"/>
            <a:ext cx="5711100" cy="66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(we’re not judging team organization, just looking at typical examples)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nvSpPr>
        <p:spPr>
          <a:xfrm>
            <a:off x="1198943" y="245867"/>
            <a:ext cx="6702000" cy="115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FFFFFF"/>
                </a:solidFill>
                <a:latin typeface="Dosis"/>
                <a:ea typeface="Dosis"/>
                <a:cs typeface="Dosis"/>
                <a:sym typeface="Dosis"/>
              </a:rPr>
              <a:t>Monolithic Software System</a:t>
            </a:r>
            <a:endParaRPr sz="4800">
              <a:solidFill>
                <a:srgbClr val="FFFFFF"/>
              </a:solidFill>
              <a:latin typeface="Dosis"/>
              <a:ea typeface="Dosis"/>
              <a:cs typeface="Dosis"/>
              <a:sym typeface="Dosis"/>
            </a:endParaRPr>
          </a:p>
        </p:txBody>
      </p:sp>
      <p:sp>
        <p:nvSpPr>
          <p:cNvPr id="383" name="Shape 383"/>
          <p:cNvSpPr/>
          <p:nvPr/>
        </p:nvSpPr>
        <p:spPr>
          <a:xfrm>
            <a:off x="658625" y="1790433"/>
            <a:ext cx="7797300" cy="457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latin typeface="Dosis"/>
                <a:ea typeface="Dosis"/>
                <a:cs typeface="Dosis"/>
                <a:sym typeface="Dosis"/>
              </a:rPr>
              <a:t>Application Boundary</a:t>
            </a:r>
            <a:endParaRPr>
              <a:latin typeface="Dosis"/>
              <a:ea typeface="Dosis"/>
              <a:cs typeface="Dosis"/>
              <a:sym typeface="Dosis"/>
            </a:endParaRPr>
          </a:p>
        </p:txBody>
      </p:sp>
      <p:sp>
        <p:nvSpPr>
          <p:cNvPr id="384" name="Shape 384"/>
          <p:cNvSpPr/>
          <p:nvPr/>
        </p:nvSpPr>
        <p:spPr>
          <a:xfrm>
            <a:off x="3514990" y="4058274"/>
            <a:ext cx="1407940" cy="151975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r>
              <a:rPr lang="en" sz="3000">
                <a:latin typeface="Dosis"/>
                <a:ea typeface="Dosis"/>
                <a:cs typeface="Dosis"/>
                <a:sym typeface="Dosis"/>
              </a:rPr>
              <a:t>Storage</a:t>
            </a:r>
            <a:endParaRPr sz="3000">
              <a:latin typeface="Dosis"/>
              <a:ea typeface="Dosis"/>
              <a:cs typeface="Dosis"/>
              <a:sym typeface="Dosis"/>
            </a:endParaRPr>
          </a:p>
        </p:txBody>
      </p:sp>
      <p:sp>
        <p:nvSpPr>
          <p:cNvPr id="385" name="Shape 385"/>
          <p:cNvSpPr/>
          <p:nvPr/>
        </p:nvSpPr>
        <p:spPr>
          <a:xfrm>
            <a:off x="1091050" y="1950300"/>
            <a:ext cx="1641900" cy="1639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Interface</a:t>
            </a:r>
            <a:endParaRPr sz="2400">
              <a:latin typeface="Dosis"/>
              <a:ea typeface="Dosis"/>
              <a:cs typeface="Dosis"/>
              <a:sym typeface="Dosis"/>
            </a:endParaRPr>
          </a:p>
        </p:txBody>
      </p:sp>
      <p:sp>
        <p:nvSpPr>
          <p:cNvPr id="386" name="Shape 386"/>
          <p:cNvSpPr/>
          <p:nvPr/>
        </p:nvSpPr>
        <p:spPr>
          <a:xfrm>
            <a:off x="5037014" y="2126449"/>
            <a:ext cx="1641762" cy="1287198"/>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Services</a:t>
            </a:r>
            <a:endParaRPr sz="2400">
              <a:latin typeface="Dosis"/>
              <a:ea typeface="Dosis"/>
              <a:cs typeface="Dosis"/>
              <a:sym typeface="Dosis"/>
            </a:endParaRPr>
          </a:p>
        </p:txBody>
      </p:sp>
      <p:sp>
        <p:nvSpPr>
          <p:cNvPr id="387" name="Shape 387"/>
          <p:cNvSpPr/>
          <p:nvPr/>
        </p:nvSpPr>
        <p:spPr>
          <a:xfrm>
            <a:off x="2950609" y="2242825"/>
            <a:ext cx="1928700" cy="1054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osis"/>
                <a:ea typeface="Dosis"/>
                <a:cs typeface="Dosis"/>
                <a:sym typeface="Dosis"/>
              </a:rPr>
              <a:t>Communication Layer</a:t>
            </a:r>
            <a:endParaRPr>
              <a:latin typeface="Dosis"/>
              <a:ea typeface="Dosis"/>
              <a:cs typeface="Dosis"/>
              <a:sym typeface="Dosis"/>
            </a:endParaRPr>
          </a:p>
        </p:txBody>
      </p:sp>
      <p:sp>
        <p:nvSpPr>
          <p:cNvPr id="388" name="Shape 388"/>
          <p:cNvSpPr/>
          <p:nvPr/>
        </p:nvSpPr>
        <p:spPr>
          <a:xfrm>
            <a:off x="5153938" y="4107311"/>
            <a:ext cx="1407940" cy="151975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r>
              <a:rPr lang="en" sz="3000">
                <a:latin typeface="Dosis"/>
                <a:ea typeface="Dosis"/>
                <a:cs typeface="Dosis"/>
                <a:sym typeface="Dosis"/>
              </a:rPr>
              <a:t>Storage</a:t>
            </a:r>
            <a:endParaRPr sz="3000">
              <a:latin typeface="Dosis"/>
              <a:ea typeface="Dosis"/>
              <a:cs typeface="Dosis"/>
              <a:sym typeface="Dosis"/>
            </a:endParaRPr>
          </a:p>
        </p:txBody>
      </p:sp>
      <p:sp>
        <p:nvSpPr>
          <p:cNvPr id="389" name="Shape 389"/>
          <p:cNvSpPr/>
          <p:nvPr/>
        </p:nvSpPr>
        <p:spPr>
          <a:xfrm>
            <a:off x="6792885" y="4013623"/>
            <a:ext cx="1407940" cy="1519756"/>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r>
              <a:rPr lang="en" sz="3000">
                <a:latin typeface="Dosis"/>
                <a:ea typeface="Dosis"/>
                <a:cs typeface="Dosis"/>
                <a:sym typeface="Dosis"/>
              </a:rPr>
              <a:t>Storage</a:t>
            </a:r>
            <a:endParaRPr sz="3000">
              <a:latin typeface="Dosis"/>
              <a:ea typeface="Dosis"/>
              <a:cs typeface="Dosis"/>
              <a:sym typeface="Dosis"/>
            </a:endParaRPr>
          </a:p>
        </p:txBody>
      </p:sp>
      <p:sp>
        <p:nvSpPr>
          <p:cNvPr id="390" name="Shape 390"/>
          <p:cNvSpPr/>
          <p:nvPr/>
        </p:nvSpPr>
        <p:spPr>
          <a:xfrm rot="-5400000">
            <a:off x="6812400" y="2391983"/>
            <a:ext cx="1368900" cy="10704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txBox="1"/>
          <p:nvPr/>
        </p:nvSpPr>
        <p:spPr>
          <a:xfrm>
            <a:off x="6771787" y="2215647"/>
            <a:ext cx="1344300" cy="22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Additional Communication</a:t>
            </a:r>
            <a:endParaRPr>
              <a:latin typeface="Dosis"/>
              <a:ea typeface="Dosis"/>
              <a:cs typeface="Dosis"/>
              <a:sym typeface="Dosis"/>
            </a:endParaRPr>
          </a:p>
          <a:p>
            <a:pPr indent="0" lvl="0" marL="0" rtl="0">
              <a:spcBef>
                <a:spcPts val="0"/>
              </a:spcBef>
              <a:spcAft>
                <a:spcPts val="0"/>
              </a:spcAft>
              <a:buNone/>
            </a:pPr>
            <a:r>
              <a:rPr lang="en">
                <a:latin typeface="Dosis"/>
                <a:ea typeface="Dosis"/>
                <a:cs typeface="Dosis"/>
                <a:sym typeface="Dosis"/>
              </a:rPr>
              <a:t>Layer</a:t>
            </a:r>
            <a:endParaRPr>
              <a:latin typeface="Dosis"/>
              <a:ea typeface="Dosis"/>
              <a:cs typeface="Dosis"/>
              <a:sym typeface="Dosi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7" name="Shape 397"/>
          <p:cNvSpPr/>
          <p:nvPr/>
        </p:nvSpPr>
        <p:spPr>
          <a:xfrm>
            <a:off x="919725" y="2653667"/>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Line 1</a:t>
            </a:r>
            <a:r>
              <a:rPr lang="en"/>
              <a:t> Team</a:t>
            </a:r>
            <a:endParaRPr/>
          </a:p>
        </p:txBody>
      </p:sp>
      <p:sp>
        <p:nvSpPr>
          <p:cNvPr id="398" name="Shape 398"/>
          <p:cNvSpPr/>
          <p:nvPr/>
        </p:nvSpPr>
        <p:spPr>
          <a:xfrm>
            <a:off x="2969929" y="2653667"/>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Line 2 Team</a:t>
            </a:r>
            <a:endParaRPr/>
          </a:p>
        </p:txBody>
      </p:sp>
      <p:sp>
        <p:nvSpPr>
          <p:cNvPr id="399" name="Shape 399"/>
          <p:cNvSpPr/>
          <p:nvPr/>
        </p:nvSpPr>
        <p:spPr>
          <a:xfrm>
            <a:off x="7073810" y="2653663"/>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Line 4</a:t>
            </a:r>
            <a:r>
              <a:rPr lang="en"/>
              <a:t> Team</a:t>
            </a:r>
            <a:endParaRPr/>
          </a:p>
        </p:txBody>
      </p:sp>
      <p:sp>
        <p:nvSpPr>
          <p:cNvPr id="400" name="Shape 400"/>
          <p:cNvSpPr/>
          <p:nvPr/>
        </p:nvSpPr>
        <p:spPr>
          <a:xfrm>
            <a:off x="4972175" y="2653667"/>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Line 3</a:t>
            </a:r>
            <a:r>
              <a:rPr lang="en"/>
              <a:t> Team</a:t>
            </a:r>
            <a:endParaRPr/>
          </a:p>
        </p:txBody>
      </p:sp>
      <p:sp>
        <p:nvSpPr>
          <p:cNvPr id="401" name="Shape 401"/>
          <p:cNvSpPr/>
          <p:nvPr/>
        </p:nvSpPr>
        <p:spPr>
          <a:xfrm>
            <a:off x="2349950" y="746700"/>
            <a:ext cx="21069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Management Team 1</a:t>
            </a:r>
            <a:endParaRPr/>
          </a:p>
        </p:txBody>
      </p:sp>
      <p:sp>
        <p:nvSpPr>
          <p:cNvPr id="402" name="Shape 402"/>
          <p:cNvSpPr/>
          <p:nvPr/>
        </p:nvSpPr>
        <p:spPr>
          <a:xfrm>
            <a:off x="1663085" y="4327597"/>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a:t>
            </a:r>
            <a:r>
              <a:rPr lang="en"/>
              <a:t> Team</a:t>
            </a:r>
            <a:endParaRPr/>
          </a:p>
        </p:txBody>
      </p:sp>
      <p:sp>
        <p:nvSpPr>
          <p:cNvPr id="403" name="Shape 403"/>
          <p:cNvSpPr/>
          <p:nvPr/>
        </p:nvSpPr>
        <p:spPr>
          <a:xfrm>
            <a:off x="5587010" y="4327614"/>
            <a:ext cx="14868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Infrastructure Support</a:t>
            </a:r>
            <a:endParaRPr/>
          </a:p>
          <a:p>
            <a:pPr indent="0" lvl="0" marL="0" rtl="0" algn="ctr">
              <a:spcBef>
                <a:spcPts val="0"/>
              </a:spcBef>
              <a:spcAft>
                <a:spcPts val="0"/>
              </a:spcAft>
              <a:buNone/>
            </a:pPr>
            <a:r>
              <a:rPr lang="en"/>
              <a:t> Team</a:t>
            </a:r>
            <a:endParaRPr/>
          </a:p>
        </p:txBody>
      </p:sp>
      <p:sp>
        <p:nvSpPr>
          <p:cNvPr id="404" name="Shape 404"/>
          <p:cNvSpPr/>
          <p:nvPr/>
        </p:nvSpPr>
        <p:spPr>
          <a:xfrm>
            <a:off x="5367850" y="746700"/>
            <a:ext cx="2106900" cy="11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Management Team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p:nvPr/>
        </p:nvSpPr>
        <p:spPr>
          <a:xfrm>
            <a:off x="1263865" y="3881850"/>
            <a:ext cx="3645900" cy="2576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latin typeface="Dosis"/>
                <a:ea typeface="Dosis"/>
                <a:cs typeface="Dosis"/>
                <a:sym typeface="Dosis"/>
              </a:rPr>
              <a:t>Team </a:t>
            </a:r>
            <a:endParaRPr>
              <a:latin typeface="Dosis"/>
              <a:ea typeface="Dosis"/>
              <a:cs typeface="Dosis"/>
              <a:sym typeface="Dosis"/>
            </a:endParaRPr>
          </a:p>
          <a:p>
            <a:pPr indent="0" lvl="0" marL="0" rtl="0">
              <a:spcBef>
                <a:spcPts val="0"/>
              </a:spcBef>
              <a:spcAft>
                <a:spcPts val="0"/>
              </a:spcAft>
              <a:buNone/>
            </a:pPr>
            <a:r>
              <a:rPr lang="en">
                <a:latin typeface="Dosis"/>
                <a:ea typeface="Dosis"/>
                <a:cs typeface="Dosis"/>
                <a:sym typeface="Dosis"/>
              </a:rPr>
              <a:t>Boundary</a:t>
            </a:r>
            <a:endParaRPr>
              <a:latin typeface="Dosis"/>
              <a:ea typeface="Dosis"/>
              <a:cs typeface="Dosis"/>
              <a:sym typeface="Dosis"/>
            </a:endParaRPr>
          </a:p>
        </p:txBody>
      </p:sp>
      <p:sp>
        <p:nvSpPr>
          <p:cNvPr id="410" name="Shape 410"/>
          <p:cNvSpPr/>
          <p:nvPr/>
        </p:nvSpPr>
        <p:spPr>
          <a:xfrm>
            <a:off x="4766840" y="3881850"/>
            <a:ext cx="3645900" cy="2576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latin typeface="Dosis"/>
                <a:ea typeface="Dosis"/>
                <a:cs typeface="Dosis"/>
                <a:sym typeface="Dosis"/>
              </a:rPr>
              <a:t>Team </a:t>
            </a:r>
            <a:endParaRPr>
              <a:latin typeface="Dosis"/>
              <a:ea typeface="Dosis"/>
              <a:cs typeface="Dosis"/>
              <a:sym typeface="Dosis"/>
            </a:endParaRPr>
          </a:p>
          <a:p>
            <a:pPr indent="0" lvl="0" marL="0" rtl="0">
              <a:spcBef>
                <a:spcPts val="0"/>
              </a:spcBef>
              <a:spcAft>
                <a:spcPts val="0"/>
              </a:spcAft>
              <a:buNone/>
            </a:pPr>
            <a:r>
              <a:rPr lang="en">
                <a:latin typeface="Dosis"/>
                <a:ea typeface="Dosis"/>
                <a:cs typeface="Dosis"/>
                <a:sym typeface="Dosis"/>
              </a:rPr>
              <a:t>Boundary</a:t>
            </a:r>
            <a:endParaRPr>
              <a:latin typeface="Dosis"/>
              <a:ea typeface="Dosis"/>
              <a:cs typeface="Dosis"/>
              <a:sym typeface="Dosis"/>
            </a:endParaRPr>
          </a:p>
        </p:txBody>
      </p:sp>
      <p:sp>
        <p:nvSpPr>
          <p:cNvPr id="411" name="Shape 411"/>
          <p:cNvSpPr/>
          <p:nvPr/>
        </p:nvSpPr>
        <p:spPr>
          <a:xfrm>
            <a:off x="755240" y="1470700"/>
            <a:ext cx="3951600" cy="2576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latin typeface="Dosis"/>
                <a:ea typeface="Dosis"/>
                <a:cs typeface="Dosis"/>
                <a:sym typeface="Dosis"/>
              </a:rPr>
              <a:t>Team </a:t>
            </a:r>
            <a:endParaRPr>
              <a:latin typeface="Dosis"/>
              <a:ea typeface="Dosis"/>
              <a:cs typeface="Dosis"/>
              <a:sym typeface="Dosis"/>
            </a:endParaRPr>
          </a:p>
          <a:p>
            <a:pPr indent="0" lvl="0" marL="0">
              <a:spcBef>
                <a:spcPts val="0"/>
              </a:spcBef>
              <a:spcAft>
                <a:spcPts val="0"/>
              </a:spcAft>
              <a:buNone/>
            </a:pPr>
            <a:r>
              <a:rPr lang="en">
                <a:latin typeface="Dosis"/>
                <a:ea typeface="Dosis"/>
                <a:cs typeface="Dosis"/>
                <a:sym typeface="Dosis"/>
              </a:rPr>
              <a:t>Boundary</a:t>
            </a:r>
            <a:endParaRPr>
              <a:latin typeface="Dosis"/>
              <a:ea typeface="Dosis"/>
              <a:cs typeface="Dosis"/>
              <a:sym typeface="Dosis"/>
            </a:endParaRPr>
          </a:p>
        </p:txBody>
      </p:sp>
      <p:sp>
        <p:nvSpPr>
          <p:cNvPr id="412" name="Shape 412"/>
          <p:cNvSpPr/>
          <p:nvPr/>
        </p:nvSpPr>
        <p:spPr>
          <a:xfrm>
            <a:off x="4615240" y="1407650"/>
            <a:ext cx="3645900" cy="2576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latin typeface="Dosis"/>
                <a:ea typeface="Dosis"/>
                <a:cs typeface="Dosis"/>
                <a:sym typeface="Dosis"/>
              </a:rPr>
              <a:t>Team </a:t>
            </a:r>
            <a:endParaRPr>
              <a:latin typeface="Dosis"/>
              <a:ea typeface="Dosis"/>
              <a:cs typeface="Dosis"/>
              <a:sym typeface="Dosis"/>
            </a:endParaRPr>
          </a:p>
          <a:p>
            <a:pPr indent="0" lvl="0" marL="0" rtl="0">
              <a:spcBef>
                <a:spcPts val="0"/>
              </a:spcBef>
              <a:spcAft>
                <a:spcPts val="0"/>
              </a:spcAft>
              <a:buNone/>
            </a:pPr>
            <a:r>
              <a:rPr lang="en">
                <a:latin typeface="Dosis"/>
                <a:ea typeface="Dosis"/>
                <a:cs typeface="Dosis"/>
                <a:sym typeface="Dosis"/>
              </a:rPr>
              <a:t>Boundary</a:t>
            </a:r>
            <a:endParaRPr>
              <a:latin typeface="Dosis"/>
              <a:ea typeface="Dosis"/>
              <a:cs typeface="Dosis"/>
              <a:sym typeface="Dosis"/>
            </a:endParaRPr>
          </a:p>
        </p:txBody>
      </p:sp>
      <p:sp>
        <p:nvSpPr>
          <p:cNvPr id="413" name="Shape 413"/>
          <p:cNvSpPr/>
          <p:nvPr/>
        </p:nvSpPr>
        <p:spPr>
          <a:xfrm>
            <a:off x="3065534" y="1767482"/>
            <a:ext cx="561300" cy="84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a:off x="2438109" y="1727599"/>
            <a:ext cx="605100" cy="923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1670767" y="1848716"/>
            <a:ext cx="730800" cy="69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1087840" y="1804686"/>
            <a:ext cx="561300" cy="106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17" name="Shape 417"/>
          <p:cNvSpPr/>
          <p:nvPr/>
        </p:nvSpPr>
        <p:spPr>
          <a:xfrm>
            <a:off x="1764629" y="2753050"/>
            <a:ext cx="1937100" cy="98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txBox="1"/>
          <p:nvPr/>
        </p:nvSpPr>
        <p:spPr>
          <a:xfrm>
            <a:off x="527550" y="100933"/>
            <a:ext cx="8176800" cy="115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4800">
                <a:solidFill>
                  <a:srgbClr val="FFFFFF"/>
                </a:solidFill>
                <a:latin typeface="Dosis"/>
                <a:ea typeface="Dosis"/>
                <a:cs typeface="Dosis"/>
                <a:sym typeface="Dosis"/>
              </a:rPr>
              <a:t>Microservices </a:t>
            </a:r>
            <a:r>
              <a:rPr lang="en" sz="4800">
                <a:solidFill>
                  <a:srgbClr val="FFFFFF"/>
                </a:solidFill>
                <a:latin typeface="Dosis"/>
                <a:ea typeface="Dosis"/>
                <a:cs typeface="Dosis"/>
                <a:sym typeface="Dosis"/>
              </a:rPr>
              <a:t>Architecture System</a:t>
            </a:r>
            <a:r>
              <a:rPr lang="en" sz="4800">
                <a:solidFill>
                  <a:srgbClr val="FFFFFF"/>
                </a:solidFill>
                <a:latin typeface="Dosis"/>
                <a:ea typeface="Dosis"/>
                <a:cs typeface="Dosis"/>
                <a:sym typeface="Dosis"/>
              </a:rPr>
              <a:t> </a:t>
            </a:r>
            <a:endParaRPr sz="4800">
              <a:solidFill>
                <a:srgbClr val="FFFFFF"/>
              </a:solidFill>
              <a:latin typeface="Dosis"/>
              <a:ea typeface="Dosis"/>
              <a:cs typeface="Dosis"/>
              <a:sym typeface="Dosis"/>
            </a:endParaRPr>
          </a:p>
        </p:txBody>
      </p:sp>
      <p:sp>
        <p:nvSpPr>
          <p:cNvPr id="419" name="Shape 419"/>
          <p:cNvSpPr/>
          <p:nvPr/>
        </p:nvSpPr>
        <p:spPr>
          <a:xfrm>
            <a:off x="1878753" y="2842730"/>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20" name="Shape 420"/>
          <p:cNvSpPr/>
          <p:nvPr/>
        </p:nvSpPr>
        <p:spPr>
          <a:xfrm>
            <a:off x="1146186" y="1945170"/>
            <a:ext cx="444300" cy="645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1800">
              <a:latin typeface="Dosis"/>
              <a:ea typeface="Dosis"/>
              <a:cs typeface="Dosis"/>
              <a:sym typeface="Dosis"/>
            </a:endParaRPr>
          </a:p>
        </p:txBody>
      </p:sp>
      <p:sp>
        <p:nvSpPr>
          <p:cNvPr id="421" name="Shape 421"/>
          <p:cNvSpPr/>
          <p:nvPr/>
        </p:nvSpPr>
        <p:spPr>
          <a:xfrm>
            <a:off x="2439658" y="1804689"/>
            <a:ext cx="605016" cy="691632"/>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2400">
              <a:latin typeface="Dosis"/>
              <a:ea typeface="Dosis"/>
              <a:cs typeface="Dosis"/>
              <a:sym typeface="Dosis"/>
            </a:endParaRPr>
          </a:p>
        </p:txBody>
      </p:sp>
      <p:sp>
        <p:nvSpPr>
          <p:cNvPr id="422" name="Shape 422"/>
          <p:cNvSpPr/>
          <p:nvPr/>
        </p:nvSpPr>
        <p:spPr>
          <a:xfrm>
            <a:off x="1720430" y="1945171"/>
            <a:ext cx="630300" cy="488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23" name="Shape 423"/>
          <p:cNvSpPr/>
          <p:nvPr/>
        </p:nvSpPr>
        <p:spPr>
          <a:xfrm>
            <a:off x="2482747" y="2869079"/>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24" name="Shape 424"/>
          <p:cNvSpPr/>
          <p:nvPr/>
        </p:nvSpPr>
        <p:spPr>
          <a:xfrm>
            <a:off x="3086741" y="2818737"/>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25" name="Shape 425"/>
          <p:cNvSpPr txBox="1"/>
          <p:nvPr/>
        </p:nvSpPr>
        <p:spPr>
          <a:xfrm>
            <a:off x="3078965" y="1852618"/>
            <a:ext cx="495300" cy="12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latin typeface="Dosis"/>
              <a:ea typeface="Dosis"/>
              <a:cs typeface="Dosis"/>
              <a:sym typeface="Dosis"/>
            </a:endParaRPr>
          </a:p>
        </p:txBody>
      </p:sp>
      <p:sp>
        <p:nvSpPr>
          <p:cNvPr id="426" name="Shape 426"/>
          <p:cNvSpPr/>
          <p:nvPr/>
        </p:nvSpPr>
        <p:spPr>
          <a:xfrm>
            <a:off x="6939884" y="1767482"/>
            <a:ext cx="561300" cy="84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6312459" y="1727599"/>
            <a:ext cx="605100" cy="923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5545117" y="1848716"/>
            <a:ext cx="730800" cy="69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4962190" y="1804686"/>
            <a:ext cx="561300" cy="106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30" name="Shape 430"/>
          <p:cNvSpPr/>
          <p:nvPr/>
        </p:nvSpPr>
        <p:spPr>
          <a:xfrm>
            <a:off x="5638979" y="2753050"/>
            <a:ext cx="1937100" cy="98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5753103" y="2842730"/>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32" name="Shape 432"/>
          <p:cNvSpPr/>
          <p:nvPr/>
        </p:nvSpPr>
        <p:spPr>
          <a:xfrm>
            <a:off x="5020536" y="1945170"/>
            <a:ext cx="444300" cy="645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1800">
              <a:latin typeface="Dosis"/>
              <a:ea typeface="Dosis"/>
              <a:cs typeface="Dosis"/>
              <a:sym typeface="Dosis"/>
            </a:endParaRPr>
          </a:p>
        </p:txBody>
      </p:sp>
      <p:sp>
        <p:nvSpPr>
          <p:cNvPr id="433" name="Shape 433"/>
          <p:cNvSpPr/>
          <p:nvPr/>
        </p:nvSpPr>
        <p:spPr>
          <a:xfrm>
            <a:off x="6314008" y="1804689"/>
            <a:ext cx="605016" cy="691632"/>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2400">
              <a:latin typeface="Dosis"/>
              <a:ea typeface="Dosis"/>
              <a:cs typeface="Dosis"/>
              <a:sym typeface="Dosis"/>
            </a:endParaRPr>
          </a:p>
        </p:txBody>
      </p:sp>
      <p:sp>
        <p:nvSpPr>
          <p:cNvPr id="434" name="Shape 434"/>
          <p:cNvSpPr/>
          <p:nvPr/>
        </p:nvSpPr>
        <p:spPr>
          <a:xfrm>
            <a:off x="5594780" y="1945171"/>
            <a:ext cx="630300" cy="488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35" name="Shape 435"/>
          <p:cNvSpPr/>
          <p:nvPr/>
        </p:nvSpPr>
        <p:spPr>
          <a:xfrm>
            <a:off x="6357097" y="2869079"/>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36" name="Shape 436"/>
          <p:cNvSpPr/>
          <p:nvPr/>
        </p:nvSpPr>
        <p:spPr>
          <a:xfrm>
            <a:off x="6961091" y="2818737"/>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37" name="Shape 437"/>
          <p:cNvSpPr txBox="1"/>
          <p:nvPr/>
        </p:nvSpPr>
        <p:spPr>
          <a:xfrm>
            <a:off x="6953315" y="1852618"/>
            <a:ext cx="495300" cy="12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latin typeface="Dosis"/>
              <a:ea typeface="Dosis"/>
              <a:cs typeface="Dosis"/>
              <a:sym typeface="Dosis"/>
            </a:endParaRPr>
          </a:p>
        </p:txBody>
      </p:sp>
      <p:sp>
        <p:nvSpPr>
          <p:cNvPr id="438" name="Shape 438"/>
          <p:cNvSpPr/>
          <p:nvPr/>
        </p:nvSpPr>
        <p:spPr>
          <a:xfrm>
            <a:off x="7721059" y="4256815"/>
            <a:ext cx="561300" cy="84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nvSpPr>
        <p:spPr>
          <a:xfrm>
            <a:off x="7093634" y="4216933"/>
            <a:ext cx="605100" cy="923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nvSpPr>
        <p:spPr>
          <a:xfrm>
            <a:off x="6326292" y="4338049"/>
            <a:ext cx="730800" cy="69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p:nvPr/>
        </p:nvSpPr>
        <p:spPr>
          <a:xfrm>
            <a:off x="5743365" y="4294020"/>
            <a:ext cx="561300" cy="106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42" name="Shape 442"/>
          <p:cNvSpPr/>
          <p:nvPr/>
        </p:nvSpPr>
        <p:spPr>
          <a:xfrm>
            <a:off x="6420154" y="5242383"/>
            <a:ext cx="1937100" cy="98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Shape 443"/>
          <p:cNvSpPr/>
          <p:nvPr/>
        </p:nvSpPr>
        <p:spPr>
          <a:xfrm>
            <a:off x="6534278" y="5332063"/>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44" name="Shape 444"/>
          <p:cNvSpPr/>
          <p:nvPr/>
        </p:nvSpPr>
        <p:spPr>
          <a:xfrm>
            <a:off x="5801711" y="4434504"/>
            <a:ext cx="444300" cy="645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1800">
              <a:latin typeface="Dosis"/>
              <a:ea typeface="Dosis"/>
              <a:cs typeface="Dosis"/>
              <a:sym typeface="Dosis"/>
            </a:endParaRPr>
          </a:p>
        </p:txBody>
      </p:sp>
      <p:sp>
        <p:nvSpPr>
          <p:cNvPr id="445" name="Shape 445"/>
          <p:cNvSpPr/>
          <p:nvPr/>
        </p:nvSpPr>
        <p:spPr>
          <a:xfrm>
            <a:off x="7095183" y="4294022"/>
            <a:ext cx="605016" cy="691632"/>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2400">
              <a:latin typeface="Dosis"/>
              <a:ea typeface="Dosis"/>
              <a:cs typeface="Dosis"/>
              <a:sym typeface="Dosis"/>
            </a:endParaRPr>
          </a:p>
        </p:txBody>
      </p:sp>
      <p:sp>
        <p:nvSpPr>
          <p:cNvPr id="446" name="Shape 446"/>
          <p:cNvSpPr/>
          <p:nvPr/>
        </p:nvSpPr>
        <p:spPr>
          <a:xfrm>
            <a:off x="6375955" y="4434505"/>
            <a:ext cx="630300" cy="488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47" name="Shape 447"/>
          <p:cNvSpPr/>
          <p:nvPr/>
        </p:nvSpPr>
        <p:spPr>
          <a:xfrm>
            <a:off x="7138272" y="5358412"/>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48" name="Shape 448"/>
          <p:cNvSpPr/>
          <p:nvPr/>
        </p:nvSpPr>
        <p:spPr>
          <a:xfrm>
            <a:off x="7742266" y="5308070"/>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49" name="Shape 449"/>
          <p:cNvSpPr txBox="1"/>
          <p:nvPr/>
        </p:nvSpPr>
        <p:spPr>
          <a:xfrm>
            <a:off x="7734490" y="4341952"/>
            <a:ext cx="495300" cy="12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latin typeface="Dosis"/>
              <a:ea typeface="Dosis"/>
              <a:cs typeface="Dosis"/>
              <a:sym typeface="Dosis"/>
            </a:endParaRPr>
          </a:p>
        </p:txBody>
      </p:sp>
      <p:sp>
        <p:nvSpPr>
          <p:cNvPr id="450" name="Shape 450"/>
          <p:cNvSpPr/>
          <p:nvPr/>
        </p:nvSpPr>
        <p:spPr>
          <a:xfrm>
            <a:off x="3765659" y="4339315"/>
            <a:ext cx="561300" cy="84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nvSpPr>
        <p:spPr>
          <a:xfrm>
            <a:off x="3138234" y="4299433"/>
            <a:ext cx="605100" cy="923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Shape 452"/>
          <p:cNvSpPr/>
          <p:nvPr/>
        </p:nvSpPr>
        <p:spPr>
          <a:xfrm>
            <a:off x="2370892" y="4420549"/>
            <a:ext cx="730800" cy="69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a:off x="1787965" y="4376520"/>
            <a:ext cx="561300" cy="106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54" name="Shape 454"/>
          <p:cNvSpPr/>
          <p:nvPr/>
        </p:nvSpPr>
        <p:spPr>
          <a:xfrm>
            <a:off x="2464754" y="5324883"/>
            <a:ext cx="1937100" cy="98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2578878" y="5414563"/>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56" name="Shape 456"/>
          <p:cNvSpPr/>
          <p:nvPr/>
        </p:nvSpPr>
        <p:spPr>
          <a:xfrm>
            <a:off x="1846311" y="4517004"/>
            <a:ext cx="444300" cy="645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1800">
              <a:latin typeface="Dosis"/>
              <a:ea typeface="Dosis"/>
              <a:cs typeface="Dosis"/>
              <a:sym typeface="Dosis"/>
            </a:endParaRPr>
          </a:p>
        </p:txBody>
      </p:sp>
      <p:sp>
        <p:nvSpPr>
          <p:cNvPr id="457" name="Shape 457"/>
          <p:cNvSpPr/>
          <p:nvPr/>
        </p:nvSpPr>
        <p:spPr>
          <a:xfrm>
            <a:off x="3139783" y="4376522"/>
            <a:ext cx="605016" cy="691632"/>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Dosis"/>
                <a:ea typeface="Dosis"/>
                <a:cs typeface="Dosis"/>
                <a:sym typeface="Dosis"/>
              </a:rPr>
              <a:t>    </a:t>
            </a:r>
            <a:endParaRPr sz="2400">
              <a:latin typeface="Dosis"/>
              <a:ea typeface="Dosis"/>
              <a:cs typeface="Dosis"/>
              <a:sym typeface="Dosis"/>
            </a:endParaRPr>
          </a:p>
        </p:txBody>
      </p:sp>
      <p:sp>
        <p:nvSpPr>
          <p:cNvPr id="458" name="Shape 458"/>
          <p:cNvSpPr/>
          <p:nvPr/>
        </p:nvSpPr>
        <p:spPr>
          <a:xfrm>
            <a:off x="2420555" y="4517005"/>
            <a:ext cx="630300" cy="488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59" name="Shape 459"/>
          <p:cNvSpPr/>
          <p:nvPr/>
        </p:nvSpPr>
        <p:spPr>
          <a:xfrm>
            <a:off x="3182872" y="5440912"/>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60" name="Shape 460"/>
          <p:cNvSpPr/>
          <p:nvPr/>
        </p:nvSpPr>
        <p:spPr>
          <a:xfrm>
            <a:off x="3786866" y="5390570"/>
            <a:ext cx="518861" cy="81662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600">
                <a:latin typeface="Dosis"/>
                <a:ea typeface="Dosis"/>
                <a:cs typeface="Dosis"/>
                <a:sym typeface="Dosis"/>
              </a:rPr>
              <a:t> </a:t>
            </a:r>
            <a:endParaRPr sz="3600">
              <a:latin typeface="Dosis"/>
              <a:ea typeface="Dosis"/>
              <a:cs typeface="Dosis"/>
              <a:sym typeface="Dosis"/>
            </a:endParaRPr>
          </a:p>
        </p:txBody>
      </p:sp>
      <p:sp>
        <p:nvSpPr>
          <p:cNvPr id="461" name="Shape 461"/>
          <p:cNvSpPr txBox="1"/>
          <p:nvPr/>
        </p:nvSpPr>
        <p:spPr>
          <a:xfrm>
            <a:off x="3779090" y="4424452"/>
            <a:ext cx="495300" cy="12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latin typeface="Dosis"/>
              <a:ea typeface="Dosis"/>
              <a:cs typeface="Dosis"/>
              <a:sym typeface="Dosis"/>
            </a:endParaRPr>
          </a:p>
        </p:txBody>
      </p:sp>
      <p:sp>
        <p:nvSpPr>
          <p:cNvPr id="462" name="Shape 462"/>
          <p:cNvSpPr/>
          <p:nvPr/>
        </p:nvSpPr>
        <p:spPr>
          <a:xfrm rot="-5400000">
            <a:off x="3052925" y="2092517"/>
            <a:ext cx="505500" cy="351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rot="-5400000">
            <a:off x="6930700" y="2092517"/>
            <a:ext cx="505500" cy="351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p:nvPr/>
        </p:nvSpPr>
        <p:spPr>
          <a:xfrm rot="-5400000">
            <a:off x="3793575" y="4605717"/>
            <a:ext cx="505500" cy="351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Shape 465"/>
          <p:cNvSpPr/>
          <p:nvPr/>
        </p:nvSpPr>
        <p:spPr>
          <a:xfrm rot="-5400000">
            <a:off x="7711875" y="4546900"/>
            <a:ext cx="505500" cy="3510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9" name="Shape 469"/>
        <p:cNvGrpSpPr/>
        <p:nvPr/>
      </p:nvGrpSpPr>
      <p:grpSpPr>
        <a:xfrm>
          <a:off x="0" y="0"/>
          <a:ext cx="0" cy="0"/>
          <a:chOff x="0" y="0"/>
          <a:chExt cx="0" cy="0"/>
        </a:xfrm>
      </p:grpSpPr>
      <p:sp>
        <p:nvSpPr>
          <p:cNvPr id="470" name="Shape 470"/>
          <p:cNvSpPr txBox="1"/>
          <p:nvPr>
            <p:ph type="title"/>
          </p:nvPr>
        </p:nvSpPr>
        <p:spPr>
          <a:xfrm>
            <a:off x="1789050" y="363300"/>
            <a:ext cx="6934800" cy="92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Exercise 1 / Controlled Design</a:t>
            </a:r>
            <a:endParaRPr sz="4800"/>
          </a:p>
        </p:txBody>
      </p:sp>
      <p:sp>
        <p:nvSpPr>
          <p:cNvPr id="471" name="Shape 471"/>
          <p:cNvSpPr txBox="1"/>
          <p:nvPr>
            <p:ph idx="4294967295" type="body"/>
          </p:nvPr>
        </p:nvSpPr>
        <p:spPr>
          <a:xfrm>
            <a:off x="2616100" y="1284500"/>
            <a:ext cx="6462600" cy="4887300"/>
          </a:xfrm>
          <a:prstGeom prst="rect">
            <a:avLst/>
          </a:prstGeom>
        </p:spPr>
        <p:txBody>
          <a:bodyPr anchorCtr="0" anchor="t" bIns="91425" lIns="91425" spcFirstLastPara="1" rIns="91425" wrap="square" tIns="91425">
            <a:noAutofit/>
          </a:bodyPr>
          <a:lstStyle/>
          <a:p>
            <a:pPr indent="-457200" lvl="0" marL="457200" rtl="0">
              <a:spcBef>
                <a:spcPts val="600"/>
              </a:spcBef>
              <a:spcAft>
                <a:spcPts val="0"/>
              </a:spcAft>
              <a:buSzPts val="3600"/>
              <a:buChar char="⊷"/>
            </a:pPr>
            <a:r>
              <a:rPr lang="en" sz="3600"/>
              <a:t>Divide Into Product &amp; Delivery Teams</a:t>
            </a:r>
            <a:endParaRPr sz="3600"/>
          </a:p>
          <a:p>
            <a:pPr indent="-457200" lvl="0" marL="457200" rtl="0">
              <a:spcBef>
                <a:spcPts val="0"/>
              </a:spcBef>
              <a:spcAft>
                <a:spcPts val="0"/>
              </a:spcAft>
              <a:buSzPts val="3600"/>
              <a:buChar char="⊷"/>
            </a:pPr>
            <a:r>
              <a:rPr lang="en" sz="3600"/>
              <a:t>Designate Runners For Communication </a:t>
            </a:r>
            <a:endParaRPr sz="3600"/>
          </a:p>
          <a:p>
            <a:pPr indent="-457200" lvl="0" marL="457200" rtl="0">
              <a:spcBef>
                <a:spcPts val="0"/>
              </a:spcBef>
              <a:spcAft>
                <a:spcPts val="0"/>
              </a:spcAft>
              <a:buSzPts val="3600"/>
              <a:buChar char="⊷"/>
            </a:pPr>
            <a:r>
              <a:rPr lang="en" sz="3600"/>
              <a:t>Focus On Value To Customer</a:t>
            </a:r>
            <a:endParaRPr sz="3600"/>
          </a:p>
          <a:p>
            <a:pPr indent="0" lvl="0" marL="0" rtl="0">
              <a:spcBef>
                <a:spcPts val="600"/>
              </a:spcBef>
              <a:spcAft>
                <a:spcPts val="0"/>
              </a:spcAft>
              <a:buNone/>
            </a:pPr>
            <a:r>
              <a:t/>
            </a:r>
            <a:endParaRPr sz="3600"/>
          </a:p>
          <a:p>
            <a:pPr indent="0" lvl="0" marL="914400" rtl="0">
              <a:spcBef>
                <a:spcPts val="600"/>
              </a:spcBef>
              <a:spcAft>
                <a:spcPts val="0"/>
              </a:spcAft>
              <a:buNone/>
            </a:pPr>
            <a:r>
              <a:rPr lang="en" sz="3600"/>
              <a:t>How many acceptable airplanes can you complete in ten minutes?</a:t>
            </a:r>
            <a:endParaRPr sz="3600"/>
          </a:p>
        </p:txBody>
      </p:sp>
      <p:sp>
        <p:nvSpPr>
          <p:cNvPr id="472" name="Shape 472"/>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1B148"/>
        </a:solidFill>
      </p:bgPr>
    </p:bg>
    <p:spTree>
      <p:nvGrpSpPr>
        <p:cNvPr id="476" name="Shape 476"/>
        <p:cNvGrpSpPr/>
        <p:nvPr/>
      </p:nvGrpSpPr>
      <p:grpSpPr>
        <a:xfrm>
          <a:off x="0" y="0"/>
          <a:ext cx="0" cy="0"/>
          <a:chOff x="0" y="0"/>
          <a:chExt cx="0" cy="0"/>
        </a:xfrm>
      </p:grpSpPr>
      <p:sp>
        <p:nvSpPr>
          <p:cNvPr id="477" name="Shape 477"/>
          <p:cNvSpPr txBox="1"/>
          <p:nvPr>
            <p:ph idx="4294967295" type="ctrTitle"/>
          </p:nvPr>
        </p:nvSpPr>
        <p:spPr>
          <a:xfrm>
            <a:off x="4666125" y="2923933"/>
            <a:ext cx="4020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B8F567"/>
                </a:solidFill>
              </a:rPr>
              <a:t>Debrief</a:t>
            </a:r>
            <a:endParaRPr sz="7200">
              <a:solidFill>
                <a:srgbClr val="B8F567"/>
              </a:solidFill>
            </a:endParaRPr>
          </a:p>
        </p:txBody>
      </p:sp>
      <p:sp>
        <p:nvSpPr>
          <p:cNvPr id="478" name="Shape 478"/>
          <p:cNvSpPr txBox="1"/>
          <p:nvPr>
            <p:ph idx="4294967295" type="subTitle"/>
          </p:nvPr>
        </p:nvSpPr>
        <p:spPr>
          <a:xfrm>
            <a:off x="4666125" y="4470340"/>
            <a:ext cx="40206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FFFFFF"/>
                </a:solidFill>
              </a:rPr>
              <a:t>Questions, Ideas, &amp; Observations</a:t>
            </a:r>
            <a:endParaRPr sz="1800">
              <a:solidFill>
                <a:srgbClr val="FFFFFF"/>
              </a:solidFill>
            </a:endParaRPr>
          </a:p>
        </p:txBody>
      </p:sp>
      <p:sp>
        <p:nvSpPr>
          <p:cNvPr id="479" name="Shape 479"/>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80" name="Shape 480"/>
          <p:cNvGrpSpPr/>
          <p:nvPr/>
        </p:nvGrpSpPr>
        <p:grpSpPr>
          <a:xfrm>
            <a:off x="463496" y="578786"/>
            <a:ext cx="1417581" cy="1448342"/>
            <a:chOff x="5926225" y="921350"/>
            <a:chExt cx="517800" cy="504350"/>
          </a:xfrm>
        </p:grpSpPr>
        <p:sp>
          <p:nvSpPr>
            <p:cNvPr id="481" name="Shape 481"/>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Shape 482"/>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83" name="Shape 483"/>
          <p:cNvSpPr/>
          <p:nvPr/>
        </p:nvSpPr>
        <p:spPr>
          <a:xfrm>
            <a:off x="2027271" y="1221932"/>
            <a:ext cx="1417580" cy="1067690"/>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84" name="Shape 484"/>
          <p:cNvGrpSpPr/>
          <p:nvPr/>
        </p:nvGrpSpPr>
        <p:grpSpPr>
          <a:xfrm>
            <a:off x="1749024" y="4276587"/>
            <a:ext cx="1128571" cy="1961335"/>
            <a:chOff x="2624850" y="4296000"/>
            <a:chExt cx="380400" cy="495825"/>
          </a:xfrm>
        </p:grpSpPr>
        <p:sp>
          <p:nvSpPr>
            <p:cNvPr id="485" name="Shape 485"/>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88" name="Shape 488"/>
          <p:cNvSpPr/>
          <p:nvPr/>
        </p:nvSpPr>
        <p:spPr>
          <a:xfrm>
            <a:off x="1119751" y="3025540"/>
            <a:ext cx="1775404" cy="1308437"/>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3404615" y="793333"/>
            <a:ext cx="696695" cy="524790"/>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txBox="1"/>
          <p:nvPr>
            <p:ph idx="4294967295" type="body"/>
          </p:nvPr>
        </p:nvSpPr>
        <p:spPr>
          <a:xfrm>
            <a:off x="6738950" y="5749667"/>
            <a:ext cx="1296600" cy="720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a:t>
            </a:r>
            <a:endParaRPr b="1" sz="1200">
              <a:solidFill>
                <a:srgbClr val="FFFFFF"/>
              </a:solidFill>
            </a:endParaRPr>
          </a:p>
          <a:p>
            <a:pPr indent="0" lvl="0" marL="0" rtl="0">
              <a:spcBef>
                <a:spcPts val="0"/>
              </a:spcBef>
              <a:spcAft>
                <a:spcPts val="0"/>
              </a:spcAft>
              <a:buClr>
                <a:schemeClr val="dk1"/>
              </a:buClr>
              <a:buSzPts val="1100"/>
              <a:buFont typeface="Arial"/>
              <a:buNone/>
            </a:pPr>
            <a:r>
              <a:rPr b="1" lang="en" sz="1200">
                <a:solidFill>
                  <a:srgbClr val="FFFFFF"/>
                </a:solidFill>
              </a:rPr>
              <a:t>@melthetester</a:t>
            </a:r>
            <a:endParaRPr b="1"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ctrTitle"/>
          </p:nvPr>
        </p:nvSpPr>
        <p:spPr>
          <a:xfrm>
            <a:off x="5349175" y="2619133"/>
            <a:ext cx="31089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t>PART II</a:t>
            </a:r>
            <a:endParaRPr sz="7200"/>
          </a:p>
        </p:txBody>
      </p:sp>
      <p:sp>
        <p:nvSpPr>
          <p:cNvPr id="496" name="Shape 496"/>
          <p:cNvSpPr txBox="1"/>
          <p:nvPr>
            <p:ph idx="1" type="subTitle"/>
          </p:nvPr>
        </p:nvSpPr>
        <p:spPr>
          <a:xfrm>
            <a:off x="5349175" y="4294739"/>
            <a:ext cx="31089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This section will not feature Leslie Nielson….</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00" name="Shape 500"/>
        <p:cNvGrpSpPr/>
        <p:nvPr/>
      </p:nvGrpSpPr>
      <p:grpSpPr>
        <a:xfrm>
          <a:off x="0" y="0"/>
          <a:ext cx="0" cy="0"/>
          <a:chOff x="0" y="0"/>
          <a:chExt cx="0" cy="0"/>
        </a:xfrm>
      </p:grpSpPr>
      <p:sp>
        <p:nvSpPr>
          <p:cNvPr id="501" name="Shape 501"/>
          <p:cNvSpPr txBox="1"/>
          <p:nvPr>
            <p:ph type="title"/>
          </p:nvPr>
        </p:nvSpPr>
        <p:spPr>
          <a:xfrm>
            <a:off x="1789050" y="363300"/>
            <a:ext cx="7959900" cy="92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000"/>
              <a:t>Exercise 2 / Self-Organized Design</a:t>
            </a:r>
            <a:endParaRPr sz="4000"/>
          </a:p>
        </p:txBody>
      </p:sp>
      <p:sp>
        <p:nvSpPr>
          <p:cNvPr id="502" name="Shape 502"/>
          <p:cNvSpPr txBox="1"/>
          <p:nvPr>
            <p:ph idx="4294967295" type="body"/>
          </p:nvPr>
        </p:nvSpPr>
        <p:spPr>
          <a:xfrm>
            <a:off x="3458550" y="1284500"/>
            <a:ext cx="5387400" cy="4887300"/>
          </a:xfrm>
          <a:prstGeom prst="rect">
            <a:avLst/>
          </a:prstGeom>
        </p:spPr>
        <p:txBody>
          <a:bodyPr anchorCtr="0" anchor="t" bIns="91425" lIns="91425" spcFirstLastPara="1" rIns="91425" wrap="square" tIns="91425">
            <a:noAutofit/>
          </a:bodyPr>
          <a:lstStyle/>
          <a:p>
            <a:pPr indent="-457200" lvl="0" marL="457200" rtl="0">
              <a:spcBef>
                <a:spcPts val="600"/>
              </a:spcBef>
              <a:spcAft>
                <a:spcPts val="0"/>
              </a:spcAft>
              <a:buSzPts val="3600"/>
              <a:buChar char="⊷"/>
            </a:pPr>
            <a:r>
              <a:rPr lang="en" sz="3600"/>
              <a:t>Self-Organize with you Pair Group</a:t>
            </a:r>
            <a:endParaRPr sz="3600"/>
          </a:p>
          <a:p>
            <a:pPr indent="-457200" lvl="0" marL="457200" rtl="0">
              <a:spcBef>
                <a:spcPts val="0"/>
              </a:spcBef>
              <a:spcAft>
                <a:spcPts val="0"/>
              </a:spcAft>
              <a:buSzPts val="3600"/>
              <a:buChar char="⊷"/>
            </a:pPr>
            <a:r>
              <a:rPr lang="en" sz="3600"/>
              <a:t>Collaborate As Desired</a:t>
            </a:r>
            <a:endParaRPr sz="3600"/>
          </a:p>
          <a:p>
            <a:pPr indent="-457200" lvl="0" marL="457200" rtl="0">
              <a:spcBef>
                <a:spcPts val="0"/>
              </a:spcBef>
              <a:spcAft>
                <a:spcPts val="0"/>
              </a:spcAft>
              <a:buSzPts val="3600"/>
              <a:buChar char="⊷"/>
            </a:pPr>
            <a:r>
              <a:rPr lang="en" sz="3600"/>
              <a:t>Focus On Value</a:t>
            </a:r>
            <a:endParaRPr sz="3600"/>
          </a:p>
          <a:p>
            <a:pPr indent="0" lvl="0" marL="0" rtl="0">
              <a:spcBef>
                <a:spcPts val="600"/>
              </a:spcBef>
              <a:spcAft>
                <a:spcPts val="0"/>
              </a:spcAft>
              <a:buNone/>
            </a:pPr>
            <a:r>
              <a:t/>
            </a:r>
            <a:endParaRPr sz="3600"/>
          </a:p>
          <a:p>
            <a:pPr indent="0" lvl="0" marL="0" rtl="0">
              <a:spcBef>
                <a:spcPts val="600"/>
              </a:spcBef>
              <a:spcAft>
                <a:spcPts val="0"/>
              </a:spcAft>
              <a:buNone/>
            </a:pPr>
            <a:r>
              <a:rPr lang="en" sz="3600"/>
              <a:t>When people self-organize how do the results change?</a:t>
            </a:r>
            <a:endParaRPr sz="3600"/>
          </a:p>
        </p:txBody>
      </p:sp>
      <p:sp>
        <p:nvSpPr>
          <p:cNvPr id="503" name="Shape 503"/>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F1F3"/>
        </a:solidFill>
      </p:bgPr>
    </p:bg>
    <p:spTree>
      <p:nvGrpSpPr>
        <p:cNvPr id="283" name="Shape 283"/>
        <p:cNvGrpSpPr/>
        <p:nvPr/>
      </p:nvGrpSpPr>
      <p:grpSpPr>
        <a:xfrm>
          <a:off x="0" y="0"/>
          <a:ext cx="0" cy="0"/>
          <a:chOff x="0" y="0"/>
          <a:chExt cx="0" cy="0"/>
        </a:xfrm>
      </p:grpSpPr>
      <p:sp>
        <p:nvSpPr>
          <p:cNvPr id="284" name="Shape 284"/>
          <p:cNvSpPr/>
          <p:nvPr/>
        </p:nvSpPr>
        <p:spPr>
          <a:xfrm rot="1588356">
            <a:off x="782753" y="1513269"/>
            <a:ext cx="465218" cy="874008"/>
          </a:xfrm>
          <a:custGeom>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85" name="Shape 285"/>
          <p:cNvPicPr preferRelativeResize="0"/>
          <p:nvPr/>
        </p:nvPicPr>
        <p:blipFill>
          <a:blip r:embed="rId3">
            <a:alphaModFix/>
          </a:blip>
          <a:stretch>
            <a:fillRect/>
          </a:stretch>
        </p:blipFill>
        <p:spPr>
          <a:xfrm>
            <a:off x="1410850" y="4329903"/>
            <a:ext cx="1449550" cy="1449550"/>
          </a:xfrm>
          <a:prstGeom prst="rect">
            <a:avLst/>
          </a:prstGeom>
          <a:noFill/>
          <a:ln>
            <a:noFill/>
          </a:ln>
        </p:spPr>
      </p:pic>
      <p:sp>
        <p:nvSpPr>
          <p:cNvPr id="286" name="Shape 286"/>
          <p:cNvSpPr txBox="1"/>
          <p:nvPr>
            <p:ph idx="4294967295" type="subTitle"/>
          </p:nvPr>
        </p:nvSpPr>
        <p:spPr>
          <a:xfrm>
            <a:off x="341325" y="2487833"/>
            <a:ext cx="5391000" cy="37749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t/>
            </a:r>
            <a:endParaRPr>
              <a:solidFill>
                <a:srgbClr val="FFFFFF"/>
              </a:solidFill>
            </a:endParaRPr>
          </a:p>
          <a:p>
            <a:pPr indent="0" lvl="0" marL="0">
              <a:spcBef>
                <a:spcPts val="600"/>
              </a:spcBef>
              <a:spcAft>
                <a:spcPts val="0"/>
              </a:spcAft>
              <a:buClr>
                <a:schemeClr val="dk1"/>
              </a:buClr>
              <a:buSzPts val="1100"/>
              <a:buFont typeface="Arial"/>
              <a:buNone/>
            </a:pPr>
            <a:r>
              <a:t/>
            </a:r>
            <a:endParaRPr>
              <a:solidFill>
                <a:srgbClr val="FFFFFF"/>
              </a:solidFill>
            </a:endParaRPr>
          </a:p>
        </p:txBody>
      </p:sp>
      <p:sp>
        <p:nvSpPr>
          <p:cNvPr id="287" name="Shape 287"/>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88" name="Shape 288"/>
          <p:cNvSpPr/>
          <p:nvPr/>
        </p:nvSpPr>
        <p:spPr>
          <a:xfrm rot="-6841654">
            <a:off x="207695" y="591385"/>
            <a:ext cx="1174610" cy="731024"/>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89" name="Shape 289"/>
          <p:cNvPicPr preferRelativeResize="0"/>
          <p:nvPr/>
        </p:nvPicPr>
        <p:blipFill>
          <a:blip r:embed="rId4">
            <a:alphaModFix/>
          </a:blip>
          <a:stretch>
            <a:fillRect/>
          </a:stretch>
        </p:blipFill>
        <p:spPr>
          <a:xfrm>
            <a:off x="440400" y="1879948"/>
            <a:ext cx="3648524" cy="2548725"/>
          </a:xfrm>
          <a:prstGeom prst="rect">
            <a:avLst/>
          </a:prstGeom>
          <a:noFill/>
          <a:ln>
            <a:noFill/>
          </a:ln>
        </p:spPr>
      </p:pic>
      <p:sp>
        <p:nvSpPr>
          <p:cNvPr id="290" name="Shape 290"/>
          <p:cNvSpPr txBox="1"/>
          <p:nvPr/>
        </p:nvSpPr>
        <p:spPr>
          <a:xfrm>
            <a:off x="1248250" y="877625"/>
            <a:ext cx="4082100" cy="75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4800">
                <a:solidFill>
                  <a:srgbClr val="51B148"/>
                </a:solidFill>
                <a:latin typeface="Dosis"/>
                <a:ea typeface="Dosis"/>
                <a:cs typeface="Dosis"/>
                <a:sym typeface="Dosis"/>
              </a:rPr>
              <a:t>A little about us</a:t>
            </a:r>
            <a:endParaRPr b="1" sz="4800">
              <a:solidFill>
                <a:srgbClr val="51B148"/>
              </a:solidFill>
              <a:latin typeface="Dosis"/>
              <a:ea typeface="Dosis"/>
              <a:cs typeface="Dosis"/>
              <a:sym typeface="Dosis"/>
            </a:endParaRPr>
          </a:p>
        </p:txBody>
      </p:sp>
      <p:sp>
        <p:nvSpPr>
          <p:cNvPr id="291" name="Shape 291"/>
          <p:cNvSpPr txBox="1"/>
          <p:nvPr>
            <p:ph idx="4294967295" type="body"/>
          </p:nvPr>
        </p:nvSpPr>
        <p:spPr>
          <a:xfrm>
            <a:off x="7672375" y="5749667"/>
            <a:ext cx="1186500" cy="7341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51B148"/>
                </a:solidFill>
              </a:rPr>
              <a:t>@lisacrispin  @melthetester</a:t>
            </a:r>
            <a:endParaRPr sz="1200">
              <a:solidFill>
                <a:srgbClr val="51B148"/>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
        <p:nvSpPr>
          <p:cNvPr id="292" name="Shape 292"/>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rgbClr val="FFFFFF"/>
                </a:solidFill>
              </a:rPr>
              <a:t>‹#›</a:t>
            </a:fld>
            <a:endParaRPr>
              <a:solidFill>
                <a:srgbClr val="FFFFFF"/>
              </a:solidFill>
            </a:endParaRPr>
          </a:p>
        </p:txBody>
      </p:sp>
      <p:pic>
        <p:nvPicPr>
          <p:cNvPr id="293" name="Shape 293"/>
          <p:cNvPicPr preferRelativeResize="0"/>
          <p:nvPr/>
        </p:nvPicPr>
        <p:blipFill>
          <a:blip r:embed="rId5">
            <a:alphaModFix/>
          </a:blip>
          <a:stretch>
            <a:fillRect/>
          </a:stretch>
        </p:blipFill>
        <p:spPr>
          <a:xfrm rot="27">
            <a:off x="4196588" y="2118785"/>
            <a:ext cx="4602170" cy="1204060"/>
          </a:xfrm>
          <a:prstGeom prst="rect">
            <a:avLst/>
          </a:prstGeom>
          <a:noFill/>
          <a:ln>
            <a:noFill/>
          </a:ln>
        </p:spPr>
      </p:pic>
      <p:pic>
        <p:nvPicPr>
          <p:cNvPr id="294" name="Shape 294"/>
          <p:cNvPicPr preferRelativeResize="0"/>
          <p:nvPr/>
        </p:nvPicPr>
        <p:blipFill>
          <a:blip r:embed="rId6">
            <a:alphaModFix/>
          </a:blip>
          <a:stretch>
            <a:fillRect/>
          </a:stretch>
        </p:blipFill>
        <p:spPr>
          <a:xfrm rot="1068614">
            <a:off x="5289785" y="3413226"/>
            <a:ext cx="2188473" cy="2303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1B148"/>
        </a:solidFill>
      </p:bgPr>
    </p:bg>
    <p:spTree>
      <p:nvGrpSpPr>
        <p:cNvPr id="507" name="Shape 507"/>
        <p:cNvGrpSpPr/>
        <p:nvPr/>
      </p:nvGrpSpPr>
      <p:grpSpPr>
        <a:xfrm>
          <a:off x="0" y="0"/>
          <a:ext cx="0" cy="0"/>
          <a:chOff x="0" y="0"/>
          <a:chExt cx="0" cy="0"/>
        </a:xfrm>
      </p:grpSpPr>
      <p:sp>
        <p:nvSpPr>
          <p:cNvPr id="508" name="Shape 508"/>
          <p:cNvSpPr txBox="1"/>
          <p:nvPr>
            <p:ph idx="4294967295" type="ctrTitle"/>
          </p:nvPr>
        </p:nvSpPr>
        <p:spPr>
          <a:xfrm>
            <a:off x="824113" y="1971633"/>
            <a:ext cx="4020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B8F567"/>
                </a:solidFill>
              </a:rPr>
              <a:t>Debrief</a:t>
            </a:r>
            <a:endParaRPr sz="7200">
              <a:solidFill>
                <a:srgbClr val="B8F567"/>
              </a:solidFill>
            </a:endParaRPr>
          </a:p>
        </p:txBody>
      </p:sp>
      <p:sp>
        <p:nvSpPr>
          <p:cNvPr id="509" name="Shape 509"/>
          <p:cNvSpPr txBox="1"/>
          <p:nvPr>
            <p:ph idx="4294967295" type="subTitle"/>
          </p:nvPr>
        </p:nvSpPr>
        <p:spPr>
          <a:xfrm>
            <a:off x="866056" y="4359306"/>
            <a:ext cx="40206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FFFFFF"/>
                </a:solidFill>
              </a:rPr>
              <a:t>Questions, Ideas &amp; Observations</a:t>
            </a:r>
            <a:endParaRPr sz="1800">
              <a:solidFill>
                <a:srgbClr val="FFFFFF"/>
              </a:solidFill>
            </a:endParaRPr>
          </a:p>
        </p:txBody>
      </p:sp>
      <p:sp>
        <p:nvSpPr>
          <p:cNvPr id="510" name="Shape 510"/>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511" name="Shape 511"/>
          <p:cNvGrpSpPr/>
          <p:nvPr/>
        </p:nvGrpSpPr>
        <p:grpSpPr>
          <a:xfrm>
            <a:off x="5439533" y="759815"/>
            <a:ext cx="1417581" cy="1364721"/>
            <a:chOff x="5926225" y="921350"/>
            <a:chExt cx="517800" cy="504350"/>
          </a:xfrm>
        </p:grpSpPr>
        <p:sp>
          <p:nvSpPr>
            <p:cNvPr id="512" name="Shape 512"/>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14" name="Shape 514"/>
          <p:cNvSpPr/>
          <p:nvPr/>
        </p:nvSpPr>
        <p:spPr>
          <a:xfrm>
            <a:off x="7122521" y="1130365"/>
            <a:ext cx="1417580" cy="1067690"/>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15" name="Shape 515"/>
          <p:cNvGrpSpPr/>
          <p:nvPr/>
        </p:nvGrpSpPr>
        <p:grpSpPr>
          <a:xfrm>
            <a:off x="6794549" y="2833053"/>
            <a:ext cx="1128571" cy="1961335"/>
            <a:chOff x="2624850" y="4296000"/>
            <a:chExt cx="380400" cy="495825"/>
          </a:xfrm>
        </p:grpSpPr>
        <p:sp>
          <p:nvSpPr>
            <p:cNvPr id="516" name="Shape 516"/>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19" name="Shape 519"/>
          <p:cNvSpPr/>
          <p:nvPr/>
        </p:nvSpPr>
        <p:spPr>
          <a:xfrm flipH="1">
            <a:off x="4254838" y="3743450"/>
            <a:ext cx="1805190" cy="1308437"/>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Shape 520"/>
          <p:cNvSpPr/>
          <p:nvPr/>
        </p:nvSpPr>
        <p:spPr>
          <a:xfrm>
            <a:off x="4668790" y="605566"/>
            <a:ext cx="696695" cy="524790"/>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txBox="1"/>
          <p:nvPr>
            <p:ph idx="4294967295" type="body"/>
          </p:nvPr>
        </p:nvSpPr>
        <p:spPr>
          <a:xfrm>
            <a:off x="6738950" y="5749667"/>
            <a:ext cx="2119800" cy="425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a:t>
            </a:r>
            <a:endParaRPr b="1" sz="1200">
              <a:solidFill>
                <a:srgbClr val="FFFFFF"/>
              </a:solidFill>
            </a:endParaRPr>
          </a:p>
          <a:p>
            <a:pPr indent="0" lvl="0" marL="0" rtl="0">
              <a:spcBef>
                <a:spcPts val="0"/>
              </a:spcBef>
              <a:spcAft>
                <a:spcPts val="0"/>
              </a:spcAft>
              <a:buClr>
                <a:schemeClr val="dk1"/>
              </a:buClr>
              <a:buSzPts val="1100"/>
              <a:buFont typeface="Arial"/>
              <a:buNone/>
            </a:pPr>
            <a:r>
              <a:rPr b="1" lang="en" sz="1200">
                <a:solidFill>
                  <a:srgbClr val="FFFFFF"/>
                </a:solidFill>
              </a:rPr>
              <a:t>@melthetester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type="ctrTitle"/>
          </p:nvPr>
        </p:nvSpPr>
        <p:spPr>
          <a:xfrm>
            <a:off x="5349175" y="2619133"/>
            <a:ext cx="31089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6000"/>
              <a:t>PART III</a:t>
            </a:r>
            <a:endParaRPr sz="6000"/>
          </a:p>
        </p:txBody>
      </p:sp>
      <p:sp>
        <p:nvSpPr>
          <p:cNvPr id="527" name="Shape 527"/>
          <p:cNvSpPr txBox="1"/>
          <p:nvPr>
            <p:ph idx="1" type="subTitle"/>
          </p:nvPr>
        </p:nvSpPr>
        <p:spPr>
          <a:xfrm>
            <a:off x="5349175" y="4294739"/>
            <a:ext cx="31089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 your typical org chart….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Shape 532"/>
          <p:cNvSpPr/>
          <p:nvPr/>
        </p:nvSpPr>
        <p:spPr>
          <a:xfrm>
            <a:off x="4987300" y="518575"/>
            <a:ext cx="1386900" cy="14097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Databases</a:t>
            </a:r>
            <a:endParaRPr>
              <a:latin typeface="Dosis"/>
              <a:ea typeface="Dosis"/>
              <a:cs typeface="Dosis"/>
              <a:sym typeface="Dosis"/>
            </a:endParaRPr>
          </a:p>
        </p:txBody>
      </p:sp>
      <p:sp>
        <p:nvSpPr>
          <p:cNvPr id="533" name="Shape 533"/>
          <p:cNvSpPr/>
          <p:nvPr/>
        </p:nvSpPr>
        <p:spPr>
          <a:xfrm>
            <a:off x="3507275" y="1157449"/>
            <a:ext cx="2031000" cy="20193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   Service Layer</a:t>
            </a:r>
            <a:endParaRPr>
              <a:latin typeface="Dosis"/>
              <a:ea typeface="Dosis"/>
              <a:cs typeface="Dosis"/>
              <a:sym typeface="Dosis"/>
            </a:endParaRPr>
          </a:p>
        </p:txBody>
      </p:sp>
      <p:sp>
        <p:nvSpPr>
          <p:cNvPr id="534" name="Shape 534"/>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5" name="Shape 535"/>
          <p:cNvSpPr/>
          <p:nvPr/>
        </p:nvSpPr>
        <p:spPr>
          <a:xfrm>
            <a:off x="4787675" y="2235175"/>
            <a:ext cx="1459200" cy="1469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    </a:t>
            </a:r>
            <a:r>
              <a:rPr lang="en">
                <a:latin typeface="Dosis"/>
                <a:ea typeface="Dosis"/>
                <a:cs typeface="Dosis"/>
                <a:sym typeface="Dosis"/>
              </a:rPr>
              <a:t>API #2</a:t>
            </a:r>
            <a:endParaRPr>
              <a:latin typeface="Dosis"/>
              <a:ea typeface="Dosis"/>
              <a:cs typeface="Dosis"/>
              <a:sym typeface="Dosis"/>
            </a:endParaRPr>
          </a:p>
        </p:txBody>
      </p:sp>
      <p:sp>
        <p:nvSpPr>
          <p:cNvPr id="536" name="Shape 536"/>
          <p:cNvSpPr/>
          <p:nvPr/>
        </p:nvSpPr>
        <p:spPr>
          <a:xfrm>
            <a:off x="3947125" y="2736250"/>
            <a:ext cx="1151400" cy="11100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latin typeface="Dosis"/>
                <a:ea typeface="Dosis"/>
                <a:cs typeface="Dosis"/>
                <a:sym typeface="Dosis"/>
              </a:rPr>
              <a:t>   API #1</a:t>
            </a:r>
            <a:endParaRPr>
              <a:latin typeface="Dosis"/>
              <a:ea typeface="Dosis"/>
              <a:cs typeface="Dosis"/>
              <a:sym typeface="Dosis"/>
            </a:endParaRPr>
          </a:p>
        </p:txBody>
      </p:sp>
      <p:sp>
        <p:nvSpPr>
          <p:cNvPr id="537" name="Shape 537"/>
          <p:cNvSpPr/>
          <p:nvPr/>
        </p:nvSpPr>
        <p:spPr>
          <a:xfrm>
            <a:off x="4332425" y="3308874"/>
            <a:ext cx="1914300" cy="20193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latin typeface="Dosis"/>
                <a:ea typeface="Dosis"/>
                <a:cs typeface="Dosis"/>
                <a:sym typeface="Dosis"/>
              </a:rPr>
              <a:t>One Page App</a:t>
            </a:r>
            <a:endParaRPr>
              <a:latin typeface="Dosis"/>
              <a:ea typeface="Dosis"/>
              <a:cs typeface="Dosis"/>
              <a:sym typeface="Dosis"/>
            </a:endParaRPr>
          </a:p>
        </p:txBody>
      </p:sp>
      <p:sp>
        <p:nvSpPr>
          <p:cNvPr id="538" name="Shape 538"/>
          <p:cNvSpPr/>
          <p:nvPr/>
        </p:nvSpPr>
        <p:spPr>
          <a:xfrm>
            <a:off x="5730425" y="4673674"/>
            <a:ext cx="1386900" cy="1469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Marketing</a:t>
            </a:r>
            <a:endParaRPr>
              <a:latin typeface="Dosis"/>
              <a:ea typeface="Dosis"/>
              <a:cs typeface="Dosis"/>
              <a:sym typeface="Dosis"/>
            </a:endParaRPr>
          </a:p>
        </p:txBody>
      </p:sp>
      <p:sp>
        <p:nvSpPr>
          <p:cNvPr id="539" name="Shape 539"/>
          <p:cNvSpPr/>
          <p:nvPr/>
        </p:nvSpPr>
        <p:spPr>
          <a:xfrm>
            <a:off x="3408800" y="4524951"/>
            <a:ext cx="1459200" cy="14694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Dosis"/>
                <a:ea typeface="Dosis"/>
                <a:cs typeface="Dosis"/>
                <a:sym typeface="Dosis"/>
              </a:rPr>
              <a:t>Logging &amp; Monitoring</a:t>
            </a:r>
            <a:endParaRPr>
              <a:latin typeface="Dosis"/>
              <a:ea typeface="Dosis"/>
              <a:cs typeface="Dosis"/>
              <a:sym typeface="Dosis"/>
            </a:endParaRPr>
          </a:p>
        </p:txBody>
      </p:sp>
      <p:sp>
        <p:nvSpPr>
          <p:cNvPr id="540" name="Shape 540"/>
          <p:cNvSpPr txBox="1"/>
          <p:nvPr/>
        </p:nvSpPr>
        <p:spPr>
          <a:xfrm>
            <a:off x="503550" y="2736260"/>
            <a:ext cx="2905200" cy="277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FFFFFF"/>
                </a:solidFill>
                <a:latin typeface="Dosis SemiBold"/>
                <a:ea typeface="Dosis SemiBold"/>
                <a:cs typeface="Dosis SemiBold"/>
                <a:sym typeface="Dosis SemiBold"/>
              </a:rPr>
              <a:t>Dependency </a:t>
            </a:r>
            <a:endParaRPr sz="3600">
              <a:solidFill>
                <a:srgbClr val="FFFFFF"/>
              </a:solidFill>
              <a:latin typeface="Dosis SemiBold"/>
              <a:ea typeface="Dosis SemiBold"/>
              <a:cs typeface="Dosis SemiBold"/>
              <a:sym typeface="Dosis SemiBold"/>
            </a:endParaRPr>
          </a:p>
          <a:p>
            <a:pPr indent="0" lvl="0" marL="0">
              <a:spcBef>
                <a:spcPts val="0"/>
              </a:spcBef>
              <a:spcAft>
                <a:spcPts val="0"/>
              </a:spcAft>
              <a:buNone/>
            </a:pPr>
            <a:r>
              <a:rPr lang="en" sz="3600">
                <a:solidFill>
                  <a:srgbClr val="FFFFFF"/>
                </a:solidFill>
                <a:latin typeface="Dosis SemiBold"/>
                <a:ea typeface="Dosis SemiBold"/>
                <a:cs typeface="Dosis SemiBold"/>
                <a:sym typeface="Dosis SemiBold"/>
              </a:rPr>
              <a:t>Mapping</a:t>
            </a:r>
            <a:endParaRPr sz="3600">
              <a:solidFill>
                <a:srgbClr val="FFFFFF"/>
              </a:solidFill>
              <a:latin typeface="Dosis SemiBold"/>
              <a:ea typeface="Dosis SemiBold"/>
              <a:cs typeface="Dosis SemiBold"/>
              <a:sym typeface="Dosis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6" name="Shape 546"/>
          <p:cNvSpPr txBox="1"/>
          <p:nvPr/>
        </p:nvSpPr>
        <p:spPr>
          <a:xfrm>
            <a:off x="5059575" y="591500"/>
            <a:ext cx="3345000" cy="113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FFFFF"/>
                </a:solidFill>
                <a:latin typeface="Dosis SemiBold"/>
                <a:ea typeface="Dosis SemiBold"/>
                <a:cs typeface="Dosis SemiBold"/>
                <a:sym typeface="Dosis SemiBold"/>
              </a:rPr>
              <a:t>System</a:t>
            </a:r>
            <a:r>
              <a:rPr lang="en" sz="3600">
                <a:solidFill>
                  <a:srgbClr val="FFFFFF"/>
                </a:solidFill>
                <a:latin typeface="Dosis SemiBold"/>
                <a:ea typeface="Dosis SemiBold"/>
                <a:cs typeface="Dosis SemiBold"/>
                <a:sym typeface="Dosis SemiBold"/>
              </a:rPr>
              <a:t> Mapping</a:t>
            </a:r>
            <a:endParaRPr sz="3600">
              <a:solidFill>
                <a:srgbClr val="FFFFFF"/>
              </a:solidFill>
              <a:latin typeface="Dosis SemiBold"/>
              <a:ea typeface="Dosis SemiBold"/>
              <a:cs typeface="Dosis SemiBold"/>
              <a:sym typeface="Dosis SemiBold"/>
            </a:endParaRPr>
          </a:p>
        </p:txBody>
      </p:sp>
      <p:sp>
        <p:nvSpPr>
          <p:cNvPr id="547" name="Shape 547"/>
          <p:cNvSpPr txBox="1"/>
          <p:nvPr/>
        </p:nvSpPr>
        <p:spPr>
          <a:xfrm>
            <a:off x="1151000" y="3181233"/>
            <a:ext cx="1234800" cy="52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txBox="1"/>
          <p:nvPr/>
        </p:nvSpPr>
        <p:spPr>
          <a:xfrm>
            <a:off x="1738475" y="2669667"/>
            <a:ext cx="1318800" cy="63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549" name="Shape 549"/>
          <p:cNvPicPr preferRelativeResize="0"/>
          <p:nvPr/>
        </p:nvPicPr>
        <p:blipFill>
          <a:blip r:embed="rId3">
            <a:alphaModFix/>
          </a:blip>
          <a:stretch>
            <a:fillRect/>
          </a:stretch>
        </p:blipFill>
        <p:spPr>
          <a:xfrm>
            <a:off x="229000" y="2100167"/>
            <a:ext cx="8685999" cy="1914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Shape 554"/>
          <p:cNvSpPr txBox="1"/>
          <p:nvPr/>
        </p:nvSpPr>
        <p:spPr>
          <a:xfrm>
            <a:off x="5454425" y="2099500"/>
            <a:ext cx="2949300" cy="113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FFFFF"/>
                </a:solidFill>
                <a:latin typeface="Dosis SemiBold"/>
                <a:ea typeface="Dosis SemiBold"/>
                <a:cs typeface="Dosis SemiBold"/>
                <a:sym typeface="Dosis SemiBold"/>
              </a:rPr>
              <a:t>Organizational Mapping</a:t>
            </a:r>
            <a:endParaRPr sz="3600">
              <a:solidFill>
                <a:srgbClr val="FFFFFF"/>
              </a:solidFill>
              <a:latin typeface="Dosis SemiBold"/>
              <a:ea typeface="Dosis SemiBold"/>
              <a:cs typeface="Dosis SemiBold"/>
              <a:sym typeface="Dosis SemiBold"/>
            </a:endParaRPr>
          </a:p>
        </p:txBody>
      </p:sp>
      <p:pic>
        <p:nvPicPr>
          <p:cNvPr id="555" name="Shape 555"/>
          <p:cNvPicPr preferRelativeResize="0"/>
          <p:nvPr/>
        </p:nvPicPr>
        <p:blipFill>
          <a:blip r:embed="rId3">
            <a:alphaModFix/>
          </a:blip>
          <a:stretch>
            <a:fillRect/>
          </a:stretch>
        </p:blipFill>
        <p:spPr>
          <a:xfrm>
            <a:off x="169350" y="312950"/>
            <a:ext cx="5285074" cy="5788415"/>
          </a:xfrm>
          <a:prstGeom prst="rect">
            <a:avLst/>
          </a:prstGeom>
          <a:noFill/>
          <a:ln>
            <a:noFill/>
          </a:ln>
        </p:spPr>
      </p:pic>
      <p:sp>
        <p:nvSpPr>
          <p:cNvPr id="556" name="Shape 556"/>
          <p:cNvSpPr/>
          <p:nvPr/>
        </p:nvSpPr>
        <p:spPr>
          <a:xfrm rot="3962042">
            <a:off x="7775809" y="5601091"/>
            <a:ext cx="1418100" cy="751810"/>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nvSpPr>
        <p:spPr>
          <a:xfrm rot="2050839">
            <a:off x="7501937" y="5304663"/>
            <a:ext cx="474049" cy="835972"/>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Shape 558"/>
          <p:cNvSpPr txBox="1"/>
          <p:nvPr/>
        </p:nvSpPr>
        <p:spPr>
          <a:xfrm>
            <a:off x="7718400" y="4880667"/>
            <a:ext cx="1425600" cy="73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
        <p:nvSpPr>
          <p:cNvPr id="559" name="Shape 559"/>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id="564" name="Shape 564"/>
          <p:cNvPicPr preferRelativeResize="0"/>
          <p:nvPr/>
        </p:nvPicPr>
        <p:blipFill>
          <a:blip r:embed="rId3">
            <a:alphaModFix/>
          </a:blip>
          <a:stretch>
            <a:fillRect/>
          </a:stretch>
        </p:blipFill>
        <p:spPr>
          <a:xfrm>
            <a:off x="549698" y="203200"/>
            <a:ext cx="6710176" cy="5941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68" name="Shape 568"/>
        <p:cNvGrpSpPr/>
        <p:nvPr/>
      </p:nvGrpSpPr>
      <p:grpSpPr>
        <a:xfrm>
          <a:off x="0" y="0"/>
          <a:ext cx="0" cy="0"/>
          <a:chOff x="0" y="0"/>
          <a:chExt cx="0" cy="0"/>
        </a:xfrm>
      </p:grpSpPr>
      <p:sp>
        <p:nvSpPr>
          <p:cNvPr id="569" name="Shape 569"/>
          <p:cNvSpPr txBox="1"/>
          <p:nvPr>
            <p:ph type="title"/>
          </p:nvPr>
        </p:nvSpPr>
        <p:spPr>
          <a:xfrm>
            <a:off x="3067450" y="363300"/>
            <a:ext cx="4366800" cy="92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Exercise</a:t>
            </a:r>
            <a:r>
              <a:rPr lang="en"/>
              <a:t> 3 / Mappings</a:t>
            </a:r>
            <a:endParaRPr/>
          </a:p>
        </p:txBody>
      </p:sp>
      <p:sp>
        <p:nvSpPr>
          <p:cNvPr id="570" name="Shape 570"/>
          <p:cNvSpPr txBox="1"/>
          <p:nvPr>
            <p:ph idx="4294967295" type="body"/>
          </p:nvPr>
        </p:nvSpPr>
        <p:spPr>
          <a:xfrm>
            <a:off x="2359475" y="1388300"/>
            <a:ext cx="6961800" cy="48873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sz="3000"/>
              <a:t>Product team - Draw organizational maps for each exercise iteration</a:t>
            </a:r>
            <a:endParaRPr sz="3000"/>
          </a:p>
          <a:p>
            <a:pPr indent="-419100" lvl="0" marL="457200" rtl="0">
              <a:spcBef>
                <a:spcPts val="0"/>
              </a:spcBef>
              <a:spcAft>
                <a:spcPts val="0"/>
              </a:spcAft>
              <a:buSzPts val="3000"/>
              <a:buChar char="⊷"/>
            </a:pPr>
            <a:r>
              <a:rPr lang="en" sz="3000"/>
              <a:t>Delivery Team - Draw dependency maps for each exercise iteration</a:t>
            </a:r>
            <a:endParaRPr sz="3000"/>
          </a:p>
          <a:p>
            <a:pPr indent="-419100" lvl="0" marL="457200" rtl="0">
              <a:spcBef>
                <a:spcPts val="0"/>
              </a:spcBef>
              <a:spcAft>
                <a:spcPts val="0"/>
              </a:spcAft>
              <a:buSzPts val="3000"/>
              <a:buChar char="⊷"/>
            </a:pPr>
            <a:r>
              <a:rPr lang="en" sz="3000"/>
              <a:t>Use the flip chart paper</a:t>
            </a:r>
            <a:endParaRPr sz="3000"/>
          </a:p>
          <a:p>
            <a:pPr indent="-419100" lvl="0" marL="457200" rtl="0">
              <a:spcBef>
                <a:spcPts val="0"/>
              </a:spcBef>
              <a:spcAft>
                <a:spcPts val="0"/>
              </a:spcAft>
              <a:buSzPts val="3000"/>
              <a:buChar char="⊷"/>
            </a:pPr>
            <a:r>
              <a:rPr lang="en" sz="3000"/>
              <a:t>Share your maps with your partner team</a:t>
            </a:r>
            <a:endParaRPr sz="3000"/>
          </a:p>
          <a:p>
            <a:pPr indent="0" lvl="0" marL="0">
              <a:spcBef>
                <a:spcPts val="600"/>
              </a:spcBef>
              <a:spcAft>
                <a:spcPts val="0"/>
              </a:spcAft>
              <a:buNone/>
            </a:pPr>
            <a:r>
              <a:t/>
            </a:r>
            <a:endParaRPr sz="3000"/>
          </a:p>
          <a:p>
            <a:pPr indent="0" lvl="0" marL="0">
              <a:spcBef>
                <a:spcPts val="600"/>
              </a:spcBef>
              <a:spcAft>
                <a:spcPts val="0"/>
              </a:spcAft>
              <a:buNone/>
            </a:pPr>
            <a:r>
              <a:t/>
            </a:r>
            <a:endParaRPr sz="3000"/>
          </a:p>
          <a:p>
            <a:pPr indent="0" lvl="0" marL="0" rtl="0">
              <a:spcBef>
                <a:spcPts val="600"/>
              </a:spcBef>
              <a:spcAft>
                <a:spcPts val="0"/>
              </a:spcAft>
              <a:buNone/>
            </a:pPr>
            <a:r>
              <a:rPr lang="en" sz="3000"/>
              <a:t>How can these mappings help you gain insight and better quality applications?</a:t>
            </a:r>
            <a:endParaRPr sz="3000"/>
          </a:p>
        </p:txBody>
      </p:sp>
      <p:sp>
        <p:nvSpPr>
          <p:cNvPr id="571" name="Shape 571"/>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1B148"/>
        </a:solidFill>
      </p:bgPr>
    </p:bg>
    <p:spTree>
      <p:nvGrpSpPr>
        <p:cNvPr id="575" name="Shape 575"/>
        <p:cNvGrpSpPr/>
        <p:nvPr/>
      </p:nvGrpSpPr>
      <p:grpSpPr>
        <a:xfrm>
          <a:off x="0" y="0"/>
          <a:ext cx="0" cy="0"/>
          <a:chOff x="0" y="0"/>
          <a:chExt cx="0" cy="0"/>
        </a:xfrm>
      </p:grpSpPr>
      <p:sp>
        <p:nvSpPr>
          <p:cNvPr id="576" name="Shape 576"/>
          <p:cNvSpPr txBox="1"/>
          <p:nvPr>
            <p:ph idx="4294967295" type="ctrTitle"/>
          </p:nvPr>
        </p:nvSpPr>
        <p:spPr>
          <a:xfrm>
            <a:off x="824113" y="1971633"/>
            <a:ext cx="4020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B8F567"/>
                </a:solidFill>
              </a:rPr>
              <a:t>Debrief</a:t>
            </a:r>
            <a:endParaRPr sz="7200">
              <a:solidFill>
                <a:srgbClr val="B8F567"/>
              </a:solidFill>
            </a:endParaRPr>
          </a:p>
        </p:txBody>
      </p:sp>
      <p:sp>
        <p:nvSpPr>
          <p:cNvPr id="577" name="Shape 577"/>
          <p:cNvSpPr txBox="1"/>
          <p:nvPr>
            <p:ph idx="4294967295" type="subTitle"/>
          </p:nvPr>
        </p:nvSpPr>
        <p:spPr>
          <a:xfrm>
            <a:off x="866056" y="4359306"/>
            <a:ext cx="40206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FFFFFF"/>
                </a:solidFill>
              </a:rPr>
              <a:t>Questions, Ideas &amp; Observations</a:t>
            </a:r>
            <a:endParaRPr sz="1800">
              <a:solidFill>
                <a:srgbClr val="FFFFFF"/>
              </a:solidFill>
            </a:endParaRPr>
          </a:p>
        </p:txBody>
      </p:sp>
      <p:sp>
        <p:nvSpPr>
          <p:cNvPr id="578" name="Shape 578"/>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579" name="Shape 579"/>
          <p:cNvGrpSpPr/>
          <p:nvPr/>
        </p:nvGrpSpPr>
        <p:grpSpPr>
          <a:xfrm>
            <a:off x="5439533" y="769569"/>
            <a:ext cx="1417581" cy="1419997"/>
            <a:chOff x="5926225" y="921350"/>
            <a:chExt cx="517800" cy="504350"/>
          </a:xfrm>
        </p:grpSpPr>
        <p:sp>
          <p:nvSpPr>
            <p:cNvPr id="580" name="Shape 580"/>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82" name="Shape 582"/>
          <p:cNvSpPr/>
          <p:nvPr/>
        </p:nvSpPr>
        <p:spPr>
          <a:xfrm>
            <a:off x="7122521" y="1130365"/>
            <a:ext cx="1417580" cy="1067690"/>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83" name="Shape 583"/>
          <p:cNvGrpSpPr/>
          <p:nvPr/>
        </p:nvGrpSpPr>
        <p:grpSpPr>
          <a:xfrm>
            <a:off x="6794549" y="2833053"/>
            <a:ext cx="1128571" cy="1961335"/>
            <a:chOff x="2624850" y="4296000"/>
            <a:chExt cx="380400" cy="495825"/>
          </a:xfrm>
        </p:grpSpPr>
        <p:sp>
          <p:nvSpPr>
            <p:cNvPr id="584" name="Shape 584"/>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87" name="Shape 587"/>
          <p:cNvSpPr/>
          <p:nvPr/>
        </p:nvSpPr>
        <p:spPr>
          <a:xfrm flipH="1">
            <a:off x="4254838" y="3743450"/>
            <a:ext cx="1805190" cy="1308437"/>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Shape 588"/>
          <p:cNvSpPr/>
          <p:nvPr/>
        </p:nvSpPr>
        <p:spPr>
          <a:xfrm>
            <a:off x="4668790" y="605566"/>
            <a:ext cx="696695" cy="524790"/>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Shape 589"/>
          <p:cNvSpPr txBox="1"/>
          <p:nvPr>
            <p:ph idx="4294967295" type="body"/>
          </p:nvPr>
        </p:nvSpPr>
        <p:spPr>
          <a:xfrm>
            <a:off x="6738950" y="5749667"/>
            <a:ext cx="2119800" cy="425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rPr>
              <a:t>@lisacrispin  </a:t>
            </a:r>
            <a:endParaRPr b="1" sz="1200">
              <a:solidFill>
                <a:srgbClr val="FFFFFF"/>
              </a:solidFill>
            </a:endParaRPr>
          </a:p>
          <a:p>
            <a:pPr indent="0" lvl="0" marL="0" rtl="0">
              <a:spcBef>
                <a:spcPts val="0"/>
              </a:spcBef>
              <a:spcAft>
                <a:spcPts val="0"/>
              </a:spcAft>
              <a:buClr>
                <a:schemeClr val="dk1"/>
              </a:buClr>
              <a:buSzPts val="1100"/>
              <a:buFont typeface="Arial"/>
              <a:buNone/>
            </a:pPr>
            <a:r>
              <a:rPr b="1" lang="en" sz="1200">
                <a:solidFill>
                  <a:srgbClr val="FFFFFF"/>
                </a:solidFill>
              </a:rPr>
              <a:t>@melthetester</a:t>
            </a:r>
            <a:endParaRPr sz="1200">
              <a:solidFill>
                <a:srgbClr val="FFFFFF"/>
              </a:solidFill>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p:nvPr/>
        </p:nvSpPr>
        <p:spPr>
          <a:xfrm rot="5272323">
            <a:off x="5811892" y="3843304"/>
            <a:ext cx="854163" cy="999284"/>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rot="-10799919">
            <a:off x="6778071" y="2649714"/>
            <a:ext cx="640972" cy="1331129"/>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Shape 596"/>
          <p:cNvSpPr txBox="1"/>
          <p:nvPr>
            <p:ph idx="4294967295" type="subTitle"/>
          </p:nvPr>
        </p:nvSpPr>
        <p:spPr>
          <a:xfrm>
            <a:off x="326025" y="1754867"/>
            <a:ext cx="5546700" cy="3774900"/>
          </a:xfrm>
          <a:prstGeom prst="rect">
            <a:avLst/>
          </a:prstGeom>
        </p:spPr>
        <p:txBody>
          <a:bodyPr anchorCtr="0" anchor="t" bIns="91425" lIns="91425" spcFirstLastPara="1" rIns="91425" wrap="square" tIns="91425">
            <a:noAutofit/>
          </a:bodyPr>
          <a:lstStyle/>
          <a:p>
            <a:pPr indent="-457200" lvl="0" marL="457200">
              <a:spcBef>
                <a:spcPts val="600"/>
              </a:spcBef>
              <a:spcAft>
                <a:spcPts val="0"/>
              </a:spcAft>
              <a:buClr>
                <a:srgbClr val="FFFFFF"/>
              </a:buClr>
              <a:buSzPts val="3600"/>
              <a:buChar char="⊷"/>
            </a:pPr>
            <a:r>
              <a:rPr lang="en" sz="3600">
                <a:solidFill>
                  <a:srgbClr val="FFFFFF"/>
                </a:solidFill>
              </a:rPr>
              <a:t>How can you apply these visual tools?</a:t>
            </a:r>
            <a:endParaRPr sz="3600">
              <a:solidFill>
                <a:srgbClr val="FFFFFF"/>
              </a:solidFill>
            </a:endParaRPr>
          </a:p>
          <a:p>
            <a:pPr indent="-457200" lvl="0" marL="457200">
              <a:spcBef>
                <a:spcPts val="0"/>
              </a:spcBef>
              <a:spcAft>
                <a:spcPts val="0"/>
              </a:spcAft>
              <a:buClr>
                <a:srgbClr val="FFFFFF"/>
              </a:buClr>
              <a:buSzPts val="3600"/>
              <a:buChar char="⊷"/>
            </a:pPr>
            <a:r>
              <a:rPr lang="en" sz="3600">
                <a:solidFill>
                  <a:srgbClr val="FFFFFF"/>
                </a:solidFill>
              </a:rPr>
              <a:t>What will you try first?</a:t>
            </a:r>
            <a:endParaRPr sz="3600">
              <a:solidFill>
                <a:srgbClr val="FFFFFF"/>
              </a:solidFill>
            </a:endParaRPr>
          </a:p>
          <a:p>
            <a:pPr indent="-457200" lvl="0" marL="457200" rtl="0">
              <a:spcBef>
                <a:spcPts val="0"/>
              </a:spcBef>
              <a:spcAft>
                <a:spcPts val="0"/>
              </a:spcAft>
              <a:buClr>
                <a:srgbClr val="FFFFFF"/>
              </a:buClr>
              <a:buSzPts val="3600"/>
              <a:buChar char="⊷"/>
            </a:pPr>
            <a:r>
              <a:rPr lang="en" sz="3600">
                <a:solidFill>
                  <a:srgbClr val="FFFFFF"/>
                </a:solidFill>
              </a:rPr>
              <a:t>What do you think it will help your team achieve?</a:t>
            </a:r>
            <a:endParaRPr sz="3600">
              <a:solidFill>
                <a:srgbClr val="FFFFFF"/>
              </a:solidFill>
            </a:endParaRPr>
          </a:p>
          <a:p>
            <a:pPr indent="0" lvl="0" marL="0" rtl="0">
              <a:spcBef>
                <a:spcPts val="600"/>
              </a:spcBef>
              <a:spcAft>
                <a:spcPts val="0"/>
              </a:spcAft>
              <a:buClr>
                <a:schemeClr val="dk1"/>
              </a:buClr>
              <a:buSzPts val="1100"/>
              <a:buFont typeface="Arial"/>
              <a:buNone/>
            </a:pPr>
            <a:r>
              <a:t/>
            </a:r>
            <a:endParaRPr>
              <a:solidFill>
                <a:srgbClr val="FFFFFF"/>
              </a:solidFill>
            </a:endParaRPr>
          </a:p>
        </p:txBody>
      </p:sp>
      <p:sp>
        <p:nvSpPr>
          <p:cNvPr id="597" name="Shape 597"/>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98" name="Shape 598"/>
          <p:cNvSpPr/>
          <p:nvPr/>
        </p:nvSpPr>
        <p:spPr>
          <a:xfrm rot="-10525108">
            <a:off x="5314591" y="4487673"/>
            <a:ext cx="1654022" cy="1335586"/>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txBox="1"/>
          <p:nvPr>
            <p:ph idx="4294967295" type="body"/>
          </p:nvPr>
        </p:nvSpPr>
        <p:spPr>
          <a:xfrm>
            <a:off x="469700" y="5613133"/>
            <a:ext cx="1296600" cy="720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latin typeface="Arial"/>
                <a:ea typeface="Arial"/>
                <a:cs typeface="Arial"/>
                <a:sym typeface="Arial"/>
              </a:rPr>
              <a:t>@lisacrispin  @melthetester</a:t>
            </a:r>
            <a:endParaRPr b="1" sz="1200">
              <a:solidFill>
                <a:srgbClr val="FFFFFF"/>
              </a:solidFill>
              <a:latin typeface="Dosis"/>
              <a:ea typeface="Dosis"/>
              <a:cs typeface="Dosis"/>
              <a:sym typeface="Dosis"/>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
        <p:nvSpPr>
          <p:cNvPr id="600" name="Shape 600"/>
          <p:cNvSpPr/>
          <p:nvPr/>
        </p:nvSpPr>
        <p:spPr>
          <a:xfrm rot="-7259774">
            <a:off x="5414169" y="2833194"/>
            <a:ext cx="2005202" cy="1144773"/>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rot="-2889082">
            <a:off x="6928112" y="2800515"/>
            <a:ext cx="1898129" cy="1210153"/>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02" name="Shape 602"/>
          <p:cNvPicPr preferRelativeResize="0"/>
          <p:nvPr/>
        </p:nvPicPr>
        <p:blipFill rotWithShape="1">
          <a:blip r:embed="rId3">
            <a:alphaModFix/>
          </a:blip>
          <a:srcRect b="12591" l="15164" r="7585" t="11189"/>
          <a:stretch/>
        </p:blipFill>
        <p:spPr>
          <a:xfrm>
            <a:off x="6499925" y="3695000"/>
            <a:ext cx="1923725" cy="2042624"/>
          </a:xfrm>
          <a:prstGeom prst="rect">
            <a:avLst/>
          </a:prstGeom>
          <a:noFill/>
          <a:ln>
            <a:noFill/>
          </a:ln>
        </p:spPr>
      </p:pic>
      <p:sp>
        <p:nvSpPr>
          <p:cNvPr id="603" name="Shape 603"/>
          <p:cNvSpPr txBox="1"/>
          <p:nvPr/>
        </p:nvSpPr>
        <p:spPr>
          <a:xfrm>
            <a:off x="326025" y="619667"/>
            <a:ext cx="6269700" cy="113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latin typeface="Dosis"/>
                <a:ea typeface="Dosis"/>
                <a:cs typeface="Dosis"/>
                <a:sym typeface="Dosis"/>
              </a:rPr>
              <a:t>What Will You Try?</a:t>
            </a:r>
            <a:endParaRPr b="1" sz="4800">
              <a:solidFill>
                <a:srgbClr val="FFFFFF"/>
              </a:solidFill>
              <a:latin typeface="Dosis"/>
              <a:ea typeface="Dosis"/>
              <a:cs typeface="Dosis"/>
              <a:sym typeface="Dosi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09" name="Shape 609"/>
          <p:cNvSpPr txBox="1"/>
          <p:nvPr>
            <p:ph idx="4294967295" type="ctrTitle"/>
          </p:nvPr>
        </p:nvSpPr>
        <p:spPr>
          <a:xfrm>
            <a:off x="685800" y="1222133"/>
            <a:ext cx="4390500" cy="114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600">
                <a:solidFill>
                  <a:srgbClr val="51B148"/>
                </a:solidFill>
              </a:rPr>
              <a:t>Thanks</a:t>
            </a:r>
            <a:r>
              <a:rPr lang="en" sz="9600">
                <a:solidFill>
                  <a:srgbClr val="51B148"/>
                </a:solidFill>
              </a:rPr>
              <a:t>!</a:t>
            </a:r>
            <a:endParaRPr sz="9600">
              <a:solidFill>
                <a:srgbClr val="51B148"/>
              </a:solidFill>
            </a:endParaRPr>
          </a:p>
        </p:txBody>
      </p:sp>
      <p:sp>
        <p:nvSpPr>
          <p:cNvPr id="610" name="Shape 610"/>
          <p:cNvSpPr txBox="1"/>
          <p:nvPr>
            <p:ph idx="4294967295" type="subTitle"/>
          </p:nvPr>
        </p:nvSpPr>
        <p:spPr>
          <a:xfrm>
            <a:off x="685800" y="2691043"/>
            <a:ext cx="4390500" cy="312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3600">
                <a:solidFill>
                  <a:srgbClr val="FFFFFF"/>
                </a:solidFill>
              </a:rPr>
              <a:t>ANY QUESTIONS?</a:t>
            </a:r>
            <a:endParaRPr sz="3600">
              <a:solidFill>
                <a:srgbClr val="FFFFFF"/>
              </a:solidFill>
            </a:endParaRPr>
          </a:p>
          <a:p>
            <a:pPr indent="0" lvl="0" marL="0">
              <a:spcBef>
                <a:spcPts val="600"/>
              </a:spcBef>
              <a:spcAft>
                <a:spcPts val="0"/>
              </a:spcAft>
              <a:buClr>
                <a:schemeClr val="dk1"/>
              </a:buClr>
              <a:buSzPts val="1100"/>
              <a:buFont typeface="Arial"/>
              <a:buNone/>
            </a:pPr>
            <a:r>
              <a:rPr lang="en" sz="3600">
                <a:solidFill>
                  <a:srgbClr val="FFFFFF"/>
                </a:solidFill>
              </a:rPr>
              <a:t>You can find us at</a:t>
            </a:r>
            <a:endParaRPr sz="3600">
              <a:solidFill>
                <a:srgbClr val="FFFFFF"/>
              </a:solidFill>
            </a:endParaRPr>
          </a:p>
          <a:p>
            <a:pPr indent="-457200" lvl="0" marL="457200" rtl="0">
              <a:spcBef>
                <a:spcPts val="600"/>
              </a:spcBef>
              <a:spcAft>
                <a:spcPts val="0"/>
              </a:spcAft>
              <a:buClr>
                <a:srgbClr val="FFFFFF"/>
              </a:buClr>
              <a:buSzPts val="3600"/>
              <a:buChar char="⊷"/>
            </a:pPr>
            <a:r>
              <a:rPr lang="en" sz="3600">
                <a:solidFill>
                  <a:srgbClr val="FFFFFF"/>
                </a:solidFill>
              </a:rPr>
              <a:t>@melthetester </a:t>
            </a:r>
            <a:endParaRPr sz="3600">
              <a:solidFill>
                <a:srgbClr val="FFFFFF"/>
              </a:solidFill>
            </a:endParaRPr>
          </a:p>
          <a:p>
            <a:pPr indent="-457200" lvl="0" marL="457200" rtl="0">
              <a:spcBef>
                <a:spcPts val="0"/>
              </a:spcBef>
              <a:spcAft>
                <a:spcPts val="0"/>
              </a:spcAft>
              <a:buClr>
                <a:srgbClr val="FFFFFF"/>
              </a:buClr>
              <a:buSzPts val="3600"/>
              <a:buChar char="⊷"/>
            </a:pPr>
            <a:r>
              <a:rPr lang="en" sz="3600">
                <a:solidFill>
                  <a:schemeClr val="lt1"/>
                </a:solidFill>
              </a:rPr>
              <a:t>@lisacrispin</a:t>
            </a:r>
            <a:endParaRPr sz="3600">
              <a:solidFill>
                <a:srgbClr val="FFFFFF"/>
              </a:solidFill>
            </a:endParaRPr>
          </a:p>
        </p:txBody>
      </p:sp>
      <p:sp>
        <p:nvSpPr>
          <p:cNvPr id="611" name="Shape 611"/>
          <p:cNvSpPr/>
          <p:nvPr/>
        </p:nvSpPr>
        <p:spPr>
          <a:xfrm>
            <a:off x="5020250" y="1088500"/>
            <a:ext cx="3730505" cy="3912673"/>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txBox="1"/>
          <p:nvPr/>
        </p:nvSpPr>
        <p:spPr>
          <a:xfrm>
            <a:off x="5449724" y="1922275"/>
            <a:ext cx="2860200" cy="175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9600">
                <a:solidFill>
                  <a:srgbClr val="FFFFFF"/>
                </a:solidFill>
                <a:latin typeface="Dosis"/>
                <a:ea typeface="Dosis"/>
                <a:cs typeface="Dosis"/>
                <a:sym typeface="Dosis"/>
              </a:rPr>
              <a:t>Q &amp; A</a:t>
            </a:r>
            <a:endParaRPr b="1" sz="9600">
              <a:solidFill>
                <a:srgbClr val="FFFFFF"/>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918200" y="659441"/>
            <a:ext cx="4366800" cy="92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How about you?</a:t>
            </a:r>
            <a:endParaRPr sz="4800"/>
          </a:p>
        </p:txBody>
      </p:sp>
      <p:sp>
        <p:nvSpPr>
          <p:cNvPr id="300" name="Shape 300"/>
          <p:cNvSpPr txBox="1"/>
          <p:nvPr>
            <p:ph idx="1" type="body"/>
          </p:nvPr>
        </p:nvSpPr>
        <p:spPr>
          <a:xfrm>
            <a:off x="4407800" y="1580750"/>
            <a:ext cx="5393100" cy="4074300"/>
          </a:xfrm>
          <a:prstGeom prst="rect">
            <a:avLst/>
          </a:prstGeom>
        </p:spPr>
        <p:txBody>
          <a:bodyPr anchorCtr="0" anchor="t" bIns="91425" lIns="91425" spcFirstLastPara="1" rIns="91425" wrap="square" tIns="91425">
            <a:noAutofit/>
          </a:bodyPr>
          <a:lstStyle/>
          <a:p>
            <a:pPr indent="-482600" lvl="0" marL="457200" rtl="0">
              <a:spcBef>
                <a:spcPts val="600"/>
              </a:spcBef>
              <a:spcAft>
                <a:spcPts val="0"/>
              </a:spcAft>
              <a:buSzPts val="4000"/>
              <a:buChar char="⊷"/>
            </a:pPr>
            <a:r>
              <a:rPr lang="en" sz="4000"/>
              <a:t>Any</a:t>
            </a:r>
            <a:r>
              <a:rPr lang="en" sz="4000"/>
              <a:t> testers / QA?</a:t>
            </a:r>
            <a:endParaRPr sz="4000"/>
          </a:p>
          <a:p>
            <a:pPr indent="-482600" lvl="0" marL="457200" rtl="0">
              <a:spcBef>
                <a:spcPts val="0"/>
              </a:spcBef>
              <a:spcAft>
                <a:spcPts val="0"/>
              </a:spcAft>
              <a:buSzPts val="4000"/>
              <a:buChar char="⊷"/>
            </a:pPr>
            <a:r>
              <a:rPr lang="en" sz="4000"/>
              <a:t>Any developers?</a:t>
            </a:r>
            <a:endParaRPr sz="4000"/>
          </a:p>
          <a:p>
            <a:pPr indent="-482600" lvl="0" marL="457200" rtl="0">
              <a:spcBef>
                <a:spcPts val="0"/>
              </a:spcBef>
              <a:spcAft>
                <a:spcPts val="0"/>
              </a:spcAft>
              <a:buSzPts val="4000"/>
              <a:buChar char="⊷"/>
            </a:pPr>
            <a:r>
              <a:rPr lang="en" sz="4000"/>
              <a:t>BAs? </a:t>
            </a:r>
            <a:endParaRPr sz="4000"/>
          </a:p>
          <a:p>
            <a:pPr indent="-482600" lvl="0" marL="457200" rtl="0">
              <a:spcBef>
                <a:spcPts val="0"/>
              </a:spcBef>
              <a:spcAft>
                <a:spcPts val="0"/>
              </a:spcAft>
              <a:buSzPts val="4000"/>
              <a:buChar char="⊷"/>
            </a:pPr>
            <a:r>
              <a:rPr lang="en" sz="4000"/>
              <a:t>Managers?</a:t>
            </a:r>
            <a:endParaRPr sz="4000"/>
          </a:p>
          <a:p>
            <a:pPr indent="-482600" lvl="0" marL="457200">
              <a:spcBef>
                <a:spcPts val="0"/>
              </a:spcBef>
              <a:spcAft>
                <a:spcPts val="0"/>
              </a:spcAft>
              <a:buSzPts val="4000"/>
              <a:buChar char="⊷"/>
            </a:pPr>
            <a:r>
              <a:rPr lang="en" sz="4000"/>
              <a:t>Other roles? </a:t>
            </a:r>
            <a:endParaRPr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nvSpPr>
        <p:spPr>
          <a:xfrm>
            <a:off x="565350" y="420267"/>
            <a:ext cx="81585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latin typeface="Dosis"/>
                <a:ea typeface="Dosis"/>
                <a:cs typeface="Dosis"/>
                <a:sym typeface="Dosis"/>
              </a:rPr>
              <a:t>Resources For Further Learning:</a:t>
            </a:r>
            <a:endParaRPr sz="3000">
              <a:latin typeface="Dosis"/>
              <a:ea typeface="Dosis"/>
              <a:cs typeface="Dosis"/>
              <a:sym typeface="Dosis"/>
            </a:endParaRPr>
          </a:p>
          <a:p>
            <a:pPr indent="0" lvl="0" marL="0">
              <a:spcBef>
                <a:spcPts val="0"/>
              </a:spcBef>
              <a:spcAft>
                <a:spcPts val="0"/>
              </a:spcAft>
              <a:buNone/>
            </a:pPr>
            <a:r>
              <a:t/>
            </a:r>
            <a:endParaRPr sz="2400">
              <a:latin typeface="Dosis"/>
              <a:ea typeface="Dosis"/>
              <a:cs typeface="Dosis"/>
              <a:sym typeface="Dosis"/>
            </a:endParaRPr>
          </a:p>
          <a:p>
            <a:pPr indent="0" lvl="0" marL="0">
              <a:spcBef>
                <a:spcPts val="0"/>
              </a:spcBef>
              <a:spcAft>
                <a:spcPts val="0"/>
              </a:spcAft>
              <a:buNone/>
            </a:pPr>
            <a:r>
              <a:rPr lang="en" sz="2400" u="sng">
                <a:solidFill>
                  <a:srgbClr val="073763"/>
                </a:solidFill>
                <a:latin typeface="Dosis"/>
                <a:ea typeface="Dosis"/>
                <a:cs typeface="Dosis"/>
                <a:sym typeface="Dosis"/>
                <a:hlinkClick r:id="rId3"/>
              </a:rPr>
              <a:t>Full Cycle Developers At Netflix</a:t>
            </a:r>
            <a:endParaRPr sz="2400">
              <a:solidFill>
                <a:srgbClr val="073763"/>
              </a:solidFill>
              <a:latin typeface="Dosis"/>
              <a:ea typeface="Dosis"/>
              <a:cs typeface="Dosis"/>
              <a:sym typeface="Dosis"/>
            </a:endParaRPr>
          </a:p>
          <a:p>
            <a:pPr indent="0" lvl="0" marL="0">
              <a:spcBef>
                <a:spcPts val="0"/>
              </a:spcBef>
              <a:spcAft>
                <a:spcPts val="0"/>
              </a:spcAft>
              <a:buNone/>
            </a:pPr>
            <a:r>
              <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rPr lang="en" sz="2400" u="sng">
                <a:solidFill>
                  <a:srgbClr val="073763"/>
                </a:solidFill>
                <a:latin typeface="Dosis"/>
                <a:ea typeface="Dosis"/>
                <a:cs typeface="Dosis"/>
                <a:sym typeface="Dosis"/>
                <a:hlinkClick r:id="rId4"/>
              </a:rPr>
              <a:t>Understanding Software Development with Vertical Slices vs Horizontal Slices</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rPr lang="en" sz="2400" u="sng">
                <a:solidFill>
                  <a:srgbClr val="073763"/>
                </a:solidFill>
                <a:latin typeface="Dosis"/>
                <a:ea typeface="Dosis"/>
                <a:cs typeface="Dosis"/>
                <a:sym typeface="Dosis"/>
                <a:hlinkClick r:id="rId5"/>
              </a:rPr>
              <a:t>Adjusting Test Size For Large Systems With Dependency Scope</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rPr lang="en" sz="2400" u="sng">
                <a:solidFill>
                  <a:srgbClr val="073763"/>
                </a:solidFill>
                <a:latin typeface="Dosis"/>
                <a:ea typeface="Dosis"/>
                <a:cs typeface="Dosis"/>
                <a:sym typeface="Dosis"/>
                <a:hlinkClick r:id="rId6"/>
              </a:rPr>
              <a:t>The World of Test Automation Capability</a:t>
            </a:r>
            <a:endParaRPr sz="2400">
              <a:solidFill>
                <a:srgbClr val="073763"/>
              </a:solidFill>
              <a:latin typeface="Dosis"/>
              <a:ea typeface="Dosis"/>
              <a:cs typeface="Dosis"/>
              <a:sym typeface="Dosis"/>
            </a:endParaRPr>
          </a:p>
          <a:p>
            <a:pPr indent="0" lvl="0" marL="0">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Shape 622"/>
          <p:cNvSpPr txBox="1"/>
          <p:nvPr>
            <p:ph type="ctrTitle"/>
          </p:nvPr>
        </p:nvSpPr>
        <p:spPr>
          <a:xfrm>
            <a:off x="4918075" y="2655800"/>
            <a:ext cx="3957900" cy="1546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Help Us With Your Feedback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7" name="Shape 627"/>
        <p:cNvGrpSpPr/>
        <p:nvPr/>
      </p:nvGrpSpPr>
      <p:grpSpPr>
        <a:xfrm>
          <a:off x="0" y="0"/>
          <a:ext cx="0" cy="0"/>
          <a:chOff x="0" y="0"/>
          <a:chExt cx="0" cy="0"/>
        </a:xfrm>
      </p:grpSpPr>
      <p:sp>
        <p:nvSpPr>
          <p:cNvPr id="628" name="Shape 628"/>
          <p:cNvSpPr txBox="1"/>
          <p:nvPr>
            <p:ph type="title"/>
          </p:nvPr>
        </p:nvSpPr>
        <p:spPr>
          <a:xfrm>
            <a:off x="2959501" y="470626"/>
            <a:ext cx="5663700" cy="740100"/>
          </a:xfrm>
          <a:prstGeom prst="rect">
            <a:avLst/>
          </a:prstGeom>
          <a:noFill/>
          <a:ln>
            <a:noFill/>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Clr>
                <a:schemeClr val="dk1"/>
              </a:buClr>
              <a:buSzPts val="2800"/>
              <a:buFont typeface="Calibri"/>
              <a:buNone/>
            </a:pPr>
            <a:r>
              <a:rPr b="0" i="0" lang="en" sz="2800" u="none" cap="none" strike="noStrike">
                <a:solidFill>
                  <a:schemeClr val="dk1"/>
                </a:solidFill>
                <a:latin typeface="Calibri"/>
                <a:ea typeface="Calibri"/>
                <a:cs typeface="Calibri"/>
                <a:sym typeface="Calibri"/>
              </a:rPr>
              <a:t>Agile Testing and More Agile Testing</a:t>
            </a:r>
            <a:endParaRPr b="0" i="0" sz="2800" u="none" cap="none" strike="noStrike">
              <a:solidFill>
                <a:schemeClr val="dk1"/>
              </a:solidFill>
              <a:latin typeface="Calibri"/>
              <a:ea typeface="Calibri"/>
              <a:cs typeface="Calibri"/>
              <a:sym typeface="Calibri"/>
            </a:endParaRPr>
          </a:p>
        </p:txBody>
      </p:sp>
      <p:sp>
        <p:nvSpPr>
          <p:cNvPr id="629" name="Shape 629"/>
          <p:cNvSpPr txBox="1"/>
          <p:nvPr>
            <p:ph idx="1" type="body"/>
          </p:nvPr>
        </p:nvSpPr>
        <p:spPr>
          <a:xfrm>
            <a:off x="3907112" y="1279455"/>
            <a:ext cx="4517100" cy="1253100"/>
          </a:xfrm>
          <a:prstGeom prst="rect">
            <a:avLst/>
          </a:prstGeom>
          <a:noFill/>
          <a:ln>
            <a:noFill/>
          </a:ln>
        </p:spPr>
        <p:txBody>
          <a:bodyPr anchorCtr="0" anchor="t" bIns="45700" lIns="91425" spcFirstLastPara="1" rIns="91425" wrap="square" tIns="45700">
            <a:noAutofit/>
          </a:bodyPr>
          <a:lstStyle/>
          <a:p>
            <a:pPr indent="0" lvl="0" marL="0" marR="0" rtl="0" algn="l">
              <a:lnSpc>
                <a:spcPct val="116666"/>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Save 35%</a:t>
            </a:r>
            <a:r>
              <a:rPr b="0" i="0" lang="en" sz="1800" u="none" cap="none" strike="noStrike">
                <a:solidFill>
                  <a:schemeClr val="lt2"/>
                </a:solidFill>
                <a:latin typeface="Calibri"/>
                <a:ea typeface="Calibri"/>
                <a:cs typeface="Calibri"/>
                <a:sym typeface="Calibri"/>
              </a:rPr>
              <a:t>*</a:t>
            </a:r>
            <a:r>
              <a:rPr b="1" i="0" lang="en" sz="1800" u="none" cap="none" strike="noStrike">
                <a:solidFill>
                  <a:schemeClr val="dk1"/>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off the books or ebooks </a:t>
            </a:r>
            <a:endParaRPr b="0" i="0" sz="1800" u="none" cap="none" strike="noStrike">
              <a:solidFill>
                <a:srgbClr val="005A70"/>
              </a:solidFill>
              <a:latin typeface="Calibri"/>
              <a:ea typeface="Calibri"/>
              <a:cs typeface="Calibri"/>
              <a:sym typeface="Calibri"/>
            </a:endParaRPr>
          </a:p>
          <a:p>
            <a:pPr indent="0" lvl="0" marL="0" marR="0" rtl="0" algn="l">
              <a:lnSpc>
                <a:spcPct val="95000"/>
              </a:lnSpc>
              <a:spcBef>
                <a:spcPts val="30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a:p>
            <a:pPr indent="-128587" lvl="1" marL="214312" marR="0" rtl="0" algn="l">
              <a:lnSpc>
                <a:spcPct val="105555"/>
              </a:lnSpc>
              <a:spcBef>
                <a:spcPts val="0"/>
              </a:spcBef>
              <a:spcAft>
                <a:spcPts val="0"/>
              </a:spcAft>
              <a:buClr>
                <a:schemeClr val="dk1"/>
              </a:buClr>
              <a:buSzPts val="1350"/>
              <a:buFont typeface="Arial"/>
              <a:buNone/>
            </a:pPr>
            <a:r>
              <a:t/>
            </a:r>
            <a:endParaRPr b="0" i="0" sz="1350" u="none" cap="none" strike="noStrike">
              <a:solidFill>
                <a:srgbClr val="000000"/>
              </a:solidFill>
              <a:latin typeface="Calibri"/>
              <a:ea typeface="Calibri"/>
              <a:cs typeface="Calibri"/>
              <a:sym typeface="Calibri"/>
            </a:endParaRPr>
          </a:p>
          <a:p>
            <a:pPr indent="0" lvl="0" marL="0" marR="0" rtl="0" algn="l">
              <a:lnSpc>
                <a:spcPct val="118750"/>
              </a:lnSpc>
              <a:spcBef>
                <a:spcPts val="240"/>
              </a:spcBef>
              <a:spcAft>
                <a:spcPts val="0"/>
              </a:spcAft>
              <a:buClr>
                <a:schemeClr val="dk1"/>
              </a:buClr>
              <a:buSzPts val="1200"/>
              <a:buFont typeface="Arial"/>
              <a:buNone/>
            </a:pPr>
            <a:r>
              <a:t/>
            </a:r>
            <a:endParaRPr b="0" i="0" sz="1200" u="none" cap="none" strike="noStrike">
              <a:solidFill>
                <a:srgbClr val="000000"/>
              </a:solidFill>
              <a:latin typeface="Calibri"/>
              <a:ea typeface="Calibri"/>
              <a:cs typeface="Calibri"/>
              <a:sym typeface="Calibri"/>
            </a:endParaRPr>
          </a:p>
        </p:txBody>
      </p:sp>
      <p:sp>
        <p:nvSpPr>
          <p:cNvPr id="630" name="Shape 630"/>
          <p:cNvSpPr txBox="1"/>
          <p:nvPr/>
        </p:nvSpPr>
        <p:spPr>
          <a:xfrm>
            <a:off x="5863234" y="5891646"/>
            <a:ext cx="2044200" cy="8421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2"/>
              </a:buClr>
              <a:buSzPts val="525"/>
              <a:buFont typeface="Arial"/>
              <a:buNone/>
            </a:pPr>
            <a:r>
              <a:t/>
            </a:r>
            <a:endParaRPr b="1" i="0" sz="525" u="none" cap="none" strike="noStrike">
              <a:solidFill>
                <a:schemeClr val="dk2"/>
              </a:solidFill>
              <a:latin typeface="Calibri"/>
              <a:ea typeface="Calibri"/>
              <a:cs typeface="Calibri"/>
              <a:sym typeface="Calibri"/>
            </a:endParaRPr>
          </a:p>
        </p:txBody>
      </p:sp>
      <p:pic>
        <p:nvPicPr>
          <p:cNvPr id="631" name="Shape 631"/>
          <p:cNvPicPr preferRelativeResize="0"/>
          <p:nvPr/>
        </p:nvPicPr>
        <p:blipFill rotWithShape="1">
          <a:blip r:embed="rId3">
            <a:alphaModFix/>
          </a:blip>
          <a:srcRect b="0" l="0" r="0" t="0"/>
          <a:stretch/>
        </p:blipFill>
        <p:spPr>
          <a:xfrm>
            <a:off x="7243540" y="6131515"/>
            <a:ext cx="593241" cy="468538"/>
          </a:xfrm>
          <a:prstGeom prst="rect">
            <a:avLst/>
          </a:prstGeom>
          <a:noFill/>
          <a:ln>
            <a:noFill/>
          </a:ln>
        </p:spPr>
      </p:pic>
      <p:sp>
        <p:nvSpPr>
          <p:cNvPr id="632" name="Shape 632"/>
          <p:cNvSpPr txBox="1"/>
          <p:nvPr/>
        </p:nvSpPr>
        <p:spPr>
          <a:xfrm>
            <a:off x="4002126" y="3074901"/>
            <a:ext cx="4177500" cy="1034100"/>
          </a:xfrm>
          <a:prstGeom prst="rect">
            <a:avLst/>
          </a:prstGeom>
          <a:noFill/>
          <a:ln>
            <a:noFill/>
          </a:ln>
        </p:spPr>
        <p:txBody>
          <a:bodyPr anchorCtr="0" anchor="t" bIns="0" lIns="0" spcFirstLastPara="1" rIns="0" wrap="square" tIns="0">
            <a:noAutofit/>
          </a:bodyPr>
          <a:lstStyle/>
          <a:p>
            <a:pPr indent="0" lvl="0" marL="0" marR="0" rtl="0" algn="l">
              <a:lnSpc>
                <a:spcPct val="116666"/>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Save 50%</a:t>
            </a:r>
            <a:r>
              <a:rPr b="0" i="0" lang="en" sz="1800" u="none" cap="none" strike="noStrike">
                <a:solidFill>
                  <a:schemeClr val="lt2"/>
                </a:solidFill>
                <a:latin typeface="Calibri"/>
                <a:ea typeface="Calibri"/>
                <a:cs typeface="Calibri"/>
                <a:sym typeface="Calibri"/>
              </a:rPr>
              <a:t>*</a:t>
            </a:r>
            <a:r>
              <a:rPr b="1" i="0" lang="en" sz="1800" u="none" cap="none" strike="noStrike">
                <a:solidFill>
                  <a:schemeClr val="dk1"/>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on </a:t>
            </a:r>
            <a:r>
              <a:rPr b="0" i="1" lang="en" sz="1800" u="none" cap="none" strike="noStrike">
                <a:solidFill>
                  <a:srgbClr val="000000"/>
                </a:solidFill>
                <a:latin typeface="Calibri"/>
                <a:ea typeface="Calibri"/>
                <a:cs typeface="Calibri"/>
                <a:sym typeface="Calibri"/>
              </a:rPr>
              <a:t>Agile Testing Essentials LiveLessons </a:t>
            </a:r>
            <a:r>
              <a:rPr b="0" i="0" lang="en" sz="1800" u="none" cap="none" strike="noStrike">
                <a:solidFill>
                  <a:srgbClr val="000000"/>
                </a:solidFill>
                <a:latin typeface="Calibri"/>
                <a:ea typeface="Calibri"/>
                <a:cs typeface="Calibri"/>
                <a:sym typeface="Calibri"/>
              </a:rPr>
              <a:t>Video Training</a:t>
            </a:r>
            <a:endParaRPr b="1" i="0" sz="1800" u="none" cap="none" strike="noStrike">
              <a:solidFill>
                <a:srgbClr val="005A70"/>
              </a:solidFill>
              <a:latin typeface="Calibri"/>
              <a:ea typeface="Calibri"/>
              <a:cs typeface="Calibri"/>
              <a:sym typeface="Calibri"/>
            </a:endParaRPr>
          </a:p>
          <a:p>
            <a:pPr indent="0" lvl="0" marL="0" marR="0" rtl="0" algn="l">
              <a:lnSpc>
                <a:spcPct val="126666"/>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a:p>
            <a:pPr indent="0" lvl="0" marL="0" marR="0" rtl="0" algn="l">
              <a:lnSpc>
                <a:spcPct val="158333"/>
              </a:lnSpc>
              <a:spcBef>
                <a:spcPts val="0"/>
              </a:spcBef>
              <a:spcAft>
                <a:spcPts val="0"/>
              </a:spcAft>
              <a:buClr>
                <a:schemeClr val="dk1"/>
              </a:buClr>
              <a:buSzPts val="1200"/>
              <a:buFont typeface="Arial"/>
              <a:buNone/>
            </a:pPr>
            <a:r>
              <a:t/>
            </a:r>
            <a:endParaRPr b="1" i="0" sz="1200" u="none" cap="none" strike="noStrike">
              <a:solidFill>
                <a:srgbClr val="000000"/>
              </a:solidFill>
              <a:latin typeface="Calibri"/>
              <a:ea typeface="Calibri"/>
              <a:cs typeface="Calibri"/>
              <a:sym typeface="Calibri"/>
            </a:endParaRPr>
          </a:p>
        </p:txBody>
      </p:sp>
      <p:pic>
        <p:nvPicPr>
          <p:cNvPr id="633" name="Shape 633"/>
          <p:cNvPicPr preferRelativeResize="0"/>
          <p:nvPr/>
        </p:nvPicPr>
        <p:blipFill rotWithShape="1">
          <a:blip r:embed="rId4">
            <a:alphaModFix/>
          </a:blip>
          <a:srcRect b="0" l="0" r="0" t="0"/>
          <a:stretch/>
        </p:blipFill>
        <p:spPr>
          <a:xfrm>
            <a:off x="5971882" y="6165125"/>
            <a:ext cx="1043129" cy="443330"/>
          </a:xfrm>
          <a:prstGeom prst="rect">
            <a:avLst/>
          </a:prstGeom>
          <a:noFill/>
          <a:ln>
            <a:noFill/>
          </a:ln>
        </p:spPr>
      </p:pic>
      <p:pic>
        <p:nvPicPr>
          <p:cNvPr id="634" name="Shape 634"/>
          <p:cNvPicPr preferRelativeResize="0"/>
          <p:nvPr/>
        </p:nvPicPr>
        <p:blipFill rotWithShape="1">
          <a:blip r:embed="rId5">
            <a:alphaModFix/>
          </a:blip>
          <a:srcRect b="0" l="0" r="0" t="0"/>
          <a:stretch/>
        </p:blipFill>
        <p:spPr>
          <a:xfrm>
            <a:off x="762725" y="445766"/>
            <a:ext cx="1454700" cy="2258800"/>
          </a:xfrm>
          <a:prstGeom prst="rect">
            <a:avLst/>
          </a:prstGeom>
          <a:noFill/>
          <a:ln>
            <a:noFill/>
          </a:ln>
        </p:spPr>
      </p:pic>
      <p:pic>
        <p:nvPicPr>
          <p:cNvPr id="635" name="Shape 635"/>
          <p:cNvPicPr preferRelativeResize="0"/>
          <p:nvPr/>
        </p:nvPicPr>
        <p:blipFill rotWithShape="1">
          <a:blip r:embed="rId6">
            <a:alphaModFix/>
          </a:blip>
          <a:srcRect b="0" l="0" r="0" t="0"/>
          <a:stretch/>
        </p:blipFill>
        <p:spPr>
          <a:xfrm>
            <a:off x="1400500" y="1717700"/>
            <a:ext cx="1434150" cy="2165267"/>
          </a:xfrm>
          <a:prstGeom prst="rect">
            <a:avLst/>
          </a:prstGeom>
          <a:noFill/>
          <a:ln>
            <a:noFill/>
          </a:ln>
        </p:spPr>
      </p:pic>
      <p:pic>
        <p:nvPicPr>
          <p:cNvPr id="636" name="Shape 636"/>
          <p:cNvPicPr preferRelativeResize="0"/>
          <p:nvPr/>
        </p:nvPicPr>
        <p:blipFill rotWithShape="1">
          <a:blip r:embed="rId7">
            <a:alphaModFix/>
          </a:blip>
          <a:srcRect b="0" l="0" r="0" t="0"/>
          <a:stretch/>
        </p:blipFill>
        <p:spPr>
          <a:xfrm>
            <a:off x="1400500" y="4248233"/>
            <a:ext cx="2650149" cy="1491314"/>
          </a:xfrm>
          <a:prstGeom prst="rect">
            <a:avLst/>
          </a:prstGeom>
          <a:noFill/>
          <a:ln>
            <a:noFill/>
          </a:ln>
        </p:spPr>
      </p:pic>
      <p:sp>
        <p:nvSpPr>
          <p:cNvPr id="637" name="Shape 637"/>
          <p:cNvSpPr txBox="1"/>
          <p:nvPr/>
        </p:nvSpPr>
        <p:spPr>
          <a:xfrm>
            <a:off x="4404242" y="4441722"/>
            <a:ext cx="3775200" cy="1666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Use code </a:t>
            </a:r>
            <a:r>
              <a:rPr b="1" i="0" lang="en" sz="2100" u="none" cap="none" strike="noStrike">
                <a:solidFill>
                  <a:schemeClr val="dk1"/>
                </a:solidFill>
                <a:latin typeface="Calibri"/>
                <a:ea typeface="Calibri"/>
                <a:cs typeface="Calibri"/>
                <a:sym typeface="Calibri"/>
              </a:rPr>
              <a:t>AGILETESTING</a:t>
            </a:r>
            <a:r>
              <a:rPr b="1" i="0" lang="en" sz="2100" u="none" cap="none" strike="noStrike">
                <a:solidFill>
                  <a:srgbClr val="005A70"/>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at </a:t>
            </a:r>
            <a:r>
              <a:rPr b="0" i="0" lang="en" sz="1800" u="none" cap="none" strike="noStrike">
                <a:solidFill>
                  <a:schemeClr val="dk1"/>
                </a:solidFill>
                <a:latin typeface="Calibri"/>
                <a:ea typeface="Calibri"/>
                <a:cs typeface="Calibri"/>
                <a:sym typeface="Calibri"/>
              </a:rPr>
              <a:t>informit.com/agile</a:t>
            </a:r>
            <a:endParaRPr/>
          </a:p>
          <a:p>
            <a:pPr indent="0" lvl="0" marL="0" marR="0" rtl="0" algn="l">
              <a:lnSpc>
                <a:spcPct val="116666"/>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80952"/>
              </a:lnSpc>
              <a:spcBef>
                <a:spcPts val="0"/>
              </a:spcBef>
              <a:spcAft>
                <a:spcPts val="0"/>
              </a:spcAft>
              <a:buClr>
                <a:schemeClr val="dk1"/>
              </a:buClr>
              <a:buSzPts val="1050"/>
              <a:buFont typeface="Arial"/>
              <a:buNone/>
            </a:pPr>
            <a:r>
              <a:rPr b="0" i="0" lang="en" sz="1050" u="none" cap="none" strike="noStrike">
                <a:solidFill>
                  <a:srgbClr val="000000"/>
                </a:solidFill>
                <a:latin typeface="Calibri"/>
                <a:ea typeface="Calibri"/>
                <a:cs typeface="Calibri"/>
                <a:sym typeface="Calibri"/>
              </a:rPr>
              <a:t>*Discount taken off list price. Offer only good at informit.com and is subject to change.</a:t>
            </a:r>
            <a:endParaRPr/>
          </a:p>
          <a:p>
            <a:pPr indent="0" lvl="0" marL="0" marR="0" rtl="0" algn="l">
              <a:lnSpc>
                <a:spcPct val="158333"/>
              </a:lnSpc>
              <a:spcBef>
                <a:spcPts val="0"/>
              </a:spcBef>
              <a:spcAft>
                <a:spcPts val="0"/>
              </a:spcAft>
              <a:buClr>
                <a:schemeClr val="dk1"/>
              </a:buClr>
              <a:buSzPts val="1200"/>
              <a:buFont typeface="Arial"/>
              <a:buNone/>
            </a:pPr>
            <a:r>
              <a:t/>
            </a:r>
            <a:endParaRPr b="1" i="0" sz="1200" u="none" cap="none" strike="noStrike">
              <a:solidFill>
                <a:srgbClr val="000000"/>
              </a:solidFill>
              <a:latin typeface="Calibri"/>
              <a:ea typeface="Calibri"/>
              <a:cs typeface="Calibri"/>
              <a:sym typeface="Calibri"/>
            </a:endParaRPr>
          </a:p>
        </p:txBody>
      </p:sp>
      <p:sp>
        <p:nvSpPr>
          <p:cNvPr id="638" name="Shape 638"/>
          <p:cNvSpPr txBox="1"/>
          <p:nvPr/>
        </p:nvSpPr>
        <p:spPr>
          <a:xfrm>
            <a:off x="3167845" y="2240071"/>
            <a:ext cx="5455200" cy="683700"/>
          </a:xfrm>
          <a:prstGeom prst="rect">
            <a:avLst/>
          </a:prstGeom>
          <a:noFill/>
          <a:ln>
            <a:noFill/>
          </a:ln>
        </p:spPr>
        <p:txBody>
          <a:bodyPr anchorCtr="0" anchor="t" bIns="45700" lIns="91425" spcFirstLastPara="1" rIns="91425" wrap="square" tIns="45700">
            <a:noAutofit/>
          </a:bodyPr>
          <a:lstStyle/>
          <a:p>
            <a:pPr indent="0" lvl="0" marL="0" marR="0" rtl="0" algn="l">
              <a:lnSpc>
                <a:spcPct val="107142"/>
              </a:lnSpc>
              <a:spcBef>
                <a:spcPts val="0"/>
              </a:spcBef>
              <a:spcAft>
                <a:spcPts val="0"/>
              </a:spcAft>
              <a:buClr>
                <a:schemeClr val="dk1"/>
              </a:buClr>
              <a:buSzPts val="2800"/>
              <a:buFont typeface="Calibri"/>
              <a:buNone/>
            </a:pPr>
            <a:r>
              <a:rPr b="0" i="0" lang="en" sz="2800" u="none" cap="none" strike="noStrike">
                <a:solidFill>
                  <a:schemeClr val="dk1"/>
                </a:solidFill>
                <a:latin typeface="Calibri"/>
                <a:ea typeface="Calibri"/>
                <a:cs typeface="Calibri"/>
                <a:sym typeface="Calibri"/>
              </a:rPr>
              <a:t>Agile Testing Essentials video course</a:t>
            </a:r>
            <a:endParaRPr b="0" i="0" sz="2800" u="none" cap="none" strike="noStrike">
              <a:solidFill>
                <a:schemeClr val="dk1"/>
              </a:solidFill>
              <a:latin typeface="Calibri"/>
              <a:ea typeface="Calibri"/>
              <a:cs typeface="Calibri"/>
              <a:sym typeface="Calibri"/>
            </a:endParaRPr>
          </a:p>
        </p:txBody>
      </p:sp>
      <p:sp>
        <p:nvSpPr>
          <p:cNvPr id="639" name="Shape 639"/>
          <p:cNvSpPr txBox="1"/>
          <p:nvPr>
            <p:ph idx="12" type="sldNum"/>
          </p:nvPr>
        </p:nvSpPr>
        <p:spPr>
          <a:xfrm>
            <a:off x="8497765" y="6489578"/>
            <a:ext cx="433200" cy="12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en" sz="600" u="none" cap="none" strike="noStrike">
                <a:solidFill>
                  <a:schemeClr val="dk2"/>
                </a:solidFill>
                <a:latin typeface="Calibri"/>
                <a:ea typeface="Calibri"/>
                <a:cs typeface="Calibri"/>
                <a:sym typeface="Calibri"/>
              </a:rPr>
              <a:t>‹#›</a:t>
            </a:fld>
            <a:endParaRPr b="1" i="0" sz="600" u="none" cap="none" strike="noStrike">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4294967295" type="ctrTitle"/>
          </p:nvPr>
        </p:nvSpPr>
        <p:spPr>
          <a:xfrm>
            <a:off x="341325" y="637233"/>
            <a:ext cx="4976100" cy="114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4800">
                <a:solidFill>
                  <a:srgbClr val="FFFFFF"/>
                </a:solidFill>
                <a:latin typeface="Dosis"/>
                <a:ea typeface="Dosis"/>
                <a:cs typeface="Dosis"/>
                <a:sym typeface="Dosis"/>
              </a:rPr>
              <a:t>Today’s Schedule</a:t>
            </a:r>
            <a:endParaRPr b="1" sz="4800">
              <a:solidFill>
                <a:srgbClr val="FFFFFF"/>
              </a:solidFill>
              <a:latin typeface="Dosis"/>
              <a:ea typeface="Dosis"/>
              <a:cs typeface="Dosis"/>
              <a:sym typeface="Dosis"/>
            </a:endParaRPr>
          </a:p>
        </p:txBody>
      </p:sp>
      <p:sp>
        <p:nvSpPr>
          <p:cNvPr id="306" name="Shape 306"/>
          <p:cNvSpPr txBox="1"/>
          <p:nvPr>
            <p:ph idx="4294967295" type="subTitle"/>
          </p:nvPr>
        </p:nvSpPr>
        <p:spPr>
          <a:xfrm>
            <a:off x="1766300" y="1655867"/>
            <a:ext cx="4167600" cy="37749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sz="3000">
                <a:solidFill>
                  <a:srgbClr val="FFFFFF"/>
                </a:solidFill>
              </a:rPr>
              <a:t>2:45 - Introduction</a:t>
            </a:r>
            <a:endParaRPr sz="3000">
              <a:solidFill>
                <a:srgbClr val="FFFFFF"/>
              </a:solidFill>
            </a:endParaRPr>
          </a:p>
          <a:p>
            <a:pPr indent="0" lvl="0" marL="0">
              <a:spcBef>
                <a:spcPts val="600"/>
              </a:spcBef>
              <a:spcAft>
                <a:spcPts val="0"/>
              </a:spcAft>
              <a:buClr>
                <a:schemeClr val="dk1"/>
              </a:buClr>
              <a:buSzPts val="1100"/>
              <a:buFont typeface="Arial"/>
              <a:buNone/>
            </a:pPr>
            <a:r>
              <a:rPr lang="en" sz="3000">
                <a:solidFill>
                  <a:srgbClr val="FFFFFF"/>
                </a:solidFill>
              </a:rPr>
              <a:t>3:00 - Part I  </a:t>
            </a:r>
            <a:endParaRPr sz="3000">
              <a:solidFill>
                <a:srgbClr val="FFFFFF"/>
              </a:solidFill>
            </a:endParaRPr>
          </a:p>
          <a:p>
            <a:pPr indent="0" lvl="0" marL="0" rtl="0">
              <a:spcBef>
                <a:spcPts val="600"/>
              </a:spcBef>
              <a:spcAft>
                <a:spcPts val="0"/>
              </a:spcAft>
              <a:buClr>
                <a:schemeClr val="dk1"/>
              </a:buClr>
              <a:buSzPts val="1100"/>
              <a:buFont typeface="Arial"/>
              <a:buNone/>
            </a:pPr>
            <a:r>
              <a:rPr lang="en" sz="3000">
                <a:solidFill>
                  <a:srgbClr val="FFFFFF"/>
                </a:solidFill>
              </a:rPr>
              <a:t>3:30 - Part II</a:t>
            </a:r>
            <a:endParaRPr sz="3000">
              <a:solidFill>
                <a:srgbClr val="FFFFFF"/>
              </a:solidFill>
            </a:endParaRPr>
          </a:p>
          <a:p>
            <a:pPr indent="0" lvl="0" marL="0">
              <a:spcBef>
                <a:spcPts val="600"/>
              </a:spcBef>
              <a:spcAft>
                <a:spcPts val="0"/>
              </a:spcAft>
              <a:buClr>
                <a:schemeClr val="dk1"/>
              </a:buClr>
              <a:buSzPts val="1100"/>
              <a:buFont typeface="Arial"/>
              <a:buNone/>
            </a:pPr>
            <a:r>
              <a:rPr lang="en" sz="3000">
                <a:solidFill>
                  <a:srgbClr val="FFFFFF"/>
                </a:solidFill>
              </a:rPr>
              <a:t>4:00 - Snack break</a:t>
            </a:r>
            <a:endParaRPr sz="3000">
              <a:solidFill>
                <a:srgbClr val="FFFFFF"/>
              </a:solidFill>
            </a:endParaRPr>
          </a:p>
          <a:p>
            <a:pPr indent="0" lvl="0" marL="0" rtl="0">
              <a:spcBef>
                <a:spcPts val="600"/>
              </a:spcBef>
              <a:spcAft>
                <a:spcPts val="0"/>
              </a:spcAft>
              <a:buClr>
                <a:schemeClr val="dk1"/>
              </a:buClr>
              <a:buSzPts val="1100"/>
              <a:buFont typeface="Arial"/>
              <a:buNone/>
            </a:pPr>
            <a:r>
              <a:rPr lang="en" sz="3000">
                <a:solidFill>
                  <a:srgbClr val="FFFFFF"/>
                </a:solidFill>
              </a:rPr>
              <a:t>4:30 - Part III</a:t>
            </a:r>
            <a:endParaRPr sz="3000">
              <a:solidFill>
                <a:srgbClr val="FFFFFF"/>
              </a:solidFill>
            </a:endParaRPr>
          </a:p>
          <a:p>
            <a:pPr indent="0" lvl="0" marL="0" rtl="0">
              <a:spcBef>
                <a:spcPts val="600"/>
              </a:spcBef>
              <a:spcAft>
                <a:spcPts val="0"/>
              </a:spcAft>
              <a:buClr>
                <a:schemeClr val="dk1"/>
              </a:buClr>
              <a:buSzPts val="1100"/>
              <a:buFont typeface="Arial"/>
              <a:buNone/>
            </a:pPr>
            <a:r>
              <a:rPr lang="en" sz="3000">
                <a:solidFill>
                  <a:srgbClr val="FFFFFF"/>
                </a:solidFill>
              </a:rPr>
              <a:t>5:45 - Q&amp;A / door prizes!</a:t>
            </a:r>
            <a:endParaRPr sz="3000">
              <a:solidFill>
                <a:srgbClr val="FFFFFF"/>
              </a:solidFill>
            </a:endParaRPr>
          </a:p>
          <a:p>
            <a:pPr indent="0" lvl="0" marL="0" rtl="0">
              <a:spcBef>
                <a:spcPts val="600"/>
              </a:spcBef>
              <a:spcAft>
                <a:spcPts val="0"/>
              </a:spcAft>
              <a:buClr>
                <a:schemeClr val="dk1"/>
              </a:buClr>
              <a:buSzPts val="1100"/>
              <a:buFont typeface="Arial"/>
              <a:buNone/>
            </a:pPr>
            <a:r>
              <a:t/>
            </a:r>
            <a:endParaRPr>
              <a:solidFill>
                <a:srgbClr val="FFFFFF"/>
              </a:solidFill>
            </a:endParaRPr>
          </a:p>
        </p:txBody>
      </p:sp>
      <p:pic>
        <p:nvPicPr>
          <p:cNvPr descr="photo-1434030216411-0b793f4b4173.jpg" id="307" name="Shape 307"/>
          <p:cNvPicPr preferRelativeResize="0"/>
          <p:nvPr/>
        </p:nvPicPr>
        <p:blipFill>
          <a:blip r:embed="rId3">
            <a:alphaModFix/>
          </a:blip>
          <a:stretch>
            <a:fillRect/>
          </a:stretch>
        </p:blipFill>
        <p:spPr>
          <a:xfrm rot="-1782894">
            <a:off x="5405999" y="1314976"/>
            <a:ext cx="2702928" cy="2702928"/>
          </a:xfrm>
          <a:prstGeom prst="round2DiagRect">
            <a:avLst>
              <a:gd fmla="val 50000" name="adj1"/>
              <a:gd fmla="val 0" name="adj2"/>
            </a:avLst>
          </a:prstGeom>
          <a:noFill/>
          <a:ln>
            <a:noFill/>
          </a:ln>
        </p:spPr>
      </p:pic>
      <p:sp>
        <p:nvSpPr>
          <p:cNvPr id="308" name="Shape 308"/>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9" name="Shape 309"/>
          <p:cNvSpPr/>
          <p:nvPr/>
        </p:nvSpPr>
        <p:spPr>
          <a:xfrm rot="4121233">
            <a:off x="5938930" y="4918277"/>
            <a:ext cx="1526956" cy="866765"/>
          </a:xfrm>
          <a:custGeom>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rot="-4253174">
            <a:off x="7246561" y="3999212"/>
            <a:ext cx="697131" cy="1283709"/>
          </a:xfrm>
          <a:custGeom>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txBox="1"/>
          <p:nvPr>
            <p:ph idx="4294967295" type="body"/>
          </p:nvPr>
        </p:nvSpPr>
        <p:spPr>
          <a:xfrm>
            <a:off x="469700" y="5613133"/>
            <a:ext cx="1296600" cy="720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rgbClr val="FFFFFF"/>
                </a:solidFill>
                <a:latin typeface="Arial"/>
                <a:ea typeface="Arial"/>
                <a:cs typeface="Arial"/>
                <a:sym typeface="Arial"/>
              </a:rPr>
              <a:t>@lisacrispin  @melthetester</a:t>
            </a:r>
            <a:endParaRPr b="1" sz="1200">
              <a:solidFill>
                <a:srgbClr val="FFFFFF"/>
              </a:solidFill>
              <a:latin typeface="Dosis"/>
              <a:ea typeface="Dosis"/>
              <a:cs typeface="Dosis"/>
              <a:sym typeface="Dosis"/>
            </a:endParaRPr>
          </a:p>
          <a:p>
            <a:pPr indent="0" lvl="0" marL="0" rtl="0">
              <a:spcBef>
                <a:spcPts val="0"/>
              </a:spcBef>
              <a:spcAft>
                <a:spcPts val="0"/>
              </a:spcAft>
              <a:buClr>
                <a:schemeClr val="dk1"/>
              </a:buClr>
              <a:buSzPts val="1100"/>
              <a:buFont typeface="Arial"/>
              <a:buNone/>
            </a:pPr>
            <a:r>
              <a:t/>
            </a:r>
            <a:endParaRPr sz="1200">
              <a:solidFill>
                <a:srgbClr val="51B148"/>
              </a:solidFill>
            </a:endParaRPr>
          </a:p>
          <a:p>
            <a:pPr indent="0" lvl="0" marL="0" rtl="0">
              <a:spcBef>
                <a:spcPts val="0"/>
              </a:spcBef>
              <a:spcAft>
                <a:spcPts val="0"/>
              </a:spcAft>
              <a:buNone/>
            </a:pPr>
            <a:r>
              <a:t/>
            </a:r>
            <a:endParaRPr sz="1200">
              <a:solidFill>
                <a:srgbClr val="51B14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3495175" y="844500"/>
            <a:ext cx="6124200" cy="92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What To Expect:</a:t>
            </a:r>
            <a:endParaRPr sz="4800"/>
          </a:p>
        </p:txBody>
      </p:sp>
      <p:sp>
        <p:nvSpPr>
          <p:cNvPr id="317" name="Shape 317"/>
          <p:cNvSpPr txBox="1"/>
          <p:nvPr>
            <p:ph idx="1" type="body"/>
          </p:nvPr>
        </p:nvSpPr>
        <p:spPr>
          <a:xfrm>
            <a:off x="3495175" y="1912433"/>
            <a:ext cx="5317500" cy="3644700"/>
          </a:xfrm>
          <a:prstGeom prst="rect">
            <a:avLst/>
          </a:prstGeom>
        </p:spPr>
        <p:txBody>
          <a:bodyPr anchorCtr="0" anchor="t" bIns="91425" lIns="91425" spcFirstLastPara="1" rIns="91425" wrap="square" tIns="91425">
            <a:noAutofit/>
          </a:bodyPr>
          <a:lstStyle/>
          <a:p>
            <a:pPr indent="-457200" lvl="0" marL="457200" rtl="0">
              <a:spcBef>
                <a:spcPts val="600"/>
              </a:spcBef>
              <a:spcAft>
                <a:spcPts val="0"/>
              </a:spcAft>
              <a:buSzPts val="3600"/>
              <a:buChar char="⊷"/>
            </a:pPr>
            <a:r>
              <a:rPr lang="en" sz="3600"/>
              <a:t>Lots of hands-on practice!</a:t>
            </a:r>
            <a:endParaRPr sz="3600"/>
          </a:p>
          <a:p>
            <a:pPr indent="-457200" lvl="0" marL="457200" rtl="0">
              <a:spcBef>
                <a:spcPts val="0"/>
              </a:spcBef>
              <a:spcAft>
                <a:spcPts val="0"/>
              </a:spcAft>
              <a:buSzPts val="3600"/>
              <a:buChar char="⊷"/>
            </a:pPr>
            <a:r>
              <a:rPr lang="en" sz="3600"/>
              <a:t>Shared Experiences &amp; Questions Welcome!</a:t>
            </a:r>
            <a:endParaRPr sz="3600"/>
          </a:p>
          <a:p>
            <a:pPr indent="-457200" lvl="0" marL="457200">
              <a:spcBef>
                <a:spcPts val="0"/>
              </a:spcBef>
              <a:spcAft>
                <a:spcPts val="0"/>
              </a:spcAft>
              <a:buSzPts val="3600"/>
              <a:buChar char="⊷"/>
            </a:pPr>
            <a:r>
              <a:rPr lang="en" sz="3600"/>
              <a:t>Learn new tools to help your team work together, no matter how it’s organized.</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Shape 322"/>
          <p:cNvSpPr txBox="1"/>
          <p:nvPr>
            <p:ph type="title"/>
          </p:nvPr>
        </p:nvSpPr>
        <p:spPr>
          <a:xfrm>
            <a:off x="2538475" y="339967"/>
            <a:ext cx="5476200" cy="1713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7200">
                <a:latin typeface="Dosis"/>
                <a:ea typeface="Dosis"/>
                <a:cs typeface="Dosis"/>
                <a:sym typeface="Dosis"/>
              </a:rPr>
              <a:t>Conway’s Law</a:t>
            </a:r>
            <a:endParaRPr b="1" sz="7200">
              <a:latin typeface="Dosis"/>
              <a:ea typeface="Dosis"/>
              <a:cs typeface="Dosis"/>
              <a:sym typeface="Dosis"/>
            </a:endParaRPr>
          </a:p>
        </p:txBody>
      </p:sp>
      <p:sp>
        <p:nvSpPr>
          <p:cNvPr id="323" name="Shape 323"/>
          <p:cNvSpPr txBox="1"/>
          <p:nvPr>
            <p:ph idx="1" type="body"/>
          </p:nvPr>
        </p:nvSpPr>
        <p:spPr>
          <a:xfrm>
            <a:off x="2848875" y="1936200"/>
            <a:ext cx="6108000" cy="442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000">
                <a:solidFill>
                  <a:srgbClr val="000000"/>
                </a:solidFill>
              </a:rPr>
              <a:t>“Any organization that designs a system (defined broadly) will produce a design whose structure is a copy of the organization’s communication structure.”</a:t>
            </a:r>
            <a:endParaRPr sz="4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ctrTitle"/>
          </p:nvPr>
        </p:nvSpPr>
        <p:spPr>
          <a:xfrm>
            <a:off x="5349175" y="2619133"/>
            <a:ext cx="31089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7200"/>
              <a:t>PART I</a:t>
            </a:r>
            <a:endParaRPr sz="7200"/>
          </a:p>
        </p:txBody>
      </p:sp>
      <p:sp>
        <p:nvSpPr>
          <p:cNvPr id="329" name="Shape 329"/>
          <p:cNvSpPr txBox="1"/>
          <p:nvPr>
            <p:ph idx="1" type="subTitle"/>
          </p:nvPr>
        </p:nvSpPr>
        <p:spPr>
          <a:xfrm>
            <a:off x="5349175" y="4294739"/>
            <a:ext cx="31089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We learn to fly….</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2021675" y="841725"/>
            <a:ext cx="7503300" cy="92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Examples of System/Organizational Design</a:t>
            </a:r>
            <a:endParaRPr sz="4800"/>
          </a:p>
        </p:txBody>
      </p:sp>
      <p:sp>
        <p:nvSpPr>
          <p:cNvPr id="335" name="Shape 335"/>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36" name="Shape 336"/>
          <p:cNvSpPr txBox="1"/>
          <p:nvPr>
            <p:ph idx="1" type="body"/>
          </p:nvPr>
        </p:nvSpPr>
        <p:spPr>
          <a:xfrm>
            <a:off x="2717500" y="1763025"/>
            <a:ext cx="6650100" cy="42513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sz="3000"/>
              <a:t>What is System Design?</a:t>
            </a:r>
            <a:endParaRPr sz="3000"/>
          </a:p>
          <a:p>
            <a:pPr indent="-419100" lvl="0" marL="457200" rtl="0">
              <a:spcBef>
                <a:spcPts val="0"/>
              </a:spcBef>
              <a:spcAft>
                <a:spcPts val="0"/>
              </a:spcAft>
              <a:buSzPts val="3000"/>
              <a:buChar char="⊷"/>
            </a:pPr>
            <a:r>
              <a:rPr lang="en" sz="3000"/>
              <a:t>What is Organizational Design?</a:t>
            </a:r>
            <a:endParaRPr sz="3000"/>
          </a:p>
          <a:p>
            <a:pPr indent="-419100" lvl="0" marL="457200" rtl="0">
              <a:spcBef>
                <a:spcPts val="0"/>
              </a:spcBef>
              <a:spcAft>
                <a:spcPts val="0"/>
              </a:spcAft>
              <a:buSzPts val="3000"/>
              <a:buChar char="⊷"/>
            </a:pPr>
            <a:r>
              <a:rPr lang="en" sz="3000"/>
              <a:t>How do dependencies play parts in System &amp; Organizational Designs?</a:t>
            </a:r>
            <a:endParaRPr sz="3000"/>
          </a:p>
          <a:p>
            <a:pPr indent="0" lvl="0" marL="0">
              <a:spcBef>
                <a:spcPts val="600"/>
              </a:spcBef>
              <a:spcAft>
                <a:spcPts val="0"/>
              </a:spcAft>
              <a:buNone/>
            </a:pPr>
            <a:r>
              <a:t/>
            </a:r>
            <a:endParaRPr sz="2400"/>
          </a:p>
          <a:p>
            <a:pPr indent="457200" lvl="0" marL="457200" rtl="0">
              <a:spcBef>
                <a:spcPts val="600"/>
              </a:spcBef>
              <a:spcAft>
                <a:spcPts val="0"/>
              </a:spcAft>
              <a:buNone/>
            </a:pPr>
            <a:r>
              <a:t/>
            </a:r>
            <a:endParaRPr sz="2400"/>
          </a:p>
          <a:p>
            <a:pPr indent="0" lvl="0" marL="0" rtl="0">
              <a:spcBef>
                <a:spcPts val="600"/>
              </a:spcBef>
              <a:spcAft>
                <a:spcPts val="0"/>
              </a:spcAft>
              <a:buNone/>
            </a:pPr>
            <a:r>
              <a:rPr lang="en" sz="2400"/>
              <a:t>Thinking about Conway’s Law, let’s look at some examples of System &amp; Organizational designs.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nvSpPr>
        <p:spPr>
          <a:xfrm>
            <a:off x="2135050" y="245867"/>
            <a:ext cx="3882000" cy="115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800">
                <a:solidFill>
                  <a:srgbClr val="FFFFFF"/>
                </a:solidFill>
                <a:latin typeface="Dosis"/>
                <a:ea typeface="Dosis"/>
                <a:cs typeface="Dosis"/>
                <a:sym typeface="Dosis"/>
              </a:rPr>
              <a:t>System Design</a:t>
            </a:r>
            <a:endParaRPr sz="4800">
              <a:solidFill>
                <a:srgbClr val="FFFFFF"/>
              </a:solidFill>
              <a:latin typeface="Dosis"/>
              <a:ea typeface="Dosis"/>
              <a:cs typeface="Dosis"/>
              <a:sym typeface="Dosis"/>
            </a:endParaRPr>
          </a:p>
        </p:txBody>
      </p:sp>
      <p:sp>
        <p:nvSpPr>
          <p:cNvPr id="342" name="Shape 342"/>
          <p:cNvSpPr txBox="1"/>
          <p:nvPr/>
        </p:nvSpPr>
        <p:spPr>
          <a:xfrm>
            <a:off x="1525450" y="1643367"/>
            <a:ext cx="6793200" cy="183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FFFFFF"/>
                </a:solidFill>
                <a:latin typeface="Dosis"/>
                <a:ea typeface="Dosis"/>
                <a:cs typeface="Dosis"/>
                <a:sym typeface="Dosis"/>
              </a:rPr>
              <a:t>Systems design</a:t>
            </a:r>
            <a:r>
              <a:rPr lang="en" sz="3600">
                <a:solidFill>
                  <a:srgbClr val="FFFFFF"/>
                </a:solidFill>
                <a:latin typeface="Dosis"/>
                <a:ea typeface="Dosis"/>
                <a:cs typeface="Dosis"/>
                <a:sym typeface="Dosis"/>
              </a:rPr>
              <a:t> is the process of defining the architecture, modules, interfaces, and data for a </a:t>
            </a:r>
            <a:r>
              <a:rPr b="1" lang="en" sz="3600">
                <a:solidFill>
                  <a:srgbClr val="FFFFFF"/>
                </a:solidFill>
                <a:latin typeface="Dosis"/>
                <a:ea typeface="Dosis"/>
                <a:cs typeface="Dosis"/>
                <a:sym typeface="Dosis"/>
              </a:rPr>
              <a:t>system</a:t>
            </a:r>
            <a:r>
              <a:rPr lang="en" sz="3600">
                <a:solidFill>
                  <a:srgbClr val="FFFFFF"/>
                </a:solidFill>
                <a:latin typeface="Dosis"/>
                <a:ea typeface="Dosis"/>
                <a:cs typeface="Dosis"/>
                <a:sym typeface="Dosis"/>
              </a:rPr>
              <a:t> to satisfy specified requirements. </a:t>
            </a:r>
            <a:r>
              <a:rPr b="1" lang="en" sz="3600">
                <a:solidFill>
                  <a:srgbClr val="FFFFFF"/>
                </a:solidFill>
                <a:latin typeface="Dosis"/>
                <a:ea typeface="Dosis"/>
                <a:cs typeface="Dosis"/>
                <a:sym typeface="Dosis"/>
              </a:rPr>
              <a:t>Systems design</a:t>
            </a:r>
            <a:r>
              <a:rPr lang="en" sz="3600">
                <a:solidFill>
                  <a:srgbClr val="FFFFFF"/>
                </a:solidFill>
                <a:latin typeface="Dosis"/>
                <a:ea typeface="Dosis"/>
                <a:cs typeface="Dosis"/>
                <a:sym typeface="Dosis"/>
              </a:rPr>
              <a:t> could be seen as the application of </a:t>
            </a:r>
            <a:r>
              <a:rPr b="1" lang="en" sz="3600">
                <a:solidFill>
                  <a:srgbClr val="FFFFFF"/>
                </a:solidFill>
                <a:latin typeface="Dosis"/>
                <a:ea typeface="Dosis"/>
                <a:cs typeface="Dosis"/>
                <a:sym typeface="Dosis"/>
              </a:rPr>
              <a:t>systems</a:t>
            </a:r>
            <a:r>
              <a:rPr lang="en" sz="3600">
                <a:solidFill>
                  <a:srgbClr val="FFFFFF"/>
                </a:solidFill>
                <a:latin typeface="Dosis"/>
                <a:ea typeface="Dosis"/>
                <a:cs typeface="Dosis"/>
                <a:sym typeface="Dosis"/>
              </a:rPr>
              <a:t> theory to product development.</a:t>
            </a:r>
            <a:endParaRPr sz="3600">
              <a:solidFill>
                <a:srgbClr val="FFFFFF"/>
              </a:solidFill>
              <a:latin typeface="Dosis SemiBold"/>
              <a:ea typeface="Dosis SemiBold"/>
              <a:cs typeface="Dosis SemiBold"/>
              <a:sym typeface="Dosis SemiBold"/>
            </a:endParaRPr>
          </a:p>
        </p:txBody>
      </p:sp>
      <p:sp>
        <p:nvSpPr>
          <p:cNvPr id="343" name="Shape 343"/>
          <p:cNvSpPr txBox="1"/>
          <p:nvPr>
            <p:ph idx="12" type="sldNum"/>
          </p:nvPr>
        </p:nvSpPr>
        <p:spPr>
          <a:xfrm>
            <a:off x="76209"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ola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