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77" r:id="rId2"/>
    <p:sldId id="276" r:id="rId3"/>
    <p:sldId id="283" r:id="rId4"/>
    <p:sldId id="280" r:id="rId5"/>
    <p:sldId id="279" r:id="rId6"/>
    <p:sldId id="260" r:id="rId7"/>
    <p:sldId id="261" r:id="rId8"/>
    <p:sldId id="262" r:id="rId9"/>
    <p:sldId id="263" r:id="rId10"/>
    <p:sldId id="281" r:id="rId11"/>
    <p:sldId id="282" r:id="rId12"/>
    <p:sldId id="265" r:id="rId13"/>
    <p:sldId id="266" r:id="rId14"/>
    <p:sldId id="267" r:id="rId15"/>
    <p:sldId id="268" r:id="rId16"/>
    <p:sldId id="269" r:id="rId17"/>
    <p:sldId id="270" r:id="rId18"/>
    <p:sldId id="271" r:id="rId19"/>
    <p:sldId id="272" r:id="rId20"/>
    <p:sldId id="273" r:id="rId21"/>
    <p:sldId id="284" r:id="rId22"/>
    <p:sldId id="274" r:id="rId23"/>
    <p:sldId id="275"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p:restoredTop sz="56844"/>
  </p:normalViewPr>
  <p:slideViewPr>
    <p:cSldViewPr snapToGrid="0" snapToObjects="1">
      <p:cViewPr varScale="1">
        <p:scale>
          <a:sx n="100" d="100"/>
          <a:sy n="100" d="100"/>
        </p:scale>
        <p:origin x="2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ministryoftesting.com/dojo/lessons/crowdsourcing-your-learning?s_id=12181"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s://testautomationu.applitools.co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witter.com/i/moments/947154288698150912" TargetMode="External"/><Relationship Id="rId4" Type="http://schemas.openxmlformats.org/officeDocument/2006/relationships/hyperlink" Target="http://www.testingreferences.com/testinghistory.php"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testingandmoviesandstuff.blogspot.com/2017/09/ready-tester-one-go.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UY" dirty="0"/>
          </a:p>
        </p:txBody>
      </p:sp>
      <p:sp>
        <p:nvSpPr>
          <p:cNvPr id="4" name="Marcador de número de diapositiva 3"/>
          <p:cNvSpPr>
            <a:spLocks noGrp="1"/>
          </p:cNvSpPr>
          <p:nvPr>
            <p:ph type="sldNum" sz="quarter" idx="10"/>
          </p:nvPr>
        </p:nvSpPr>
        <p:spPr>
          <a:xfrm>
            <a:off x="3884613" y="8685213"/>
            <a:ext cx="2971800" cy="458787"/>
          </a:xfrm>
          <a:prstGeom prst="rect">
            <a:avLst/>
          </a:prstGeom>
        </p:spPr>
        <p:txBody>
          <a:bodyPr/>
          <a:lstStyle/>
          <a:p>
            <a:fld id="{1D045D0F-6088-4318-91A9-321D6B7041B2}" type="slidenum">
              <a:rPr lang="en-US" smtClean="0"/>
              <a:t>1</a:t>
            </a:fld>
            <a:endParaRPr lang="en-US"/>
          </a:p>
        </p:txBody>
      </p:sp>
    </p:spTree>
    <p:extLst>
      <p:ext uri="{BB962C8B-B14F-4D97-AF65-F5344CB8AC3E}">
        <p14:creationId xmlns:p14="http://schemas.microsoft.com/office/powerpoint/2010/main" val="186994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This</a:t>
            </a:r>
            <a:r>
              <a:rPr lang="en-US" baseline="0" dirty="0" smtClean="0"/>
              <a:t> is version one of the character sheet I came up with. It’s on my </a:t>
            </a:r>
            <a:r>
              <a:rPr lang="en-US" baseline="0" dirty="0" err="1" smtClean="0"/>
              <a:t>github</a:t>
            </a:r>
            <a:r>
              <a:rPr lang="en-US" baseline="0" dirty="0" smtClean="0"/>
              <a:t>, so don’t worry if you want a copy of it. I liked it. It focused on core skills and ideas based on levels. This first version has 5 levels. The more I thought about it, the more I wanted to expand on it</a:t>
            </a:r>
            <a:r>
              <a:rPr lang="mr-IN" baseline="0" dirty="0" smtClean="0"/>
              <a:t>…</a:t>
            </a:r>
            <a:r>
              <a:rPr lang="en-US" baseline="0" dirty="0" smtClean="0"/>
              <a:t> </a:t>
            </a:r>
            <a:endParaRPr lang="en-US" dirty="0"/>
          </a:p>
        </p:txBody>
      </p:sp>
    </p:spTree>
    <p:extLst>
      <p:ext uri="{BB962C8B-B14F-4D97-AF65-F5344CB8AC3E}">
        <p14:creationId xmlns:p14="http://schemas.microsoft.com/office/powerpoint/2010/main" val="1086001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The advanced version! It’s divided</a:t>
            </a:r>
            <a:r>
              <a:rPr lang="en-US" baseline="0" dirty="0" smtClean="0"/>
              <a:t> into core skills, and the specializations, with skills associated with specializations. This is where it does get a bit nerdy in the fact that I’m like OK </a:t>
            </a:r>
            <a:r>
              <a:rPr lang="mr-IN" baseline="0" dirty="0" smtClean="0"/>
              <a:t>–</a:t>
            </a:r>
            <a:r>
              <a:rPr lang="en-US" baseline="0" dirty="0" smtClean="0"/>
              <a:t> I’m declaring I’m a tester </a:t>
            </a:r>
            <a:r>
              <a:rPr lang="mr-IN" baseline="0" dirty="0" smtClean="0"/>
              <a:t>–</a:t>
            </a:r>
            <a:r>
              <a:rPr lang="en-US" baseline="0" dirty="0" smtClean="0"/>
              <a:t> like I would declare that I’m playing a Halfling</a:t>
            </a:r>
            <a:r>
              <a:rPr lang="mr-IN" baseline="0" dirty="0" smtClean="0"/>
              <a:t>…</a:t>
            </a:r>
            <a:r>
              <a:rPr lang="en-US" baseline="0" dirty="0" smtClean="0"/>
              <a:t> which is pretty much what I play for D&amp;D, and then all the specializations are like classes. Instead of wizards and druids, you have data analysts and performance testing. Best of all </a:t>
            </a:r>
            <a:r>
              <a:rPr lang="mr-IN" baseline="0" dirty="0" smtClean="0"/>
              <a:t>–</a:t>
            </a:r>
            <a:r>
              <a:rPr lang="en-US" baseline="0" dirty="0" smtClean="0"/>
              <a:t> you can multiclass! So maybe you are an automation specialist with a couple of levels in management or leadership</a:t>
            </a:r>
            <a:r>
              <a:rPr lang="mr-IN" baseline="0" dirty="0" smtClean="0"/>
              <a:t>…</a:t>
            </a:r>
            <a:r>
              <a:rPr lang="en-US" baseline="0" dirty="0" smtClean="0"/>
              <a:t> or you’ve been working with mobile apps for a while now, and now you’re branching into ops because you need more robust mobile testing</a:t>
            </a:r>
            <a:r>
              <a:rPr lang="mr-IN" baseline="0" dirty="0" smtClean="0"/>
              <a:t>…</a:t>
            </a:r>
            <a:r>
              <a:rPr lang="en-US" baseline="0" dirty="0" smtClean="0"/>
              <a:t> there might even be classes out there I have no idea about.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smtClean="0"/>
              <a:t>If you’re not in testing, this idea could still work for you. </a:t>
            </a:r>
            <a:r>
              <a:rPr lang="en-US" baseline="0" dirty="0" err="1" smtClean="0"/>
              <a:t>Devs</a:t>
            </a:r>
            <a:r>
              <a:rPr lang="en-US" baseline="0" dirty="0" smtClean="0"/>
              <a:t> have specializations and options. People take on different aspects of the role. Program managers, Managers </a:t>
            </a:r>
            <a:r>
              <a:rPr lang="mr-IN" baseline="0" dirty="0" smtClean="0"/>
              <a:t>–</a:t>
            </a:r>
            <a:r>
              <a:rPr lang="en-US" baseline="0" dirty="0" smtClean="0"/>
              <a:t> same thing </a:t>
            </a:r>
            <a:r>
              <a:rPr lang="mr-IN" baseline="0" dirty="0" smtClean="0"/>
              <a:t>–</a:t>
            </a:r>
            <a:r>
              <a:rPr lang="en-US" baseline="0" dirty="0" smtClean="0"/>
              <a:t> start writing down your skill sets, what you think are the core ideas, and if you are training someone into leadership roles and management, how could you take what you’ve learned and transfer those skills? </a:t>
            </a:r>
            <a:endParaRPr lang="en-US" dirty="0"/>
          </a:p>
        </p:txBody>
      </p:sp>
    </p:spTree>
    <p:extLst>
      <p:ext uri="{BB962C8B-B14F-4D97-AF65-F5344CB8AC3E}">
        <p14:creationId xmlns:p14="http://schemas.microsoft.com/office/powerpoint/2010/main" val="1212591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cf78d8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ccf78d8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talk about what exactly are on those characters sheets.</a:t>
            </a:r>
            <a:r>
              <a:rPr lang="en-US" baseline="0" dirty="0" smtClean="0"/>
              <a:t> Here is a look at some of the core skills I thought were important: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 dirty="0" smtClean="0"/>
              <a:t>Communication </a:t>
            </a:r>
            <a:r>
              <a:rPr lang="en" dirty="0"/>
              <a:t>is in caps because it’s probably the most important skill any tester has and it’s what makes us good at what we do. It’s the hardest skill to master, and it’s the easiest to screw up. Everything we do is literally based on this one skill.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Research is in caps because I feel like this is the second skill you have to have for testing. Research addresses things like: gathering test scenarios, user data, creating a targeted testing matrix based on analytics. Domain knowledge.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There are companies that are creating whole new job titles just based on domain knowledge. This could be its own specialty, but I think you to be a good tester, you have to understand the domain you are working in and why people are using the software you are working with, the driving factors, the motivations, and then you need to understand the competitors. There are even more specialized areas of domain knowledge for search functions called relevance engineers. </a:t>
            </a:r>
            <a:endParaRPr dirty="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 have rarely ever worked in the same domain twice. I always start any assignment or job with a ton of research.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Some might be surprised that I’ve put project management as a core skill, but it is. You have to manage stories, you need to manage defects (whether that’s talking with your team immediately or reminding them of the backlog), you should be managing your time around the project or projects you are involved in. This skill can turn into its own job too and I’ve learned a lot from other product managers, project managers, and business analysts which I’ve used to make my job easier, to understand things better, to manage expectations and ideas more.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bf2c4415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bf2c4415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are the specializations I’ve identified, and it’s not even a complete list. These don’t even really address what happens when you get into combinations of things like Mobile Data, or Mobile Pipelines. Web design, or </a:t>
            </a:r>
            <a:r>
              <a:rPr lang="en" dirty="0" err="1"/>
              <a:t>IoT</a:t>
            </a:r>
            <a:r>
              <a:rPr lang="en" dirty="0"/>
              <a:t> logging… There is a complete ecosystem out there with developers writing and building things. There are testers out there which understand these combinations and environments and put these specializations together and keep leveling up skill sets to become experts in testing all combinations of things </a:t>
            </a:r>
            <a:r>
              <a:rPr lang="en" dirty="0" smtClean="0"/>
              <a:t>and</a:t>
            </a:r>
            <a:r>
              <a:rPr lang="en-US" dirty="0" smtClean="0"/>
              <a:t> even</a:t>
            </a:r>
            <a:r>
              <a:rPr lang="en" dirty="0" smtClean="0"/>
              <a:t> </a:t>
            </a:r>
            <a:r>
              <a:rPr lang="en" dirty="0"/>
              <a:t>automate them as well!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we need to do as testers, as managers of testers, as hiring managers: understand what you are looking for in regards to testing. Understand the combination of skills that you think you might need at the basic level, then understand what specializations might be necessary to do the job. It’s impossible at times to find the perfect person, however, if someone has the willingness to learn, to continue learning, to teach others, I promise you they will learn everything you throw at them, challenge themselves to do more and work harder, and then when they leave, they will look for another challenge, and you might be crying because you won’t have realized what you had until that person is onto their next job.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say all this to say, don’t pigeon hole your testers. The number one trait of most testers - curiosity. Present everything as a mystery or a challenge to be solved, and with competitive pay and a good cultural working environment, they can do amazing things!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cb59957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cb59957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might be wondering… how do I get all the skills, how do I find them, how do I… </a:t>
            </a:r>
            <a:r>
              <a:rPr lang="en" dirty="0" err="1"/>
              <a:t>etc</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crowdsource them! You have networks and contacts you probably have that are more than willing to help you along your journey to learning any of the previous skills mentioned. I wrote an article about it, and how you can get a network going, where to look for them… if you don’t have a twitter account, get one. The testing community and dev communities are very active. Get out to local meetups. Get names from people. Read books then contact the author; ask questions. Get a book club going, a study group, get linked up on LinkedIn. Read articles people have written then contact the author of the article, learned who they learned from. Go to conferences like this one and collect business cards and stay in touch with people. Start writing a blog, start speaking, get visible… ask for help.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I’ve told this story a couple of different places. I was working on some postman automation, and I was running into a bit of a problem with an if/else statement. This was frustrating the crap out of me and I couldn’t get it work. I was trying to get the test to skip if it ran out of variables to use. If it realized it didn’t have any variables left, it would mark the test as skipped and give the response: No Time slots left - Test Skipped. This gave us a heads up in the CI pipeline and the test environment that failures were not because of an issue, but because we were testing too </a:t>
            </a:r>
            <a:r>
              <a:rPr lang="en" dirty="0" smtClean="0"/>
              <a:t>much</a:t>
            </a:r>
            <a:r>
              <a:rPr lang="en-US" dirty="0" smtClean="0"/>
              <a:t>!</a:t>
            </a:r>
            <a:r>
              <a:rPr lang="en" dirty="0" smtClean="0"/>
              <a:t> </a:t>
            </a:r>
            <a:r>
              <a:rPr lang="en" dirty="0"/>
              <a:t>Never a bad thing really, but it’s a pain if you for pipeline fails for something as simple as a missing variable which is supposed to be missing. </a:t>
            </a:r>
            <a:r>
              <a:rPr lang="en-US" dirty="0" smtClean="0"/>
              <a:t>The next thing I wanted to do was take</a:t>
            </a:r>
            <a:r>
              <a:rPr lang="en-US" baseline="0" dirty="0" smtClean="0"/>
              <a:t> that information and have it adjust to the next day automatically so that we could keep testing with more time slots, but I had to get the first bit working.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reached out to Danny </a:t>
            </a:r>
            <a:r>
              <a:rPr lang="en" dirty="0" err="1"/>
              <a:t>Dainton</a:t>
            </a:r>
            <a:r>
              <a:rPr lang="en" dirty="0"/>
              <a:t> to ask him about the problem. I knew him from </a:t>
            </a:r>
            <a:r>
              <a:rPr lang="en-US" dirty="0" smtClean="0"/>
              <a:t>the</a:t>
            </a:r>
            <a:r>
              <a:rPr lang="en-US" baseline="0" dirty="0" smtClean="0"/>
              <a:t> testing network and my personal network</a:t>
            </a:r>
            <a:r>
              <a:rPr lang="en" dirty="0" smtClean="0"/>
              <a:t>. </a:t>
            </a:r>
            <a:r>
              <a:rPr lang="en" dirty="0"/>
              <a:t>He’s super good with postman </a:t>
            </a:r>
            <a:r>
              <a:rPr lang="en-US" dirty="0" smtClean="0"/>
              <a:t>(actually has a job at postman now) </a:t>
            </a:r>
            <a:r>
              <a:rPr lang="en" dirty="0" smtClean="0"/>
              <a:t>and </a:t>
            </a:r>
            <a:r>
              <a:rPr lang="en" dirty="0"/>
              <a:t>has a great tutorial up on </a:t>
            </a:r>
            <a:r>
              <a:rPr lang="en" dirty="0" err="1"/>
              <a:t>github</a:t>
            </a:r>
            <a:r>
              <a:rPr lang="en" dirty="0"/>
              <a:t>. I looked through his tutorial and found </a:t>
            </a:r>
            <a:r>
              <a:rPr lang="en-US" dirty="0" smtClean="0"/>
              <a:t>something close to what I needed, but it didn’t quite work, so I contacted him.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ccf78d8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ccf78d8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the way, here is a link to his tutorial.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pinged him and asked a few more questions. He was awake to my amazement! I was on the East Coast and he was in the UK. I explained the problem without giving any state secrets away and he worked through it with me. We passed code snippets back and forth over Slack. He figured out how to handle my variable problem and I taught him that if/else still worked in Postman. It was fast, collaborative, and really rewarding for both of us.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wouldn’t have ever been able to do that without a network around me. Danny was cool enough to work with me in real time, but even if it hadn’t of been real time, I’m sure he would have worked with the problem, giving me a few tips and advice to get me going, which would have worked out too.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ccf78d84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ccf78d8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tech community is changing. We might all be a little introverted, but we are willing to help each other, without the </a:t>
            </a:r>
            <a:r>
              <a:rPr lang="en" dirty="0" err="1"/>
              <a:t>snark</a:t>
            </a:r>
            <a:r>
              <a:rPr lang="en" dirty="0"/>
              <a:t> and the attitude of previous decades. Shit is way too complicated for one person to do on their own all the time. You might solve parts on your own, but when you get stuck, getting perspective and help is so valuable. Stack Overflow is OK, but I suggest getting to know someone who you can ask.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recently gave a workshop with Lisa Crispin in Boston. It was the first time I had done a workshop and the whole process was new to me. Lisa was great walking me through a lot of the steps we needed to do to get to a viable workshop at the conference and then presenting it with me. Others I know who have done workshops before gave us great </a:t>
            </a:r>
            <a:r>
              <a:rPr lang="en" dirty="0" smtClean="0"/>
              <a:t>feedback</a:t>
            </a:r>
            <a:r>
              <a:rPr lang="en-US" dirty="0" smtClean="0"/>
              <a:t>.</a:t>
            </a:r>
            <a:r>
              <a:rPr lang="en-US" baseline="0" dirty="0" smtClean="0"/>
              <a:t> The second and third time we gave the workshop in Spain, it went very well. We incorporated the feedback and we adjusted and kept improving. I’m giving that same workshop in Manchester in a few months, because Lisa Crispin gave me the confidence to do workshops. </a:t>
            </a:r>
          </a:p>
          <a:p>
            <a:pPr marL="0" lvl="0" indent="0" algn="l" rtl="0">
              <a:spcBef>
                <a:spcPts val="0"/>
              </a:spcBef>
              <a:spcAft>
                <a:spcPts val="0"/>
              </a:spcAft>
              <a:buNone/>
            </a:pPr>
            <a:endParaRPr dirty="0"/>
          </a:p>
          <a:p>
            <a:pPr marL="0" lvl="0" indent="0" algn="l" rtl="0">
              <a:spcBef>
                <a:spcPts val="0"/>
              </a:spcBef>
              <a:spcAft>
                <a:spcPts val="0"/>
              </a:spcAft>
              <a:buNone/>
            </a:pPr>
            <a:r>
              <a:rPr lang="en-US" dirty="0" smtClean="0"/>
              <a:t>That’s two examples of things</a:t>
            </a:r>
            <a:r>
              <a:rPr lang="en-US" baseline="0" dirty="0" smtClean="0"/>
              <a:t> I consider technically skilled that I’ve asked for help with. </a:t>
            </a:r>
            <a:r>
              <a:rPr lang="en" dirty="0" smtClean="0"/>
              <a:t>You </a:t>
            </a:r>
            <a:r>
              <a:rPr lang="en" dirty="0"/>
              <a:t>can crowdsource anything, really.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Let’s do it right now!</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cb599570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cb599570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don’t want to do this right now, it’s ok introverts, just say no thank you…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Everyone else, get a name, get a topic or project, get a business card or a twitter handle.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have your first name of a network!</a:t>
            </a:r>
            <a:endParaRPr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What</a:t>
            </a:r>
            <a:r>
              <a:rPr lang="en-US" baseline="0" dirty="0" smtClean="0"/>
              <a:t> I’d like you to do next is think about your domain </a:t>
            </a:r>
            <a:r>
              <a:rPr lang="mr-IN" baseline="0" dirty="0" smtClean="0"/>
              <a:t>–</a:t>
            </a:r>
            <a:r>
              <a:rPr lang="en-US" baseline="0" dirty="0" smtClean="0"/>
              <a:t> what area of knowledge are you working in right now? Add that to your nametag. Every time you go to an event, whether it’s a meetup, or a conference, or a workshop, add something about your current domain. This makes for a great ice breaker, and you could end up finding someone working in the same domain you are and you can swap information!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So now that you have that, would you like a few more people in your network?</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d3807319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d3807319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Here is an example of my network. This took some time getting to know different people online, having others refer me to folks, or working with folks via the Ministry of Testing. I have been seeking these folks out and saving up names and contacts for when I might be able to ask questions. I’m also available for any of these people too. I might not have anything the need right this minute, but you never know. You start talking about what you’ve accomplished and people who have helped you, sometimes that comes back in exciting ways.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(For API - </a:t>
            </a:r>
            <a:r>
              <a:rPr lang="en" dirty="0" err="1">
                <a:solidFill>
                  <a:schemeClr val="dk1"/>
                </a:solidFill>
              </a:rPr>
              <a:t>JoEllen</a:t>
            </a:r>
            <a:r>
              <a:rPr lang="en" dirty="0">
                <a:solidFill>
                  <a:schemeClr val="dk1"/>
                </a:solidFill>
              </a:rPr>
              <a:t> Carter (@</a:t>
            </a:r>
            <a:r>
              <a:rPr lang="en" dirty="0" err="1">
                <a:solidFill>
                  <a:schemeClr val="dk1"/>
                </a:solidFill>
              </a:rPr>
              <a:t>testacious</a:t>
            </a:r>
            <a:r>
              <a:rPr lang="en" dirty="0">
                <a:solidFill>
                  <a:schemeClr val="dk1"/>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t>...which is always changing but this list from an article I wrote for Ministry of Testing about Crowdsourcing your Learning…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d38073199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d3807319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the mega QR code for that article. </a:t>
            </a:r>
            <a:endParaRPr dirty="0"/>
          </a:p>
          <a:p>
            <a:pPr marL="0" lvl="0" indent="0" algn="l" rtl="0">
              <a:spcBef>
                <a:spcPts val="0"/>
              </a:spcBef>
              <a:spcAft>
                <a:spcPts val="0"/>
              </a:spcAft>
              <a:buNone/>
            </a:pPr>
            <a:r>
              <a:rPr lang="en" u="sng" dirty="0">
                <a:solidFill>
                  <a:schemeClr val="hlink"/>
                </a:solidFill>
                <a:hlinkClick r:id="rId3"/>
              </a:rPr>
              <a:t>https://ministryoftesting.com/dojo/lessons/crowdsourcing-your-learning?s_id=12181</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idea for this article can be linked back to several times I’ve asked for help or sent out a question into the universe and someone answered. Or what usually happens is a lot of people answer. We have all can have these awesome social networks. We have a wealth of knowledge sitting online. I might sound like captain obvious right now, but when I’ve talked about how I’ve created a network through different social medias and contacts people seem surprised. If people are willing to help with so many other aspects in life, it makes sense to me that a lot of people are willing to help you figure things out in a technical aspect as well.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Good morning!</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Hope everyone has coffee or a beverage of choice. </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I make no apologies for borrowing from popular fiction for the name of this talk. It’s something I actually do a lot of on my blog. I read something or see a movie and I think, how would a tester approach this problem. What problem does it actually help clarify for me, then I write about it. </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I chose the title Ready Tester One, because I felt like it’s very comparable to how I feel, and maybe how a lot of technologist feel when they approach their career, and this is especially true for those of us that are testers. We don’t often get a defined career path. Companies and managers have a hard time defining that for a lot of us. </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Hopefully, today, you’ll get a lot of helpful examples and stories about how you can choose your career path and understand that you have more choices than you might have imagined.  </a:t>
            </a:r>
          </a:p>
          <a:p>
            <a:pPr marL="0" lvl="0" indent="0" algn="l" rtl="0">
              <a:spcBef>
                <a:spcPts val="0"/>
              </a:spcBef>
              <a:spcAft>
                <a:spcPts val="0"/>
              </a:spcAft>
              <a:buNone/>
            </a:pPr>
            <a:endParaRPr lang="en" dirty="0" smtClean="0"/>
          </a:p>
        </p:txBody>
      </p:sp>
    </p:spTree>
    <p:extLst>
      <p:ext uri="{BB962C8B-B14F-4D97-AF65-F5344CB8AC3E}">
        <p14:creationId xmlns:p14="http://schemas.microsoft.com/office/powerpoint/2010/main" val="975213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ccf78d84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ccf78d84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great example of this is a guy named Alan Richardson. He’s also in the UK. He has a bunch of wonderful online books I would recommend to anyone. He also recently started a </a:t>
            </a:r>
            <a:r>
              <a:rPr lang="en" dirty="0" err="1"/>
              <a:t>Patreon</a:t>
            </a:r>
            <a:r>
              <a:rPr lang="en" dirty="0"/>
              <a:t>. If you aren’t familiar with this platform, you should check it out. It’s like having a monthly subscription to awesome stuff and it’s easy to sign up and you can even moderate your payments based on how much you want to support someone. Alan is actively creating content to teach people about all kinds of topics related to coding and testing.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I’ve had wonderful interactions with him online. I did a review of one of his books and he replied!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Creating networks and relationships both internal and external to our jobs help build up the i/o of information. It’s like any game, you have to first understand the rules, then the unspoken rules, then look for information to solve the problem you are presented with, whatever that problem might be. It’s an adventure! It’s like opening one of those Choose Your Own Adventure books but instead of the result being death or something equally lame, you get knowledge, and it’s infinite. Or you can start over and learn a new path. That’s the awesome thing about technology, there is always something new to learn and someone to learn it from. You only have to find them. </a:t>
            </a:r>
            <a:endParaRPr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hlinkClick r:id="rId3"/>
              </a:rPr>
              <a:t>https://testautomationu.applitools.com/</a:t>
            </a:r>
            <a:endParaRPr lang="en-US"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smtClean="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Here is another great resource by someone that is deeply respected in the testing community: Angie Jones - Test Automation U. Take a look at that - and it’s completely free!</a:t>
            </a:r>
            <a:r>
              <a:rPr lang="en-US" b="0" dirty="0" smtClean="0">
                <a:effectLst/>
              </a:rPr>
              <a:t/>
            </a:r>
            <a:br>
              <a:rPr lang="en-US" b="0" dirty="0" smtClean="0">
                <a:effectLst/>
              </a:rPr>
            </a:br>
            <a:endParaRPr lang="en-US" b="0" dirty="0" smtClean="0">
              <a:effectLst/>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dirty="0" smtClean="0">
                <a:solidFill>
                  <a:srgbClr val="000000"/>
                </a:solidFill>
                <a:effectLst/>
                <a:latin typeface="Arial"/>
                <a:ea typeface="Arial"/>
                <a:cs typeface="Arial"/>
                <a:sym typeface="Arial"/>
              </a:rPr>
              <a:t>You can wait for someone to come up with the answers or you can see building a career as an adventure! It’s like opening one of those Choose Your Own Adventure books but instead of the result being death or something equally lame, you get knowledge, and it’s infinite. </a:t>
            </a:r>
            <a:r>
              <a:rPr lang="en-US" b="0" dirty="0" smtClean="0">
                <a:effectLst/>
              </a:rPr>
              <a:t/>
            </a:r>
            <a:br>
              <a:rPr lang="en-US" b="0" dirty="0" smtClean="0">
                <a:effectLst/>
              </a:rPr>
            </a:br>
            <a:endParaRPr lang="en-US" b="0" dirty="0" smtClean="0">
              <a:effectLst/>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dirty="0" smtClean="0">
                <a:solidFill>
                  <a:srgbClr val="000000"/>
                </a:solidFill>
                <a:effectLst/>
                <a:latin typeface="Arial"/>
                <a:ea typeface="Arial"/>
                <a:cs typeface="Arial"/>
                <a:sym typeface="Arial"/>
              </a:rPr>
              <a:t>Or you can start over and learn a new path. That’s the awesome thing about technology, there is always something new to learn and someone to learn it from. You only have to find them. </a:t>
            </a:r>
            <a:r>
              <a:rPr lang="en-US" dirty="0" smtClean="0"/>
              <a:t/>
            </a:r>
            <a:br>
              <a:rPr lang="en-US" dirty="0" smtClean="0"/>
            </a:br>
            <a:endParaRPr lang="en-US" dirty="0"/>
          </a:p>
        </p:txBody>
      </p:sp>
    </p:spTree>
    <p:extLst>
      <p:ext uri="{BB962C8B-B14F-4D97-AF65-F5344CB8AC3E}">
        <p14:creationId xmlns:p14="http://schemas.microsoft.com/office/powerpoint/2010/main" val="1729369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c0b3814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0c0b381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Quest awaits, are you ready tester one?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bf2c441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bf2c44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Would you like to fill out your career character sheet? </a:t>
            </a:r>
            <a:r>
              <a:rPr lang="en" dirty="0" smtClean="0">
                <a:solidFill>
                  <a:schemeClr val="dk1"/>
                </a:solidFill>
              </a:rPr>
              <a:t>Check </a:t>
            </a:r>
            <a:r>
              <a:rPr lang="en" dirty="0">
                <a:solidFill>
                  <a:schemeClr val="dk1"/>
                </a:solidFill>
              </a:rPr>
              <a:t>out this link and feel free to give me feedback and ideas or a submit a pull request even.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UY" dirty="0"/>
          </a:p>
        </p:txBody>
      </p:sp>
      <p:sp>
        <p:nvSpPr>
          <p:cNvPr id="4" name="Marcador de número de diapositiva 3"/>
          <p:cNvSpPr>
            <a:spLocks noGrp="1"/>
          </p:cNvSpPr>
          <p:nvPr>
            <p:ph type="sldNum" sz="quarter" idx="10"/>
          </p:nvPr>
        </p:nvSpPr>
        <p:spPr>
          <a:xfrm>
            <a:off x="3884613" y="8685213"/>
            <a:ext cx="2971800" cy="458787"/>
          </a:xfrm>
          <a:prstGeom prst="rect">
            <a:avLst/>
          </a:prstGeom>
        </p:spPr>
        <p:txBody>
          <a:bodyPr/>
          <a:lstStyle/>
          <a:p>
            <a:fld id="{1D045D0F-6088-4318-91A9-321D6B7041B2}" type="slidenum">
              <a:rPr lang="en-US" smtClean="0"/>
              <a:t>24</a:t>
            </a:fld>
            <a:endParaRPr lang="en-US"/>
          </a:p>
        </p:txBody>
      </p:sp>
    </p:spTree>
    <p:extLst>
      <p:ext uri="{BB962C8B-B14F-4D97-AF65-F5344CB8AC3E}">
        <p14:creationId xmlns:p14="http://schemas.microsoft.com/office/powerpoint/2010/main" val="175677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About Me!</a:t>
            </a:r>
            <a:endParaRPr lang="en-US" dirty="0"/>
          </a:p>
        </p:txBody>
      </p:sp>
    </p:spTree>
    <p:extLst>
      <p:ext uri="{BB962C8B-B14F-4D97-AF65-F5344CB8AC3E}">
        <p14:creationId xmlns:p14="http://schemas.microsoft.com/office/powerpoint/2010/main" val="148045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These are what I’ve identified as t</a:t>
            </a:r>
            <a:r>
              <a:rPr lang="en" dirty="0" err="1" smtClean="0">
                <a:solidFill>
                  <a:schemeClr val="dk1"/>
                </a:solidFill>
              </a:rPr>
              <a:t>ypical</a:t>
            </a:r>
            <a:r>
              <a:rPr lang="en" dirty="0" smtClean="0">
                <a:solidFill>
                  <a:schemeClr val="dk1"/>
                </a:solidFill>
              </a:rPr>
              <a:t> career paths for testers --- tester to developer, tester to product person, tester to management… </a:t>
            </a:r>
            <a:r>
              <a:rPr lang="en-US" dirty="0" smtClean="0">
                <a:solidFill>
                  <a:schemeClr val="dk1"/>
                </a:solidFill>
              </a:rPr>
              <a:t>unfortunately a lot of places use testers as junior</a:t>
            </a:r>
            <a:r>
              <a:rPr lang="en-US" baseline="0" dirty="0" smtClean="0">
                <a:solidFill>
                  <a:schemeClr val="dk1"/>
                </a:solidFill>
              </a:rPr>
              <a:t> roles into other areas. </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Also unfortunately, there is the other weird problem of testers</a:t>
            </a:r>
            <a:r>
              <a:rPr lang="en-US" baseline="0" dirty="0" smtClean="0">
                <a:solidFill>
                  <a:schemeClr val="dk1"/>
                </a:solidFill>
              </a:rPr>
              <a:t> being considered non-technical.. Why that is, I’m not sure, and one day one twitter</a:t>
            </a:r>
            <a:r>
              <a:rPr lang="mr-IN" baseline="0" dirty="0" smtClean="0">
                <a:solidFill>
                  <a:schemeClr val="dk1"/>
                </a:solidFill>
              </a:rPr>
              <a:t>…</a:t>
            </a:r>
            <a:r>
              <a:rPr lang="en-US" baseline="0" dirty="0" smtClean="0">
                <a:solidFill>
                  <a:schemeClr val="dk1"/>
                </a:solidFill>
              </a:rPr>
              <a:t> </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-------SKIP----------</a:t>
            </a:r>
          </a:p>
          <a:p>
            <a:pPr marL="0" lvl="0" indent="0" algn="l" rtl="0">
              <a:spcBef>
                <a:spcPts val="0"/>
              </a:spcBef>
              <a:spcAft>
                <a:spcPts val="0"/>
              </a:spcAft>
              <a:buClr>
                <a:schemeClr val="dk1"/>
              </a:buClr>
              <a:buSzPts val="1100"/>
              <a:buFont typeface="Arial"/>
              <a:buNone/>
            </a:pPr>
            <a:r>
              <a:rPr lang="en-US" dirty="0" smtClean="0">
                <a:solidFill>
                  <a:schemeClr val="dk1"/>
                </a:solidFill>
              </a:rPr>
              <a:t>What if</a:t>
            </a:r>
            <a:r>
              <a:rPr lang="en" dirty="0" smtClean="0">
                <a:solidFill>
                  <a:schemeClr val="dk1"/>
                </a:solidFill>
              </a:rPr>
              <a:t> there is another, more complex and helpful way to develop testers and these are by gaining specializations. </a:t>
            </a:r>
          </a:p>
          <a:p>
            <a:pPr marL="0" lvl="0" indent="0" algn="l" rtl="0">
              <a:spcBef>
                <a:spcPts val="0"/>
              </a:spcBef>
              <a:spcAft>
                <a:spcPts val="0"/>
              </a:spcAft>
              <a:buClr>
                <a:schemeClr val="dk1"/>
              </a:buClr>
              <a:buSzPts val="1100"/>
              <a:buFont typeface="Arial"/>
              <a:buNone/>
            </a:pPr>
            <a:endParaRPr lang="en" dirty="0" smtClean="0">
              <a:solidFill>
                <a:schemeClr val="dk1"/>
              </a:solidFill>
            </a:endParaRPr>
          </a:p>
          <a:p>
            <a:pPr marL="0" lvl="0" indent="0" algn="l" rtl="0">
              <a:spcBef>
                <a:spcPts val="0"/>
              </a:spcBef>
              <a:spcAft>
                <a:spcPts val="0"/>
              </a:spcAft>
              <a:buClr>
                <a:schemeClr val="dk1"/>
              </a:buClr>
              <a:buSzPts val="1100"/>
              <a:buFont typeface="Arial"/>
              <a:buNone/>
            </a:pPr>
            <a:r>
              <a:rPr lang="en" dirty="0" smtClean="0">
                <a:solidFill>
                  <a:schemeClr val="dk1"/>
                </a:solidFill>
              </a:rPr>
              <a:t>However,</a:t>
            </a:r>
            <a:r>
              <a:rPr lang="en" baseline="0" dirty="0" smtClean="0">
                <a:solidFill>
                  <a:schemeClr val="dk1"/>
                </a:solidFill>
              </a:rPr>
              <a:t> before you can get into a particular specialization, we should take a look at core skill sets, basic skills that every career character sheet should have that allow someone to build into specializations.</a:t>
            </a:r>
            <a:endParaRPr lang="en"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688580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Some ideas start in the weirdest of places. If you are not familiar with the testing community on twitter, I suggest following it, or joining twitter and seeing what testers are talking about. A theme that pops up </a:t>
            </a:r>
            <a:r>
              <a:rPr lang="en-US" dirty="0" smtClean="0"/>
              <a:t>every so </a:t>
            </a:r>
            <a:r>
              <a:rPr lang="en" dirty="0" smtClean="0"/>
              <a:t>often is the idea of technical vs non-technical. That testers are either one or the other. I have no idea where or how this got attached to testers, no one else in the industry really suffers from this odd notion. Program managers, business analysts, customer service folk all manage to be understood and classified correctly as folks that have technical skills either in business, writing, or computers in general. Testers however have managed to have this weird non-technical label attached. </a:t>
            </a:r>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The very idea that any tester is not considered technical is kind of a farce. There is a very real and different distinction between being non-technical and a non-coder. Again, somehow, everyone else</a:t>
            </a:r>
            <a:r>
              <a:rPr lang="en-US" dirty="0" smtClean="0"/>
              <a:t>, it seems,</a:t>
            </a:r>
            <a:r>
              <a:rPr lang="en" dirty="0" smtClean="0"/>
              <a:t> has managed to be a non-coder, but technical, except testers. </a:t>
            </a:r>
            <a:r>
              <a:rPr lang="en-US" dirty="0" smtClean="0"/>
              <a:t>It seems y</a:t>
            </a:r>
            <a:r>
              <a:rPr lang="en" dirty="0" err="1" smtClean="0"/>
              <a:t>ou</a:t>
            </a:r>
            <a:r>
              <a:rPr lang="en" dirty="0" smtClean="0"/>
              <a:t> have to code as a tester to be technical. </a:t>
            </a:r>
            <a:r>
              <a:rPr lang="en-US" dirty="0" smtClean="0"/>
              <a:t>Coding is a nice</a:t>
            </a:r>
            <a:r>
              <a:rPr lang="en-US" baseline="0" dirty="0" smtClean="0"/>
              <a:t> skill to have, but to say you have to be a coding expert, as a tester, to be considered technical is complete crap.</a:t>
            </a:r>
            <a:endParaRPr lang="en-US" dirty="0" smtClean="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I have some theories as to why this happens to testers more often than other roles</a:t>
            </a:r>
            <a:r>
              <a:rPr lang="en-US" dirty="0" smtClean="0"/>
              <a:t>,</a:t>
            </a:r>
            <a:r>
              <a:rPr lang="en-US" baseline="0" dirty="0" smtClean="0"/>
              <a:t> </a:t>
            </a:r>
            <a:r>
              <a:rPr lang="en" dirty="0" smtClean="0"/>
              <a:t>but it’s a bit of guesswork at the moment.</a:t>
            </a:r>
          </a:p>
        </p:txBody>
      </p:sp>
    </p:spTree>
    <p:extLst>
      <p:ext uri="{BB962C8B-B14F-4D97-AF65-F5344CB8AC3E}">
        <p14:creationId xmlns:p14="http://schemas.microsoft.com/office/powerpoint/2010/main" val="168572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bf137ed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bf137ed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tweets…. </a:t>
            </a:r>
          </a:p>
          <a:p>
            <a:pPr marL="0" lvl="0" indent="0" algn="l" rtl="0">
              <a:spcBef>
                <a:spcPts val="0"/>
              </a:spcBef>
              <a:spcAft>
                <a:spcPts val="0"/>
              </a:spcAft>
              <a:buNone/>
            </a:pPr>
            <a:r>
              <a:rPr lang="en" u="sng" dirty="0" smtClean="0">
                <a:solidFill>
                  <a:schemeClr val="hlink"/>
                </a:solidFill>
                <a:hlinkClick r:id="rId3"/>
              </a:rPr>
              <a:t>https://twitter.com/i/moments/947154288698150912</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Organized testing goes as far back</a:t>
            </a:r>
            <a:r>
              <a:rPr lang="en-US" baseline="0" dirty="0" smtClean="0"/>
              <a:t> the introduction of the scientific method. Lots of testing happens all the time, by just about everything on the planet.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Software testing seems to have started around the same time as the Mark I and Alan Turing with his Turing Test.  It makes a lot of sense that the idea of what we call computer related testing came shortly after the first hardware/software combo comes into existence.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next big leap into testing is 1957 where Charles Baker describes testing as a separate activity from debugging.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Then, Gerald Weinberg forms the first ever testing team in 1958 for Project Mercury.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(link: </a:t>
            </a:r>
            <a:r>
              <a:rPr lang="en-US" dirty="0" smtClean="0">
                <a:hlinkClick r:id="rId4"/>
              </a:rPr>
              <a:t>http://www.testingreferences.com/testinghistory.php</a:t>
            </a:r>
            <a:r>
              <a:rPr lang="en-US" dirty="0" smtClean="0"/>
              <a:t>)</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a tricky topic, testing, and being a QA or a tester are tricky titles. What does that actually mean? I call myself a tester, but I’m also a technologist. I work with technology. I have written code. I have a whole folder of the stuff on my home computer. I dabble, I understand how something works, code-wise, and then I tinker or play with it.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That skill doesn’t make me technical. What makes me technical is how I put that skill together with all the other skills I have.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whole thread caused me to think about how I learned my skills, what I learned, and what I still need to learn. It’s a topic that keeps cropping in for me, so I wrote about it.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c0b3814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c0b3814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Originally I had a working list of skills by levels I had created for a client because they were having a hard time finding talent with the right skill set.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wanted to explain how I evaluate myself and what I thought we needed as skill sets. I started with my career chronologically, made a list, rearranged them again, made another list.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original version had three levels. It eventually expanded it to five after I thought about it some more after the twitter thread I showed you. Once I knew what I was capable of doing, I looked for others I worked with and pulled skills from them as well.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Specializations are a thing, and they are much broader and deeper for testers that people realize.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-Automation is one… but if it’s just UI, then that’s only one space. What about services automation, pipeline automation, tool testing development and maintenance, automation design/architect.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-Performance &amp; Load testing have a whole lot of things you can focus 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-Security testing is a whole sphere of techniques and tools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-Accessibility testing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-Mobile testing especially if you are dealing with more than platform, services, devices, then accessibility, on top of any native pay features, and then security…. On top of automation.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an endless buffet of things you need to learn. The more I thought about it, the more the list grew and changed.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c0b3814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c0b381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 then took all that brainstorming and made a blog. It’s still the most read blog post I’ve ever made with almost 3000 views. That number means I’m not alone in this and people are looking for clues and guides like I am.</a:t>
            </a:r>
            <a:endParaRPr lang="en-US" u="sng" dirty="0" smtClean="0">
              <a:solidFill>
                <a:schemeClr val="hlink"/>
              </a:solidFill>
              <a:hlinkClick r:id="rId3"/>
            </a:endParaRPr>
          </a:p>
          <a:p>
            <a:pPr marL="0" lvl="0" indent="0" algn="l" rtl="0">
              <a:spcBef>
                <a:spcPts val="0"/>
              </a:spcBef>
              <a:spcAft>
                <a:spcPts val="0"/>
              </a:spcAft>
              <a:buNone/>
            </a:pPr>
            <a:endParaRPr lang="en-US" u="sng" dirty="0" smtClean="0">
              <a:solidFill>
                <a:schemeClr val="hlink"/>
              </a:solidFill>
              <a:hlinkClick r:id="rId3"/>
            </a:endParaRPr>
          </a:p>
          <a:p>
            <a:pPr marL="0" lvl="0" indent="0" algn="l" rtl="0">
              <a:spcBef>
                <a:spcPts val="0"/>
              </a:spcBef>
              <a:spcAft>
                <a:spcPts val="0"/>
              </a:spcAft>
              <a:buNone/>
            </a:pPr>
            <a:r>
              <a:rPr lang="en" u="sng" dirty="0" smtClean="0">
                <a:solidFill>
                  <a:schemeClr val="hlink"/>
                </a:solidFill>
                <a:hlinkClick r:id="rId3"/>
              </a:rPr>
              <a:t>https</a:t>
            </a:r>
            <a:r>
              <a:rPr lang="en" u="sng" dirty="0">
                <a:solidFill>
                  <a:schemeClr val="hlink"/>
                </a:solidFill>
                <a:hlinkClick r:id="rId3"/>
              </a:rPr>
              <a:t>://testingandmoviesandstuff.blogspot.com/2017/09/ready-tester-one-go.html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 us do a little flashback though - I got a lot of my ideas from gaming, and games in general.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love playing games. I’ve played a great number of tabletop games, board games, video games… one of my favorites right </a:t>
            </a:r>
            <a:r>
              <a:rPr lang="en" dirty="0" smtClean="0"/>
              <a:t>now</a:t>
            </a:r>
            <a:r>
              <a:rPr lang="en-US" baseline="0" dirty="0" smtClean="0"/>
              <a:t> is Mario Odyssey on the Switch</a:t>
            </a:r>
            <a:r>
              <a:rPr lang="en"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But once upon a time, I used to be a </a:t>
            </a:r>
            <a:r>
              <a:rPr lang="en" dirty="0" err="1"/>
              <a:t>larper</a:t>
            </a:r>
            <a:r>
              <a:rPr lang="en" dirty="0"/>
              <a:t>. LARP is Live Action Role Play.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bf2c4415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bf2c4415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spent about eight years playing </a:t>
            </a:r>
            <a:r>
              <a:rPr lang="en" dirty="0" smtClean="0"/>
              <a:t>LARP</a:t>
            </a:r>
            <a:r>
              <a:rPr lang="en-US" dirty="0" smtClean="0"/>
              <a:t> (or Live Action</a:t>
            </a:r>
            <a:r>
              <a:rPr lang="en-US" baseline="0" dirty="0" smtClean="0"/>
              <a:t> Role Play)</a:t>
            </a:r>
            <a:r>
              <a:rPr lang="en" dirty="0" smtClean="0"/>
              <a:t> </a:t>
            </a:r>
            <a:r>
              <a:rPr lang="en" dirty="0"/>
              <a:t>games created by White Wolf. The general idea is that you would make a character, based on some rules and roles, then act the character out. I did that for a number of years, and then I moved to being a storyteller for LARP games. Storytellers are the folks who take all these wonderful, crazy characters people invented and then direct them through plot lines and stories either created by the storytellers as a main plot, or created by characters interacting with one another.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How does this equate to a career? Well, if you think about your career like a character sheet, the leap isn’t that far. You have some basic talents and skills. You learn some specializations and keep building on your “character” as time goes on. As a storyteller, through the stories I tried to tell, I directly or indirectly shaped how people added talents and skills to their characters. Interactions with other characters did this as well. This is akin to what a manager or business might do for an employee through mentoring and/or career development, or what might happen if you find a mentor to teach you certain skills.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problem is, for testers, businesses and managers have a hard time figuring us out and what exactly we need to do and why we need to do it. There are no clear career paths for </a:t>
            </a:r>
            <a:r>
              <a:rPr lang="en" dirty="0" smtClean="0"/>
              <a:t>testers</a:t>
            </a:r>
            <a:r>
              <a:rPr lang="en-US" baseline="0" dirty="0" smtClean="0"/>
              <a:t> to stay</a:t>
            </a:r>
            <a:r>
              <a:rPr lang="en" dirty="0" smtClean="0"/>
              <a:t> </a:t>
            </a:r>
            <a:r>
              <a:rPr lang="en" dirty="0"/>
              <a:t>in testing with an idea that you grow your </a:t>
            </a:r>
            <a:r>
              <a:rPr lang="en-US" dirty="0" smtClean="0"/>
              <a:t>testing </a:t>
            </a:r>
            <a:r>
              <a:rPr lang="en" dirty="0" smtClean="0"/>
              <a:t>skill sets</a:t>
            </a:r>
            <a:r>
              <a:rPr lang="en-US" dirty="0" smtClean="0"/>
              <a:t>.</a:t>
            </a:r>
            <a:r>
              <a:rPr lang="en-US" baseline="0" dirty="0" smtClean="0"/>
              <a:t> I know</a:t>
            </a:r>
            <a:r>
              <a:rPr lang="en" dirty="0" smtClean="0"/>
              <a:t> </a:t>
            </a:r>
            <a:r>
              <a:rPr lang="en" dirty="0"/>
              <a:t>it’s out </a:t>
            </a:r>
            <a:r>
              <a:rPr lang="en" dirty="0" smtClean="0"/>
              <a:t>there, </a:t>
            </a:r>
            <a:r>
              <a:rPr lang="en" dirty="0"/>
              <a:t>but companies are somewhat poor at identifying them. </a:t>
            </a:r>
            <a:r>
              <a:rPr lang="en-US" dirty="0" smtClean="0"/>
              <a:t>Most companies have the mentality of or </a:t>
            </a:r>
            <a:r>
              <a:rPr lang="en" dirty="0" smtClean="0"/>
              <a:t>idea </a:t>
            </a:r>
            <a:r>
              <a:rPr lang="en" dirty="0"/>
              <a:t>that “any tester will do” - because testers are generally not specializing in a code language, or our talents are not tied to a particular tool set, we are seen as interchangeable units. Sometimes.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For</a:t>
            </a:r>
            <a:r>
              <a:rPr lang="en-US" baseline="0" dirty="0" smtClean="0"/>
              <a:t> testers, looking for a career path is like looking for the Easter eggs </a:t>
            </a:r>
            <a:r>
              <a:rPr lang="mr-IN" baseline="0" dirty="0" smtClean="0"/>
              <a:t>–</a:t>
            </a:r>
            <a:r>
              <a:rPr lang="en-US" baseline="0" dirty="0" smtClean="0"/>
              <a:t> how do I get where I need to go, learn the skills I need for my job, then keep growing into different skills as they change, and develop a career path at the same time. I’ve looked around for years and no one seems to say, this is how you should do this and keep being a tester. Most people end up not being testers after a while because it’s either too hard to find a path in testing, or they are pushed into other roles. But there are clues out there</a:t>
            </a:r>
            <a:r>
              <a:rPr lang="mr-IN" baseline="0" dirty="0" smtClean="0"/>
              <a:t>…</a:t>
            </a:r>
            <a:r>
              <a:rPr lang="en-US" baseline="0" dirty="0" smtClean="0"/>
              <a:t> hints in the Oasis of tech that can give you a path to follow. My hope is that by sharing some of my story and path, you can find a path too. But what’s an adventure without a character sheet!?</a:t>
            </a:r>
          </a:p>
          <a:p>
            <a:pPr marL="0" lvl="0" indent="0" algn="l" rtl="0">
              <a:spcBef>
                <a:spcPts val="0"/>
              </a:spcBef>
              <a:spcAft>
                <a:spcPts val="0"/>
              </a:spcAft>
              <a:buNone/>
            </a:pPr>
            <a:endParaRPr dirty="0"/>
          </a:p>
          <a:p>
            <a:pPr marL="0" lvl="0" indent="0" algn="l" rtl="0">
              <a:spcBef>
                <a:spcPts val="0"/>
              </a:spcBef>
              <a:spcAft>
                <a:spcPts val="0"/>
              </a:spcAft>
              <a:buNone/>
            </a:pPr>
            <a:r>
              <a:rPr lang="en-US" dirty="0" smtClean="0"/>
              <a:t>------------SKIP-------------</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So Automation Testing is where this divide gets interesting. While Generalist Testers (testers that can do manual, automation, service, usability, design, security, data… </a:t>
            </a:r>
            <a:r>
              <a:rPr lang="en-US" dirty="0" err="1" smtClean="0"/>
              <a:t>etc</a:t>
            </a:r>
            <a:r>
              <a:rPr lang="en-US" dirty="0" smtClean="0"/>
              <a:t>) sometimes take longer to be seen as value adds, testers that squarely put themselves in an automation or SDET role are seen as immediately valuable by companies because they are seen as producing SOMETHING. They have tangible code with visible displays of speedy interactions with UIs. It’s the flash and the grandeur of automation that people are dazzled by, and because of that, they sometimes devalue other skill sets testers have. I’ll make a note here that I’m not anti-automation at all, but I would find my job pretty boring if all I was doing was automation all day long every day.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pic>
        <p:nvPicPr>
          <p:cNvPr id="16" name="Google Shape;16;p3"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7" name="Google Shape;17;p3"/>
          <p:cNvSpPr/>
          <p:nvPr/>
        </p:nvSpPr>
        <p:spPr>
          <a:xfrm rot="-169468">
            <a:off x="3608972" y="646196"/>
            <a:ext cx="5247975" cy="3809532"/>
          </a:xfrm>
          <a:prstGeom prst="wedgeEllipseCallout">
            <a:avLst>
              <a:gd name="adj1" fmla="val -42509"/>
              <a:gd name="adj2" fmla="val 62980"/>
            </a:avLst>
          </a:prstGeom>
          <a:solidFill>
            <a:srgbClr val="001936">
              <a:alpha val="2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69468">
            <a:off x="3380372" y="417596"/>
            <a:ext cx="5247975" cy="3809532"/>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4101125" y="1659550"/>
            <a:ext cx="37674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subTitle" idx="1"/>
          </p:nvPr>
        </p:nvSpPr>
        <p:spPr>
          <a:xfrm>
            <a:off x="4101125" y="2687651"/>
            <a:ext cx="3767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800"/>
              <a:buNone/>
              <a:defRPr sz="1800">
                <a:solidFill>
                  <a:srgbClr val="000000"/>
                </a:solidFill>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a:solidFill>
                  <a:srgbClr val="000000"/>
                </a:solidFill>
              </a:defRPr>
            </a:lvl4pPr>
            <a:lvl5pPr lvl="4" algn="ctr" rtl="0">
              <a:spcBef>
                <a:spcPts val="0"/>
              </a:spcBef>
              <a:spcAft>
                <a:spcPts val="0"/>
              </a:spcAft>
              <a:buClr>
                <a:srgbClr val="000000"/>
              </a:buClr>
              <a:buSzPts val="1800"/>
              <a:buNone/>
              <a:defRPr>
                <a:solidFill>
                  <a:srgbClr val="000000"/>
                </a:solidFill>
              </a:defRPr>
            </a:lvl5pPr>
            <a:lvl6pPr lvl="5" algn="ctr" rtl="0">
              <a:spcBef>
                <a:spcPts val="0"/>
              </a:spcBef>
              <a:spcAft>
                <a:spcPts val="0"/>
              </a:spcAft>
              <a:buClr>
                <a:srgbClr val="000000"/>
              </a:buClr>
              <a:buSzPts val="1800"/>
              <a:buNone/>
              <a:defRPr>
                <a:solidFill>
                  <a:srgbClr val="000000"/>
                </a:solidFill>
              </a:defRPr>
            </a:lvl6pPr>
            <a:lvl7pPr lvl="6" algn="ctr" rtl="0">
              <a:spcBef>
                <a:spcPts val="0"/>
              </a:spcBef>
              <a:spcAft>
                <a:spcPts val="0"/>
              </a:spcAft>
              <a:buClr>
                <a:srgbClr val="000000"/>
              </a:buClr>
              <a:buSzPts val="1800"/>
              <a:buNone/>
              <a:defRPr>
                <a:solidFill>
                  <a:srgbClr val="000000"/>
                </a:solidFill>
              </a:defRPr>
            </a:lvl7pPr>
            <a:lvl8pPr lvl="7" algn="ctr" rtl="0">
              <a:spcBef>
                <a:spcPts val="0"/>
              </a:spcBef>
              <a:spcAft>
                <a:spcPts val="0"/>
              </a:spcAft>
              <a:buClr>
                <a:srgbClr val="000000"/>
              </a:buClr>
              <a:buSzPts val="1800"/>
              <a:buNone/>
              <a:defRPr>
                <a:solidFill>
                  <a:srgbClr val="000000"/>
                </a:solidFill>
              </a:defRPr>
            </a:lvl8pPr>
            <a:lvl9pPr lvl="8" algn="ctr" rtl="0">
              <a:spcBef>
                <a:spcPts val="0"/>
              </a:spcBef>
              <a:spcAft>
                <a:spcPts val="0"/>
              </a:spcAft>
              <a:buClr>
                <a:srgbClr val="000000"/>
              </a:buClr>
              <a:buSzPts val="1800"/>
              <a:buNone/>
              <a:defRPr>
                <a:solidFill>
                  <a:srgbClr val="000000"/>
                </a:solidFill>
              </a:defRPr>
            </a:lvl9pPr>
          </a:lstStyle>
          <a:p>
            <a:endParaRPr/>
          </a:p>
        </p:txBody>
      </p:sp>
      <p:sp>
        <p:nvSpPr>
          <p:cNvPr id="21" name="Google Shape;2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74526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pic>
        <p:nvPicPr>
          <p:cNvPr id="23" name="Google Shape;23;p4"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4" name="Google Shape;24;p4"/>
          <p:cNvSpPr/>
          <p:nvPr/>
        </p:nvSpPr>
        <p:spPr>
          <a:xfrm>
            <a:off x="1992350" y="3777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5" name="Google Shape;25;p4"/>
          <p:cNvSpPr/>
          <p:nvPr/>
        </p:nvSpPr>
        <p:spPr>
          <a:xfrm>
            <a:off x="1763750" y="-11462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26" name="Google Shape;26;p4"/>
          <p:cNvSpPr txBox="1">
            <a:spLocks noGrp="1"/>
          </p:cNvSpPr>
          <p:nvPr>
            <p:ph type="body" idx="1"/>
          </p:nvPr>
        </p:nvSpPr>
        <p:spPr>
          <a:xfrm>
            <a:off x="2905800" y="2161800"/>
            <a:ext cx="33324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marL="914400" lvl="1" indent="-381000"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marL="1371600" lvl="2" indent="-381000"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marL="1828800" lvl="3"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marL="2286000" lvl="4"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marL="2743200" lvl="5"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marL="3200400" lvl="6"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marL="3657600" lvl="7"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marL="4114800" lvl="8" indent="-38100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a:endParaRPr/>
          </a:p>
        </p:txBody>
      </p:sp>
      <p:sp>
        <p:nvSpPr>
          <p:cNvPr id="27" name="Google Shape;2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000000"/>
                </a:solidFill>
                <a:latin typeface="Bangers"/>
                <a:ea typeface="Bangers"/>
                <a:cs typeface="Bangers"/>
                <a:sym typeface="Bangers"/>
              </a:defRPr>
            </a:lvl1pPr>
            <a:lvl2pPr lvl="1">
              <a:buNone/>
              <a:defRPr>
                <a:solidFill>
                  <a:srgbClr val="000000"/>
                </a:solidFill>
                <a:latin typeface="Bangers"/>
                <a:ea typeface="Bangers"/>
                <a:cs typeface="Bangers"/>
                <a:sym typeface="Bangers"/>
              </a:defRPr>
            </a:lvl2pPr>
            <a:lvl3pPr lvl="2">
              <a:buNone/>
              <a:defRPr>
                <a:solidFill>
                  <a:srgbClr val="000000"/>
                </a:solidFill>
                <a:latin typeface="Bangers"/>
                <a:ea typeface="Bangers"/>
                <a:cs typeface="Bangers"/>
                <a:sym typeface="Bangers"/>
              </a:defRPr>
            </a:lvl3pPr>
            <a:lvl4pPr lvl="3">
              <a:buNone/>
              <a:defRPr>
                <a:solidFill>
                  <a:srgbClr val="000000"/>
                </a:solidFill>
                <a:latin typeface="Bangers"/>
                <a:ea typeface="Bangers"/>
                <a:cs typeface="Bangers"/>
                <a:sym typeface="Bangers"/>
              </a:defRPr>
            </a:lvl4pPr>
            <a:lvl5pPr lvl="4">
              <a:buNone/>
              <a:defRPr>
                <a:solidFill>
                  <a:srgbClr val="000000"/>
                </a:solidFill>
                <a:latin typeface="Bangers"/>
                <a:ea typeface="Bangers"/>
                <a:cs typeface="Bangers"/>
                <a:sym typeface="Bangers"/>
              </a:defRPr>
            </a:lvl5pPr>
            <a:lvl6pPr lvl="5">
              <a:buNone/>
              <a:defRPr>
                <a:solidFill>
                  <a:srgbClr val="000000"/>
                </a:solidFill>
                <a:latin typeface="Bangers"/>
                <a:ea typeface="Bangers"/>
                <a:cs typeface="Bangers"/>
                <a:sym typeface="Bangers"/>
              </a:defRPr>
            </a:lvl6pPr>
            <a:lvl7pPr lvl="6">
              <a:buNone/>
              <a:defRPr>
                <a:solidFill>
                  <a:srgbClr val="000000"/>
                </a:solidFill>
                <a:latin typeface="Bangers"/>
                <a:ea typeface="Bangers"/>
                <a:cs typeface="Bangers"/>
                <a:sym typeface="Bangers"/>
              </a:defRPr>
            </a:lvl7pPr>
            <a:lvl8pPr lvl="7">
              <a:buNone/>
              <a:defRPr>
                <a:solidFill>
                  <a:srgbClr val="000000"/>
                </a:solidFill>
                <a:latin typeface="Bangers"/>
                <a:ea typeface="Bangers"/>
                <a:cs typeface="Bangers"/>
                <a:sym typeface="Bangers"/>
              </a:defRPr>
            </a:lvl8pPr>
            <a:lvl9pPr lvl="8">
              <a:buNone/>
              <a:defRPr>
                <a:solidFill>
                  <a:srgbClr val="000000"/>
                </a:solidFill>
                <a:latin typeface="Bangers"/>
                <a:ea typeface="Bangers"/>
                <a:cs typeface="Bangers"/>
                <a:sym typeface="Banger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pic>
        <p:nvPicPr>
          <p:cNvPr id="29" name="Google Shape;29;p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0" name="Google Shape;30;p5"/>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1" name="Google Shape;31;p5"/>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2" name="Google Shape;32;p5"/>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1052050" y="1545942"/>
            <a:ext cx="7710900" cy="33036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
        <p:cNvGrpSpPr/>
        <p:nvPr/>
      </p:nvGrpSpPr>
      <p:grpSpPr>
        <a:xfrm>
          <a:off x="0" y="0"/>
          <a:ext cx="0" cy="0"/>
          <a:chOff x="0" y="0"/>
          <a:chExt cx="0" cy="0"/>
        </a:xfrm>
      </p:grpSpPr>
      <p:pic>
        <p:nvPicPr>
          <p:cNvPr id="36" name="Google Shape;36;p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6"/>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8" name="Google Shape;38;p6"/>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9" name="Google Shape;39;p6"/>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6"/>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1" name="Google Shape;41;p6"/>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2" name="Google Shape;42;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3"/>
        <p:cNvGrpSpPr/>
        <p:nvPr/>
      </p:nvGrpSpPr>
      <p:grpSpPr>
        <a:xfrm>
          <a:off x="0" y="0"/>
          <a:ext cx="0" cy="0"/>
          <a:chOff x="0" y="0"/>
          <a:chExt cx="0" cy="0"/>
        </a:xfrm>
      </p:grpSpPr>
      <p:pic>
        <p:nvPicPr>
          <p:cNvPr id="44" name="Google Shape;44;p7"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5" name="Google Shape;45;p7"/>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6" name="Google Shape;46;p7"/>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7" name="Google Shape;47;p7"/>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902950"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9" name="Google Shape;49;p7"/>
          <p:cNvSpPr txBox="1">
            <a:spLocks noGrp="1"/>
          </p:cNvSpPr>
          <p:nvPr>
            <p:ph type="body" idx="2"/>
          </p:nvPr>
        </p:nvSpPr>
        <p:spPr>
          <a:xfrm>
            <a:off x="3315993"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0" name="Google Shape;50;p7"/>
          <p:cNvSpPr txBox="1">
            <a:spLocks noGrp="1"/>
          </p:cNvSpPr>
          <p:nvPr>
            <p:ph type="body" idx="3"/>
          </p:nvPr>
        </p:nvSpPr>
        <p:spPr>
          <a:xfrm>
            <a:off x="5729035"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1" name="Google Shape;51;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pic>
        <p:nvPicPr>
          <p:cNvPr id="59" name="Google Shape;59;p9"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0" name="Google Shape;60;p9"/>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1" name="Google Shape;61;p9"/>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2" name="Google Shape;62;p9"/>
          <p:cNvSpPr txBox="1">
            <a:spLocks noGrp="1"/>
          </p:cNvSpPr>
          <p:nvPr>
            <p:ph type="body" idx="1"/>
          </p:nvPr>
        </p:nvSpPr>
        <p:spPr>
          <a:xfrm rot="-120953">
            <a:off x="457216" y="4025232"/>
            <a:ext cx="8229893" cy="519622"/>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63" name="Google Shape;6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pic>
        <p:nvPicPr>
          <p:cNvPr id="65" name="Google Shape;65;p10"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7"/>
        <p:cNvGrpSpPr/>
        <p:nvPr/>
      </p:nvGrpSpPr>
      <p:grpSpPr>
        <a:xfrm>
          <a:off x="0" y="0"/>
          <a:ext cx="0" cy="0"/>
          <a:chOff x="0" y="0"/>
          <a:chExt cx="0" cy="0"/>
        </a:xfrm>
      </p:grpSpPr>
      <p:pic>
        <p:nvPicPr>
          <p:cNvPr id="68" name="Google Shape;68;p11"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9" name="Google Shape;69;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 name="Google Shape;72;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 name="Google Shape;7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976261" y="876906"/>
            <a:ext cx="7029878" cy="760139"/>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052050" y="1545942"/>
            <a:ext cx="7710900" cy="33036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Sniglet"/>
                <a:ea typeface="Sniglet"/>
                <a:cs typeface="Sniglet"/>
                <a:sym typeface="Sniglet"/>
              </a:defRPr>
            </a:lvl1pPr>
            <a:lvl2pPr lvl="1" algn="r">
              <a:buNone/>
              <a:defRPr sz="1300">
                <a:solidFill>
                  <a:schemeClr val="dk1"/>
                </a:solidFill>
                <a:latin typeface="Sniglet"/>
                <a:ea typeface="Sniglet"/>
                <a:cs typeface="Sniglet"/>
                <a:sym typeface="Sniglet"/>
              </a:defRPr>
            </a:lvl2pPr>
            <a:lvl3pPr lvl="2" algn="r">
              <a:buNone/>
              <a:defRPr sz="1300">
                <a:solidFill>
                  <a:schemeClr val="dk1"/>
                </a:solidFill>
                <a:latin typeface="Sniglet"/>
                <a:ea typeface="Sniglet"/>
                <a:cs typeface="Sniglet"/>
                <a:sym typeface="Sniglet"/>
              </a:defRPr>
            </a:lvl3pPr>
            <a:lvl4pPr lvl="3" algn="r">
              <a:buNone/>
              <a:defRPr sz="1300">
                <a:solidFill>
                  <a:schemeClr val="dk1"/>
                </a:solidFill>
                <a:latin typeface="Sniglet"/>
                <a:ea typeface="Sniglet"/>
                <a:cs typeface="Sniglet"/>
                <a:sym typeface="Sniglet"/>
              </a:defRPr>
            </a:lvl4pPr>
            <a:lvl5pPr lvl="4" algn="r">
              <a:buNone/>
              <a:defRPr sz="1300">
                <a:solidFill>
                  <a:schemeClr val="dk1"/>
                </a:solidFill>
                <a:latin typeface="Sniglet"/>
                <a:ea typeface="Sniglet"/>
                <a:cs typeface="Sniglet"/>
                <a:sym typeface="Sniglet"/>
              </a:defRPr>
            </a:lvl5pPr>
            <a:lvl6pPr lvl="5" algn="r">
              <a:buNone/>
              <a:defRPr sz="1300">
                <a:solidFill>
                  <a:schemeClr val="dk1"/>
                </a:solidFill>
                <a:latin typeface="Sniglet"/>
                <a:ea typeface="Sniglet"/>
                <a:cs typeface="Sniglet"/>
                <a:sym typeface="Sniglet"/>
              </a:defRPr>
            </a:lvl6pPr>
            <a:lvl7pPr lvl="6" algn="r">
              <a:buNone/>
              <a:defRPr sz="1300">
                <a:solidFill>
                  <a:schemeClr val="dk1"/>
                </a:solidFill>
                <a:latin typeface="Sniglet"/>
                <a:ea typeface="Sniglet"/>
                <a:cs typeface="Sniglet"/>
                <a:sym typeface="Sniglet"/>
              </a:defRPr>
            </a:lvl7pPr>
            <a:lvl8pPr lvl="7" algn="r">
              <a:buNone/>
              <a:defRPr sz="1300">
                <a:solidFill>
                  <a:schemeClr val="dk1"/>
                </a:solidFill>
                <a:latin typeface="Sniglet"/>
                <a:ea typeface="Sniglet"/>
                <a:cs typeface="Sniglet"/>
                <a:sym typeface="Sniglet"/>
              </a:defRPr>
            </a:lvl8pPr>
            <a:lvl9pPr lvl="8" algn="r">
              <a:buNone/>
              <a:defRPr sz="1300">
                <a:solidFill>
                  <a:schemeClr val="dk1"/>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microsoft.com/office/2007/relationships/hdphoto" Target="../media/hdphoto1.wdp"/><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jp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FFC000"/>
        </a:solidFill>
        <a:effectLst/>
      </p:bgPr>
    </p:bg>
    <p:spTree>
      <p:nvGrpSpPr>
        <p:cNvPr id="1" name=""/>
        <p:cNvGrpSpPr/>
        <p:nvPr/>
      </p:nvGrpSpPr>
      <p:grpSpPr>
        <a:xfrm>
          <a:off x="0" y="0"/>
          <a:ext cx="0" cy="0"/>
          <a:chOff x="0" y="0"/>
          <a:chExt cx="0" cy="0"/>
        </a:xfrm>
      </p:grpSpPr>
      <p:pic>
        <p:nvPicPr>
          <p:cNvPr id="45" name="Imagen 44"/>
          <p:cNvPicPr>
            <a:picLocks noChangeAspect="1"/>
          </p:cNvPicPr>
          <p:nvPr/>
        </p:nvPicPr>
        <p:blipFill rotWithShape="1">
          <a:blip r:embed="rId3" cstate="print">
            <a:extLst>
              <a:ext uri="{28A0092B-C50C-407E-A947-70E740481C1C}">
                <a14:useLocalDpi xmlns:a14="http://schemas.microsoft.com/office/drawing/2010/main" val="0"/>
              </a:ext>
            </a:extLst>
          </a:blip>
          <a:srcRect l="16333" t="16031" b="15798"/>
          <a:stretch/>
        </p:blipFill>
        <p:spPr>
          <a:xfrm>
            <a:off x="-5175" y="-13716"/>
            <a:ext cx="6595713" cy="5157216"/>
          </a:xfrm>
          <a:prstGeom prst="rect">
            <a:avLst/>
          </a:prstGeom>
        </p:spPr>
      </p:pic>
      <p:sp>
        <p:nvSpPr>
          <p:cNvPr id="15" name="TextBox 12"/>
          <p:cNvSpPr txBox="1"/>
          <p:nvPr/>
        </p:nvSpPr>
        <p:spPr>
          <a:xfrm>
            <a:off x="500374" y="861605"/>
            <a:ext cx="5280920" cy="115416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50" b="1" dirty="0">
                <a:solidFill>
                  <a:schemeClr val="bg1"/>
                </a:solidFill>
                <a:latin typeface="Tahoma" panose="020B0604030504040204" pitchFamily="34" charset="0"/>
                <a:ea typeface="Tahoma" panose="020B0604030504040204" pitchFamily="34" charset="0"/>
                <a:cs typeface="Tahoma" panose="020B0604030504040204" pitchFamily="34" charset="0"/>
              </a:rPr>
              <a:t>Ready Tester One?</a:t>
            </a:r>
          </a:p>
          <a:p>
            <a:r>
              <a:rPr lang="en-US" sz="3450" b="1" dirty="0">
                <a:solidFill>
                  <a:schemeClr val="bg1"/>
                </a:solidFill>
                <a:latin typeface="Tahoma" panose="020B0604030504040204" pitchFamily="34" charset="0"/>
                <a:ea typeface="Tahoma" panose="020B0604030504040204" pitchFamily="34" charset="0"/>
                <a:cs typeface="Tahoma" panose="020B0604030504040204" pitchFamily="34" charset="0"/>
              </a:rPr>
              <a:t>Go!</a:t>
            </a:r>
            <a:endParaRPr lang="id-ID" sz="3450" b="1" dirty="0">
              <a:gradFill>
                <a:gsLst>
                  <a:gs pos="34000">
                    <a:schemeClr val="accent5">
                      <a:lumMod val="60000"/>
                      <a:lumOff val="40000"/>
                    </a:schemeClr>
                  </a:gs>
                  <a:gs pos="100000">
                    <a:schemeClr val="accent5"/>
                  </a:gs>
                </a:gsLst>
                <a:lin ang="2700000" scaled="1"/>
              </a:gra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16"/>
          <p:cNvSpPr/>
          <p:nvPr/>
        </p:nvSpPr>
        <p:spPr>
          <a:xfrm>
            <a:off x="500375" y="3019629"/>
            <a:ext cx="3024637" cy="39703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s-UY" sz="1650" b="1" dirty="0">
                <a:solidFill>
                  <a:srgbClr val="EEBA2B"/>
                </a:solidFill>
                <a:ea typeface="Verdana" panose="020B0604030504040204" pitchFamily="34" charset="0"/>
                <a:cs typeface="Verdana" panose="020B0604030504040204" pitchFamily="34" charset="0"/>
              </a:rPr>
              <a:t>Melissa Eaden</a:t>
            </a:r>
            <a:endParaRPr lang="en-US" sz="1650" b="1" dirty="0">
              <a:solidFill>
                <a:srgbClr val="EEBA2B"/>
              </a:solidFill>
              <a:ea typeface="Verdana" panose="020B0604030504040204" pitchFamily="34" charset="0"/>
              <a:cs typeface="Verdana" panose="020B0604030504040204" pitchFamily="34" charset="0"/>
            </a:endParaRPr>
          </a:p>
        </p:txBody>
      </p:sp>
      <p:sp>
        <p:nvSpPr>
          <p:cNvPr id="22" name="Subtitle 2"/>
          <p:cNvSpPr>
            <a:spLocks noGrp="1"/>
          </p:cNvSpPr>
          <p:nvPr>
            <p:ph type="subTitle" idx="4294967295"/>
          </p:nvPr>
        </p:nvSpPr>
        <p:spPr>
          <a:xfrm>
            <a:off x="500374" y="3293655"/>
            <a:ext cx="2661164" cy="794033"/>
          </a:xfrm>
        </p:spPr>
        <p:txBody>
          <a:bodyPr wrap="square">
            <a:spAutoFit/>
          </a:bodyPr>
          <a:lstStyle/>
          <a:p>
            <a:pPr marL="0" indent="0">
              <a:lnSpc>
                <a:spcPct val="120000"/>
              </a:lnSpc>
              <a:spcBef>
                <a:spcPts val="0"/>
              </a:spcBef>
              <a:buNone/>
            </a:pPr>
            <a:r>
              <a:rPr lang="es-UY" sz="1650" dirty="0">
                <a:solidFill>
                  <a:schemeClr val="bg1"/>
                </a:solidFill>
                <a:cs typeface="Calibri"/>
              </a:rPr>
              <a:t>melthetester@gmail.com</a:t>
            </a:r>
            <a:endParaRPr lang="es-UY" sz="1650" dirty="0">
              <a:solidFill>
                <a:schemeClr val="bg1"/>
              </a:solidFill>
              <a:cs typeface="Calibri"/>
            </a:endParaRPr>
          </a:p>
          <a:p>
            <a:pPr marL="0" indent="0">
              <a:lnSpc>
                <a:spcPct val="120000"/>
              </a:lnSpc>
              <a:spcBef>
                <a:spcPts val="0"/>
              </a:spcBef>
              <a:buNone/>
            </a:pPr>
            <a:r>
              <a:rPr lang="es-UY" sz="1650" dirty="0">
                <a:solidFill>
                  <a:schemeClr val="bg1"/>
                </a:solidFill>
                <a:cs typeface="Calibri"/>
              </a:rPr>
              <a:t>@melthetester</a:t>
            </a:r>
            <a:endParaRPr lang="en-US" sz="1650" dirty="0">
              <a:solidFill>
                <a:schemeClr val="bg1"/>
              </a:solidFill>
            </a:endParaRPr>
          </a:p>
        </p:txBody>
      </p:sp>
      <p:sp>
        <p:nvSpPr>
          <p:cNvPr id="41" name="Subtitle 2"/>
          <p:cNvSpPr>
            <a:spLocks noGrp="1"/>
          </p:cNvSpPr>
          <p:nvPr>
            <p:ph type="subTitle" idx="4294967295"/>
          </p:nvPr>
        </p:nvSpPr>
        <p:spPr>
          <a:xfrm>
            <a:off x="6240780" y="3959949"/>
            <a:ext cx="2580275" cy="1154132"/>
          </a:xfrm>
        </p:spPr>
        <p:txBody>
          <a:bodyPr wrap="square">
            <a:spAutoFit/>
          </a:bodyPr>
          <a:lstStyle/>
          <a:p>
            <a:pPr marL="0" indent="0" algn="r">
              <a:spcBef>
                <a:spcPts val="0"/>
              </a:spcBef>
              <a:buNone/>
            </a:pPr>
            <a:r>
              <a:rPr lang="es-UY" sz="1650" dirty="0">
                <a:solidFill>
                  <a:srgbClr val="181717"/>
                </a:solidFill>
              </a:rPr>
              <a:t>13 y 14 de mayo</a:t>
            </a:r>
            <a:r>
              <a:rPr lang="es-UY" sz="1650" dirty="0">
                <a:solidFill>
                  <a:srgbClr val="181717"/>
                </a:solidFill>
                <a:ea typeface="Adobe Myungjo Std M" panose="02020600000000000000" pitchFamily="18" charset="-128"/>
              </a:rPr>
              <a:t>, 2019  </a:t>
            </a:r>
          </a:p>
          <a:p>
            <a:pPr marL="0" indent="0" algn="r">
              <a:spcBef>
                <a:spcPts val="0"/>
              </a:spcBef>
              <a:buNone/>
            </a:pPr>
            <a:r>
              <a:rPr lang="es-UY" sz="1650" dirty="0">
                <a:solidFill>
                  <a:srgbClr val="181717"/>
                </a:solidFill>
                <a:ea typeface="Adobe Myungjo Std M" panose="02020600000000000000" pitchFamily="18" charset="-128"/>
              </a:rPr>
              <a:t>testinguy.org</a:t>
            </a:r>
          </a:p>
          <a:p>
            <a:pPr marL="0" indent="0" algn="r">
              <a:spcBef>
                <a:spcPts val="0"/>
              </a:spcBef>
              <a:buNone/>
            </a:pPr>
            <a:r>
              <a:rPr lang="es-UY" sz="1650" dirty="0">
                <a:solidFill>
                  <a:srgbClr val="181717"/>
                </a:solidFill>
                <a:ea typeface="Adobe Myungjo Std M" panose="02020600000000000000" pitchFamily="18" charset="-128"/>
              </a:rPr>
              <a:t>@</a:t>
            </a:r>
            <a:r>
              <a:rPr lang="es-UY" sz="1650" dirty="0" err="1">
                <a:solidFill>
                  <a:srgbClr val="181717"/>
                </a:solidFill>
                <a:ea typeface="Adobe Myungjo Std M" panose="02020600000000000000" pitchFamily="18" charset="-128"/>
              </a:rPr>
              <a:t>testinguy</a:t>
            </a:r>
            <a:r>
              <a:rPr lang="es-UY" sz="1650" dirty="0">
                <a:solidFill>
                  <a:srgbClr val="181717"/>
                </a:solidFill>
                <a:ea typeface="Adobe Myungjo Std M" panose="02020600000000000000" pitchFamily="18" charset="-128"/>
              </a:rPr>
              <a:t> </a:t>
            </a:r>
            <a:r>
              <a:rPr lang="en-US" sz="1650" dirty="0">
                <a:solidFill>
                  <a:srgbClr val="181717"/>
                </a:solidFill>
                <a:ea typeface="Adobe Myungjo Std M" panose="02020600000000000000" pitchFamily="18" charset="-128"/>
              </a:rPr>
              <a:t>| #</a:t>
            </a:r>
            <a:r>
              <a:rPr lang="en-US" sz="1650" dirty="0" err="1">
                <a:solidFill>
                  <a:srgbClr val="181717"/>
                </a:solidFill>
                <a:ea typeface="Adobe Myungjo Std M" panose="02020600000000000000" pitchFamily="18" charset="-128"/>
              </a:rPr>
              <a:t>testinguy</a:t>
            </a:r>
            <a:endParaRPr lang="en-US" sz="1650" dirty="0">
              <a:solidFill>
                <a:srgbClr val="181717"/>
              </a:solidFill>
              <a:ea typeface="Adobe Myungjo Std M" panose="02020600000000000000" pitchFamily="18" charset="-128"/>
            </a:endParaRPr>
          </a:p>
          <a:p>
            <a:pPr marL="0" indent="0" algn="ctr">
              <a:spcBef>
                <a:spcPts val="0"/>
              </a:spcBef>
              <a:buNone/>
            </a:pPr>
            <a:endParaRPr lang="en-US" sz="1350" dirty="0">
              <a:solidFill>
                <a:schemeClr val="bg1"/>
              </a:solidFill>
            </a:endParaRPr>
          </a:p>
        </p:txBody>
      </p:sp>
      <p:grpSp>
        <p:nvGrpSpPr>
          <p:cNvPr id="50" name="Grupo 49"/>
          <p:cNvGrpSpPr/>
          <p:nvPr/>
        </p:nvGrpSpPr>
        <p:grpSpPr>
          <a:xfrm>
            <a:off x="582670" y="496453"/>
            <a:ext cx="1041944" cy="646331"/>
            <a:chOff x="776894" y="430288"/>
            <a:chExt cx="1149442" cy="861775"/>
          </a:xfrm>
        </p:grpSpPr>
        <p:sp>
          <p:nvSpPr>
            <p:cNvPr id="48" name="Rectángulo 47"/>
            <p:cNvSpPr/>
            <p:nvPr/>
          </p:nvSpPr>
          <p:spPr>
            <a:xfrm>
              <a:off x="776894" y="475488"/>
              <a:ext cx="1149442" cy="391843"/>
            </a:xfrm>
            <a:prstGeom prst="rect">
              <a:avLst/>
            </a:prstGeom>
            <a:solidFill>
              <a:srgbClr val="18171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050">
                <a:ln>
                  <a:solidFill>
                    <a:schemeClr val="bg1"/>
                  </a:solidFill>
                </a:ln>
                <a:solidFill>
                  <a:srgbClr val="181717"/>
                </a:solidFill>
              </a:endParaRPr>
            </a:p>
          </p:txBody>
        </p:sp>
        <p:sp>
          <p:nvSpPr>
            <p:cNvPr id="49" name="Rectangle 16"/>
            <p:cNvSpPr/>
            <p:nvPr/>
          </p:nvSpPr>
          <p:spPr>
            <a:xfrm>
              <a:off x="822269" y="430288"/>
              <a:ext cx="1104067" cy="86177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s-UY" sz="1500" b="1" dirty="0">
                  <a:solidFill>
                    <a:schemeClr val="bg1"/>
                  </a:solidFill>
                  <a:ea typeface="Tahoma" panose="020B0604030504040204" pitchFamily="34" charset="0"/>
                  <a:cs typeface="Tahoma" panose="020B0604030504040204" pitchFamily="34" charset="0"/>
                </a:rPr>
                <a:t>CHARLA</a:t>
              </a:r>
              <a:endParaRPr lang="en-US" b="1" dirty="0">
                <a:solidFill>
                  <a:schemeClr val="bg1"/>
                </a:solidFill>
                <a:ea typeface="Tahoma" panose="020B0604030504040204" pitchFamily="34" charset="0"/>
                <a:cs typeface="Tahoma" panose="020B0604030504040204" pitchFamily="34" charset="0"/>
              </a:endParaRPr>
            </a:p>
          </p:txBody>
        </p:sp>
      </p:grpSp>
      <p:pic>
        <p:nvPicPr>
          <p:cNvPr id="52" name="Picture 13"/>
          <p:cNvPicPr>
            <a:picLocks noChangeAspect="1"/>
          </p:cNvPicPr>
          <p:nvPr/>
        </p:nvPicPr>
        <p:blipFill>
          <a:blip r:embed="rId4" cstate="print">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176370" y="357574"/>
            <a:ext cx="1490537" cy="732848"/>
          </a:xfrm>
          <a:prstGeom prst="rect">
            <a:avLst/>
          </a:prstGeom>
          <a:effectLst/>
        </p:spPr>
      </p:pic>
      <p:sp>
        <p:nvSpPr>
          <p:cNvPr id="2" name="Rectángulo redondeado 1"/>
          <p:cNvSpPr/>
          <p:nvPr/>
        </p:nvSpPr>
        <p:spPr>
          <a:xfrm>
            <a:off x="582670" y="4211443"/>
            <a:ext cx="2037086" cy="59799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050"/>
          </a:p>
        </p:txBody>
      </p:sp>
      <p:pic>
        <p:nvPicPr>
          <p:cNvPr id="1030" name="Picture 6" descr="https://lh3.googleusercontent.com/eLc9zyvbqnGxNkHFgw7u555YSaT60E3SGh9m3Hh0tzuT2_Y-nHq1UBOALKk30KAJTXyfIYUv7MMVJZhNvRGzmBSpXeqoV3LSLTl8dWP0mZT3onvKS2FUS3DEZm6gzEp2eHSDihze_q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48" y="4212571"/>
            <a:ext cx="546957" cy="5756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70trge5jVnRic2tuFI9fZGKQhljAzhzwtonr1vKmTSD1fAriXpnf5xw3xNa_MfOeK8sF9Ylul-_Jw4OXpZWHTI_xAGJZhojxhVfP3TAjv5aSGBL1EoZC83QSLDwZyJK7iaXPq3asNr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695" y="4068546"/>
            <a:ext cx="1661639" cy="8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25398"/>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p:cNvSpPr txBox="1"/>
          <p:nvPr/>
        </p:nvSpPr>
        <p:spPr>
          <a:xfrm>
            <a:off x="295836" y="228600"/>
            <a:ext cx="8592670" cy="1092607"/>
          </a:xfrm>
          <a:prstGeom prst="rect">
            <a:avLst/>
          </a:prstGeom>
          <a:noFill/>
        </p:spPr>
        <p:txBody>
          <a:bodyPr wrap="square" rtlCol="0">
            <a:spAutoFit/>
          </a:bodyPr>
          <a:lstStyle/>
          <a:p>
            <a:r>
              <a:rPr lang="en-US" sz="6500" b="1" dirty="0" smtClean="0">
                <a:solidFill>
                  <a:schemeClr val="tx1"/>
                </a:solidFill>
                <a:latin typeface="Marker Felt Wide" charset="0"/>
                <a:ea typeface="Marker Felt Wide" charset="0"/>
                <a:cs typeface="Marker Felt Wide" charset="0"/>
              </a:rPr>
              <a:t>Career Character Sheet!</a:t>
            </a:r>
            <a:endParaRPr lang="en-US" sz="6500" b="1" dirty="0">
              <a:solidFill>
                <a:schemeClr val="tx1"/>
              </a:solidFill>
              <a:latin typeface="Marker Felt Wide" charset="0"/>
              <a:ea typeface="Marker Felt Wide" charset="0"/>
              <a:cs typeface="Marker Felt Wide"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0482">
            <a:off x="1620117" y="1386179"/>
            <a:ext cx="6189041" cy="3391698"/>
          </a:xfrm>
          <a:prstGeom prst="rect">
            <a:avLst/>
          </a:prstGeom>
          <a:effectLst>
            <a:softEdge rad="63500"/>
          </a:effectLst>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34995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p:cNvSpPr txBox="1"/>
          <p:nvPr/>
        </p:nvSpPr>
        <p:spPr>
          <a:xfrm>
            <a:off x="295836" y="228600"/>
            <a:ext cx="3697941" cy="4093428"/>
          </a:xfrm>
          <a:prstGeom prst="rect">
            <a:avLst/>
          </a:prstGeom>
          <a:noFill/>
        </p:spPr>
        <p:txBody>
          <a:bodyPr wrap="square" rtlCol="0">
            <a:spAutoFit/>
          </a:bodyPr>
          <a:lstStyle/>
          <a:p>
            <a:r>
              <a:rPr lang="en-US" sz="6500" b="1" dirty="0" err="1" smtClean="0">
                <a:solidFill>
                  <a:schemeClr val="tx1"/>
                </a:solidFill>
                <a:latin typeface="Marker Felt Wide" charset="0"/>
                <a:ea typeface="Marker Felt Wide" charset="0"/>
                <a:cs typeface="Marker Felt Wide" charset="0"/>
              </a:rPr>
              <a:t>AdvancedCareer</a:t>
            </a:r>
            <a:r>
              <a:rPr lang="en-US" sz="6500" b="1" dirty="0" smtClean="0">
                <a:solidFill>
                  <a:schemeClr val="tx1"/>
                </a:solidFill>
                <a:latin typeface="Marker Felt Wide" charset="0"/>
                <a:ea typeface="Marker Felt Wide" charset="0"/>
                <a:cs typeface="Marker Felt Wide" charset="0"/>
              </a:rPr>
              <a:t> Character Sheet!</a:t>
            </a:r>
            <a:endParaRPr lang="en-US" sz="6500" b="1" dirty="0">
              <a:solidFill>
                <a:schemeClr val="tx1"/>
              </a:solidFill>
              <a:latin typeface="Marker Felt Wide" charset="0"/>
              <a:ea typeface="Marker Felt Wide" charset="0"/>
              <a:cs typeface="Marker Felt Wide"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735" y="363070"/>
            <a:ext cx="4336194" cy="2494429"/>
          </a:xfrm>
          <a:prstGeom prst="rect">
            <a:avLst/>
          </a:prstGeom>
          <a:effectLst>
            <a:softEdge rad="63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16824">
            <a:off x="3933755" y="2123250"/>
            <a:ext cx="4422342" cy="2646829"/>
          </a:xfrm>
          <a:prstGeom prst="rect">
            <a:avLst/>
          </a:prstGeom>
          <a:effectLst>
            <a:softEdge rad="63500"/>
          </a:effectLst>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Tree>
    <p:extLst>
      <p:ext uri="{BB962C8B-B14F-4D97-AF65-F5344CB8AC3E}">
        <p14:creationId xmlns:p14="http://schemas.microsoft.com/office/powerpoint/2010/main" val="127337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976261" y="876906"/>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Core </a:t>
            </a:r>
            <a:r>
              <a:rPr lang="en-US" dirty="0" smtClean="0"/>
              <a:t>Career </a:t>
            </a:r>
            <a:r>
              <a:rPr lang="en" dirty="0" smtClean="0"/>
              <a:t>Skills</a:t>
            </a:r>
            <a:r>
              <a:rPr lang="en-US" dirty="0" smtClean="0"/>
              <a:t>:</a:t>
            </a:r>
            <a:endParaRPr dirty="0"/>
          </a:p>
        </p:txBody>
      </p:sp>
      <p:sp>
        <p:nvSpPr>
          <p:cNvPr id="156" name="Google Shape;156;p22"/>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~COMMUNICATION</a:t>
            </a:r>
            <a:endParaRPr dirty="0"/>
          </a:p>
          <a:p>
            <a:pPr marL="0" lvl="0" indent="0" algn="l" rtl="0">
              <a:spcBef>
                <a:spcPts val="600"/>
              </a:spcBef>
              <a:spcAft>
                <a:spcPts val="0"/>
              </a:spcAft>
              <a:buNone/>
            </a:pPr>
            <a:r>
              <a:rPr lang="en" dirty="0"/>
              <a:t>~RESEARCH</a:t>
            </a:r>
            <a:endParaRPr dirty="0"/>
          </a:p>
          <a:p>
            <a:pPr marL="0" lvl="0" indent="0" algn="l" rtl="0">
              <a:spcBef>
                <a:spcPts val="600"/>
              </a:spcBef>
              <a:spcAft>
                <a:spcPts val="0"/>
              </a:spcAft>
              <a:buNone/>
            </a:pPr>
            <a:r>
              <a:rPr lang="en" dirty="0" smtClean="0"/>
              <a:t>~</a:t>
            </a:r>
            <a:r>
              <a:rPr lang="en-US" dirty="0" smtClean="0"/>
              <a:t>Technical Writing</a:t>
            </a:r>
          </a:p>
          <a:p>
            <a:pPr marL="0" lvl="0" indent="0" algn="l" rtl="0">
              <a:spcBef>
                <a:spcPts val="600"/>
              </a:spcBef>
              <a:spcAft>
                <a:spcPts val="0"/>
              </a:spcAft>
              <a:buNone/>
            </a:pPr>
            <a:r>
              <a:rPr lang="en" dirty="0" smtClean="0"/>
              <a:t>~</a:t>
            </a:r>
            <a:r>
              <a:rPr lang="en" dirty="0"/>
              <a:t>Project Management</a:t>
            </a:r>
            <a:endParaRPr dirty="0"/>
          </a:p>
          <a:p>
            <a:pPr marL="0" lvl="0" indent="0" algn="l" rtl="0">
              <a:spcBef>
                <a:spcPts val="600"/>
              </a:spcBef>
              <a:spcAft>
                <a:spcPts val="0"/>
              </a:spcAft>
              <a:buNone/>
            </a:pPr>
            <a:r>
              <a:rPr lang="en" dirty="0" smtClean="0"/>
              <a:t>~</a:t>
            </a:r>
            <a:r>
              <a:rPr lang="en-US" dirty="0" smtClean="0"/>
              <a:t>Exploratory Testing</a:t>
            </a:r>
            <a:endParaRPr dirty="0"/>
          </a:p>
        </p:txBody>
      </p:sp>
      <p:sp>
        <p:nvSpPr>
          <p:cNvPr id="157" name="Google Shape;157;p22"/>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noAutofit/>
          </a:bodyPr>
          <a:lstStyle/>
          <a:p>
            <a:pPr marL="0" lvl="0" indent="0">
              <a:buNone/>
            </a:pPr>
            <a:r>
              <a:rPr lang="en" dirty="0" smtClean="0"/>
              <a:t>~Command </a:t>
            </a:r>
            <a:r>
              <a:rPr lang="en" dirty="0"/>
              <a:t>Line usage ~</a:t>
            </a:r>
            <a:r>
              <a:rPr lang="en-US" dirty="0" smtClean="0"/>
              <a:t>Pairing</a:t>
            </a:r>
            <a:endParaRPr dirty="0"/>
          </a:p>
          <a:p>
            <a:pPr marL="0" lvl="0" indent="0" algn="l" rtl="0">
              <a:spcBef>
                <a:spcPts val="600"/>
              </a:spcBef>
              <a:spcAft>
                <a:spcPts val="0"/>
              </a:spcAft>
              <a:buNone/>
            </a:pPr>
            <a:r>
              <a:rPr lang="en" dirty="0" smtClean="0"/>
              <a:t>~</a:t>
            </a:r>
            <a:r>
              <a:rPr lang="en-US" dirty="0" smtClean="0"/>
              <a:t>Mobbing</a:t>
            </a:r>
            <a:endParaRPr dirty="0"/>
          </a:p>
          <a:p>
            <a:pPr marL="0" lvl="0" indent="0" algn="l" rtl="0">
              <a:spcBef>
                <a:spcPts val="600"/>
              </a:spcBef>
              <a:spcAft>
                <a:spcPts val="0"/>
              </a:spcAft>
              <a:buNone/>
            </a:pPr>
            <a:r>
              <a:rPr lang="en" dirty="0"/>
              <a:t>~</a:t>
            </a:r>
            <a:r>
              <a:rPr lang="en" dirty="0" smtClean="0"/>
              <a:t>Automation</a:t>
            </a:r>
            <a:endParaRPr lang="en-US" dirty="0" smtClean="0"/>
          </a:p>
          <a:p>
            <a:pPr marL="0" lvl="0" indent="0" algn="l" rtl="0">
              <a:spcBef>
                <a:spcPts val="600"/>
              </a:spcBef>
              <a:spcAft>
                <a:spcPts val="0"/>
              </a:spcAft>
              <a:buNone/>
            </a:pPr>
            <a:r>
              <a:rPr lang="en-US" dirty="0" smtClean="0"/>
              <a:t>~Tools</a:t>
            </a:r>
            <a:endParaRPr dirty="0"/>
          </a:p>
        </p:txBody>
      </p:sp>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976261" y="721258"/>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Specializations </a:t>
            </a:r>
            <a:r>
              <a:rPr lang="en" dirty="0" smtClean="0"/>
              <a:t>AKA </a:t>
            </a:r>
            <a:r>
              <a:rPr lang="en" dirty="0"/>
              <a:t>Super </a:t>
            </a:r>
            <a:r>
              <a:rPr lang="en" dirty="0" smtClean="0"/>
              <a:t>Tester</a:t>
            </a:r>
            <a:r>
              <a:rPr lang="en-US" dirty="0" smtClean="0"/>
              <a:t> Skills:</a:t>
            </a:r>
            <a:endParaRPr dirty="0"/>
          </a:p>
        </p:txBody>
      </p:sp>
      <p:sp>
        <p:nvSpPr>
          <p:cNvPr id="164" name="Google Shape;164;p23"/>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a:t>
            </a:r>
            <a:r>
              <a:rPr lang="en-US" dirty="0" smtClean="0"/>
              <a:t>Web</a:t>
            </a:r>
          </a:p>
          <a:p>
            <a:pPr marL="0" lvl="0" indent="0" algn="l" rtl="0">
              <a:spcBef>
                <a:spcPts val="600"/>
              </a:spcBef>
              <a:spcAft>
                <a:spcPts val="0"/>
              </a:spcAft>
              <a:buNone/>
            </a:pPr>
            <a:r>
              <a:rPr lang="en" dirty="0" smtClean="0"/>
              <a:t>~</a:t>
            </a:r>
            <a:r>
              <a:rPr lang="en-US" dirty="0" smtClean="0"/>
              <a:t>Mobile</a:t>
            </a:r>
            <a:endParaRPr dirty="0"/>
          </a:p>
          <a:p>
            <a:pPr marL="0" lvl="0" indent="0" algn="l" rtl="0">
              <a:spcBef>
                <a:spcPts val="600"/>
              </a:spcBef>
              <a:spcAft>
                <a:spcPts val="0"/>
              </a:spcAft>
              <a:buNone/>
            </a:pPr>
            <a:r>
              <a:rPr lang="en" dirty="0" smtClean="0"/>
              <a:t>~</a:t>
            </a:r>
            <a:r>
              <a:rPr lang="en-US" dirty="0" smtClean="0"/>
              <a:t>Ops</a:t>
            </a:r>
            <a:endParaRPr dirty="0"/>
          </a:p>
          <a:p>
            <a:pPr marL="0" lvl="0" indent="0" algn="l" rtl="0">
              <a:spcBef>
                <a:spcPts val="600"/>
              </a:spcBef>
              <a:spcAft>
                <a:spcPts val="0"/>
              </a:spcAft>
              <a:buNone/>
            </a:pPr>
            <a:r>
              <a:rPr lang="en" dirty="0"/>
              <a:t>~</a:t>
            </a:r>
            <a:r>
              <a:rPr lang="en" dirty="0" smtClean="0"/>
              <a:t>Data</a:t>
            </a:r>
            <a:r>
              <a:rPr lang="en-US" dirty="0" smtClean="0"/>
              <a:t> Analytics</a:t>
            </a:r>
            <a:endParaRPr dirty="0"/>
          </a:p>
          <a:p>
            <a:pPr marL="0" lvl="0" indent="0" algn="l" rtl="0">
              <a:spcBef>
                <a:spcPts val="600"/>
              </a:spcBef>
              <a:spcAft>
                <a:spcPts val="0"/>
              </a:spcAft>
              <a:buNone/>
            </a:pPr>
            <a:r>
              <a:rPr lang="en" dirty="0" smtClean="0"/>
              <a:t>~Pipelines</a:t>
            </a:r>
            <a:endParaRPr dirty="0"/>
          </a:p>
          <a:p>
            <a:pPr marL="0" lvl="0" indent="0" algn="l" rtl="0">
              <a:spcBef>
                <a:spcPts val="600"/>
              </a:spcBef>
              <a:spcAft>
                <a:spcPts val="0"/>
              </a:spcAft>
              <a:buNone/>
            </a:pPr>
            <a:r>
              <a:rPr lang="en" dirty="0"/>
              <a:t>~Design/Usability</a:t>
            </a:r>
            <a:endParaRPr dirty="0"/>
          </a:p>
        </p:txBody>
      </p:sp>
      <p:sp>
        <p:nvSpPr>
          <p:cNvPr id="165" name="Google Shape;165;p23"/>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~Monitoring/Logging</a:t>
            </a:r>
            <a:endParaRPr dirty="0"/>
          </a:p>
          <a:p>
            <a:pPr marL="0" lvl="0" indent="0" algn="l" rtl="0">
              <a:spcBef>
                <a:spcPts val="600"/>
              </a:spcBef>
              <a:spcAft>
                <a:spcPts val="0"/>
              </a:spcAft>
              <a:buNone/>
            </a:pPr>
            <a:r>
              <a:rPr lang="en" dirty="0"/>
              <a:t>~Performance</a:t>
            </a:r>
            <a:endParaRPr dirty="0"/>
          </a:p>
          <a:p>
            <a:pPr marL="0" lvl="0" indent="0" algn="l" rtl="0">
              <a:spcBef>
                <a:spcPts val="600"/>
              </a:spcBef>
              <a:spcAft>
                <a:spcPts val="0"/>
              </a:spcAft>
              <a:buClr>
                <a:schemeClr val="dk1"/>
              </a:buClr>
              <a:buSzPts val="1100"/>
              <a:buFont typeface="Arial"/>
              <a:buNone/>
            </a:pPr>
            <a:r>
              <a:rPr lang="en" dirty="0"/>
              <a:t>~Security</a:t>
            </a:r>
            <a:endParaRPr dirty="0"/>
          </a:p>
          <a:p>
            <a:pPr marL="0" lvl="0" indent="0" algn="l" rtl="0">
              <a:spcBef>
                <a:spcPts val="600"/>
              </a:spcBef>
              <a:spcAft>
                <a:spcPts val="0"/>
              </a:spcAft>
              <a:buClr>
                <a:schemeClr val="dk1"/>
              </a:buClr>
              <a:buSzPts val="1100"/>
              <a:buFont typeface="Arial"/>
              <a:buNone/>
            </a:pPr>
            <a:r>
              <a:rPr lang="en" dirty="0"/>
              <a:t>~Accessibility</a:t>
            </a:r>
            <a:endParaRPr dirty="0"/>
          </a:p>
          <a:p>
            <a:pPr marL="0" lvl="0" indent="0" algn="l" rtl="0">
              <a:spcBef>
                <a:spcPts val="600"/>
              </a:spcBef>
              <a:spcAft>
                <a:spcPts val="0"/>
              </a:spcAft>
              <a:buNone/>
            </a:pPr>
            <a:r>
              <a:rPr lang="en" dirty="0"/>
              <a:t>~</a:t>
            </a:r>
            <a:r>
              <a:rPr lang="en" dirty="0" err="1"/>
              <a:t>IoT</a:t>
            </a:r>
            <a:endParaRPr dirty="0"/>
          </a:p>
          <a:p>
            <a:pPr marL="0" lvl="0" indent="0" algn="l" rtl="0">
              <a:spcBef>
                <a:spcPts val="600"/>
              </a:spcBef>
              <a:spcAft>
                <a:spcPts val="0"/>
              </a:spcAft>
              <a:buClr>
                <a:schemeClr val="dk1"/>
              </a:buClr>
              <a:buSzPts val="1100"/>
              <a:buFont typeface="Arial"/>
              <a:buNone/>
            </a:pPr>
            <a:r>
              <a:rPr lang="en" dirty="0"/>
              <a:t>~</a:t>
            </a:r>
            <a:r>
              <a:rPr lang="en" dirty="0" smtClean="0"/>
              <a:t>Services</a:t>
            </a:r>
            <a:r>
              <a:rPr lang="en-US" dirty="0"/>
              <a:t> </a:t>
            </a:r>
            <a:r>
              <a:rPr lang="en-US" dirty="0" smtClean="0"/>
              <a:t>(ex: API, Search)</a:t>
            </a:r>
            <a:r>
              <a:rPr lang="en" dirty="0" smtClean="0"/>
              <a:t> </a:t>
            </a:r>
            <a:endParaRPr dirty="0"/>
          </a:p>
        </p:txBody>
      </p:sp>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body" idx="1"/>
          </p:nvPr>
        </p:nvSpPr>
        <p:spPr>
          <a:xfrm rot="-120953">
            <a:off x="457216" y="4025232"/>
            <a:ext cx="8229893" cy="519622"/>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You’re never lonely in a crowd….</a:t>
            </a:r>
            <a:endParaRPr/>
          </a:p>
        </p:txBody>
      </p:sp>
      <p:pic>
        <p:nvPicPr>
          <p:cNvPr id="174" name="Google Shape;174;p24"/>
          <p:cNvPicPr preferRelativeResize="0"/>
          <p:nvPr/>
        </p:nvPicPr>
        <p:blipFill>
          <a:blip r:embed="rId3">
            <a:alphaModFix/>
          </a:blip>
          <a:stretch>
            <a:fillRect/>
          </a:stretch>
        </p:blipFill>
        <p:spPr>
          <a:xfrm>
            <a:off x="1673950" y="445975"/>
            <a:ext cx="5467650" cy="3575843"/>
          </a:xfrm>
          <a:prstGeom prst="rect">
            <a:avLst/>
          </a:prstGeom>
          <a:noFill/>
          <a:ln>
            <a:noFill/>
          </a:ln>
          <a:effectLst>
            <a:outerShdw blurRad="114300" dist="142875" dir="1140000" algn="bl" rotWithShape="0">
              <a:srgbClr val="000000">
                <a:alpha val="50000"/>
              </a:srgbClr>
            </a:outerShdw>
          </a:effectLst>
        </p:spPr>
      </p:pic>
      <p:sp>
        <p:nvSpPr>
          <p:cNvPr id="175" name="Google Shape;175;p24"/>
          <p:cNvSpPr txBox="1"/>
          <p:nvPr/>
        </p:nvSpPr>
        <p:spPr>
          <a:xfrm>
            <a:off x="211375" y="211375"/>
            <a:ext cx="6764100" cy="7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80"/>
        <p:cNvGrpSpPr/>
        <p:nvPr/>
      </p:nvGrpSpPr>
      <p:grpSpPr>
        <a:xfrm>
          <a:off x="0" y="0"/>
          <a:ext cx="0" cy="0"/>
          <a:chOff x="0" y="0"/>
          <a:chExt cx="0" cy="0"/>
        </a:xfrm>
      </p:grpSpPr>
      <p:sp>
        <p:nvSpPr>
          <p:cNvPr id="181" name="Google Shape;181;p25"/>
          <p:cNvSpPr txBox="1">
            <a:spLocks noGrp="1"/>
          </p:cNvSpPr>
          <p:nvPr>
            <p:ph type="body" idx="4294967295"/>
          </p:nvPr>
        </p:nvSpPr>
        <p:spPr>
          <a:xfrm rot="-120953">
            <a:off x="4883397" y="1090948"/>
            <a:ext cx="3994820" cy="2407874"/>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sz="4000" dirty="0">
                <a:solidFill>
                  <a:schemeClr val="bg1"/>
                </a:solidFill>
                <a:effectLst>
                  <a:outerShdw blurRad="139700" dist="76200" dir="5400000" sx="96000" sy="96000" algn="t" rotWithShape="0">
                    <a:prstClr val="black">
                      <a:alpha val="76000"/>
                    </a:prstClr>
                  </a:outerShdw>
                </a:effectLst>
                <a:latin typeface="Engravers MT" charset="0"/>
                <a:ea typeface="Engravers MT" charset="0"/>
                <a:cs typeface="Engravers MT" charset="0"/>
              </a:rPr>
              <a:t>A Great Postman Tutorial!</a:t>
            </a:r>
            <a:endParaRPr sz="4000" dirty="0">
              <a:solidFill>
                <a:schemeClr val="bg1"/>
              </a:solidFill>
              <a:effectLst>
                <a:outerShdw blurRad="139700" dist="76200" dir="5400000" sx="96000" sy="96000" algn="t" rotWithShape="0">
                  <a:prstClr val="black">
                    <a:alpha val="76000"/>
                  </a:prstClr>
                </a:outerShdw>
              </a:effectLst>
              <a:latin typeface="Engravers MT" charset="0"/>
              <a:ea typeface="Engravers MT" charset="0"/>
              <a:cs typeface="Engravers MT" charset="0"/>
            </a:endParaRPr>
          </a:p>
        </p:txBody>
      </p:sp>
      <p:sp>
        <p:nvSpPr>
          <p:cNvPr id="183" name="Google Shape;183;p25"/>
          <p:cNvSpPr txBox="1"/>
          <p:nvPr/>
        </p:nvSpPr>
        <p:spPr>
          <a:xfrm>
            <a:off x="211375" y="211375"/>
            <a:ext cx="6764100" cy="7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5" name="Google Shape;185;p25"/>
          <p:cNvPicPr preferRelativeResize="0"/>
          <p:nvPr/>
        </p:nvPicPr>
        <p:blipFill>
          <a:blip r:embed="rId3">
            <a:alphaModFix/>
          </a:blip>
          <a:stretch>
            <a:fillRect/>
          </a:stretch>
        </p:blipFill>
        <p:spPr>
          <a:xfrm>
            <a:off x="1036565" y="703589"/>
            <a:ext cx="3705100" cy="3705100"/>
          </a:xfrm>
          <a:prstGeom prst="rect">
            <a:avLst/>
          </a:prstGeom>
          <a:noFill/>
          <a:ln>
            <a:noFill/>
          </a:ln>
        </p:spPr>
      </p:pic>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189"/>
        <p:cNvGrpSpPr/>
        <p:nvPr/>
      </p:nvGrpSpPr>
      <p:grpSpPr>
        <a:xfrm>
          <a:off x="0" y="0"/>
          <a:ext cx="0" cy="0"/>
          <a:chOff x="0" y="0"/>
          <a:chExt cx="0" cy="0"/>
        </a:xfrm>
      </p:grpSpPr>
      <p:sp>
        <p:nvSpPr>
          <p:cNvPr id="190" name="Google Shape;190;p26"/>
          <p:cNvSpPr txBox="1">
            <a:spLocks noGrp="1"/>
          </p:cNvSpPr>
          <p:nvPr>
            <p:ph type="body" idx="1"/>
          </p:nvPr>
        </p:nvSpPr>
        <p:spPr>
          <a:xfrm>
            <a:off x="457216" y="3850421"/>
            <a:ext cx="8229893" cy="519622"/>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Even if you think you’re a Gunter,  it doesn’t hurt to team up with the right people.</a:t>
            </a:r>
            <a:endParaRPr dirty="0"/>
          </a:p>
        </p:txBody>
      </p:sp>
      <p:sp>
        <p:nvSpPr>
          <p:cNvPr id="192" name="Google Shape;192;p26"/>
          <p:cNvSpPr txBox="1"/>
          <p:nvPr/>
        </p:nvSpPr>
        <p:spPr>
          <a:xfrm>
            <a:off x="211375" y="211375"/>
            <a:ext cx="6764100" cy="7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4" name="Google Shape;194;p26"/>
          <p:cNvPicPr preferRelativeResize="0"/>
          <p:nvPr/>
        </p:nvPicPr>
        <p:blipFill>
          <a:blip r:embed="rId3">
            <a:alphaModFix/>
          </a:blip>
          <a:stretch>
            <a:fillRect/>
          </a:stretch>
        </p:blipFill>
        <p:spPr>
          <a:xfrm>
            <a:off x="1495236" y="1152775"/>
            <a:ext cx="6153529" cy="2575468"/>
          </a:xfrm>
          <a:prstGeom prst="rect">
            <a:avLst/>
          </a:prstGeom>
          <a:noFill/>
          <a:ln>
            <a:noFill/>
          </a:ln>
        </p:spPr>
      </p:pic>
      <p:sp>
        <p:nvSpPr>
          <p:cNvPr id="8"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2D050">
            <a:alpha val="86000"/>
          </a:srgbClr>
        </a:solidFill>
        <a:effectLst/>
      </p:bgPr>
    </p:bg>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2905800" y="403412"/>
            <a:ext cx="3332400" cy="429799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5500" dirty="0" smtClean="0">
                <a:latin typeface="Marker Felt Thin" charset="0"/>
                <a:ea typeface="Marker Felt Thin" charset="0"/>
                <a:cs typeface="Marker Felt Thin" charset="0"/>
              </a:rPr>
              <a:t>Talk To Your Neighbor!</a:t>
            </a:r>
            <a:endParaRPr sz="5500" dirty="0">
              <a:latin typeface="Marker Felt Thin" charset="0"/>
              <a:ea typeface="Marker Felt Thin" charset="0"/>
              <a:cs typeface="Marker Felt Thin" charset="0"/>
            </a:endParaRPr>
          </a:p>
        </p:txBody>
      </p:sp>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1268963" y="152400"/>
            <a:ext cx="6606084" cy="483870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11"/>
        <p:cNvGrpSpPr/>
        <p:nvPr/>
      </p:nvGrpSpPr>
      <p:grpSpPr>
        <a:xfrm>
          <a:off x="0" y="0"/>
          <a:ext cx="0" cy="0"/>
          <a:chOff x="0" y="0"/>
          <a:chExt cx="0" cy="0"/>
        </a:xfrm>
      </p:grpSpPr>
      <p:pic>
        <p:nvPicPr>
          <p:cNvPr id="213" name="Google Shape;213;p29"/>
          <p:cNvPicPr preferRelativeResize="0"/>
          <p:nvPr/>
        </p:nvPicPr>
        <p:blipFill>
          <a:blip r:embed="rId3">
            <a:alphaModFix/>
          </a:blip>
          <a:stretch>
            <a:fillRect/>
          </a:stretch>
        </p:blipFill>
        <p:spPr>
          <a:xfrm>
            <a:off x="2152650" y="100550"/>
            <a:ext cx="4838701" cy="4838701"/>
          </a:xfrm>
          <a:prstGeom prst="rect">
            <a:avLst/>
          </a:prstGeom>
          <a:noFill/>
          <a:ln>
            <a:noFill/>
          </a:ln>
        </p:spPr>
      </p:pic>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rot="161682">
            <a:off x="976360" y="854423"/>
            <a:ext cx="6853563" cy="760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200" b="1" dirty="0" smtClean="0">
                <a:effectLst>
                  <a:reflection blurRad="139700" stA="43000" endPos="76000" dir="5400000" sy="-100000" algn="bl" rotWithShape="0"/>
                </a:effectLst>
                <a:latin typeface="Krungthep" charset="-34"/>
                <a:ea typeface="Krungthep" charset="-34"/>
                <a:cs typeface="Krungthep" charset="-34"/>
              </a:rPr>
              <a:t>Ready Tester </a:t>
            </a:r>
            <a:r>
              <a:rPr lang="en-US" sz="6200" b="1" dirty="0" smtClean="0">
                <a:effectLst>
                  <a:reflection blurRad="139700" stA="43000" endPos="76000" dir="5400000" sy="-100000" algn="bl" rotWithShape="0"/>
                </a:effectLst>
                <a:latin typeface="Krungthep" charset="-34"/>
                <a:ea typeface="Krungthep" charset="-34"/>
                <a:cs typeface="Krungthep" charset="-34"/>
              </a:rPr>
              <a:t>One?</a:t>
            </a:r>
            <a:r>
              <a:rPr lang="en-US" sz="6200" b="1" dirty="0" smtClean="0">
                <a:effectLst>
                  <a:reflection blurRad="139700" stA="43000" endPos="76000" dir="5400000" sy="-100000" algn="bl" rotWithShape="0"/>
                </a:effectLst>
                <a:latin typeface="Bangla MN" charset="0"/>
                <a:ea typeface="Bangla MN" charset="0"/>
                <a:cs typeface="Bangla MN" charset="0"/>
              </a:rPr>
              <a:t/>
            </a:r>
            <a:br>
              <a:rPr lang="en-US" sz="6200" b="1" dirty="0" smtClean="0">
                <a:effectLst>
                  <a:reflection blurRad="139700" stA="43000" endPos="76000" dir="5400000" sy="-100000" algn="bl" rotWithShape="0"/>
                </a:effectLst>
                <a:latin typeface="Bangla MN" charset="0"/>
                <a:ea typeface="Bangla MN" charset="0"/>
                <a:cs typeface="Bangla MN" charset="0"/>
              </a:rPr>
            </a:br>
            <a:endParaRPr sz="10000" b="1" dirty="0">
              <a:effectLst>
                <a:reflection blurRad="139700" stA="43000" endPos="76000" dir="5400000" sy="-100000" algn="bl" rotWithShape="0"/>
              </a:effectLst>
              <a:latin typeface="Bangla MN" charset="0"/>
              <a:ea typeface="Bangla MN" charset="0"/>
              <a:cs typeface="Bangla MN" charset="0"/>
            </a:endParaRPr>
          </a:p>
        </p:txBody>
      </p:sp>
      <p:pic>
        <p:nvPicPr>
          <p:cNvPr id="152" name="Google Shape;152;p20"/>
          <p:cNvPicPr preferRelativeResize="0"/>
          <p:nvPr/>
        </p:nvPicPr>
        <p:blipFill>
          <a:blip r:embed="rId3">
            <a:extLst>
              <a:ext uri="{28A0092B-C50C-407E-A947-70E740481C1C}">
                <a14:useLocalDpi xmlns:a14="http://schemas.microsoft.com/office/drawing/2010/main" val="0"/>
              </a:ext>
            </a:extLst>
          </a:blip>
          <a:stretch>
            <a:fillRect/>
          </a:stretch>
        </p:blipFill>
        <p:spPr>
          <a:xfrm>
            <a:off x="5358384" y="2413164"/>
            <a:ext cx="3644910" cy="2434524"/>
          </a:xfrm>
          <a:prstGeom prst="ellipse">
            <a:avLst/>
          </a:prstGeom>
          <a:noFill/>
          <a:ln w="76200" cap="flat" cmpd="sng">
            <a:solidFill>
              <a:schemeClr val="tx2">
                <a:lumMod val="25000"/>
              </a:schemeClr>
            </a:solidFill>
            <a:prstDash val="solid"/>
            <a:round/>
            <a:headEnd type="none" w="sm" len="sm"/>
            <a:tailEnd type="none" w="sm" len="sm"/>
          </a:ln>
          <a:effectLst>
            <a:outerShdw blurRad="50800" dist="76200" dir="5400000" algn="t" rotWithShape="0">
              <a:prstClr val="black">
                <a:alpha val="40000"/>
              </a:prstClr>
            </a:outerShdw>
          </a:effectLst>
          <a:scene3d>
            <a:camera prst="orthographicFront">
              <a:rot lat="20999994" lon="1199974" rev="0"/>
            </a:camera>
            <a:lightRig rig="threePt" dir="t"/>
          </a:scene3d>
        </p:spPr>
      </p:pic>
      <p:sp>
        <p:nvSpPr>
          <p:cNvPr id="7" name="Google Shape;150;p20"/>
          <p:cNvSpPr txBox="1">
            <a:spLocks/>
          </p:cNvSpPr>
          <p:nvPr/>
        </p:nvSpPr>
        <p:spPr>
          <a:xfrm rot="21307576">
            <a:off x="158464" y="2973867"/>
            <a:ext cx="6077182" cy="760139"/>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contourW="12700" prstMaterial="metal">
              <a:bevelT w="38100" h="38100"/>
              <a:contourClr>
                <a:schemeClr val="tx1"/>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1pPr>
            <a:lvl2pPr marR="0" lvl="1"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2pPr>
            <a:lvl3pPr marR="0" lvl="2"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3pPr>
            <a:lvl4pPr marR="0" lvl="3"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4pPr>
            <a:lvl5pPr marR="0" lvl="4"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5pPr>
            <a:lvl6pPr marR="0" lvl="5"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6pPr>
            <a:lvl7pPr marR="0" lvl="6"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7pPr>
            <a:lvl8pPr marR="0" lvl="7"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8pPr>
            <a:lvl9pPr marR="0" lvl="8"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9pPr>
          </a:lstStyle>
          <a:p>
            <a:pPr algn="ctr"/>
            <a:r>
              <a:rPr lang="en-US" sz="12000" b="1" dirty="0" smtClean="0">
                <a:solidFill>
                  <a:schemeClr val="accent3">
                    <a:lumMod val="50000"/>
                  </a:schemeClr>
                </a:solidFill>
                <a:effectLst>
                  <a:outerShdw blurRad="50800" dist="76200" dir="5400000" sx="108000" sy="108000" algn="t" rotWithShape="0">
                    <a:prstClr val="black">
                      <a:alpha val="27000"/>
                    </a:prstClr>
                  </a:outerShdw>
                </a:effectLst>
                <a:latin typeface="Bangla MN" charset="0"/>
                <a:ea typeface="Bangla MN" charset="0"/>
                <a:cs typeface="Bangla MN" charset="0"/>
              </a:rPr>
              <a:t>GO!</a:t>
            </a:r>
            <a:r>
              <a:rPr lang="en-US" sz="6200" b="1" dirty="0" smtClean="0">
                <a:latin typeface="Bangla MN" charset="0"/>
                <a:ea typeface="Bangla MN" charset="0"/>
                <a:cs typeface="Bangla MN" charset="0"/>
              </a:rPr>
              <a:t/>
            </a:r>
            <a:br>
              <a:rPr lang="en-US" sz="6200" b="1" dirty="0" smtClean="0">
                <a:latin typeface="Bangla MN" charset="0"/>
                <a:ea typeface="Bangla MN" charset="0"/>
                <a:cs typeface="Bangla MN" charset="0"/>
              </a:rPr>
            </a:br>
            <a:endParaRPr lang="en-US" sz="10000" b="1" dirty="0">
              <a:latin typeface="Bangla MN" charset="0"/>
              <a:ea typeface="Bangla MN" charset="0"/>
              <a:cs typeface="Bangla MN" charset="0"/>
            </a:endParaRPr>
          </a:p>
        </p:txBody>
      </p:sp>
      <p:sp>
        <p:nvSpPr>
          <p:cNvPr id="6" name="Google Shape;106;p16"/>
          <p:cNvSpPr txBox="1"/>
          <p:nvPr/>
        </p:nvSpPr>
        <p:spPr>
          <a:xfrm>
            <a:off x="164591"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a:t>
            </a:fld>
            <a:endParaRPr lang="uk-UA"/>
          </a:p>
        </p:txBody>
      </p:sp>
    </p:spTree>
    <p:extLst>
      <p:ext uri="{BB962C8B-B14F-4D97-AF65-F5344CB8AC3E}">
        <p14:creationId xmlns:p14="http://schemas.microsoft.com/office/powerpoint/2010/main" val="1300022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r="47243"/>
          <a:stretch/>
        </p:blipFill>
        <p:spPr>
          <a:xfrm>
            <a:off x="551500" y="-172837"/>
            <a:ext cx="4630100" cy="5119488"/>
          </a:xfrm>
          <a:prstGeom prst="rect">
            <a:avLst/>
          </a:prstGeom>
          <a:noFill/>
          <a:ln>
            <a:noFill/>
          </a:ln>
          <a:effectLst>
            <a:softEdge rad="63500"/>
          </a:effectLst>
        </p:spPr>
      </p:pic>
      <p:pic>
        <p:nvPicPr>
          <p:cNvPr id="221" name="Google Shape;221;p30"/>
          <p:cNvPicPr preferRelativeResize="0"/>
          <p:nvPr/>
        </p:nvPicPr>
        <p:blipFill>
          <a:blip r:embed="rId4">
            <a:alphaModFix/>
          </a:blip>
          <a:stretch>
            <a:fillRect/>
          </a:stretch>
        </p:blipFill>
        <p:spPr>
          <a:xfrm>
            <a:off x="4597400" y="294325"/>
            <a:ext cx="4246727" cy="4246727"/>
          </a:xfrm>
          <a:prstGeom prst="rect">
            <a:avLst/>
          </a:prstGeom>
          <a:noFill/>
          <a:ln>
            <a:noFill/>
          </a:ln>
        </p:spPr>
      </p:pic>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817" t="6761" r="30534"/>
          <a:stretch/>
        </p:blipFill>
        <p:spPr>
          <a:xfrm>
            <a:off x="4635500" y="174546"/>
            <a:ext cx="4236229" cy="4689605"/>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3351"/>
            <a:ext cx="4813300" cy="4813300"/>
          </a:xfrm>
          <a:prstGeom prst="rect">
            <a:avLst/>
          </a:prstGeom>
        </p:spPr>
      </p:pic>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Tree>
    <p:extLst>
      <p:ext uri="{BB962C8B-B14F-4D97-AF65-F5344CB8AC3E}">
        <p14:creationId xmlns:p14="http://schemas.microsoft.com/office/powerpoint/2010/main" val="1157942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body" idx="1"/>
          </p:nvPr>
        </p:nvSpPr>
        <p:spPr>
          <a:xfrm>
            <a:off x="2582006" y="2720984"/>
            <a:ext cx="40794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7200" dirty="0"/>
              <a:t> </a:t>
            </a:r>
            <a:r>
              <a:rPr lang="en" sz="7200" dirty="0" smtClean="0">
                <a:latin typeface="Marker Felt Thin" charset="0"/>
                <a:ea typeface="Marker Felt Thin" charset="0"/>
                <a:cs typeface="Marker Felt Thin" charset="0"/>
              </a:rPr>
              <a:t>Q</a:t>
            </a:r>
            <a:r>
              <a:rPr lang="en-US" sz="7200" dirty="0" smtClean="0">
                <a:latin typeface="Marker Felt Thin" charset="0"/>
                <a:ea typeface="Marker Felt Thin" charset="0"/>
                <a:cs typeface="Marker Felt Thin" charset="0"/>
              </a:rPr>
              <a:t>u</a:t>
            </a:r>
            <a:r>
              <a:rPr lang="en" sz="7200" dirty="0" err="1" smtClean="0">
                <a:latin typeface="Marker Felt Thin" charset="0"/>
                <a:ea typeface="Marker Felt Thin" charset="0"/>
                <a:cs typeface="Marker Felt Thin" charset="0"/>
              </a:rPr>
              <a:t>est</a:t>
            </a:r>
            <a:r>
              <a:rPr lang="en" sz="7200" dirty="0">
                <a:latin typeface="Marker Felt Thin" charset="0"/>
                <a:ea typeface="Marker Felt Thin" charset="0"/>
                <a:cs typeface="Marker Felt Thin" charset="0"/>
              </a:rPr>
              <a:t>….</a:t>
            </a:r>
            <a:endParaRPr sz="7200" dirty="0">
              <a:latin typeface="Marker Felt Thin" charset="0"/>
              <a:ea typeface="Marker Felt Thin" charset="0"/>
              <a:cs typeface="Marker Felt Thin" charset="0"/>
            </a:endParaRPr>
          </a:p>
          <a:p>
            <a:pPr marL="0" lvl="0" indent="0" algn="ctr" rtl="0">
              <a:spcBef>
                <a:spcPts val="600"/>
              </a:spcBef>
              <a:spcAft>
                <a:spcPts val="0"/>
              </a:spcAft>
              <a:buNone/>
            </a:pPr>
            <a:r>
              <a:rPr lang="en" sz="7200" dirty="0">
                <a:latin typeface="Marker Felt Thin" charset="0"/>
                <a:ea typeface="Marker Felt Thin" charset="0"/>
                <a:cs typeface="Marker Felt Thin" charset="0"/>
              </a:rPr>
              <a:t>ions?</a:t>
            </a:r>
            <a:endParaRPr sz="7200" dirty="0">
              <a:latin typeface="Marker Felt Thin" charset="0"/>
              <a:ea typeface="Marker Felt Thin" charset="0"/>
              <a:cs typeface="Marker Felt Thin" charset="0"/>
            </a:endParaRPr>
          </a:p>
          <a:p>
            <a:pPr marL="0" lvl="0" indent="0" algn="ctr" rtl="0">
              <a:spcBef>
                <a:spcPts val="600"/>
              </a:spcBef>
              <a:spcAft>
                <a:spcPts val="0"/>
              </a:spcAft>
              <a:buNone/>
            </a:pPr>
            <a:endParaRPr sz="7200" dirty="0"/>
          </a:p>
        </p:txBody>
      </p:sp>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233"/>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395775" y="324350"/>
            <a:ext cx="4494801" cy="4494801"/>
          </a:xfrm>
          <a:prstGeom prst="rect">
            <a:avLst/>
          </a:prstGeom>
          <a:noFill/>
          <a:ln>
            <a:noFill/>
          </a:ln>
        </p:spPr>
      </p:pic>
      <p:sp>
        <p:nvSpPr>
          <p:cNvPr id="237" name="Google Shape;237;p32"/>
          <p:cNvSpPr txBox="1">
            <a:spLocks noGrp="1"/>
          </p:cNvSpPr>
          <p:nvPr>
            <p:ph type="ctrTitle" idx="4294967295"/>
          </p:nvPr>
        </p:nvSpPr>
        <p:spPr>
          <a:xfrm>
            <a:off x="4850234" y="270562"/>
            <a:ext cx="4271700" cy="3733700"/>
          </a:xfrm>
          <a:prstGeom prst="rect">
            <a:avLst/>
          </a:prstGeom>
          <a:effectLst>
            <a:outerShdw blurRad="100013" dist="38100" dir="18960000" algn="bl" rotWithShape="0">
              <a:srgbClr val="FFFFFF">
                <a:alpha val="96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6500" dirty="0">
                <a:latin typeface="Marker Felt Thin" charset="0"/>
                <a:ea typeface="Marker Felt Thin" charset="0"/>
                <a:cs typeface="Marker Felt Thin" charset="0"/>
              </a:rPr>
              <a:t>Choose Your OWN ADVENTURE!</a:t>
            </a:r>
            <a:endParaRPr sz="6500" dirty="0">
              <a:latin typeface="Marker Felt Thin" charset="0"/>
              <a:ea typeface="Marker Felt Thin" charset="0"/>
              <a:cs typeface="Marker Felt Thin" charset="0"/>
            </a:endParaRPr>
          </a:p>
        </p:txBody>
      </p:sp>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FFC000"/>
        </a:solidFill>
        <a:effectLst/>
      </p:bgPr>
    </p:bg>
    <p:spTree>
      <p:nvGrpSpPr>
        <p:cNvPr id="1" name=""/>
        <p:cNvGrpSpPr/>
        <p:nvPr/>
      </p:nvGrpSpPr>
      <p:grpSpPr>
        <a:xfrm>
          <a:off x="0" y="0"/>
          <a:ext cx="0" cy="0"/>
          <a:chOff x="0" y="0"/>
          <a:chExt cx="0" cy="0"/>
        </a:xfrm>
      </p:grpSpPr>
      <p:grpSp>
        <p:nvGrpSpPr>
          <p:cNvPr id="24" name="Grupo 59">
            <a:extLst>
              <a:ext uri="{FF2B5EF4-FFF2-40B4-BE49-F238E27FC236}">
                <a16:creationId xmlns:a16="http://schemas.microsoft.com/office/drawing/2014/main" xmlns="" id="{77474F13-CB05-4CA7-B8CA-69F72B916BD5}"/>
              </a:ext>
            </a:extLst>
          </p:cNvPr>
          <p:cNvGrpSpPr/>
          <p:nvPr/>
        </p:nvGrpSpPr>
        <p:grpSpPr>
          <a:xfrm>
            <a:off x="12887" y="-20345"/>
            <a:ext cx="3450033" cy="5012930"/>
            <a:chOff x="7316249" y="126745"/>
            <a:chExt cx="4600044" cy="6683906"/>
          </a:xfrm>
          <a:effectLst>
            <a:glow rad="127000">
              <a:schemeClr val="accent1">
                <a:alpha val="0"/>
              </a:schemeClr>
            </a:glow>
            <a:outerShdw algn="ctr" rotWithShape="0">
              <a:schemeClr val="accent4">
                <a:lumMod val="50000"/>
                <a:alpha val="20000"/>
              </a:schemeClr>
            </a:outerShdw>
          </a:effectLst>
          <a:scene3d>
            <a:camera prst="orthographicFront">
              <a:rot lat="0" lon="0" rev="0"/>
            </a:camera>
            <a:lightRig rig="flat" dir="t"/>
          </a:scene3d>
        </p:grpSpPr>
        <p:pic>
          <p:nvPicPr>
            <p:cNvPr id="25" name="Imagen 60">
              <a:extLst>
                <a:ext uri="{FF2B5EF4-FFF2-40B4-BE49-F238E27FC236}">
                  <a16:creationId xmlns:a16="http://schemas.microsoft.com/office/drawing/2014/main" xmlns="" id="{E227B695-676A-421D-871C-815AD4828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0180" y="175220"/>
              <a:ext cx="1084385" cy="1089747"/>
            </a:xfrm>
            <a:prstGeom prst="rect">
              <a:avLst/>
            </a:prstGeom>
            <a:ln>
              <a:noFill/>
            </a:ln>
            <a:effectLst/>
            <a:sp3d prstMaterial="clear">
              <a:bevelT w="0" h="0"/>
            </a:sp3d>
          </p:spPr>
        </p:pic>
        <p:pic>
          <p:nvPicPr>
            <p:cNvPr id="26" name="Imagen 61">
              <a:extLst>
                <a:ext uri="{FF2B5EF4-FFF2-40B4-BE49-F238E27FC236}">
                  <a16:creationId xmlns:a16="http://schemas.microsoft.com/office/drawing/2014/main" xmlns="" id="{1A268785-BBA6-40C6-A435-0774C23427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2316" y="1264967"/>
              <a:ext cx="1084385" cy="1089747"/>
            </a:xfrm>
            <a:prstGeom prst="rect">
              <a:avLst/>
            </a:prstGeom>
            <a:ln>
              <a:noFill/>
            </a:ln>
            <a:effectLst/>
            <a:sp3d prstMaterial="clear">
              <a:bevelT w="0" h="0"/>
            </a:sp3d>
          </p:spPr>
        </p:pic>
        <p:pic>
          <p:nvPicPr>
            <p:cNvPr id="27" name="Imagen 62">
              <a:extLst>
                <a:ext uri="{FF2B5EF4-FFF2-40B4-BE49-F238E27FC236}">
                  <a16:creationId xmlns:a16="http://schemas.microsoft.com/office/drawing/2014/main" xmlns="" id="{FC564246-8B65-4A97-8CD4-22619A42F8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931" y="2354714"/>
              <a:ext cx="1084385" cy="1089747"/>
            </a:xfrm>
            <a:prstGeom prst="rect">
              <a:avLst/>
            </a:prstGeom>
            <a:ln>
              <a:noFill/>
            </a:ln>
            <a:effectLst/>
            <a:sp3d prstMaterial="clear">
              <a:bevelT w="0" h="0"/>
            </a:sp3d>
          </p:spPr>
        </p:pic>
        <p:pic>
          <p:nvPicPr>
            <p:cNvPr id="28" name="Imagen 63">
              <a:extLst>
                <a:ext uri="{FF2B5EF4-FFF2-40B4-BE49-F238E27FC236}">
                  <a16:creationId xmlns:a16="http://schemas.microsoft.com/office/drawing/2014/main" xmlns="" id="{C9A0ECC7-518E-4AFD-8034-F97BDED769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355" y="3541410"/>
              <a:ext cx="1084385" cy="1089747"/>
            </a:xfrm>
            <a:prstGeom prst="rect">
              <a:avLst/>
            </a:prstGeom>
            <a:ln>
              <a:noFill/>
            </a:ln>
            <a:effectLst/>
            <a:sp3d prstMaterial="clear">
              <a:bevelT w="0" h="0"/>
            </a:sp3d>
          </p:spPr>
        </p:pic>
        <p:pic>
          <p:nvPicPr>
            <p:cNvPr id="29" name="Imagen 64">
              <a:extLst>
                <a:ext uri="{FF2B5EF4-FFF2-40B4-BE49-F238E27FC236}">
                  <a16:creationId xmlns:a16="http://schemas.microsoft.com/office/drawing/2014/main" xmlns="" id="{7947F070-034D-48DB-AFEC-CB3DEDD04B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249" y="4631157"/>
              <a:ext cx="1084385" cy="1089747"/>
            </a:xfrm>
            <a:prstGeom prst="rect">
              <a:avLst/>
            </a:prstGeom>
            <a:ln>
              <a:noFill/>
            </a:ln>
            <a:effectLst/>
            <a:sp3d prstMaterial="clear">
              <a:bevelT w="0" h="0"/>
            </a:sp3d>
          </p:spPr>
        </p:pic>
        <p:pic>
          <p:nvPicPr>
            <p:cNvPr id="30" name="Imagen 65">
              <a:extLst>
                <a:ext uri="{FF2B5EF4-FFF2-40B4-BE49-F238E27FC236}">
                  <a16:creationId xmlns:a16="http://schemas.microsoft.com/office/drawing/2014/main" xmlns="" id="{1F421CAF-647E-4D87-8BBC-BE37E1A629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06" y="5720904"/>
              <a:ext cx="1084385" cy="1089747"/>
            </a:xfrm>
            <a:prstGeom prst="rect">
              <a:avLst/>
            </a:prstGeom>
            <a:ln>
              <a:noFill/>
            </a:ln>
            <a:effectLst/>
            <a:sp3d prstMaterial="clear">
              <a:bevelT w="0" h="0"/>
            </a:sp3d>
          </p:spPr>
        </p:pic>
        <p:pic>
          <p:nvPicPr>
            <p:cNvPr id="31" name="Imagen 66">
              <a:extLst>
                <a:ext uri="{FF2B5EF4-FFF2-40B4-BE49-F238E27FC236}">
                  <a16:creationId xmlns:a16="http://schemas.microsoft.com/office/drawing/2014/main" xmlns="" id="{E59DA33F-8648-4B55-8A4F-A204007D7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9772" y="126745"/>
              <a:ext cx="1084385" cy="1089747"/>
            </a:xfrm>
            <a:prstGeom prst="rect">
              <a:avLst/>
            </a:prstGeom>
            <a:ln>
              <a:noFill/>
            </a:ln>
            <a:effectLst/>
            <a:sp3d prstMaterial="clear">
              <a:bevelT w="0" h="0"/>
            </a:sp3d>
          </p:spPr>
        </p:pic>
        <p:pic>
          <p:nvPicPr>
            <p:cNvPr id="32" name="Imagen 67">
              <a:extLst>
                <a:ext uri="{FF2B5EF4-FFF2-40B4-BE49-F238E27FC236}">
                  <a16:creationId xmlns:a16="http://schemas.microsoft.com/office/drawing/2014/main" xmlns="" id="{828D95B3-C52C-406F-A0A3-508A0F6C4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1908" y="1216492"/>
              <a:ext cx="1084385" cy="1089747"/>
            </a:xfrm>
            <a:prstGeom prst="rect">
              <a:avLst/>
            </a:prstGeom>
            <a:ln>
              <a:noFill/>
            </a:ln>
            <a:effectLst/>
            <a:sp3d prstMaterial="clear">
              <a:bevelT w="0" h="0"/>
            </a:sp3d>
          </p:spPr>
        </p:pic>
        <p:pic>
          <p:nvPicPr>
            <p:cNvPr id="33" name="Imagen 68">
              <a:extLst>
                <a:ext uri="{FF2B5EF4-FFF2-40B4-BE49-F238E27FC236}">
                  <a16:creationId xmlns:a16="http://schemas.microsoft.com/office/drawing/2014/main" xmlns="" id="{12DF5646-6E96-48F1-A63E-80DC7ED50D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7523" y="2306239"/>
              <a:ext cx="1084385" cy="1089747"/>
            </a:xfrm>
            <a:prstGeom prst="rect">
              <a:avLst/>
            </a:prstGeom>
            <a:ln>
              <a:noFill/>
            </a:ln>
            <a:effectLst/>
            <a:sp3d prstMaterial="clear">
              <a:bevelT w="0" h="0"/>
            </a:sp3d>
          </p:spPr>
        </p:pic>
        <p:pic>
          <p:nvPicPr>
            <p:cNvPr id="34" name="Imagen 69">
              <a:extLst>
                <a:ext uri="{FF2B5EF4-FFF2-40B4-BE49-F238E27FC236}">
                  <a16:creationId xmlns:a16="http://schemas.microsoft.com/office/drawing/2014/main" xmlns="" id="{B7EF4F4C-1DFE-4A01-8FAE-53C2AAACE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1947" y="3492935"/>
              <a:ext cx="1084385" cy="1089747"/>
            </a:xfrm>
            <a:prstGeom prst="rect">
              <a:avLst/>
            </a:prstGeom>
            <a:ln>
              <a:noFill/>
            </a:ln>
            <a:effectLst/>
            <a:sp3d prstMaterial="clear">
              <a:bevelT w="0" h="0"/>
            </a:sp3d>
          </p:spPr>
        </p:pic>
        <p:pic>
          <p:nvPicPr>
            <p:cNvPr id="35" name="Imagen 70">
              <a:extLst>
                <a:ext uri="{FF2B5EF4-FFF2-40B4-BE49-F238E27FC236}">
                  <a16:creationId xmlns:a16="http://schemas.microsoft.com/office/drawing/2014/main" xmlns="" id="{E0AFFFB1-7FF2-49F1-810D-2A3186DBD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5841" y="4582682"/>
              <a:ext cx="1084385" cy="1089747"/>
            </a:xfrm>
            <a:prstGeom prst="rect">
              <a:avLst/>
            </a:prstGeom>
            <a:ln>
              <a:noFill/>
            </a:ln>
            <a:effectLst/>
            <a:sp3d prstMaterial="clear">
              <a:bevelT w="0" h="0"/>
            </a:sp3d>
          </p:spPr>
        </p:pic>
        <p:pic>
          <p:nvPicPr>
            <p:cNvPr id="36" name="Imagen 71">
              <a:extLst>
                <a:ext uri="{FF2B5EF4-FFF2-40B4-BE49-F238E27FC236}">
                  <a16:creationId xmlns:a16="http://schemas.microsoft.com/office/drawing/2014/main" xmlns="" id="{6CCAF602-A920-4E75-8064-E2E7E609B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9698" y="5672429"/>
              <a:ext cx="1084385" cy="1089747"/>
            </a:xfrm>
            <a:prstGeom prst="rect">
              <a:avLst/>
            </a:prstGeom>
            <a:ln>
              <a:noFill/>
            </a:ln>
            <a:effectLst/>
            <a:sp3d prstMaterial="clear">
              <a:bevelT w="0" h="0"/>
            </a:sp3d>
          </p:spPr>
        </p:pic>
      </p:grpSp>
      <p:grpSp>
        <p:nvGrpSpPr>
          <p:cNvPr id="11" name="Grupo 8">
            <a:extLst>
              <a:ext uri="{FF2B5EF4-FFF2-40B4-BE49-F238E27FC236}">
                <a16:creationId xmlns:a16="http://schemas.microsoft.com/office/drawing/2014/main" xmlns="" id="{5F0293F1-2AC4-4D31-95C6-E5811AF43A27}"/>
              </a:ext>
            </a:extLst>
          </p:cNvPr>
          <p:cNvGrpSpPr/>
          <p:nvPr/>
        </p:nvGrpSpPr>
        <p:grpSpPr>
          <a:xfrm>
            <a:off x="5487187" y="95059"/>
            <a:ext cx="3450033" cy="5012930"/>
            <a:chOff x="7316249" y="126745"/>
            <a:chExt cx="4600044" cy="6683906"/>
          </a:xfrm>
          <a:effectLst>
            <a:glow rad="127000">
              <a:schemeClr val="accent1">
                <a:alpha val="0"/>
              </a:schemeClr>
            </a:glow>
            <a:outerShdw algn="ctr" rotWithShape="0">
              <a:schemeClr val="accent4">
                <a:lumMod val="50000"/>
                <a:alpha val="20000"/>
              </a:schemeClr>
            </a:outerShdw>
          </a:effectLst>
          <a:scene3d>
            <a:camera prst="orthographicFront">
              <a:rot lat="0" lon="0" rev="0"/>
            </a:camera>
            <a:lightRig rig="flat" dir="t"/>
          </a:scene3d>
        </p:grpSpPr>
        <p:pic>
          <p:nvPicPr>
            <p:cNvPr id="12" name="Imagen 5">
              <a:extLst>
                <a:ext uri="{FF2B5EF4-FFF2-40B4-BE49-F238E27FC236}">
                  <a16:creationId xmlns:a16="http://schemas.microsoft.com/office/drawing/2014/main" xmlns="" id="{D48702DE-B0C7-4230-AB0E-8417EA57F1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0180" y="175220"/>
              <a:ext cx="1084385" cy="1089747"/>
            </a:xfrm>
            <a:prstGeom prst="rect">
              <a:avLst/>
            </a:prstGeom>
            <a:ln>
              <a:noFill/>
            </a:ln>
            <a:effectLst/>
            <a:sp3d prstMaterial="clear">
              <a:bevelT w="0" h="0"/>
            </a:sp3d>
          </p:spPr>
        </p:pic>
        <p:pic>
          <p:nvPicPr>
            <p:cNvPr id="13" name="Imagen 27">
              <a:extLst>
                <a:ext uri="{FF2B5EF4-FFF2-40B4-BE49-F238E27FC236}">
                  <a16:creationId xmlns:a16="http://schemas.microsoft.com/office/drawing/2014/main" xmlns="" id="{EB442A01-EB71-4D82-937C-63AABFB7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2316" y="1264967"/>
              <a:ext cx="1084385" cy="1089747"/>
            </a:xfrm>
            <a:prstGeom prst="rect">
              <a:avLst/>
            </a:prstGeom>
            <a:ln>
              <a:noFill/>
            </a:ln>
            <a:effectLst/>
            <a:sp3d prstMaterial="clear">
              <a:bevelT w="0" h="0"/>
            </a:sp3d>
          </p:spPr>
        </p:pic>
        <p:pic>
          <p:nvPicPr>
            <p:cNvPr id="14" name="Imagen 29">
              <a:extLst>
                <a:ext uri="{FF2B5EF4-FFF2-40B4-BE49-F238E27FC236}">
                  <a16:creationId xmlns:a16="http://schemas.microsoft.com/office/drawing/2014/main" xmlns="" id="{4A26ADC9-9E9D-4402-B8CA-27C56B3BDE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931" y="2354714"/>
              <a:ext cx="1084385" cy="1089747"/>
            </a:xfrm>
            <a:prstGeom prst="rect">
              <a:avLst/>
            </a:prstGeom>
            <a:ln>
              <a:noFill/>
            </a:ln>
            <a:effectLst/>
            <a:sp3d prstMaterial="clear">
              <a:bevelT w="0" h="0"/>
            </a:sp3d>
          </p:spPr>
        </p:pic>
        <p:pic>
          <p:nvPicPr>
            <p:cNvPr id="15" name="Imagen 30">
              <a:extLst>
                <a:ext uri="{FF2B5EF4-FFF2-40B4-BE49-F238E27FC236}">
                  <a16:creationId xmlns:a16="http://schemas.microsoft.com/office/drawing/2014/main" xmlns="" id="{A9643E58-4849-40AA-B391-68BFA0E66B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355" y="3541410"/>
              <a:ext cx="1084385" cy="1089747"/>
            </a:xfrm>
            <a:prstGeom prst="rect">
              <a:avLst/>
            </a:prstGeom>
            <a:ln>
              <a:noFill/>
            </a:ln>
            <a:effectLst/>
            <a:sp3d prstMaterial="clear">
              <a:bevelT w="0" h="0"/>
            </a:sp3d>
          </p:spPr>
        </p:pic>
        <p:pic>
          <p:nvPicPr>
            <p:cNvPr id="16" name="Imagen 31">
              <a:extLst>
                <a:ext uri="{FF2B5EF4-FFF2-40B4-BE49-F238E27FC236}">
                  <a16:creationId xmlns:a16="http://schemas.microsoft.com/office/drawing/2014/main" xmlns="" id="{58F096C2-1437-4395-BAF3-B6BB334D84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249" y="4631157"/>
              <a:ext cx="1084385" cy="1089747"/>
            </a:xfrm>
            <a:prstGeom prst="rect">
              <a:avLst/>
            </a:prstGeom>
            <a:ln>
              <a:noFill/>
            </a:ln>
            <a:effectLst/>
            <a:sp3d prstMaterial="clear">
              <a:bevelT w="0" h="0"/>
            </a:sp3d>
          </p:spPr>
        </p:pic>
        <p:pic>
          <p:nvPicPr>
            <p:cNvPr id="17" name="Imagen 32">
              <a:extLst>
                <a:ext uri="{FF2B5EF4-FFF2-40B4-BE49-F238E27FC236}">
                  <a16:creationId xmlns:a16="http://schemas.microsoft.com/office/drawing/2014/main" xmlns="" id="{1CC40AF8-CD7E-4D4A-A95E-BACBDE000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06" y="5720904"/>
              <a:ext cx="1084385" cy="1089747"/>
            </a:xfrm>
            <a:prstGeom prst="rect">
              <a:avLst/>
            </a:prstGeom>
            <a:ln>
              <a:noFill/>
            </a:ln>
            <a:effectLst/>
            <a:sp3d prstMaterial="clear">
              <a:bevelT w="0" h="0"/>
            </a:sp3d>
          </p:spPr>
        </p:pic>
        <p:pic>
          <p:nvPicPr>
            <p:cNvPr id="18" name="Imagen 34">
              <a:extLst>
                <a:ext uri="{FF2B5EF4-FFF2-40B4-BE49-F238E27FC236}">
                  <a16:creationId xmlns:a16="http://schemas.microsoft.com/office/drawing/2014/main" xmlns="" id="{A926E1F9-3FB3-4627-AD1B-A487AFD571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9772" y="126745"/>
              <a:ext cx="1084385" cy="1089747"/>
            </a:xfrm>
            <a:prstGeom prst="rect">
              <a:avLst/>
            </a:prstGeom>
            <a:ln>
              <a:noFill/>
            </a:ln>
            <a:effectLst/>
            <a:sp3d prstMaterial="clear">
              <a:bevelT w="0" h="0"/>
            </a:sp3d>
          </p:spPr>
        </p:pic>
        <p:pic>
          <p:nvPicPr>
            <p:cNvPr id="19" name="Imagen 35">
              <a:extLst>
                <a:ext uri="{FF2B5EF4-FFF2-40B4-BE49-F238E27FC236}">
                  <a16:creationId xmlns:a16="http://schemas.microsoft.com/office/drawing/2014/main" xmlns="" id="{FC63AB63-AA66-47D5-BCC3-CA19195AB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1908" y="1216492"/>
              <a:ext cx="1084385" cy="1089747"/>
            </a:xfrm>
            <a:prstGeom prst="rect">
              <a:avLst/>
            </a:prstGeom>
            <a:ln>
              <a:noFill/>
            </a:ln>
            <a:effectLst/>
            <a:sp3d prstMaterial="clear">
              <a:bevelT w="0" h="0"/>
            </a:sp3d>
          </p:spPr>
        </p:pic>
        <p:pic>
          <p:nvPicPr>
            <p:cNvPr id="20" name="Imagen 36">
              <a:extLst>
                <a:ext uri="{FF2B5EF4-FFF2-40B4-BE49-F238E27FC236}">
                  <a16:creationId xmlns:a16="http://schemas.microsoft.com/office/drawing/2014/main" xmlns="" id="{61097358-05D8-45BD-91C3-577633E254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7523" y="2306239"/>
              <a:ext cx="1084385" cy="1089747"/>
            </a:xfrm>
            <a:prstGeom prst="rect">
              <a:avLst/>
            </a:prstGeom>
            <a:ln>
              <a:noFill/>
            </a:ln>
            <a:effectLst/>
            <a:sp3d prstMaterial="clear">
              <a:bevelT w="0" h="0"/>
            </a:sp3d>
          </p:spPr>
        </p:pic>
        <p:pic>
          <p:nvPicPr>
            <p:cNvPr id="21" name="Imagen 37">
              <a:extLst>
                <a:ext uri="{FF2B5EF4-FFF2-40B4-BE49-F238E27FC236}">
                  <a16:creationId xmlns:a16="http://schemas.microsoft.com/office/drawing/2014/main" xmlns="" id="{963D2348-2550-4C3D-9E9F-5346EFC906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1947" y="3492935"/>
              <a:ext cx="1084385" cy="1089747"/>
            </a:xfrm>
            <a:prstGeom prst="rect">
              <a:avLst/>
            </a:prstGeom>
            <a:ln>
              <a:noFill/>
            </a:ln>
            <a:effectLst/>
            <a:sp3d prstMaterial="clear">
              <a:bevelT w="0" h="0"/>
            </a:sp3d>
          </p:spPr>
        </p:pic>
        <p:pic>
          <p:nvPicPr>
            <p:cNvPr id="22" name="Imagen 38">
              <a:extLst>
                <a:ext uri="{FF2B5EF4-FFF2-40B4-BE49-F238E27FC236}">
                  <a16:creationId xmlns:a16="http://schemas.microsoft.com/office/drawing/2014/main" xmlns="" id="{69189F47-8BA1-439C-9F4C-1EBF7AE31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5841" y="4582682"/>
              <a:ext cx="1084385" cy="1089747"/>
            </a:xfrm>
            <a:prstGeom prst="rect">
              <a:avLst/>
            </a:prstGeom>
            <a:ln>
              <a:noFill/>
            </a:ln>
            <a:effectLst/>
            <a:sp3d prstMaterial="clear">
              <a:bevelT w="0" h="0"/>
            </a:sp3d>
          </p:spPr>
        </p:pic>
        <p:pic>
          <p:nvPicPr>
            <p:cNvPr id="23" name="Imagen 39">
              <a:extLst>
                <a:ext uri="{FF2B5EF4-FFF2-40B4-BE49-F238E27FC236}">
                  <a16:creationId xmlns:a16="http://schemas.microsoft.com/office/drawing/2014/main" xmlns="" id="{FFD4255A-05E0-41E4-ACEE-2496DE0DC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9698" y="5672429"/>
              <a:ext cx="1084385" cy="1089747"/>
            </a:xfrm>
            <a:prstGeom prst="rect">
              <a:avLst/>
            </a:prstGeom>
            <a:ln>
              <a:noFill/>
            </a:ln>
            <a:effectLst/>
            <a:sp3d prstMaterial="clear">
              <a:bevelT w="0" h="0"/>
            </a:sp3d>
          </p:spPr>
        </p:pic>
      </p:grpSp>
      <p:sp>
        <p:nvSpPr>
          <p:cNvPr id="2" name="Elipse 1"/>
          <p:cNvSpPr/>
          <p:nvPr/>
        </p:nvSpPr>
        <p:spPr>
          <a:xfrm>
            <a:off x="1295234" y="-504252"/>
            <a:ext cx="6576532" cy="6576532"/>
          </a:xfrm>
          <a:prstGeom prst="ellipse">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1050" dirty="0">
                <a:solidFill>
                  <a:srgbClr val="181717"/>
                </a:solidFill>
              </a:rPr>
              <a:t>                          </a:t>
            </a:r>
          </a:p>
        </p:txBody>
      </p:sp>
      <p:sp>
        <p:nvSpPr>
          <p:cNvPr id="50" name="Rectangle 16"/>
          <p:cNvSpPr/>
          <p:nvPr/>
        </p:nvSpPr>
        <p:spPr>
          <a:xfrm>
            <a:off x="3339921" y="2500958"/>
            <a:ext cx="2487156" cy="39703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s-UY" sz="1650" b="1" dirty="0">
                <a:solidFill>
                  <a:srgbClr val="EEBA2B"/>
                </a:solidFill>
                <a:ea typeface="Verdana" panose="020B0604030504040204" pitchFamily="34" charset="0"/>
                <a:cs typeface="Verdana" panose="020B0604030504040204" pitchFamily="34" charset="0"/>
              </a:rPr>
              <a:t>Melissa Eaden</a:t>
            </a:r>
            <a:endParaRPr lang="en-US" sz="1650" b="1" dirty="0">
              <a:solidFill>
                <a:srgbClr val="EEBA2B"/>
              </a:solidFill>
              <a:ea typeface="Verdana" panose="020B0604030504040204" pitchFamily="34" charset="0"/>
              <a:cs typeface="Verdana" panose="020B0604030504040204" pitchFamily="34" charset="0"/>
            </a:endParaRPr>
          </a:p>
        </p:txBody>
      </p:sp>
      <p:sp>
        <p:nvSpPr>
          <p:cNvPr id="51" name="Subtitle 2"/>
          <p:cNvSpPr>
            <a:spLocks noGrp="1"/>
          </p:cNvSpPr>
          <p:nvPr>
            <p:ph type="subTitle" idx="4294967295"/>
          </p:nvPr>
        </p:nvSpPr>
        <p:spPr>
          <a:xfrm>
            <a:off x="3359093" y="2774983"/>
            <a:ext cx="2448814" cy="794033"/>
          </a:xfrm>
        </p:spPr>
        <p:txBody>
          <a:bodyPr wrap="square">
            <a:spAutoFit/>
          </a:bodyPr>
          <a:lstStyle/>
          <a:p>
            <a:pPr marL="0" indent="0" algn="ctr">
              <a:lnSpc>
                <a:spcPct val="120000"/>
              </a:lnSpc>
              <a:spcBef>
                <a:spcPts val="0"/>
              </a:spcBef>
              <a:buNone/>
            </a:pPr>
            <a:r>
              <a:rPr lang="es-UY" sz="1650" dirty="0">
                <a:solidFill>
                  <a:schemeClr val="bg1"/>
                </a:solidFill>
                <a:cs typeface="Calibri"/>
              </a:rPr>
              <a:t>melthetester@gmail.com</a:t>
            </a:r>
            <a:endParaRPr lang="es-UY" sz="1650" dirty="0">
              <a:solidFill>
                <a:schemeClr val="bg1"/>
              </a:solidFill>
              <a:cs typeface="Calibri"/>
            </a:endParaRPr>
          </a:p>
          <a:p>
            <a:pPr marL="0" indent="0" algn="ctr">
              <a:lnSpc>
                <a:spcPct val="120000"/>
              </a:lnSpc>
              <a:spcBef>
                <a:spcPts val="0"/>
              </a:spcBef>
              <a:buNone/>
            </a:pPr>
            <a:r>
              <a:rPr lang="es-UY" sz="1650" dirty="0">
                <a:solidFill>
                  <a:schemeClr val="bg1"/>
                </a:solidFill>
                <a:cs typeface="Calibri"/>
              </a:rPr>
              <a:t>@melthetester</a:t>
            </a:r>
            <a:endParaRPr lang="en-US" sz="1650" dirty="0">
              <a:solidFill>
                <a:schemeClr val="bg1"/>
              </a:solidFill>
            </a:endParaRPr>
          </a:p>
        </p:txBody>
      </p:sp>
      <p:sp>
        <p:nvSpPr>
          <p:cNvPr id="73" name="Subtitle 2"/>
          <p:cNvSpPr>
            <a:spLocks noGrp="1"/>
          </p:cNvSpPr>
          <p:nvPr>
            <p:ph type="subTitle" idx="4294967295"/>
          </p:nvPr>
        </p:nvSpPr>
        <p:spPr>
          <a:xfrm>
            <a:off x="1826352" y="4308096"/>
            <a:ext cx="5514296" cy="877133"/>
          </a:xfrm>
        </p:spPr>
        <p:txBody>
          <a:bodyPr wrap="square">
            <a:spAutoFit/>
          </a:bodyPr>
          <a:lstStyle/>
          <a:p>
            <a:pPr marL="0" indent="0" algn="ctr">
              <a:spcBef>
                <a:spcPts val="0"/>
              </a:spcBef>
              <a:buNone/>
            </a:pPr>
            <a:r>
              <a:rPr lang="es-UY" sz="1650" dirty="0">
                <a:solidFill>
                  <a:schemeClr val="bg1"/>
                </a:solidFill>
              </a:rPr>
              <a:t>13 y 14 de mayo</a:t>
            </a:r>
            <a:r>
              <a:rPr lang="es-UY" sz="1650" dirty="0">
                <a:solidFill>
                  <a:schemeClr val="bg1"/>
                </a:solidFill>
                <a:ea typeface="Adobe Myungjo Std M" panose="02020600000000000000" pitchFamily="18" charset="-128"/>
              </a:rPr>
              <a:t>, 2019</a:t>
            </a:r>
          </a:p>
          <a:p>
            <a:pPr marL="0" indent="0" algn="ctr">
              <a:spcBef>
                <a:spcPts val="0"/>
              </a:spcBef>
              <a:buNone/>
            </a:pPr>
            <a:r>
              <a:rPr lang="es-UY" sz="1650" dirty="0">
                <a:solidFill>
                  <a:schemeClr val="bg1"/>
                </a:solidFill>
                <a:ea typeface="Adobe Myungjo Std M" panose="02020600000000000000" pitchFamily="18" charset="-128"/>
              </a:rPr>
              <a:t>testinguy.org </a:t>
            </a:r>
            <a:r>
              <a:rPr lang="en-US" sz="1650" dirty="0">
                <a:solidFill>
                  <a:schemeClr val="bg1"/>
                </a:solidFill>
                <a:ea typeface="Adobe Myungjo Std M" panose="02020600000000000000" pitchFamily="18" charset="-128"/>
              </a:rPr>
              <a:t>| </a:t>
            </a:r>
            <a:r>
              <a:rPr lang="es-UY" sz="1650" dirty="0">
                <a:solidFill>
                  <a:schemeClr val="bg1"/>
                </a:solidFill>
                <a:ea typeface="Adobe Myungjo Std M" panose="02020600000000000000" pitchFamily="18" charset="-128"/>
              </a:rPr>
              <a:t>@</a:t>
            </a:r>
            <a:r>
              <a:rPr lang="es-UY" sz="1650" dirty="0" err="1">
                <a:solidFill>
                  <a:schemeClr val="bg1"/>
                </a:solidFill>
                <a:ea typeface="Adobe Myungjo Std M" panose="02020600000000000000" pitchFamily="18" charset="-128"/>
              </a:rPr>
              <a:t>testinguy</a:t>
            </a:r>
            <a:r>
              <a:rPr lang="es-UY" sz="1650" dirty="0">
                <a:solidFill>
                  <a:schemeClr val="bg1"/>
                </a:solidFill>
                <a:ea typeface="Adobe Myungjo Std M" panose="02020600000000000000" pitchFamily="18" charset="-128"/>
              </a:rPr>
              <a:t> </a:t>
            </a:r>
            <a:r>
              <a:rPr lang="en-US" sz="1650" dirty="0">
                <a:solidFill>
                  <a:schemeClr val="bg1"/>
                </a:solidFill>
                <a:ea typeface="Adobe Myungjo Std M" panose="02020600000000000000" pitchFamily="18" charset="-128"/>
              </a:rPr>
              <a:t>| #</a:t>
            </a:r>
            <a:r>
              <a:rPr lang="en-US" sz="1650" dirty="0" err="1">
                <a:solidFill>
                  <a:schemeClr val="bg1"/>
                </a:solidFill>
                <a:ea typeface="Adobe Myungjo Std M" panose="02020600000000000000" pitchFamily="18" charset="-128"/>
              </a:rPr>
              <a:t>testinguy</a:t>
            </a:r>
            <a:endParaRPr lang="en-US" sz="1650" dirty="0">
              <a:solidFill>
                <a:schemeClr val="bg1"/>
              </a:solidFill>
              <a:ea typeface="Adobe Myungjo Std M" panose="02020600000000000000" pitchFamily="18" charset="-128"/>
            </a:endParaRPr>
          </a:p>
          <a:p>
            <a:pPr marL="0" indent="0" algn="ctr">
              <a:spcBef>
                <a:spcPts val="0"/>
              </a:spcBef>
              <a:buNone/>
            </a:pPr>
            <a:r>
              <a:rPr lang="en-US" sz="1200" dirty="0">
                <a:solidFill>
                  <a:schemeClr val="bg1"/>
                </a:solidFill>
              </a:rPr>
              <a:t> </a:t>
            </a:r>
          </a:p>
        </p:txBody>
      </p:sp>
      <p:sp>
        <p:nvSpPr>
          <p:cNvPr id="75" name="TextBox 12"/>
          <p:cNvSpPr txBox="1"/>
          <p:nvPr/>
        </p:nvSpPr>
        <p:spPr>
          <a:xfrm>
            <a:off x="2339763" y="1266704"/>
            <a:ext cx="4487473" cy="7848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UY" sz="45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¿PREGUNTAS?</a:t>
            </a:r>
            <a:endParaRPr lang="id-ID" sz="4500" b="1" dirty="0">
              <a:gradFill>
                <a:gsLst>
                  <a:gs pos="34000">
                    <a:schemeClr val="accent5">
                      <a:lumMod val="60000"/>
                      <a:lumOff val="40000"/>
                    </a:schemeClr>
                  </a:gs>
                  <a:gs pos="100000">
                    <a:schemeClr val="accent5"/>
                  </a:gs>
                </a:gsLst>
                <a:lin ang="2700000" scaled="1"/>
              </a:gra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6" name="TextBox 12"/>
          <p:cNvSpPr txBox="1"/>
          <p:nvPr/>
        </p:nvSpPr>
        <p:spPr>
          <a:xfrm>
            <a:off x="2407154" y="1907550"/>
            <a:ext cx="4352692"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UY"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¡MUCHAS GRACIAS!</a:t>
            </a:r>
            <a:endParaRPr lang="id-ID" sz="2400" b="1" dirty="0">
              <a:gradFill>
                <a:gsLst>
                  <a:gs pos="34000">
                    <a:schemeClr val="accent5">
                      <a:lumMod val="60000"/>
                      <a:lumOff val="40000"/>
                    </a:schemeClr>
                  </a:gs>
                  <a:gs pos="100000">
                    <a:schemeClr val="accent5"/>
                  </a:gs>
                </a:gsLst>
                <a:lin ang="2700000" scaled="1"/>
              </a:gra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77"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9698" y="377873"/>
            <a:ext cx="1507604" cy="741240"/>
          </a:xfrm>
          <a:prstGeom prst="rect">
            <a:avLst/>
          </a:prstGeom>
          <a:effectLst/>
        </p:spPr>
      </p:pic>
      <p:sp>
        <p:nvSpPr>
          <p:cNvPr id="43" name="Rectángulo redondeado 42"/>
          <p:cNvSpPr/>
          <p:nvPr/>
        </p:nvSpPr>
        <p:spPr>
          <a:xfrm>
            <a:off x="3664081" y="3589548"/>
            <a:ext cx="1838837" cy="539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050"/>
          </a:p>
        </p:txBody>
      </p:sp>
      <p:pic>
        <p:nvPicPr>
          <p:cNvPr id="37" name="Picture 6" descr="https://lh3.googleusercontent.com/eLc9zyvbqnGxNkHFgw7u555YSaT60E3SGh9m3Hh0tzuT2_Y-nHq1UBOALKk30KAJTXyfIYUv7MMVJZhNvRGzmBSpXeqoV3LSLTl8dWP0mZT3onvKS2FUS3DEZm6gzEp2eHSDihze_q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516" y="3640285"/>
            <a:ext cx="404434" cy="42566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https://lh6.googleusercontent.com/70trge5jVnRic2tuFI9fZGKQhljAzhzwtonr1vKmTSD1fAriXpnf5xw3xNa_MfOeK8sF9Ylul-_Jw4OXpZWHTI_xAGJZhojxhVfP3TAjv5aSGBL1EoZC83QSLDwZyJK7iaXPq3asNr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0495" y="3553429"/>
            <a:ext cx="1228656" cy="65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284430"/>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Google Shape;86;p13"/>
          <p:cNvPicPr preferRelativeResize="0"/>
          <p:nvPr/>
        </p:nvPicPr>
        <p:blipFill>
          <a:blip r:embed="rId3">
            <a:extLst>
              <a:ext uri="{28A0092B-C50C-407E-A947-70E740481C1C}">
                <a14:useLocalDpi xmlns:a14="http://schemas.microsoft.com/office/drawing/2010/main" val="0"/>
              </a:ext>
            </a:extLst>
          </a:blip>
          <a:stretch>
            <a:fillRect/>
          </a:stretch>
        </p:blipFill>
        <p:spPr>
          <a:xfrm>
            <a:off x="5472952" y="813262"/>
            <a:ext cx="3185073" cy="3140171"/>
          </a:xfrm>
          <a:prstGeom prst="wedgeEllipseCallout">
            <a:avLst>
              <a:gd name="adj1" fmla="val -60049"/>
              <a:gd name="adj2" fmla="val 34410"/>
            </a:avLst>
          </a:prstGeom>
          <a:noFill/>
          <a:ln w="76200" cap="flat" cmpd="sng">
            <a:solidFill>
              <a:srgbClr val="000000"/>
            </a:solidFill>
            <a:prstDash val="solid"/>
            <a:miter lim="8000"/>
            <a:headEnd type="none" w="sm" len="sm"/>
            <a:tailEnd type="none" w="sm" len="sm"/>
          </a:ln>
        </p:spPr>
      </p:pic>
      <p:pic>
        <p:nvPicPr>
          <p:cNvPr id="5122" name="Picture 2" descr="https://lh3.googleusercontent.com/eLc9zyvbqnGxNkHFgw7u555YSaT60E3SGh9m3Hh0tzuT2_Y-nHq1UBOALKk30KAJTXyfIYUv7MMVJZhNvRGzmBSpXeqoV3LSLTl8dWP0mZT3onvKS2FUS3DEZm6gzEp2eHSDihze_q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41425">
            <a:off x="577090" y="510987"/>
            <a:ext cx="1735803" cy="18269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8871" y="2676889"/>
            <a:ext cx="6266329" cy="2169825"/>
          </a:xfrm>
          <a:prstGeom prst="rect">
            <a:avLst/>
          </a:prstGeom>
          <a:noFill/>
        </p:spPr>
        <p:txBody>
          <a:bodyPr wrap="square" rtlCol="0">
            <a:spAutoFit/>
          </a:bodyPr>
          <a:lstStyle/>
          <a:p>
            <a:r>
              <a:rPr lang="en-US" sz="4500" dirty="0" smtClean="0">
                <a:latin typeface="Marker Felt Thin" charset="0"/>
                <a:ea typeface="Marker Felt Thin" charset="0"/>
                <a:cs typeface="Marker Felt Thin" charset="0"/>
              </a:rPr>
              <a:t>Melissa </a:t>
            </a:r>
            <a:r>
              <a:rPr lang="en-US" sz="4500" dirty="0" err="1" smtClean="0">
                <a:latin typeface="Marker Felt Thin" charset="0"/>
                <a:ea typeface="Marker Felt Thin" charset="0"/>
                <a:cs typeface="Marker Felt Thin" charset="0"/>
              </a:rPr>
              <a:t>Eaden</a:t>
            </a:r>
            <a:endParaRPr lang="en-US" sz="4500" dirty="0" smtClean="0">
              <a:latin typeface="Marker Felt Thin" charset="0"/>
              <a:ea typeface="Marker Felt Thin" charset="0"/>
              <a:cs typeface="Marker Felt Thin" charset="0"/>
            </a:endParaRPr>
          </a:p>
          <a:p>
            <a:r>
              <a:rPr lang="en-US" sz="4500" dirty="0" smtClean="0">
                <a:latin typeface="Marker Felt Thin" charset="0"/>
                <a:ea typeface="Marker Felt Thin" charset="0"/>
                <a:cs typeface="Marker Felt Thin" charset="0"/>
              </a:rPr>
              <a:t>@</a:t>
            </a:r>
            <a:r>
              <a:rPr lang="en-US" sz="4500" dirty="0" err="1" smtClean="0">
                <a:latin typeface="Marker Felt Thin" charset="0"/>
                <a:ea typeface="Marker Felt Thin" charset="0"/>
                <a:cs typeface="Marker Felt Thin" charset="0"/>
              </a:rPr>
              <a:t>melthetester</a:t>
            </a:r>
            <a:endParaRPr lang="en-US" sz="4500" dirty="0" smtClean="0">
              <a:latin typeface="Marker Felt Thin" charset="0"/>
              <a:ea typeface="Marker Felt Thin" charset="0"/>
              <a:cs typeface="Marker Felt Thin" charset="0"/>
            </a:endParaRPr>
          </a:p>
          <a:p>
            <a:r>
              <a:rPr lang="en-US" sz="4500" dirty="0" err="1" smtClean="0">
                <a:latin typeface="Marker Felt Thin" charset="0"/>
                <a:ea typeface="Marker Felt Thin" charset="0"/>
                <a:cs typeface="Marker Felt Thin" charset="0"/>
              </a:rPr>
              <a:t>melthetester@gmail.com</a:t>
            </a:r>
            <a:endParaRPr lang="en-US" sz="4500" dirty="0">
              <a:latin typeface="Marker Felt Thin" charset="0"/>
              <a:ea typeface="Marker Felt Thin" charset="0"/>
              <a:cs typeface="Marker Felt Thin" charset="0"/>
            </a:endParaRPr>
          </a:p>
        </p:txBody>
      </p:sp>
      <p:pic>
        <p:nvPicPr>
          <p:cNvPr id="6" name="Picture 8" descr="https://lh6.googleusercontent.com/70trge5jVnRic2tuFI9fZGKQhljAzhzwtonr1vKmTSD1fAriXpnf5xw3xNa_MfOeK8sF9Ylul-_Jw4OXpZWHTI_xAGJZhojxhVfP3TAjv5aSGBL1EoZC83QSLDwZyJK7iaXPq3asN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94588">
            <a:off x="1477900" y="172018"/>
            <a:ext cx="4515174" cy="240150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Tree>
    <p:extLst>
      <p:ext uri="{BB962C8B-B14F-4D97-AF65-F5344CB8AC3E}">
        <p14:creationId xmlns:p14="http://schemas.microsoft.com/office/powerpoint/2010/main" val="133588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0" name="TextBox 9"/>
          <p:cNvSpPr txBox="1"/>
          <p:nvPr/>
        </p:nvSpPr>
        <p:spPr>
          <a:xfrm>
            <a:off x="330740" y="496109"/>
            <a:ext cx="8531158" cy="3785652"/>
          </a:xfrm>
          <a:prstGeom prst="rect">
            <a:avLst/>
          </a:prstGeom>
          <a:noFill/>
        </p:spPr>
        <p:txBody>
          <a:bodyPr wrap="square" rtlCol="0">
            <a:spAutoFit/>
          </a:bodyPr>
          <a:lstStyle/>
          <a:p>
            <a:pPr algn="ctr"/>
            <a:r>
              <a:rPr lang="en-US" sz="3000" dirty="0" smtClean="0">
                <a:solidFill>
                  <a:schemeClr val="bg1"/>
                </a:solidFill>
                <a:latin typeface="Engravers MT" charset="0"/>
                <a:ea typeface="Engravers MT" charset="0"/>
                <a:cs typeface="Engravers MT" charset="0"/>
              </a:rPr>
              <a:t>The USUAL Career Paths </a:t>
            </a:r>
          </a:p>
          <a:p>
            <a:pPr algn="ctr"/>
            <a:r>
              <a:rPr lang="en-US" sz="3000" dirty="0" smtClean="0">
                <a:solidFill>
                  <a:schemeClr val="bg1"/>
                </a:solidFill>
                <a:latin typeface="Engravers MT" charset="0"/>
                <a:ea typeface="Engravers MT" charset="0"/>
                <a:cs typeface="Engravers MT" charset="0"/>
              </a:rPr>
              <a:t>For Testers:</a:t>
            </a:r>
          </a:p>
          <a:p>
            <a:pPr algn="ctr"/>
            <a:endParaRPr lang="en-US" sz="3000" dirty="0">
              <a:solidFill>
                <a:schemeClr val="bg1"/>
              </a:solidFill>
              <a:latin typeface="Engravers MT" charset="0"/>
              <a:ea typeface="Engravers MT" charset="0"/>
              <a:cs typeface="Engravers MT" charset="0"/>
            </a:endParaRPr>
          </a:p>
          <a:p>
            <a:pPr algn="ctr"/>
            <a:r>
              <a:rPr lang="en-US" sz="3000" dirty="0" smtClean="0">
                <a:solidFill>
                  <a:schemeClr val="bg1"/>
                </a:solidFill>
                <a:latin typeface="Engravers MT" charset="0"/>
                <a:ea typeface="Engravers MT" charset="0"/>
                <a:cs typeface="Engravers MT" charset="0"/>
              </a:rPr>
              <a:t>Tester </a:t>
            </a:r>
            <a:r>
              <a:rPr lang="en-US" sz="3000" dirty="0" smtClean="0">
                <a:solidFill>
                  <a:schemeClr val="bg1"/>
                </a:solidFill>
                <a:latin typeface="Engravers MT" charset="0"/>
                <a:ea typeface="Engravers MT" charset="0"/>
                <a:cs typeface="Engravers MT" charset="0"/>
                <a:sym typeface="Wingdings"/>
              </a:rPr>
              <a:t> Developer</a:t>
            </a:r>
          </a:p>
          <a:p>
            <a:pPr algn="ctr"/>
            <a:endParaRPr lang="en-US" sz="3000" dirty="0">
              <a:solidFill>
                <a:schemeClr val="bg1"/>
              </a:solidFill>
              <a:latin typeface="Engravers MT" charset="0"/>
              <a:ea typeface="Engravers MT" charset="0"/>
              <a:cs typeface="Engravers MT" charset="0"/>
              <a:sym typeface="Wingdings"/>
            </a:endParaRPr>
          </a:p>
          <a:p>
            <a:pPr algn="ctr"/>
            <a:r>
              <a:rPr lang="en-US" sz="3000" dirty="0" smtClean="0">
                <a:solidFill>
                  <a:schemeClr val="bg1"/>
                </a:solidFill>
                <a:latin typeface="Engravers MT" charset="0"/>
                <a:ea typeface="Engravers MT" charset="0"/>
                <a:cs typeface="Engravers MT" charset="0"/>
                <a:sym typeface="Wingdings"/>
              </a:rPr>
              <a:t>Tester  Product Manager</a:t>
            </a:r>
          </a:p>
          <a:p>
            <a:pPr algn="ctr"/>
            <a:endParaRPr lang="en-US" sz="3000" dirty="0">
              <a:solidFill>
                <a:schemeClr val="bg1"/>
              </a:solidFill>
              <a:latin typeface="Engravers MT" charset="0"/>
              <a:ea typeface="Engravers MT" charset="0"/>
              <a:cs typeface="Engravers MT" charset="0"/>
              <a:sym typeface="Wingdings"/>
            </a:endParaRPr>
          </a:p>
          <a:p>
            <a:pPr algn="ctr"/>
            <a:r>
              <a:rPr lang="en-US" sz="3000" dirty="0" smtClean="0">
                <a:solidFill>
                  <a:schemeClr val="bg1"/>
                </a:solidFill>
                <a:latin typeface="Engravers MT" charset="0"/>
                <a:ea typeface="Engravers MT" charset="0"/>
                <a:cs typeface="Engravers MT" charset="0"/>
                <a:sym typeface="Wingdings"/>
              </a:rPr>
              <a:t>Tester  Management</a:t>
            </a:r>
            <a:endParaRPr lang="en-US" sz="3000" dirty="0">
              <a:solidFill>
                <a:schemeClr val="bg1"/>
              </a:solidFill>
              <a:latin typeface="Engravers MT" charset="0"/>
              <a:ea typeface="Engravers MT" charset="0"/>
              <a:cs typeface="Engravers MT" charset="0"/>
            </a:endParaRPr>
          </a:p>
        </p:txBody>
      </p:sp>
      <p:sp>
        <p:nvSpPr>
          <p:cNvPr id="11"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12" name="Slide Number Placeholder 1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Tree>
    <p:extLst>
      <p:ext uri="{BB962C8B-B14F-4D97-AF65-F5344CB8AC3E}">
        <p14:creationId xmlns:p14="http://schemas.microsoft.com/office/powerpoint/2010/main" val="70500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08618" y="947054"/>
            <a:ext cx="4880396" cy="21662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7200" dirty="0"/>
          </a:p>
          <a:p>
            <a:pPr marL="0" lvl="0" indent="0" algn="ctr" rtl="0">
              <a:spcBef>
                <a:spcPts val="0"/>
              </a:spcBef>
              <a:spcAft>
                <a:spcPts val="0"/>
              </a:spcAft>
              <a:buNone/>
            </a:pPr>
            <a:r>
              <a:rPr lang="en-US" sz="4800" dirty="0" smtClean="0">
                <a:latin typeface="Marker Felt Thin" charset="0"/>
                <a:ea typeface="Marker Felt Thin" charset="0"/>
                <a:cs typeface="Marker Felt Thin" charset="0"/>
              </a:rPr>
              <a:t>Who you calling Non-technical?</a:t>
            </a:r>
            <a:endParaRPr sz="4800" dirty="0">
              <a:latin typeface="Marker Felt Thin" charset="0"/>
              <a:ea typeface="Marker Felt Thin" charset="0"/>
              <a:cs typeface="Marker Felt Thin" charset="0"/>
            </a:endParaRPr>
          </a:p>
        </p:txBody>
      </p:sp>
      <p:pic>
        <p:nvPicPr>
          <p:cNvPr id="5" name="Google Shape;104;p16"/>
          <p:cNvPicPr preferRelativeResize="0"/>
          <p:nvPr/>
        </p:nvPicPr>
        <p:blipFill>
          <a:blip r:embed="rId3">
            <a:alphaModFix/>
          </a:blip>
          <a:stretch>
            <a:fillRect/>
          </a:stretch>
        </p:blipFill>
        <p:spPr>
          <a:xfrm>
            <a:off x="452600" y="1581100"/>
            <a:ext cx="3048000" cy="2476500"/>
          </a:xfrm>
          <a:prstGeom prst="rect">
            <a:avLst/>
          </a:prstGeom>
          <a:noFill/>
          <a:ln>
            <a:noFill/>
          </a:ln>
          <a:effectLst>
            <a:outerShdw blurRad="495300" dir="4440000" sx="96000" sy="96000" algn="tr" rotWithShape="0">
              <a:schemeClr val="tx1"/>
            </a:outerShdw>
          </a:effectLst>
        </p:spPr>
      </p:pic>
      <p:sp>
        <p:nvSpPr>
          <p:cNvPr id="8" name="Google Shape;106;p16"/>
          <p:cNvSpPr txBox="1"/>
          <p:nvPr/>
        </p:nvSpPr>
        <p:spPr>
          <a:xfrm>
            <a:off x="164591"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149887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4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subTitle" idx="4294967295"/>
          </p:nvPr>
        </p:nvSpPr>
        <p:spPr>
          <a:xfrm>
            <a:off x="311700" y="619550"/>
            <a:ext cx="2154900" cy="396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latin typeface="American Typewriter Condensed" charset="0"/>
                <a:ea typeface="American Typewriter Condensed" charset="0"/>
                <a:cs typeface="American Typewriter Condensed" charset="0"/>
              </a:rPr>
              <a:t>For Historical Purposes...</a:t>
            </a:r>
            <a:endParaRPr dirty="0">
              <a:latin typeface="American Typewriter Condensed" charset="0"/>
              <a:ea typeface="American Typewriter Condensed" charset="0"/>
              <a:cs typeface="American Typewriter Condensed" charset="0"/>
            </a:endParaRPr>
          </a:p>
        </p:txBody>
      </p:sp>
      <p:pic>
        <p:nvPicPr>
          <p:cNvPr id="113" name="Google Shape;113;p17"/>
          <p:cNvPicPr preferRelativeResize="0"/>
          <p:nvPr/>
        </p:nvPicPr>
        <p:blipFill>
          <a:blip r:embed="rId3">
            <a:alphaModFix/>
          </a:blip>
          <a:stretch>
            <a:fillRect/>
          </a:stretch>
        </p:blipFill>
        <p:spPr>
          <a:xfrm>
            <a:off x="246825" y="2534775"/>
            <a:ext cx="2154900" cy="2154900"/>
          </a:xfrm>
          <a:prstGeom prst="rect">
            <a:avLst/>
          </a:prstGeom>
          <a:noFill/>
          <a:ln>
            <a:noFill/>
          </a:ln>
        </p:spPr>
      </p:pic>
      <p:pic>
        <p:nvPicPr>
          <p:cNvPr id="114" name="Google Shape;114;p17"/>
          <p:cNvPicPr preferRelativeResize="0"/>
          <p:nvPr/>
        </p:nvPicPr>
        <p:blipFill>
          <a:blip r:embed="rId4">
            <a:alphaModFix/>
          </a:blip>
          <a:stretch>
            <a:fillRect/>
          </a:stretch>
        </p:blipFill>
        <p:spPr>
          <a:xfrm>
            <a:off x="2656675" y="2386925"/>
            <a:ext cx="6174726" cy="2074250"/>
          </a:xfrm>
          <a:prstGeom prst="rect">
            <a:avLst/>
          </a:prstGeom>
          <a:noFill/>
          <a:ln>
            <a:noFill/>
          </a:ln>
        </p:spPr>
      </p:pic>
      <p:pic>
        <p:nvPicPr>
          <p:cNvPr id="115" name="Google Shape;115;p17"/>
          <p:cNvPicPr preferRelativeResize="0"/>
          <p:nvPr/>
        </p:nvPicPr>
        <p:blipFill>
          <a:blip r:embed="rId5">
            <a:alphaModFix/>
          </a:blip>
          <a:stretch>
            <a:fillRect/>
          </a:stretch>
        </p:blipFill>
        <p:spPr>
          <a:xfrm>
            <a:off x="2656673" y="776125"/>
            <a:ext cx="6174724" cy="1610800"/>
          </a:xfrm>
          <a:prstGeom prst="rect">
            <a:avLst/>
          </a:prstGeom>
          <a:noFill/>
          <a:ln>
            <a:noFill/>
          </a:ln>
        </p:spPr>
      </p:pic>
      <p:sp>
        <p:nvSpPr>
          <p:cNvPr id="8"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530475" y="978392"/>
            <a:ext cx="7710900" cy="3303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dirty="0"/>
              <a:t>Making the </a:t>
            </a:r>
            <a:r>
              <a:rPr lang="en" sz="4800" dirty="0" smtClean="0"/>
              <a:t>List</a:t>
            </a:r>
            <a:r>
              <a:rPr lang="en-US" sz="3600" dirty="0"/>
              <a:t>:</a:t>
            </a:r>
            <a:endParaRPr lang="en-US" sz="3600" dirty="0" smtClean="0"/>
          </a:p>
          <a:p>
            <a:pPr marL="0" lvl="0" indent="0" algn="ctr" rtl="0">
              <a:spcBef>
                <a:spcPts val="600"/>
              </a:spcBef>
              <a:spcAft>
                <a:spcPts val="0"/>
              </a:spcAft>
              <a:buNone/>
            </a:pPr>
            <a:r>
              <a:rPr lang="en" sz="3600" dirty="0" smtClean="0"/>
              <a:t>What </a:t>
            </a:r>
            <a:r>
              <a:rPr lang="en" sz="3600" dirty="0"/>
              <a:t>are technical </a:t>
            </a:r>
            <a:r>
              <a:rPr lang="en" sz="3600" dirty="0" smtClean="0"/>
              <a:t>skills?</a:t>
            </a:r>
            <a:endParaRPr lang="en-US" sz="3600" dirty="0"/>
          </a:p>
          <a:p>
            <a:pPr marL="0" lvl="0" indent="0" algn="ctr" rtl="0">
              <a:spcBef>
                <a:spcPts val="600"/>
              </a:spcBef>
              <a:spcAft>
                <a:spcPts val="0"/>
              </a:spcAft>
              <a:buNone/>
            </a:pPr>
            <a:r>
              <a:rPr lang="en" sz="3600" dirty="0" smtClean="0"/>
              <a:t>What </a:t>
            </a:r>
            <a:r>
              <a:rPr lang="en" sz="3600" dirty="0"/>
              <a:t>skills do </a:t>
            </a:r>
            <a:r>
              <a:rPr lang="en-US" sz="3600" dirty="0" smtClean="0"/>
              <a:t>we</a:t>
            </a:r>
            <a:r>
              <a:rPr lang="en" sz="3600" dirty="0" smtClean="0"/>
              <a:t> need?</a:t>
            </a:r>
            <a:endParaRPr lang="en-US" sz="3600" dirty="0"/>
          </a:p>
          <a:p>
            <a:pPr marL="0" lvl="0" indent="0" algn="ctr" rtl="0">
              <a:spcBef>
                <a:spcPts val="600"/>
              </a:spcBef>
              <a:spcAft>
                <a:spcPts val="0"/>
              </a:spcAft>
              <a:buNone/>
            </a:pPr>
            <a:r>
              <a:rPr lang="en" sz="3600" dirty="0" smtClean="0"/>
              <a:t>What </a:t>
            </a:r>
            <a:r>
              <a:rPr lang="en" sz="3600" dirty="0"/>
              <a:t>skills do </a:t>
            </a:r>
            <a:r>
              <a:rPr lang="en-US" sz="3600" dirty="0" smtClean="0"/>
              <a:t>we</a:t>
            </a:r>
            <a:r>
              <a:rPr lang="en" sz="3600" dirty="0" smtClean="0"/>
              <a:t> </a:t>
            </a:r>
            <a:r>
              <a:rPr lang="en" sz="3600" dirty="0"/>
              <a:t>have </a:t>
            </a:r>
            <a:endParaRPr lang="en-US" sz="3600" dirty="0" smtClean="0"/>
          </a:p>
          <a:p>
            <a:pPr marL="0" lvl="0" indent="0" algn="ctr" rtl="0">
              <a:spcBef>
                <a:spcPts val="600"/>
              </a:spcBef>
              <a:spcAft>
                <a:spcPts val="0"/>
              </a:spcAft>
              <a:buNone/>
            </a:pPr>
            <a:r>
              <a:rPr lang="en" sz="3600" dirty="0" smtClean="0"/>
              <a:t>which </a:t>
            </a:r>
            <a:r>
              <a:rPr lang="en" sz="3600" dirty="0"/>
              <a:t>are taken for granted?</a:t>
            </a:r>
            <a:endParaRPr sz="3600" dirty="0"/>
          </a:p>
          <a:p>
            <a:pPr marL="0" lvl="0" indent="0" algn="ctr" rtl="0">
              <a:spcBef>
                <a:spcPts val="600"/>
              </a:spcBef>
              <a:spcAft>
                <a:spcPts val="0"/>
              </a:spcAft>
              <a:buNone/>
            </a:pPr>
            <a:endParaRPr dirty="0"/>
          </a:p>
        </p:txBody>
      </p:sp>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pic>
        <p:nvPicPr>
          <p:cNvPr id="128" name="Google Shape;128;p19"/>
          <p:cNvPicPr preferRelativeResize="0"/>
          <p:nvPr/>
        </p:nvPicPr>
        <p:blipFill rotWithShape="1">
          <a:blip r:embed="rId3">
            <a:alphaModFix amt="40000"/>
          </a:blip>
          <a:srcRect l="6191" b="25766"/>
          <a:stretch/>
        </p:blipFill>
        <p:spPr>
          <a:xfrm>
            <a:off x="0" y="13028"/>
            <a:ext cx="9144001" cy="5143499"/>
          </a:xfrm>
          <a:prstGeom prst="rect">
            <a:avLst/>
          </a:prstGeom>
          <a:solidFill>
            <a:srgbClr val="00A7EB"/>
          </a:solidFill>
          <a:ln>
            <a:noFill/>
          </a:ln>
        </p:spPr>
      </p:pic>
      <p:pic>
        <p:nvPicPr>
          <p:cNvPr id="132" name="Google Shape;132;p19"/>
          <p:cNvPicPr preferRelativeResize="0"/>
          <p:nvPr/>
        </p:nvPicPr>
        <p:blipFill>
          <a:blip r:embed="rId4">
            <a:alphaModFix/>
          </a:blip>
          <a:stretch>
            <a:fillRect/>
          </a:stretch>
        </p:blipFill>
        <p:spPr>
          <a:xfrm>
            <a:off x="1116106" y="349624"/>
            <a:ext cx="4559811" cy="4264926"/>
          </a:xfrm>
          <a:prstGeom prst="rect">
            <a:avLst/>
          </a:prstGeom>
          <a:noFill/>
          <a:ln w="28575" cap="flat" cmpd="sng">
            <a:solidFill>
              <a:schemeClr val="dk2"/>
            </a:solidFill>
            <a:prstDash val="solid"/>
            <a:round/>
            <a:headEnd type="none" w="sm" len="sm"/>
            <a:tailEnd type="none" w="sm" len="sm"/>
          </a:ln>
        </p:spPr>
      </p:pic>
      <p:sp>
        <p:nvSpPr>
          <p:cNvPr id="5" name="TextBox 4"/>
          <p:cNvSpPr txBox="1"/>
          <p:nvPr/>
        </p:nvSpPr>
        <p:spPr>
          <a:xfrm rot="3394388">
            <a:off x="4700145" y="1458083"/>
            <a:ext cx="4720663" cy="2246769"/>
          </a:xfrm>
          <a:prstGeom prst="rect">
            <a:avLst/>
          </a:prstGeom>
          <a:noFill/>
          <a:effectLst>
            <a:outerShdw blurRad="177800" dist="101600" dir="1980000" algn="t" rotWithShape="0">
              <a:prstClr val="black">
                <a:alpha val="99000"/>
              </a:prstClr>
            </a:outerShdw>
          </a:effectLst>
        </p:spPr>
        <p:txBody>
          <a:bodyPr wrap="square" rtlCol="0">
            <a:spAutoFit/>
          </a:bodyPr>
          <a:lstStyle/>
          <a:p>
            <a:pPr algn="ctr"/>
            <a:r>
              <a:rPr lang="en-US" sz="7000" dirty="0" smtClean="0">
                <a:solidFill>
                  <a:srgbClr val="FFC000"/>
                </a:solidFill>
                <a:latin typeface="Braggadocio" charset="0"/>
                <a:ea typeface="Braggadocio" charset="0"/>
                <a:cs typeface="Braggadocio" charset="0"/>
              </a:rPr>
              <a:t>LEVEL UP!</a:t>
            </a:r>
            <a:endParaRPr lang="en-US" sz="7000" dirty="0">
              <a:solidFill>
                <a:srgbClr val="FFC000"/>
              </a:solidFill>
              <a:latin typeface="Braggadocio" charset="0"/>
              <a:ea typeface="Braggadocio" charset="0"/>
              <a:cs typeface="Braggadocio" charset="0"/>
            </a:endParaRPr>
          </a:p>
        </p:txBody>
      </p:sp>
      <p:sp>
        <p:nvSpPr>
          <p:cNvPr id="19"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rot="-888235">
            <a:off x="406118" y="2182575"/>
            <a:ext cx="1656275" cy="2208351"/>
          </a:xfrm>
          <a:prstGeom prst="rect">
            <a:avLst/>
          </a:prstGeom>
          <a:noFill/>
          <a:ln>
            <a:noFill/>
          </a:ln>
        </p:spPr>
      </p:pic>
      <p:sp>
        <p:nvSpPr>
          <p:cNvPr id="138" name="Google Shape;138;p20"/>
          <p:cNvSpPr txBox="1">
            <a:spLocks noGrp="1"/>
          </p:cNvSpPr>
          <p:nvPr>
            <p:ph type="ctrTitle"/>
          </p:nvPr>
        </p:nvSpPr>
        <p:spPr>
          <a:xfrm>
            <a:off x="3846410" y="1659550"/>
            <a:ext cx="460693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latin typeface="Marker Felt Thin" charset="0"/>
                <a:ea typeface="Marker Felt Thin" charset="0"/>
                <a:cs typeface="Marker Felt Thin" charset="0"/>
              </a:rPr>
              <a:t>LARP!?</a:t>
            </a:r>
            <a:endParaRPr sz="9600" dirty="0">
              <a:latin typeface="Marker Felt Thin" charset="0"/>
              <a:ea typeface="Marker Felt Thin" charset="0"/>
              <a:cs typeface="Marker Felt Thin" charset="0"/>
            </a:endParaRPr>
          </a:p>
        </p:txBody>
      </p:sp>
      <p:sp>
        <p:nvSpPr>
          <p:cNvPr id="140" name="Google Shape;140;p20"/>
          <p:cNvSpPr txBox="1">
            <a:spLocks noGrp="1"/>
          </p:cNvSpPr>
          <p:nvPr>
            <p:ph type="subTitle" idx="1"/>
          </p:nvPr>
        </p:nvSpPr>
        <p:spPr>
          <a:xfrm>
            <a:off x="4101125" y="2687651"/>
            <a:ext cx="419571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merican Typewriter Condensed" charset="0"/>
                <a:ea typeface="American Typewriter Condensed" charset="0"/>
                <a:cs typeface="American Typewriter Condensed" charset="0"/>
              </a:rPr>
              <a:t>Vampires, Werewolves, and Fairies, Oh MY!</a:t>
            </a:r>
            <a:endParaRPr b="1" dirty="0">
              <a:latin typeface="American Typewriter Condensed" charset="0"/>
              <a:ea typeface="American Typewriter Condensed" charset="0"/>
              <a:cs typeface="American Typewriter Condensed" charset="0"/>
            </a:endParaRPr>
          </a:p>
        </p:txBody>
      </p:sp>
      <p:pic>
        <p:nvPicPr>
          <p:cNvPr id="142" name="Google Shape;142;p20"/>
          <p:cNvPicPr preferRelativeResize="0"/>
          <p:nvPr/>
        </p:nvPicPr>
        <p:blipFill>
          <a:blip r:embed="rId4">
            <a:alphaModFix/>
          </a:blip>
          <a:stretch>
            <a:fillRect/>
          </a:stretch>
        </p:blipFill>
        <p:spPr>
          <a:xfrm rot="653862">
            <a:off x="2075727" y="2472141"/>
            <a:ext cx="1812619" cy="1812619"/>
          </a:xfrm>
          <a:prstGeom prst="rect">
            <a:avLst/>
          </a:prstGeom>
          <a:noFill/>
          <a:ln>
            <a:noFill/>
          </a:ln>
        </p:spPr>
      </p:pic>
      <p:sp>
        <p:nvSpPr>
          <p:cNvPr id="9"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27" y="455463"/>
            <a:ext cx="3404883" cy="1917244"/>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9968</TotalTime>
  <Words>4769</Words>
  <Application>Microsoft Macintosh PowerPoint</Application>
  <PresentationFormat>On-screen Show (16:9)</PresentationFormat>
  <Paragraphs>267</Paragraphs>
  <Slides>24</Slides>
  <Notes>24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Bangla MN</vt:lpstr>
      <vt:lpstr>Permanent Marker</vt:lpstr>
      <vt:lpstr>Arial</vt:lpstr>
      <vt:lpstr>Bangers</vt:lpstr>
      <vt:lpstr>Sniglet</vt:lpstr>
      <vt:lpstr>Jachimo template</vt:lpstr>
      <vt:lpstr>PowerPoint Presentation</vt:lpstr>
      <vt:lpstr>Ready Tester One? </vt:lpstr>
      <vt:lpstr>PowerPoint Presentation</vt:lpstr>
      <vt:lpstr>PowerPoint Presentation</vt:lpstr>
      <vt:lpstr> Who you calling Non-technical?</vt:lpstr>
      <vt:lpstr>PowerPoint Presentation</vt:lpstr>
      <vt:lpstr>PowerPoint Presentation</vt:lpstr>
      <vt:lpstr>PowerPoint Presentation</vt:lpstr>
      <vt:lpstr>LARP!?</vt:lpstr>
      <vt:lpstr>PowerPoint Presentation</vt:lpstr>
      <vt:lpstr>PowerPoint Presentation</vt:lpstr>
      <vt:lpstr>Core Career Skills:</vt:lpstr>
      <vt:lpstr>Specializations AKA Super Tester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Choose Your OWN ADVENTURE!</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Ready Player One? </dc:title>
  <cp:lastModifiedBy>Microsoft Office User</cp:lastModifiedBy>
  <cp:revision>29</cp:revision>
  <cp:lastPrinted>2019-04-29T03:02:16Z</cp:lastPrinted>
  <dcterms:modified xsi:type="dcterms:W3CDTF">2019-05-01T02:58:48Z</dcterms:modified>
</cp:coreProperties>
</file>