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7c35063e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7c35063e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7c3e9b3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37c3e9b3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7c3e9b36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7c3e9b36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7c3e9b36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7c3e9b36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4d2f798b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4d2f798b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7c3e9b36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7c3e9b36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7c3e9b36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7c3e9b36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>
  <p:cSld name="Titelfoli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>
            <p:ph idx="2" type="pic"/>
          </p:nvPr>
        </p:nvSpPr>
        <p:spPr>
          <a:xfrm>
            <a:off x="117231" y="2713788"/>
            <a:ext cx="8928300" cy="2030700"/>
          </a:xfrm>
          <a:prstGeom prst="round2DiagRect">
            <a:avLst>
              <a:gd fmla="val 0" name="adj1"/>
              <a:gd fmla="val 8317" name="adj2"/>
            </a:avLst>
          </a:prstGeom>
          <a:solidFill>
            <a:srgbClr val="FF99FF"/>
          </a:solidFill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" name="Google Shape;16;p2"/>
          <p:cNvSpPr txBox="1"/>
          <p:nvPr/>
        </p:nvSpPr>
        <p:spPr>
          <a:xfrm>
            <a:off x="7318376" y="4824616"/>
            <a:ext cx="1727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www.kit.edu</a:t>
            </a:r>
            <a:endParaRPr sz="1100"/>
          </a:p>
        </p:txBody>
      </p:sp>
      <p:sp>
        <p:nvSpPr>
          <p:cNvPr id="17" name="Google Shape;17;p2"/>
          <p:cNvSpPr txBox="1"/>
          <p:nvPr/>
        </p:nvSpPr>
        <p:spPr>
          <a:xfrm>
            <a:off x="119747" y="4894265"/>
            <a:ext cx="36066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KIT – Die Forschungsuniversität in der Helmholtz-Gemeinschaft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6001" y="359889"/>
            <a:ext cx="1633426" cy="75216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idx="1" type="body"/>
          </p:nvPr>
        </p:nvSpPr>
        <p:spPr>
          <a:xfrm>
            <a:off x="365443" y="1445450"/>
            <a:ext cx="8524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sz="26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sz="26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sz="26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sz="2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sz="2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3" type="body"/>
          </p:nvPr>
        </p:nvSpPr>
        <p:spPr>
          <a:xfrm>
            <a:off x="380675" y="1979320"/>
            <a:ext cx="85158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Nur Titel">
  <p:cSld name="5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1"/>
          <p:cNvPicPr preferRelativeResize="0"/>
          <p:nvPr/>
        </p:nvPicPr>
        <p:blipFill rotWithShape="1">
          <a:blip r:embed="rId2">
            <a:alphaModFix/>
          </a:blip>
          <a:srcRect b="21795" l="0" r="0" t="19757"/>
          <a:stretch/>
        </p:blipFill>
        <p:spPr>
          <a:xfrm>
            <a:off x="-1" y="1328010"/>
            <a:ext cx="9144002" cy="330352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1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4" name="Google Shape;74;p11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Nur Titel">
  <p:cSld name="2_Nur Titel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8" name="Google Shape;78;p12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/>
          <p:nvPr/>
        </p:nvSpPr>
        <p:spPr>
          <a:xfrm>
            <a:off x="0" y="4651056"/>
            <a:ext cx="9144000" cy="18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2"/>
          <p:cNvSpPr/>
          <p:nvPr>
            <p:ph idx="2" type="pic"/>
          </p:nvPr>
        </p:nvSpPr>
        <p:spPr>
          <a:xfrm>
            <a:off x="0" y="1328009"/>
            <a:ext cx="9144000" cy="3418800"/>
          </a:xfrm>
          <a:prstGeom prst="rect">
            <a:avLst/>
          </a:prstGeom>
          <a:solidFill>
            <a:srgbClr val="FF99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Nur Titel">
  <p:cSld name="3_Nur Titel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4" name="Google Shape;84;p13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3"/>
          <p:cNvSpPr/>
          <p:nvPr>
            <p:ph idx="2" type="pic"/>
          </p:nvPr>
        </p:nvSpPr>
        <p:spPr>
          <a:xfrm>
            <a:off x="0" y="1328010"/>
            <a:ext cx="9144000" cy="3303600"/>
          </a:xfrm>
          <a:prstGeom prst="rect">
            <a:avLst/>
          </a:prstGeom>
          <a:solidFill>
            <a:srgbClr val="FF99FF"/>
          </a:solidFill>
          <a:ln>
            <a:noFill/>
          </a:ln>
        </p:spPr>
      </p:sp>
      <p:pic>
        <p:nvPicPr>
          <p:cNvPr id="86" name="Google Shape;86;p13"/>
          <p:cNvPicPr preferRelativeResize="0"/>
          <p:nvPr/>
        </p:nvPicPr>
        <p:blipFill rotWithShape="1">
          <a:blip r:embed="rId2">
            <a:alphaModFix/>
          </a:blip>
          <a:srcRect b="19756" l="0" r="0" t="19757"/>
          <a:stretch/>
        </p:blipFill>
        <p:spPr>
          <a:xfrm>
            <a:off x="-1" y="1328010"/>
            <a:ext cx="9144002" cy="3418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>
  <p:cSld name="Inhalt mit Überschrif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3861640" y="1187633"/>
            <a:ext cx="4882200" cy="32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2000"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8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6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2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92" name="Google Shape;92;p15"/>
          <p:cNvSpPr txBox="1"/>
          <p:nvPr>
            <p:ph idx="2" type="body"/>
          </p:nvPr>
        </p:nvSpPr>
        <p:spPr>
          <a:xfrm>
            <a:off x="400051" y="1187634"/>
            <a:ext cx="3179100" cy="32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93" name="Google Shape;93;p15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5" name="Google Shape;95;p15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>
  <p:cSld name="Bild mit Überschrif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/>
          <p:nvPr>
            <p:ph idx="2" type="pic"/>
          </p:nvPr>
        </p:nvSpPr>
        <p:spPr>
          <a:xfrm>
            <a:off x="1843915" y="468518"/>
            <a:ext cx="5471400" cy="31119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6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0" name="Google Shape;100;p16"/>
          <p:cNvSpPr txBox="1"/>
          <p:nvPr>
            <p:ph type="title"/>
          </p:nvPr>
        </p:nvSpPr>
        <p:spPr>
          <a:xfrm>
            <a:off x="1843915" y="3627372"/>
            <a:ext cx="54687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1846522" y="4097797"/>
            <a:ext cx="54687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>
  <p:cSld name="Titel und vertikaler 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idx="1" type="body"/>
          </p:nvPr>
        </p:nvSpPr>
        <p:spPr>
          <a:xfrm rot="5400000">
            <a:off x="2816250" y="-1348221"/>
            <a:ext cx="3511500" cy="83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6" name="Google Shape;106;p17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 rot="5400000">
            <a:off x="5576762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 rot="5400000">
            <a:off x="1335212" y="-659457"/>
            <a:ext cx="4359000" cy="6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4" name="Google Shape;114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00050" y="1187634"/>
            <a:ext cx="8343900" cy="3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folie_Bildwelt-KIT-Punkte" showMasterSp="0">
  <p:cSld name="1_Titelfolie_Bildwelt-KIT-Punkt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 b="18810" l="0" r="0" t="18811"/>
          <a:stretch/>
        </p:blipFill>
        <p:spPr>
          <a:xfrm>
            <a:off x="116100" y="2713787"/>
            <a:ext cx="8928300" cy="2030700"/>
          </a:xfrm>
          <a:prstGeom prst="round2DiagRect">
            <a:avLst>
              <a:gd fmla="val 0" name="adj1"/>
              <a:gd fmla="val 8317" name="adj2"/>
            </a:avLst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7318376" y="4824616"/>
            <a:ext cx="1727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www.kit.edu</a:t>
            </a:r>
            <a:endParaRPr sz="1100"/>
          </a:p>
        </p:txBody>
      </p:sp>
      <p:sp>
        <p:nvSpPr>
          <p:cNvPr id="29" name="Google Shape;29;p4"/>
          <p:cNvSpPr txBox="1"/>
          <p:nvPr/>
        </p:nvSpPr>
        <p:spPr>
          <a:xfrm>
            <a:off x="119747" y="4894265"/>
            <a:ext cx="36066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KIT – Die Forschungsuniversität in der Helmholtz-Gemeinschaft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001" y="359889"/>
            <a:ext cx="1633426" cy="752167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365443" y="1445450"/>
            <a:ext cx="8524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sz="26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sz="26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sz="26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sz="2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sz="2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380675" y="1979320"/>
            <a:ext cx="85158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>
  <p:cSld name="Zwei Inhalt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00050" y="1187634"/>
            <a:ext cx="4114800" cy="3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629151" y="1187634"/>
            <a:ext cx="4114800" cy="3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Zwei Inhalte">
  <p:cSld name="1_Zwei Inhalt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>
            <p:ph idx="2" type="pic"/>
          </p:nvPr>
        </p:nvSpPr>
        <p:spPr>
          <a:xfrm>
            <a:off x="4655819" y="1188353"/>
            <a:ext cx="4100700" cy="3458400"/>
          </a:xfrm>
          <a:prstGeom prst="round2DiagRect">
            <a:avLst>
              <a:gd fmla="val 0" name="adj1"/>
              <a:gd fmla="val 8317" name="adj2"/>
            </a:avLst>
          </a:prstGeom>
          <a:solidFill>
            <a:srgbClr val="FF99FF"/>
          </a:solidFill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400050" y="1187634"/>
            <a:ext cx="4114800" cy="3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>
  <p:cSld name="Vergleich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00050" y="1187634"/>
            <a:ext cx="4098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20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00050" y="1936843"/>
            <a:ext cx="4098000" cy="27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818" y="1187634"/>
            <a:ext cx="4098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20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818" y="1936843"/>
            <a:ext cx="4098000" cy="27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2" name="Google Shape;52;p7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Vergleich">
  <p:cSld name="1_Vergleich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/>
          <p:nvPr>
            <p:ph idx="2" type="pic"/>
          </p:nvPr>
        </p:nvSpPr>
        <p:spPr>
          <a:xfrm>
            <a:off x="4655819" y="1942502"/>
            <a:ext cx="4100700" cy="2704200"/>
          </a:xfrm>
          <a:prstGeom prst="round2DiagRect">
            <a:avLst>
              <a:gd fmla="val 0" name="adj1"/>
              <a:gd fmla="val 8317" name="adj2"/>
            </a:avLst>
          </a:prstGeom>
          <a:solidFill>
            <a:srgbClr val="FF99FF"/>
          </a:solidFill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400050" y="1187634"/>
            <a:ext cx="4098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20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6" name="Google Shape;56;p8"/>
          <p:cNvSpPr txBox="1"/>
          <p:nvPr>
            <p:ph idx="3" type="body"/>
          </p:nvPr>
        </p:nvSpPr>
        <p:spPr>
          <a:xfrm>
            <a:off x="400050" y="1936843"/>
            <a:ext cx="4098000" cy="27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4" type="body"/>
          </p:nvPr>
        </p:nvSpPr>
        <p:spPr>
          <a:xfrm>
            <a:off x="4645818" y="1187634"/>
            <a:ext cx="4098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20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0" name="Google Shape;60;p8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>
  <p:cSld name="Nur Titel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4" name="Google Shape;64;p9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8" name="Google Shape;68;p10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0" y="1328010"/>
            <a:ext cx="9144000" cy="3303600"/>
          </a:xfrm>
          <a:prstGeom prst="rect">
            <a:avLst/>
          </a:prstGeom>
          <a:solidFill>
            <a:srgbClr val="FF99FF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96001" y="1186975"/>
            <a:ext cx="83520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1700331" y="4747358"/>
            <a:ext cx="36813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Team #3: </a:t>
            </a:r>
            <a:r>
              <a:rPr b="0" i="0" lang="en-GB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900">
                <a:solidFill>
                  <a:schemeClr val="dk1"/>
                </a:solidFill>
              </a:rPr>
              <a:t>“Information Travel and Pandemics”</a:t>
            </a:r>
            <a:endParaRPr sz="1100"/>
          </a:p>
        </p:txBody>
      </p:sp>
      <p:sp>
        <p:nvSpPr>
          <p:cNvPr id="11" name="Google Shape;11;p1"/>
          <p:cNvSpPr txBox="1"/>
          <p:nvPr/>
        </p:nvSpPr>
        <p:spPr>
          <a:xfrm>
            <a:off x="5505451" y="4739911"/>
            <a:ext cx="32451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Physik @ Göttingen, Sozialwissenschaften &amp; Physik @ KIT, Medieninformatik @ Lübeck,  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61709" y="331098"/>
            <a:ext cx="1086290" cy="5002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3;p1"/>
          <p:cNvCxnSpPr/>
          <p:nvPr/>
        </p:nvCxnSpPr>
        <p:spPr>
          <a:xfrm>
            <a:off x="107947" y="4739911"/>
            <a:ext cx="89280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527">
          <p15:clr>
            <a:srgbClr val="F26B43"/>
          </p15:clr>
        </p15:guide>
        <p15:guide id="2" orient="horz" pos="463">
          <p15:clr>
            <a:srgbClr val="F26B43"/>
          </p15:clr>
        </p15:guide>
        <p15:guide id="3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i.org/10.1073/pnas.0810762106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Status</a:t>
            </a:r>
            <a:r>
              <a:rPr lang="en-GB" sz="4500"/>
              <a:t> 27.06.2022 — afternoon</a:t>
            </a:r>
            <a:endParaRPr sz="4500"/>
          </a:p>
        </p:txBody>
      </p:sp>
      <p:sp>
        <p:nvSpPr>
          <p:cNvPr id="121" name="Google Shape;12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-GB"/>
              <a:t>Work Group “Information Travel and Pandemics”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we did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400050" y="1187634"/>
            <a:ext cx="8343900" cy="3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36550" lvl="0" marL="457200" rtl="0" algn="l">
              <a:spcBef>
                <a:spcPts val="400"/>
              </a:spcBef>
              <a:spcAft>
                <a:spcPts val="0"/>
              </a:spcAft>
              <a:buSzPts val="1700"/>
              <a:buChar char="●"/>
            </a:pPr>
            <a:r>
              <a:rPr lang="en-GB"/>
              <a:t>Physics tutoring for the non-physicists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400"/>
              </a:spcBef>
              <a:spcAft>
                <a:spcPts val="0"/>
              </a:spcAft>
              <a:buSzPts val="1700"/>
              <a:buChar char="●"/>
            </a:pPr>
            <a:r>
              <a:rPr lang="en-GB"/>
              <a:t>Cooperatively working-out the core themes of the paper</a:t>
            </a:r>
            <a:endParaRPr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400"/>
              </a:spcBef>
              <a:spcAft>
                <a:spcPts val="0"/>
              </a:spcAft>
              <a:buSzPts val="1700"/>
              <a:buChar char="●"/>
            </a:pPr>
            <a:r>
              <a:rPr lang="en-GB"/>
              <a:t>Working out first implementations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400050" y="1187634"/>
            <a:ext cx="8343900" cy="3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FUNK, Sebastian, Erez GILAD, Chris WATKINS und Vincent A. A. JANSEN, 2009. The spread of awareness and its impact on epidemic outbreaks. </a:t>
            </a:r>
            <a:r>
              <a:rPr i="1" lang="en-GB" sz="1100"/>
              <a:t>Proceedings of the National Academy of Sciences of the United States of America</a:t>
            </a:r>
            <a:r>
              <a:rPr lang="en-GB" sz="1100"/>
              <a:t>. 21 April 2009. Bd. 106, Nr. 16, S. 6872–6877. DOI </a:t>
            </a:r>
            <a:r>
              <a:rPr lang="en-GB" sz="1100" u="sng">
                <a:solidFill>
                  <a:schemeClr val="hlink"/>
                </a:solidFill>
                <a:hlinkClick r:id="rId3"/>
              </a:rPr>
              <a:t>10.1073/pnas.0810762106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Paper of choice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6000" y="1648850"/>
            <a:ext cx="4039950" cy="293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400050" y="1187634"/>
            <a:ext cx="8343900" cy="3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Paper II</a:t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291"/>
            <a:ext cx="9143999" cy="5094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400050" y="1187634"/>
            <a:ext cx="8343900" cy="3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36550" lvl="0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GB"/>
              <a:t>Two aspects of epidemic spread: information and illness</a:t>
            </a:r>
            <a:endParaRPr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GB"/>
              <a:t>Research: Influence of awareness on epidemic spreading.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400050" y="1187634"/>
            <a:ext cx="8343900" cy="3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36550" lvl="0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GB"/>
              <a:t>Disease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/>
              <a:t>SIR-Model</a:t>
            </a:r>
            <a:endParaRPr/>
          </a:p>
          <a:p>
            <a:pPr indent="0" lvl="0" marL="9144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GB"/>
              <a:t>Awareness (leads to precaution -&gt; lowers susceptibility)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/>
              <a:t>Illness raises awareness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/>
              <a:t>Awareness is transmitted, dampened by transmission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/>
              <a:t>Awareness  is d</a:t>
            </a:r>
            <a:r>
              <a:rPr lang="en-GB"/>
              <a:t>ampened over time</a:t>
            </a:r>
            <a:endParaRPr/>
          </a:p>
          <a:p>
            <a:pPr indent="0" lvl="0" marL="9144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5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400050" y="1187634"/>
            <a:ext cx="4114800" cy="344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6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Codebeispiel</a:t>
            </a:r>
            <a:endParaRPr/>
          </a:p>
        </p:txBody>
      </p:sp>
      <p:sp>
        <p:nvSpPr>
          <p:cNvPr id="160" name="Google Shape;160;p26"/>
          <p:cNvSpPr txBox="1"/>
          <p:nvPr>
            <p:ph idx="2" type="body"/>
          </p:nvPr>
        </p:nvSpPr>
        <p:spPr>
          <a:xfrm>
            <a:off x="4629151" y="1187634"/>
            <a:ext cx="4114800" cy="344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4" y="1187625"/>
            <a:ext cx="3774331" cy="344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70875"/>
            <a:ext cx="3800350" cy="359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400050" y="1187634"/>
            <a:ext cx="8343900" cy="3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36550" lvl="0" marL="457200" rtl="0" algn="l">
              <a:spcBef>
                <a:spcPts val="400"/>
              </a:spcBef>
              <a:spcAft>
                <a:spcPts val="0"/>
              </a:spcAft>
              <a:buSzPts val="1700"/>
              <a:buChar char="●"/>
            </a:pPr>
            <a:r>
              <a:rPr lang="en-GB"/>
              <a:t>Focus on the mean-field analysis and modify the model from there</a:t>
            </a:r>
            <a:endParaRPr/>
          </a:p>
        </p:txBody>
      </p:sp>
      <p:sp>
        <p:nvSpPr>
          <p:cNvPr id="168" name="Google Shape;168;p27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Working</a:t>
            </a:r>
            <a:r>
              <a:rPr lang="en-GB"/>
              <a:t> group goals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lienmaster_Fächer">
  <a:themeElements>
    <a:clrScheme name="KIT FARBEN">
      <a:dk1>
        <a:srgbClr val="000000"/>
      </a:dk1>
      <a:lt1>
        <a:srgbClr val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