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7c3e9b36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7c3e9b3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7c35063e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7c35063e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7c3e9b3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7c3e9b3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c3e098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ac3e098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b2938be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b2938be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b2938be1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b2938be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cf4c26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7cf4c26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b2938be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b2938be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b2938be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b2938be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>
            <p:ph idx="2" type="pic"/>
          </p:nvPr>
        </p:nvSpPr>
        <p:spPr>
          <a:xfrm>
            <a:off x="117231" y="2713788"/>
            <a:ext cx="8928300" cy="20307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" name="Google Shape;16;p2"/>
          <p:cNvSpPr txBox="1"/>
          <p:nvPr/>
        </p:nvSpPr>
        <p:spPr>
          <a:xfrm>
            <a:off x="7318376" y="4824616"/>
            <a:ext cx="172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www.kit.edu</a:t>
            </a:r>
            <a:endParaRPr sz="1100"/>
          </a:p>
        </p:txBody>
      </p:sp>
      <p:sp>
        <p:nvSpPr>
          <p:cNvPr id="17" name="Google Shape;17;p2"/>
          <p:cNvSpPr txBox="1"/>
          <p:nvPr/>
        </p:nvSpPr>
        <p:spPr>
          <a:xfrm>
            <a:off x="119747" y="4894265"/>
            <a:ext cx="360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 – Die Forschungsuniversität in der Helmholtz-Gemeinschaft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001" y="359889"/>
            <a:ext cx="1633426" cy="75216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body"/>
          </p:nvPr>
        </p:nvSpPr>
        <p:spPr>
          <a:xfrm>
            <a:off x="365443" y="1445450"/>
            <a:ext cx="8524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3" type="body"/>
          </p:nvPr>
        </p:nvSpPr>
        <p:spPr>
          <a:xfrm>
            <a:off x="380675" y="1979320"/>
            <a:ext cx="8515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Nur Titel">
  <p:cSld name="5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 b="21795" l="0" r="0" t="19757"/>
          <a:stretch/>
        </p:blipFill>
        <p:spPr>
          <a:xfrm>
            <a:off x="-1" y="1328010"/>
            <a:ext cx="9144002" cy="33035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4" name="Google Shape;74;p1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Nur Titel">
  <p:cSld name="2_Nur Titel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/>
        </p:nvSpPr>
        <p:spPr>
          <a:xfrm>
            <a:off x="0" y="4651056"/>
            <a:ext cx="9144000" cy="18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0" y="1328009"/>
            <a:ext cx="9144000" cy="34188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Nur Titel">
  <p:cSld name="3_Nur Titel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0" y="1328010"/>
            <a:ext cx="9144000" cy="33036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  <p:pic>
        <p:nvPicPr>
          <p:cNvPr id="86" name="Google Shape;86;p13"/>
          <p:cNvPicPr preferRelativeResize="0"/>
          <p:nvPr/>
        </p:nvPicPr>
        <p:blipFill rotWithShape="1">
          <a:blip r:embed="rId2">
            <a:alphaModFix/>
          </a:blip>
          <a:srcRect b="19756" l="0" r="0" t="19757"/>
          <a:stretch/>
        </p:blipFill>
        <p:spPr>
          <a:xfrm>
            <a:off x="-1" y="1328010"/>
            <a:ext cx="9144002" cy="341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>
  <p:cSld name="Inhalt mit Über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861640" y="1187633"/>
            <a:ext cx="4882200" cy="3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8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2" name="Google Shape;92;p15"/>
          <p:cNvSpPr txBox="1"/>
          <p:nvPr>
            <p:ph idx="2" type="body"/>
          </p:nvPr>
        </p:nvSpPr>
        <p:spPr>
          <a:xfrm>
            <a:off x="400051" y="1187634"/>
            <a:ext cx="3179100" cy="3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>
  <p:cSld name="Bild mit Über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>
            <p:ph idx="2" type="pic"/>
          </p:nvPr>
        </p:nvSpPr>
        <p:spPr>
          <a:xfrm>
            <a:off x="1843915" y="468518"/>
            <a:ext cx="5471400" cy="31119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1843915" y="3627372"/>
            <a:ext cx="5468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846522" y="4097797"/>
            <a:ext cx="5468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>
  <p:cSld name="Titel und vertikaler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 rot="5400000">
            <a:off x="2816250" y="-1348221"/>
            <a:ext cx="3511500" cy="8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 rot="5400000">
            <a:off x="5576762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 rot="5400000">
            <a:off x="1335212" y="-659457"/>
            <a:ext cx="4359000" cy="6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Bildwelt-KIT-Punkte" showMasterSp="0">
  <p:cSld name="1_Titelfolie_Bildwelt-KIT-Punk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18810" l="0" r="0" t="18811"/>
          <a:stretch/>
        </p:blipFill>
        <p:spPr>
          <a:xfrm>
            <a:off x="116100" y="2713787"/>
            <a:ext cx="8928300" cy="2030700"/>
          </a:xfrm>
          <a:prstGeom prst="round2DiagRect">
            <a:avLst>
              <a:gd fmla="val 0" name="adj1"/>
              <a:gd fmla="val 8317" name="adj2"/>
            </a:avLst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7318376" y="4824616"/>
            <a:ext cx="172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www.kit.edu</a:t>
            </a:r>
            <a:endParaRPr sz="1100"/>
          </a:p>
        </p:txBody>
      </p:sp>
      <p:sp>
        <p:nvSpPr>
          <p:cNvPr id="29" name="Google Shape;29;p4"/>
          <p:cNvSpPr txBox="1"/>
          <p:nvPr/>
        </p:nvSpPr>
        <p:spPr>
          <a:xfrm>
            <a:off x="119747" y="4894265"/>
            <a:ext cx="360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 – Die Forschungsuniversität in der Helmholtz-Gemeinschaft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01" y="359889"/>
            <a:ext cx="1633426" cy="75216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65443" y="1445450"/>
            <a:ext cx="8524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sz="26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380675" y="1979320"/>
            <a:ext cx="8515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>
  <p:cSld name="Zwei Inhal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00050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29151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Zwei Inhalte">
  <p:cSld name="1_Zwei Inhalt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>
            <p:ph idx="2" type="pic"/>
          </p:nvPr>
        </p:nvSpPr>
        <p:spPr>
          <a:xfrm>
            <a:off x="4655819" y="1188353"/>
            <a:ext cx="4100700" cy="34584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00050" y="1187634"/>
            <a:ext cx="41148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>
  <p:cSld name="Vergleic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00050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00050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818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818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gleich">
  <p:cSld name="1_Vergleich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>
            <p:ph idx="2" type="pic"/>
          </p:nvPr>
        </p:nvSpPr>
        <p:spPr>
          <a:xfrm>
            <a:off x="4655819" y="1942502"/>
            <a:ext cx="4100700" cy="2704200"/>
          </a:xfrm>
          <a:prstGeom prst="round2DiagRect">
            <a:avLst>
              <a:gd fmla="val 0" name="adj1"/>
              <a:gd fmla="val 8317" name="adj2"/>
            </a:avLst>
          </a:prstGeom>
          <a:solidFill>
            <a:srgbClr val="FF99FF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00050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00050" y="1936843"/>
            <a:ext cx="40980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4645818" y="1187634"/>
            <a:ext cx="4098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1328010"/>
            <a:ext cx="9144000" cy="3303600"/>
          </a:xfrm>
          <a:prstGeom prst="rect">
            <a:avLst/>
          </a:prstGeom>
          <a:solidFill>
            <a:srgbClr val="FF99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6001" y="1186975"/>
            <a:ext cx="83520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7235" y="4747358"/>
            <a:ext cx="1027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216000" y="4747358"/>
            <a:ext cx="326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700331" y="4747358"/>
            <a:ext cx="36813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Team #3: </a:t>
            </a:r>
            <a:r>
              <a:rPr b="0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>
                <a:solidFill>
                  <a:schemeClr val="dk1"/>
                </a:solidFill>
              </a:rPr>
              <a:t>“Information Travel and Pandemics”</a:t>
            </a:r>
            <a:endParaRPr sz="1100"/>
          </a:p>
        </p:txBody>
      </p:sp>
      <p:sp>
        <p:nvSpPr>
          <p:cNvPr id="11" name="Google Shape;11;p1"/>
          <p:cNvSpPr txBox="1"/>
          <p:nvPr/>
        </p:nvSpPr>
        <p:spPr>
          <a:xfrm>
            <a:off x="5505451" y="4739911"/>
            <a:ext cx="3245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Physik @ Göttingen, Sozialwissenschaften &amp; Physik @ KIT, Medieninformatik @ Lübeck, 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1709" y="331098"/>
            <a:ext cx="1086290" cy="500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107947" y="4739911"/>
            <a:ext cx="892800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27">
          <p15:clr>
            <a:srgbClr val="F26B43"/>
          </p15:clr>
        </p15:guide>
        <p15:guide id="2" orient="horz" pos="463">
          <p15:clr>
            <a:srgbClr val="F26B43"/>
          </p15:clr>
        </p15:guide>
        <p15:guide id="3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1073/pnas.0810762106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qIfoLsuGMMXVZ4Y72bZFURmOOd2Z6tohsn_cNpkNjAI/edit?usp=sharing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Status</a:t>
            </a:r>
            <a:r>
              <a:rPr lang="en-GB" sz="4500"/>
              <a:t> 04.07.2022 — Morning</a:t>
            </a:r>
            <a:endParaRPr sz="4500"/>
          </a:p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GB"/>
              <a:t>Work Group “Information Travel and Pandemics”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112" y="127500"/>
            <a:ext cx="3847777" cy="192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Finishing the first implementation of our chosen model</a:t>
            </a:r>
            <a:endParaRPr/>
          </a:p>
        </p:txBody>
      </p:sp>
      <p:sp>
        <p:nvSpPr>
          <p:cNvPr id="184" name="Google Shape;184;p29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</a:t>
            </a:r>
            <a:r>
              <a:rPr lang="en-GB"/>
              <a:t> group goals for today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700"/>
              <a:t>Chose one of the </a:t>
            </a:r>
            <a:r>
              <a:rPr lang="en-GB" sz="2700"/>
              <a:t>figures to reproduce</a:t>
            </a:r>
            <a:endParaRPr sz="27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700"/>
              <a:t>Find parameters that can influence the model </a:t>
            </a:r>
            <a:endParaRPr sz="27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700"/>
              <a:t>Create a hypothesis 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00050" y="1124459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FUNK, Sebastian, Erez GILAD, Chris WATKINS und Vincent A. A. JANSEN, 2009. The spread of awareness and its impact on epidemic outbreaks. </a:t>
            </a:r>
            <a:r>
              <a:rPr i="1" lang="en-GB" sz="1100"/>
              <a:t>Proceedings of the National Academy of Sciences of the United States of America</a:t>
            </a:r>
            <a:r>
              <a:rPr lang="en-GB" sz="1100"/>
              <a:t>. 21 April 2009. Bd. 106, Nr. 16, S. 6872–6877. DOI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10.1073/pnas.0810762106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38761D"/>
                </a:solidFill>
              </a:rPr>
              <a:t>We are working to reproduce Figure 4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Paper of choice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000" y="1648850"/>
            <a:ext cx="4039950" cy="29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Provisional Hypothesis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62500"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700"/>
              <a:t>F</a:t>
            </a:r>
            <a:r>
              <a:rPr lang="en-GB" sz="2700"/>
              <a:t>or a low detection rate (creating information from infections) a combination of a high rate of transmission for information, high rate of protection (reducing susceptibility) and a low dampening of information (both over distance and time) will lead to outbreaks being contained by the information. Introducing some non-local spreading of the infection can cause a non contained spreading of locally contained clusters of infections.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00050" y="1187634"/>
            <a:ext cx="8343900" cy="3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In our model we try to give people the SIR states in addition to their state of the information strength.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People with a strong information strength are less likely to get infected.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Information wanes with time and distance.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We are working on a grid with four contacts for every person</a:t>
            </a:r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are trying to 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00050" y="1187634"/>
            <a:ext cx="4114800" cy="34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Brainstorming for possible influencing factors.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https://docs.google.com/document/d/1qIfoLsuGMMXVZ4Y72bZFURmOOd2Z6tohsn_cNpkNjAI/edit?usp=sharing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did</a:t>
            </a:r>
            <a:endParaRPr/>
          </a:p>
        </p:txBody>
      </p:sp>
      <p:pic>
        <p:nvPicPr>
          <p:cNvPr id="154" name="Google Shape;154;p25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-4382" l="5703" r="10544" t="-4371"/>
          <a:stretch/>
        </p:blipFill>
        <p:spPr>
          <a:xfrm>
            <a:off x="4637469" y="1181028"/>
            <a:ext cx="4100700" cy="3458400"/>
          </a:xfrm>
          <a:prstGeom prst="round2DiagRect">
            <a:avLst>
              <a:gd fmla="val 0" name="adj1"/>
              <a:gd fmla="val 0" name="adj2"/>
            </a:avLst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did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861640" y="1187633"/>
            <a:ext cx="4882200" cy="32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idx="2" type="body"/>
          </p:nvPr>
        </p:nvSpPr>
        <p:spPr>
          <a:xfrm>
            <a:off x="400051" y="1187634"/>
            <a:ext cx="3179100" cy="32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Comparison of mathematical models (Runge Kutta and Euler Forward)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900" y="1093675"/>
            <a:ext cx="5196750" cy="34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did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861640" y="1187633"/>
            <a:ext cx="4882200" cy="32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2" type="body"/>
          </p:nvPr>
        </p:nvSpPr>
        <p:spPr>
          <a:xfrm>
            <a:off x="400051" y="1187634"/>
            <a:ext cx="3179100" cy="32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/>
              <a:t>Comparison of mathematical models (Runge Kutta and Euler Forward)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650" y="926025"/>
            <a:ext cx="4499424" cy="38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861640" y="1187633"/>
            <a:ext cx="4882200" cy="32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idx="2" type="body"/>
          </p:nvPr>
        </p:nvSpPr>
        <p:spPr>
          <a:xfrm>
            <a:off x="400051" y="1187634"/>
            <a:ext cx="3179100" cy="32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/>
              <a:t>Proof of concept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/>
              <a:t>(Heat distribution)</a:t>
            </a:r>
            <a:endParaRPr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396000" y="296153"/>
            <a:ext cx="6869100" cy="57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did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475" y="422525"/>
            <a:ext cx="3642725" cy="41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lienmaster_Fächer">
  <a:themeElements>
    <a:clrScheme name="KIT FARBEN">
      <a:dk1>
        <a:srgbClr val="000000"/>
      </a:dk1>
      <a:lt1>
        <a:srgbClr val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