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7"/>
  </p:notesMasterIdLst>
  <p:sldIdLst>
    <p:sldId id="256" r:id="rId2"/>
    <p:sldId id="257" r:id="rId3"/>
    <p:sldId id="271" r:id="rId4"/>
    <p:sldId id="259" r:id="rId5"/>
    <p:sldId id="260" r:id="rId6"/>
    <p:sldId id="279" r:id="rId7"/>
    <p:sldId id="276" r:id="rId8"/>
    <p:sldId id="274" r:id="rId9"/>
    <p:sldId id="280" r:id="rId10"/>
    <p:sldId id="275" r:id="rId11"/>
    <p:sldId id="262" r:id="rId12"/>
    <p:sldId id="258" r:id="rId13"/>
    <p:sldId id="265" r:id="rId14"/>
    <p:sldId id="269" r:id="rId15"/>
    <p:sldId id="270" r:id="rId16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20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1650332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6914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3920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665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6175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6436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7808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940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91605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68127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8285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1600200"/>
            <a:ext cx="9144000" cy="3657600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10" name="Shape 10"/>
          <p:cNvGrpSpPr/>
          <p:nvPr/>
        </p:nvGrpSpPr>
        <p:grpSpPr>
          <a:xfrm>
            <a:off x="0" y="-1438"/>
            <a:ext cx="1827407" cy="6859503"/>
            <a:chOff x="0" y="-1438"/>
            <a:chExt cx="798029" cy="6859503"/>
          </a:xfrm>
        </p:grpSpPr>
        <p:sp>
          <p:nvSpPr>
            <p:cNvPr id="11" name="Shape 11"/>
            <p:cNvSpPr/>
            <p:nvPr/>
          </p:nvSpPr>
          <p:spPr>
            <a:xfrm>
              <a:off x="0" y="-1438"/>
              <a:ext cx="798029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0" y="0"/>
              <a:ext cx="399014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3" name="Shape 13"/>
          <p:cNvGrpSpPr/>
          <p:nvPr/>
        </p:nvGrpSpPr>
        <p:grpSpPr>
          <a:xfrm flipH="1">
            <a:off x="7316591" y="0"/>
            <a:ext cx="1827407" cy="6859503"/>
            <a:chOff x="0" y="-1438"/>
            <a:chExt cx="798029" cy="6859503"/>
          </a:xfrm>
        </p:grpSpPr>
        <p:sp>
          <p:nvSpPr>
            <p:cNvPr id="14" name="Shape 14"/>
            <p:cNvSpPr/>
            <p:nvPr/>
          </p:nvSpPr>
          <p:spPr>
            <a:xfrm>
              <a:off x="0" y="-1438"/>
              <a:ext cx="798029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0" y="0"/>
              <a:ext cx="399014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090913"/>
            <a:ext cx="7772400" cy="1650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685800" y="3886200"/>
            <a:ext cx="7772400" cy="878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-1438"/>
            <a:ext cx="9144000" cy="15254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21" name="Shape 21"/>
          <p:cNvGrpSpPr/>
          <p:nvPr/>
        </p:nvGrpSpPr>
        <p:grpSpPr>
          <a:xfrm>
            <a:off x="0" y="-1438"/>
            <a:ext cx="649180" cy="6859503"/>
            <a:chOff x="0" y="-1438"/>
            <a:chExt cx="649180" cy="6859503"/>
          </a:xfrm>
        </p:grpSpPr>
        <p:sp>
          <p:nvSpPr>
            <p:cNvPr id="22" name="Shape 22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" name="Shape 24"/>
          <p:cNvGrpSpPr/>
          <p:nvPr/>
        </p:nvGrpSpPr>
        <p:grpSpPr>
          <a:xfrm flipH="1">
            <a:off x="8494493" y="0"/>
            <a:ext cx="649180" cy="6859503"/>
            <a:chOff x="0" y="-1438"/>
            <a:chExt cx="649180" cy="6859503"/>
          </a:xfrm>
        </p:grpSpPr>
        <p:sp>
          <p:nvSpPr>
            <p:cNvPr id="25" name="Shape 25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7" name="Shape 27"/>
          <p:cNvSpPr/>
          <p:nvPr/>
        </p:nvSpPr>
        <p:spPr>
          <a:xfrm>
            <a:off x="0" y="6324600"/>
            <a:ext cx="9144000" cy="5348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-1438"/>
            <a:ext cx="9144000" cy="15254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0" y="-1438"/>
            <a:ext cx="649180" cy="6859503"/>
            <a:chOff x="0" y="-1438"/>
            <a:chExt cx="649180" cy="6859503"/>
          </a:xfrm>
        </p:grpSpPr>
        <p:sp>
          <p:nvSpPr>
            <p:cNvPr id="34" name="Shape 34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" name="Shape 36"/>
          <p:cNvGrpSpPr/>
          <p:nvPr/>
        </p:nvGrpSpPr>
        <p:grpSpPr>
          <a:xfrm flipH="1">
            <a:off x="8494493" y="0"/>
            <a:ext cx="649180" cy="6859503"/>
            <a:chOff x="0" y="-1438"/>
            <a:chExt cx="649180" cy="6859503"/>
          </a:xfrm>
        </p:grpSpPr>
        <p:sp>
          <p:nvSpPr>
            <p:cNvPr id="37" name="Shape 37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9" name="Shape 39"/>
          <p:cNvSpPr/>
          <p:nvPr/>
        </p:nvSpPr>
        <p:spPr>
          <a:xfrm>
            <a:off x="0" y="6324600"/>
            <a:ext cx="9144000" cy="5348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0" y="-1438"/>
            <a:ext cx="9144000" cy="15254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46" name="Shape 46"/>
          <p:cNvGrpSpPr/>
          <p:nvPr/>
        </p:nvGrpSpPr>
        <p:grpSpPr>
          <a:xfrm>
            <a:off x="0" y="-1438"/>
            <a:ext cx="649180" cy="6859503"/>
            <a:chOff x="0" y="-1438"/>
            <a:chExt cx="649180" cy="6859503"/>
          </a:xfrm>
        </p:grpSpPr>
        <p:sp>
          <p:nvSpPr>
            <p:cNvPr id="47" name="Shape 47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" name="Shape 49"/>
          <p:cNvGrpSpPr/>
          <p:nvPr/>
        </p:nvGrpSpPr>
        <p:grpSpPr>
          <a:xfrm flipH="1">
            <a:off x="8494493" y="0"/>
            <a:ext cx="649180" cy="6859503"/>
            <a:chOff x="0" y="-1438"/>
            <a:chExt cx="649180" cy="6859503"/>
          </a:xfrm>
        </p:grpSpPr>
        <p:sp>
          <p:nvSpPr>
            <p:cNvPr id="50" name="Shape 50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2" name="Shape 52"/>
          <p:cNvSpPr/>
          <p:nvPr/>
        </p:nvSpPr>
        <p:spPr>
          <a:xfrm>
            <a:off x="0" y="6324600"/>
            <a:ext cx="9144000" cy="5348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0" y="-1438"/>
            <a:ext cx="9144000" cy="15254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57" name="Shape 57"/>
          <p:cNvGrpSpPr/>
          <p:nvPr/>
        </p:nvGrpSpPr>
        <p:grpSpPr>
          <a:xfrm>
            <a:off x="0" y="-1438"/>
            <a:ext cx="649180" cy="6859503"/>
            <a:chOff x="0" y="-1438"/>
            <a:chExt cx="649180" cy="6859503"/>
          </a:xfrm>
        </p:grpSpPr>
        <p:sp>
          <p:nvSpPr>
            <p:cNvPr id="58" name="Shape 58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0" name="Shape 60"/>
          <p:cNvGrpSpPr/>
          <p:nvPr/>
        </p:nvGrpSpPr>
        <p:grpSpPr>
          <a:xfrm flipH="1">
            <a:off x="8494493" y="0"/>
            <a:ext cx="649180" cy="6859503"/>
            <a:chOff x="0" y="-1438"/>
            <a:chExt cx="649180" cy="6859503"/>
          </a:xfrm>
        </p:grpSpPr>
        <p:sp>
          <p:nvSpPr>
            <p:cNvPr id="61" name="Shape 61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3" name="Shape 63"/>
          <p:cNvSpPr/>
          <p:nvPr/>
        </p:nvSpPr>
        <p:spPr>
          <a:xfrm>
            <a:off x="0" y="6324600"/>
            <a:ext cx="9144000" cy="5348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1800">
                <a:solidFill>
                  <a:schemeClr val="lt2"/>
                </a:solidFill>
              </a:defRPr>
            </a:lvl1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0" y="-1438"/>
            <a:ext cx="9144000" cy="15254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68" name="Shape 68"/>
          <p:cNvGrpSpPr/>
          <p:nvPr/>
        </p:nvGrpSpPr>
        <p:grpSpPr>
          <a:xfrm>
            <a:off x="0" y="-1438"/>
            <a:ext cx="649180" cy="6859503"/>
            <a:chOff x="0" y="-1438"/>
            <a:chExt cx="649180" cy="6859503"/>
          </a:xfrm>
        </p:grpSpPr>
        <p:sp>
          <p:nvSpPr>
            <p:cNvPr id="69" name="Shape 69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1" name="Shape 71"/>
          <p:cNvGrpSpPr/>
          <p:nvPr/>
        </p:nvGrpSpPr>
        <p:grpSpPr>
          <a:xfrm flipH="1">
            <a:off x="8494493" y="0"/>
            <a:ext cx="649180" cy="6859503"/>
            <a:chOff x="0" y="-1438"/>
            <a:chExt cx="649180" cy="6859503"/>
          </a:xfrm>
        </p:grpSpPr>
        <p:sp>
          <p:nvSpPr>
            <p:cNvPr id="72" name="Shape 72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4" name="Shape 74"/>
          <p:cNvSpPr/>
          <p:nvPr/>
        </p:nvSpPr>
        <p:spPr>
          <a:xfrm>
            <a:off x="0" y="6324600"/>
            <a:ext cx="9144000" cy="5348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lt1"/>
              </a:buClr>
              <a:buSzPct val="100000"/>
              <a:buFont typeface="Trebuchet MS"/>
              <a:defRPr sz="3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480"/>
              </a:spcBef>
              <a:buClr>
                <a:schemeClr val="lt1"/>
              </a:buClr>
              <a:buSzPct val="100000"/>
              <a:buFont typeface="Trebuchet MS"/>
              <a:defRPr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buFont typeface="Trebuchet MS"/>
              <a:defRPr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elancholic/Coordinate-tracker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Melancholic/Coordinate" TargetMode="External"/><Relationship Id="rId4" Type="http://schemas.openxmlformats.org/officeDocument/2006/relationships/hyperlink" Target="https://coordinate.anagorny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ctrTitle"/>
          </p:nvPr>
        </p:nvSpPr>
        <p:spPr>
          <a:xfrm>
            <a:off x="685800" y="2090913"/>
            <a:ext cx="7772400" cy="1650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 sz="3600" dirty="0">
                <a:latin typeface="Arial"/>
                <a:ea typeface="Arial"/>
                <a:cs typeface="Arial"/>
                <a:sym typeface="Arial"/>
              </a:rPr>
              <a:t>Выпускная квалификационная  работа </a:t>
            </a:r>
            <a:r>
              <a:rPr lang="ru" sz="3600" dirty="0" smtClean="0">
                <a:latin typeface="Arial"/>
                <a:ea typeface="Arial"/>
                <a:cs typeface="Arial"/>
                <a:sym typeface="Arial"/>
              </a:rPr>
              <a:t>магистра</a:t>
            </a:r>
            <a:endParaRPr lang="ru" sz="36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subTitle" idx="1"/>
          </p:nvPr>
        </p:nvSpPr>
        <p:spPr>
          <a:xfrm>
            <a:off x="685800" y="3886200"/>
            <a:ext cx="7772400" cy="878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ru-RU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Анализ технологии построения системы обработки </a:t>
            </a:r>
            <a:r>
              <a:rPr lang="ru-RU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геоданных</a:t>
            </a:r>
            <a:r>
              <a:rPr lang="ru-RU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на </a:t>
            </a:r>
            <a:r>
              <a:rPr lang="ru-RU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примере </a:t>
            </a:r>
            <a:r>
              <a:rPr lang="en-US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web-</a:t>
            </a:r>
            <a:r>
              <a:rPr lang="ru-RU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сервиса «</a:t>
            </a:r>
            <a:r>
              <a:rPr lang="en-US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Coordinate»</a:t>
            </a:r>
            <a:endParaRPr lang="ru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subTitle" idx="2"/>
          </p:nvPr>
        </p:nvSpPr>
        <p:spPr>
          <a:xfrm>
            <a:off x="838200" y="5276850"/>
            <a:ext cx="7772400" cy="878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Исполнитель: ст-т Нагорный А.А.</a:t>
            </a:r>
          </a:p>
          <a:p>
            <a:pPr lvl="0"/>
            <a:r>
              <a:rPr lang="ru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Руководитель: </a:t>
            </a:r>
            <a:r>
              <a:rPr lang="ru-RU" b="1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к.ф.м.н</a:t>
            </a:r>
            <a:r>
              <a:rPr lang="ru-RU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., </a:t>
            </a:r>
            <a:r>
              <a:rPr lang="ru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Павлов В.Ю.</a:t>
            </a:r>
            <a:endParaRPr lang="ru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алгоритма фильтрации и предобработки </a:t>
            </a:r>
            <a:r>
              <a:rPr lang="ru-RU" dirty="0" err="1" smtClean="0"/>
              <a:t>геоданных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59" y="1509014"/>
            <a:ext cx="3466939" cy="248522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509013"/>
            <a:ext cx="3466938" cy="248522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59" y="4201259"/>
            <a:ext cx="3466938" cy="24852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0" y="4344787"/>
            <a:ext cx="41983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Определяется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опустимое отдаление (на основе параметра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accuracy)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Выборка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геоданных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с ненулевой скоростью</a:t>
            </a:r>
          </a:p>
          <a:p>
            <a:pPr>
              <a:spcAft>
                <a:spcPts val="1200"/>
              </a:spcAft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Вычисление геометрического центра полигона</a:t>
            </a:r>
          </a:p>
          <a:p>
            <a:r>
              <a:rPr lang="ru-RU" sz="1200" i="1" dirty="0">
                <a:solidFill>
                  <a:schemeClr val="bg1">
                    <a:lumMod val="95000"/>
                  </a:schemeClr>
                </a:solidFill>
              </a:rPr>
              <a:t>Использование пула координат позволило не только использовать  фильтрацию </a:t>
            </a:r>
            <a:r>
              <a:rPr lang="ru-RU" sz="1200" i="1" dirty="0" err="1">
                <a:solidFill>
                  <a:schemeClr val="bg1">
                    <a:lumMod val="95000"/>
                  </a:schemeClr>
                </a:solidFill>
              </a:rPr>
              <a:t>геоданных</a:t>
            </a:r>
            <a:r>
              <a:rPr lang="ru-RU" sz="1200" i="1" dirty="0">
                <a:solidFill>
                  <a:schemeClr val="bg1">
                    <a:lumMod val="95000"/>
                  </a:schemeClr>
                </a:solidFill>
              </a:rPr>
              <a:t>, перед отправкой на сервер, но и уменьшить количество соединений с сервером</a:t>
            </a:r>
          </a:p>
          <a:p>
            <a:endParaRPr lang="ru-RU" dirty="0"/>
          </a:p>
          <a:p>
            <a:pPr>
              <a:spcAft>
                <a:spcPts val="1200"/>
              </a:spcAft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57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Web-сайт “Coordinate”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457200" y="1530925"/>
            <a:ext cx="3534600" cy="146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rgbClr val="CAD3E4"/>
              </a:buClr>
              <a:buSzPct val="100000"/>
              <a:buFont typeface="Arial"/>
              <a:buChar char="●"/>
            </a:pPr>
            <a:r>
              <a:rPr lang="ru" sz="1800">
                <a:solidFill>
                  <a:srgbClr val="CAD3E4"/>
                </a:solidFill>
              </a:rPr>
              <a:t>Адаптивная верстка</a:t>
            </a:r>
          </a:p>
          <a:p>
            <a:pPr marL="457200" lvl="0" indent="-342900" rtl="0">
              <a:spcBef>
                <a:spcPts val="0"/>
              </a:spcBef>
              <a:buClr>
                <a:srgbClr val="CAD3E4"/>
              </a:buClr>
              <a:buSzPct val="100000"/>
              <a:buFont typeface="Arial"/>
              <a:buChar char="●"/>
            </a:pPr>
            <a:r>
              <a:rPr lang="ru" sz="1800">
                <a:solidFill>
                  <a:srgbClr val="CAD3E4"/>
                </a:solidFill>
              </a:rPr>
              <a:t>Простота интерфейса</a:t>
            </a:r>
          </a:p>
          <a:p>
            <a:pPr marL="457200" lvl="0" indent="-342900" rtl="0">
              <a:spcBef>
                <a:spcPts val="0"/>
              </a:spcBef>
              <a:buClr>
                <a:srgbClr val="CAD3E4"/>
              </a:buClr>
              <a:buSzPct val="100000"/>
              <a:buFont typeface="Arial"/>
              <a:buChar char="●"/>
            </a:pPr>
            <a:r>
              <a:rPr lang="ru" sz="1800">
                <a:solidFill>
                  <a:srgbClr val="CAD3E4"/>
                </a:solidFill>
              </a:rPr>
              <a:t>Локализация </a:t>
            </a:r>
          </a:p>
          <a:p>
            <a:pPr marL="457200" lvl="0" indent="-342900" rtl="0">
              <a:spcBef>
                <a:spcPts val="0"/>
              </a:spcBef>
              <a:buClr>
                <a:srgbClr val="CAD3E4"/>
              </a:buClr>
              <a:buSzPct val="100000"/>
              <a:buFont typeface="Arial"/>
              <a:buChar char="●"/>
            </a:pPr>
            <a:r>
              <a:rPr lang="ru" sz="1800">
                <a:solidFill>
                  <a:srgbClr val="CAD3E4"/>
                </a:solidFill>
              </a:rPr>
              <a:t>Подробный FAQ</a:t>
            </a:r>
          </a:p>
          <a:p>
            <a:pPr lvl="0">
              <a:spcBef>
                <a:spcPts val="0"/>
              </a:spcBef>
              <a:buNone/>
            </a:pPr>
            <a:endParaRPr sz="1800">
              <a:solidFill>
                <a:srgbClr val="CAD3E4"/>
              </a:solidFill>
            </a:endParaRPr>
          </a:p>
        </p:txBody>
      </p:sp>
      <p:sp>
        <p:nvSpPr>
          <p:cNvPr id="167" name="Shape 167"/>
          <p:cNvSpPr txBox="1"/>
          <p:nvPr/>
        </p:nvSpPr>
        <p:spPr>
          <a:xfrm>
            <a:off x="457200" y="2996125"/>
            <a:ext cx="3534600" cy="136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buClr>
                <a:srgbClr val="CAD3E4"/>
              </a:buClr>
              <a:buSzPct val="100000"/>
              <a:buFont typeface="Arial"/>
              <a:buChar char="●"/>
            </a:pPr>
            <a:r>
              <a:rPr lang="ru" sz="1800">
                <a:solidFill>
                  <a:srgbClr val="CAD3E4"/>
                </a:solidFill>
                <a:latin typeface="Trebuchet MS"/>
                <a:ea typeface="Trebuchet MS"/>
                <a:cs typeface="Trebuchet MS"/>
                <a:sym typeface="Trebuchet MS"/>
              </a:rPr>
              <a:t>Управление автомобилями</a:t>
            </a:r>
          </a:p>
          <a:p>
            <a:pPr marL="457200" lvl="0" indent="-342900" rtl="0">
              <a:spcBef>
                <a:spcPts val="600"/>
              </a:spcBef>
              <a:buClr>
                <a:srgbClr val="CAD3E4"/>
              </a:buClr>
              <a:buSzPct val="100000"/>
              <a:buFont typeface="Arial"/>
              <a:buChar char="●"/>
            </a:pPr>
            <a:r>
              <a:rPr lang="ru" sz="1800">
                <a:solidFill>
                  <a:srgbClr val="CAD3E4"/>
                </a:solidFill>
                <a:latin typeface="Trebuchet MS"/>
                <a:ea typeface="Trebuchet MS"/>
                <a:cs typeface="Trebuchet MS"/>
                <a:sym typeface="Trebuchet MS"/>
              </a:rPr>
              <a:t>Интерактивная карта</a:t>
            </a:r>
          </a:p>
          <a:p>
            <a:pPr marL="457200" lvl="0" indent="-342900" rtl="0">
              <a:spcBef>
                <a:spcPts val="600"/>
              </a:spcBef>
              <a:buClr>
                <a:srgbClr val="CAD3E4"/>
              </a:buClr>
              <a:buSzPct val="100000"/>
              <a:buFont typeface="Arial"/>
              <a:buChar char="●"/>
            </a:pPr>
            <a:r>
              <a:rPr lang="ru" sz="1800">
                <a:solidFill>
                  <a:srgbClr val="CAD3E4"/>
                </a:solidFill>
                <a:latin typeface="Trebuchet MS"/>
                <a:ea typeface="Trebuchet MS"/>
                <a:cs typeface="Trebuchet MS"/>
                <a:sym typeface="Trebuchet MS"/>
              </a:rPr>
              <a:t>Статистические данные</a:t>
            </a:r>
          </a:p>
          <a:p>
            <a:pPr marL="457200" lvl="0" indent="-342900" rtl="0">
              <a:spcBef>
                <a:spcPts val="600"/>
              </a:spcBef>
              <a:buClr>
                <a:srgbClr val="CAD3E4"/>
              </a:buClr>
              <a:buSzPct val="100000"/>
              <a:buFont typeface="Arial"/>
              <a:buChar char="●"/>
            </a:pPr>
            <a:r>
              <a:rPr lang="ru" sz="1800">
                <a:solidFill>
                  <a:srgbClr val="CAD3E4"/>
                </a:solidFill>
                <a:latin typeface="Trebuchet MS"/>
                <a:ea typeface="Trebuchet MS"/>
                <a:cs typeface="Trebuchet MS"/>
                <a:sym typeface="Trebuchet MS"/>
              </a:rPr>
              <a:t>Графики и диаграммы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389650" y="4563325"/>
            <a:ext cx="3534600" cy="1593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buClr>
                <a:srgbClr val="CAD3E4"/>
              </a:buClr>
              <a:buSzPct val="100000"/>
              <a:buFont typeface="Arial"/>
              <a:buChar char="●"/>
            </a:pPr>
            <a:r>
              <a:rPr lang="ru" sz="1800">
                <a:solidFill>
                  <a:srgbClr val="CAD3E4"/>
                </a:solidFill>
                <a:latin typeface="Trebuchet MS"/>
                <a:ea typeface="Trebuchet MS"/>
                <a:cs typeface="Trebuchet MS"/>
                <a:sym typeface="Trebuchet MS"/>
              </a:rPr>
              <a:t>Защита от автоматической регистрации</a:t>
            </a:r>
          </a:p>
          <a:p>
            <a:pPr marL="457200" lvl="0" indent="-342900" rtl="0">
              <a:spcBef>
                <a:spcPts val="600"/>
              </a:spcBef>
              <a:buClr>
                <a:srgbClr val="CAD3E4"/>
              </a:buClr>
              <a:buSzPct val="100000"/>
              <a:buFont typeface="Arial"/>
              <a:buChar char="●"/>
            </a:pPr>
            <a:r>
              <a:rPr lang="ru" sz="1800">
                <a:solidFill>
                  <a:srgbClr val="CAD3E4"/>
                </a:solidFill>
                <a:latin typeface="Trebuchet MS"/>
                <a:ea typeface="Trebuchet MS"/>
                <a:cs typeface="Trebuchet MS"/>
                <a:sym typeface="Trebuchet MS"/>
              </a:rPr>
              <a:t>Защита  от CSRF</a:t>
            </a:r>
          </a:p>
          <a:p>
            <a:pPr marL="457200" lvl="0" indent="-342900" rtl="0">
              <a:spcBef>
                <a:spcPts val="600"/>
              </a:spcBef>
              <a:buClr>
                <a:srgbClr val="CAD3E4"/>
              </a:buClr>
              <a:buSzPct val="100000"/>
              <a:buFont typeface="Arial"/>
              <a:buChar char="●"/>
            </a:pPr>
            <a:r>
              <a:rPr lang="ru" sz="1800">
                <a:solidFill>
                  <a:srgbClr val="CAD3E4"/>
                </a:solidFill>
                <a:latin typeface="Trebuchet MS"/>
                <a:ea typeface="Trebuchet MS"/>
                <a:cs typeface="Trebuchet MS"/>
                <a:sym typeface="Trebuchet MS"/>
              </a:rPr>
              <a:t>e-mail оповещение</a:t>
            </a:r>
          </a:p>
          <a:p>
            <a:pPr marL="457200" lvl="0" indent="-342900" rtl="0">
              <a:spcBef>
                <a:spcPts val="600"/>
              </a:spcBef>
              <a:buClr>
                <a:srgbClr val="CAD3E4"/>
              </a:buClr>
              <a:buSzPct val="100000"/>
              <a:buFont typeface="Arial"/>
              <a:buChar char="●"/>
            </a:pPr>
            <a:r>
              <a:rPr lang="ru" sz="1800">
                <a:solidFill>
                  <a:srgbClr val="CAD3E4"/>
                </a:solidFill>
                <a:latin typeface="Trebuchet MS"/>
                <a:ea typeface="Trebuchet MS"/>
                <a:cs typeface="Trebuchet MS"/>
                <a:sym typeface="Trebuchet MS"/>
              </a:rPr>
              <a:t>Административная зона</a:t>
            </a:r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8799" y="1530935"/>
            <a:ext cx="2810822" cy="4780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Shape 1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8187" y="251873"/>
            <a:ext cx="2911449" cy="118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Анализ картографических решений</a:t>
            </a:r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225" y="1622698"/>
            <a:ext cx="2552699" cy="420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9761" y="1278425"/>
            <a:ext cx="2136224" cy="125002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x="5862200" y="3870625"/>
            <a:ext cx="60599" cy="1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94" name="Shape 9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7850" y="1403771"/>
            <a:ext cx="2754599" cy="999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1525" y="2360475"/>
            <a:ext cx="1957699" cy="183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02983" y="2360475"/>
            <a:ext cx="2093542" cy="183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38875" y="2360475"/>
            <a:ext cx="2083394" cy="18340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/>
        </p:nvSpPr>
        <p:spPr>
          <a:xfrm>
            <a:off x="162775" y="4450775"/>
            <a:ext cx="2552699" cy="187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 dirty="0">
                <a:solidFill>
                  <a:schemeClr val="bg1">
                    <a:lumMod val="95000"/>
                  </a:schemeClr>
                </a:solidFill>
              </a:rPr>
              <a:t>Свободный проект</a:t>
            </a:r>
          </a:p>
          <a:p>
            <a:pPr marL="457200" lvl="0" indent="-3175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 dirty="0">
                <a:solidFill>
                  <a:schemeClr val="bg1">
                    <a:lumMod val="95000"/>
                  </a:schemeClr>
                </a:solidFill>
              </a:rPr>
              <a:t>API: Leaflet</a:t>
            </a:r>
          </a:p>
          <a:p>
            <a:pPr marL="457200" lvl="0" indent="-3175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 dirty="0">
                <a:solidFill>
                  <a:schemeClr val="bg1">
                    <a:lumMod val="95000"/>
                  </a:schemeClr>
                </a:solidFill>
              </a:rPr>
              <a:t>Большое  сообщество</a:t>
            </a:r>
          </a:p>
          <a:p>
            <a:pPr marL="457200" lvl="0" indent="-3175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 dirty="0">
                <a:solidFill>
                  <a:schemeClr val="bg1">
                    <a:lumMod val="95000"/>
                  </a:schemeClr>
                </a:solidFill>
              </a:rPr>
              <a:t>Сравнительно малый функционал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2838800" y="4450775"/>
            <a:ext cx="2896199" cy="187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 dirty="0">
                <a:solidFill>
                  <a:schemeClr val="bg1">
                    <a:lumMod val="95000"/>
                  </a:schemeClr>
                </a:solidFill>
              </a:rPr>
              <a:t>Коммерческий проект</a:t>
            </a:r>
          </a:p>
          <a:p>
            <a:pPr marL="457200" lvl="0" indent="-3175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 dirty="0">
                <a:solidFill>
                  <a:schemeClr val="bg1">
                    <a:lumMod val="95000"/>
                  </a:schemeClr>
                </a:solidFill>
              </a:rPr>
              <a:t>Free for non-comercial use</a:t>
            </a:r>
          </a:p>
          <a:p>
            <a:pPr marL="457200" lvl="0" indent="-3175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 dirty="0">
                <a:solidFill>
                  <a:schemeClr val="bg1">
                    <a:lumMod val="95000"/>
                  </a:schemeClr>
                </a:solidFill>
              </a:rPr>
              <a:t>API: Leaflet</a:t>
            </a:r>
          </a:p>
          <a:p>
            <a:pPr marL="457200" lvl="0" indent="-3175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 dirty="0">
                <a:solidFill>
                  <a:schemeClr val="bg1">
                    <a:lumMod val="95000"/>
                  </a:schemeClr>
                </a:solidFill>
              </a:rPr>
              <a:t>Крупное  сообщество</a:t>
            </a:r>
          </a:p>
          <a:p>
            <a:pPr marL="457200" lvl="0" indent="-3175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 dirty="0">
                <a:solidFill>
                  <a:schemeClr val="bg1">
                    <a:lumMod val="95000"/>
                  </a:schemeClr>
                </a:solidFill>
              </a:rPr>
              <a:t>Качественная документация</a:t>
            </a:r>
          </a:p>
          <a:p>
            <a:pPr marL="457200" lvl="0" indent="-3175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 dirty="0">
                <a:solidFill>
                  <a:schemeClr val="bg1">
                    <a:lumMod val="95000"/>
                  </a:schemeClr>
                </a:solidFill>
              </a:rPr>
              <a:t>Широкий функционал</a:t>
            </a:r>
          </a:p>
          <a:p>
            <a:pPr marL="457200" lvl="0" indent="-3175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 dirty="0">
                <a:solidFill>
                  <a:schemeClr val="bg1">
                    <a:lumMod val="95000"/>
                  </a:schemeClr>
                </a:solidFill>
              </a:rPr>
              <a:t>Простота использования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5994775" y="4450775"/>
            <a:ext cx="2838900" cy="187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 dirty="0">
                <a:solidFill>
                  <a:schemeClr val="bg1">
                    <a:lumMod val="95000"/>
                  </a:schemeClr>
                </a:solidFill>
              </a:rPr>
              <a:t>Коммерческий проект</a:t>
            </a:r>
          </a:p>
          <a:p>
            <a:pPr marL="457200" lvl="0" indent="-3175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 dirty="0">
                <a:solidFill>
                  <a:schemeClr val="bg1">
                    <a:lumMod val="95000"/>
                  </a:schemeClr>
                </a:solidFill>
              </a:rPr>
              <a:t>Free for non-comercial use</a:t>
            </a:r>
          </a:p>
          <a:p>
            <a:pPr marL="457200" lvl="0" indent="-3175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 dirty="0">
                <a:solidFill>
                  <a:schemeClr val="bg1">
                    <a:lumMod val="95000"/>
                  </a:schemeClr>
                </a:solidFill>
              </a:rPr>
              <a:t>API: Google maps API</a:t>
            </a:r>
          </a:p>
          <a:p>
            <a:pPr marL="457200" lvl="0" indent="-3175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 dirty="0">
                <a:solidFill>
                  <a:schemeClr val="bg1">
                    <a:lumMod val="95000"/>
                  </a:schemeClr>
                </a:solidFill>
              </a:rPr>
              <a:t>Качественная документация</a:t>
            </a:r>
          </a:p>
          <a:p>
            <a:pPr marL="457200" lvl="0" indent="-3175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 dirty="0">
                <a:solidFill>
                  <a:schemeClr val="bg1">
                    <a:lumMod val="95000"/>
                  </a:schemeClr>
                </a:solidFill>
              </a:rPr>
              <a:t>Наличие тех. поддержки</a:t>
            </a:r>
          </a:p>
          <a:p>
            <a:pPr marL="457200" lvl="0" indent="-3175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 dirty="0">
                <a:solidFill>
                  <a:schemeClr val="bg1">
                    <a:lumMod val="95000"/>
                  </a:schemeClr>
                </a:solidFill>
              </a:rPr>
              <a:t>Широкий функционал</a:t>
            </a:r>
          </a:p>
          <a:p>
            <a:pPr marL="457200" lvl="0" indent="-3175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 dirty="0">
                <a:solidFill>
                  <a:schemeClr val="bg1">
                    <a:lumMod val="95000"/>
                  </a:schemeClr>
                </a:solidFill>
              </a:rPr>
              <a:t>Ограничения на показы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Графическое представление статистических данных</a:t>
            </a:r>
          </a:p>
        </p:txBody>
      </p:sp>
      <p:pic>
        <p:nvPicPr>
          <p:cNvPr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725" y="4349625"/>
            <a:ext cx="2179478" cy="1887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Shape 1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8075" y="1709325"/>
            <a:ext cx="2364525" cy="168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Shape 1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64300" y="4349625"/>
            <a:ext cx="4822500" cy="188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Shape 19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8725" y="1709325"/>
            <a:ext cx="4953309" cy="168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 dirty="0"/>
              <a:t>Достигнутые результаты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261129"/>
              </p:ext>
            </p:extLst>
          </p:nvPr>
        </p:nvGraphicFramePr>
        <p:xfrm>
          <a:off x="397015" y="2016564"/>
          <a:ext cx="8340624" cy="3318814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085156"/>
                <a:gridCol w="2085156"/>
                <a:gridCol w="2085156"/>
                <a:gridCol w="2085156"/>
              </a:tblGrid>
              <a:tr h="7715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Фактор</a:t>
                      </a:r>
                      <a:endParaRPr lang="ru-RU" sz="1400" b="1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Значение до модернизации</a:t>
                      </a:r>
                      <a:endParaRPr lang="ru-RU" sz="1400" b="1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Значение после модернизации</a:t>
                      </a:r>
                      <a:endParaRPr lang="ru-RU" sz="1400" b="1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Прирост производительности</a:t>
                      </a:r>
                      <a:endParaRPr lang="ru-RU" sz="1400" b="1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5843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ln>
                            <a:noFill/>
                          </a:ln>
                          <a:effectLst/>
                        </a:rPr>
                        <a:t>Производительность БД</a:t>
                      </a:r>
                      <a:endParaRPr lang="ru-RU" sz="140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n>
                            <a:noFill/>
                          </a:ln>
                          <a:effectLst/>
                        </a:rPr>
                        <a:t>100,00%</a:t>
                      </a:r>
                      <a:endParaRPr lang="ru-RU" sz="160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n>
                            <a:noFill/>
                          </a:ln>
                          <a:effectLst/>
                        </a:rPr>
                        <a:t>83,33%</a:t>
                      </a:r>
                      <a:endParaRPr lang="ru-RU" sz="160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n>
                            <a:noFill/>
                          </a:ln>
                          <a:effectLst/>
                        </a:rPr>
                        <a:t>16,67%</a:t>
                      </a:r>
                      <a:endParaRPr lang="ru-RU" sz="160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4708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ln>
                            <a:noFill/>
                          </a:ln>
                          <a:effectLst/>
                        </a:rPr>
                        <a:t>Производительность серверных </a:t>
                      </a:r>
                      <a:r>
                        <a:rPr lang="ru-RU" sz="1400" dirty="0">
                          <a:ln>
                            <a:noFill/>
                          </a:ln>
                          <a:effectLst/>
                        </a:rPr>
                        <a:t>процессов</a:t>
                      </a:r>
                      <a:endParaRPr lang="ru-RU" sz="140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n>
                            <a:noFill/>
                          </a:ln>
                          <a:effectLst/>
                        </a:rPr>
                        <a:t>100,00%</a:t>
                      </a:r>
                      <a:endParaRPr lang="ru-RU" sz="160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n>
                            <a:noFill/>
                          </a:ln>
                          <a:effectLst/>
                        </a:rPr>
                        <a:t>60,00%</a:t>
                      </a:r>
                      <a:endParaRPr lang="ru-RU" sz="160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n>
                            <a:noFill/>
                          </a:ln>
                          <a:effectLst/>
                        </a:rPr>
                        <a:t>40,00%</a:t>
                      </a:r>
                      <a:endParaRPr lang="ru-RU" sz="160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4708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ln>
                            <a:noFill/>
                          </a:ln>
                          <a:effectLst/>
                        </a:rPr>
                        <a:t>Производительность построения </a:t>
                      </a:r>
                      <a:r>
                        <a:rPr lang="ru-RU" sz="1400" dirty="0">
                          <a:ln>
                            <a:noFill/>
                          </a:ln>
                          <a:effectLst/>
                        </a:rPr>
                        <a:t>представления</a:t>
                      </a:r>
                      <a:endParaRPr lang="ru-RU" sz="140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n>
                            <a:noFill/>
                          </a:ln>
                          <a:effectLst/>
                        </a:rPr>
                        <a:t>100,00%</a:t>
                      </a:r>
                      <a:endParaRPr lang="ru-RU" sz="160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n>
                            <a:noFill/>
                          </a:ln>
                          <a:effectLst/>
                        </a:rPr>
                        <a:t>80,00%</a:t>
                      </a:r>
                      <a:endParaRPr lang="ru-RU" sz="160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n>
                            <a:noFill/>
                          </a:ln>
                          <a:effectLst/>
                        </a:rPr>
                        <a:t>20,00%</a:t>
                      </a:r>
                      <a:endParaRPr lang="ru-RU" sz="160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4708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n>
                            <a:noFill/>
                          </a:ln>
                          <a:effectLst/>
                        </a:rPr>
                        <a:t>Объем трафика GPS-</a:t>
                      </a:r>
                      <a:r>
                        <a:rPr lang="ru-RU" sz="1400" dirty="0" err="1">
                          <a:ln>
                            <a:noFill/>
                          </a:ln>
                          <a:effectLst/>
                        </a:rPr>
                        <a:t>трекера</a:t>
                      </a:r>
                      <a:endParaRPr lang="ru-RU" sz="140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n>
                            <a:noFill/>
                          </a:ln>
                          <a:effectLst/>
                        </a:rPr>
                        <a:t>100,00%</a:t>
                      </a:r>
                      <a:endParaRPr lang="ru-RU" sz="160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n>
                            <a:noFill/>
                          </a:ln>
                          <a:effectLst/>
                        </a:rPr>
                        <a:t>60,00%</a:t>
                      </a:r>
                      <a:endParaRPr lang="ru-RU" sz="160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n>
                            <a:noFill/>
                          </a:ln>
                          <a:effectLst/>
                        </a:rPr>
                        <a:t>40,00%</a:t>
                      </a:r>
                      <a:endParaRPr lang="ru-RU" sz="160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 dirty="0"/>
              <a:t>Благодарю за внимание!</a:t>
            </a:r>
          </a:p>
        </p:txBody>
      </p:sp>
      <p:sp>
        <p:nvSpPr>
          <p:cNvPr id="237" name="Shape 237">
            <a:hlinkClick r:id="rId3"/>
          </p:cNvPr>
          <p:cNvSpPr txBox="1"/>
          <p:nvPr/>
        </p:nvSpPr>
        <p:spPr>
          <a:xfrm>
            <a:off x="218700" y="3419352"/>
            <a:ext cx="8468100" cy="1405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ru" sz="2000" u="sng" dirty="0">
                <a:solidFill>
                  <a:schemeClr val="bg1">
                    <a:lumMod val="95000"/>
                  </a:schemeClr>
                </a:solidFill>
                <a:hlinkClick r:id="rId4"/>
              </a:rPr>
              <a:t>Coordinate</a:t>
            </a:r>
            <a:r>
              <a:rPr lang="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" sz="2000" dirty="0" smtClean="0">
                <a:solidFill>
                  <a:schemeClr val="bg1">
                    <a:lumMod val="95000"/>
                  </a:schemeClr>
                </a:solidFill>
              </a:rPr>
              <a:t>– Web-сайт </a:t>
            </a:r>
            <a:r>
              <a:rPr lang="ru" sz="2000" dirty="0">
                <a:solidFill>
                  <a:schemeClr val="bg1">
                    <a:lumMod val="95000"/>
                  </a:schemeClr>
                </a:solidFill>
              </a:rPr>
              <a:t>проекта</a:t>
            </a:r>
          </a:p>
          <a:p>
            <a:pPr rtl="0">
              <a:spcBef>
                <a:spcPts val="0"/>
              </a:spcBef>
              <a:buNone/>
            </a:pPr>
            <a:r>
              <a:rPr lang="ru" sz="2000" u="sng" dirty="0">
                <a:solidFill>
                  <a:schemeClr val="bg1">
                    <a:lumMod val="95000"/>
                  </a:schemeClr>
                </a:solidFill>
                <a:hlinkClick r:id="rId5"/>
              </a:rPr>
              <a:t>GitHub-Coordinate</a:t>
            </a:r>
            <a:r>
              <a:rPr lang="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" sz="2000" dirty="0" smtClean="0">
                <a:solidFill>
                  <a:schemeClr val="bg1">
                    <a:lumMod val="95000"/>
                  </a:schemeClr>
                </a:solidFill>
              </a:rPr>
              <a:t>– репозиторий </a:t>
            </a:r>
            <a:r>
              <a:rPr lang="ru" sz="2000" dirty="0">
                <a:solidFill>
                  <a:schemeClr val="bg1">
                    <a:lumMod val="95000"/>
                  </a:schemeClr>
                </a:solidFill>
              </a:rPr>
              <a:t>Rails-приложения</a:t>
            </a:r>
          </a:p>
          <a:p>
            <a:pPr>
              <a:spcBef>
                <a:spcPts val="0"/>
              </a:spcBef>
              <a:buNone/>
            </a:pPr>
            <a:r>
              <a:rPr lang="ru" sz="2000" u="sng" dirty="0" smtClean="0">
                <a:solidFill>
                  <a:schemeClr val="bg1">
                    <a:lumMod val="95000"/>
                  </a:schemeClr>
                </a:solidFill>
              </a:rPr>
              <a:t>GitHub-Coordinate-Tracker</a:t>
            </a:r>
            <a:r>
              <a:rPr lang="ru" sz="2000" dirty="0" smtClean="0">
                <a:solidFill>
                  <a:schemeClr val="bg1">
                    <a:lumMod val="95000"/>
                  </a:schemeClr>
                </a:solidFill>
              </a:rPr>
              <a:t> – репозиторий </a:t>
            </a:r>
            <a:r>
              <a:rPr lang="ru" sz="2000" dirty="0">
                <a:solidFill>
                  <a:schemeClr val="bg1">
                    <a:lumMod val="95000"/>
                  </a:schemeClr>
                </a:solidFill>
              </a:rPr>
              <a:t>мобильного </a:t>
            </a:r>
            <a:r>
              <a:rPr lang="ru" sz="2000" dirty="0" smtClean="0">
                <a:solidFill>
                  <a:schemeClr val="bg1">
                    <a:lumMod val="95000"/>
                  </a:schemeClr>
                </a:solidFill>
              </a:rPr>
              <a:t>приложения-трекера</a:t>
            </a:r>
            <a:endParaRPr lang="ru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57200" y="35258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 dirty="0"/>
              <a:t>Задачи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" dirty="0">
                <a:solidFill>
                  <a:schemeClr val="bg1">
                    <a:lumMod val="95000"/>
                  </a:schemeClr>
                </a:solidFill>
              </a:rPr>
              <a:t>Анализ технологий и решений системы “Coordinate”.</a:t>
            </a:r>
            <a:br>
              <a:rPr lang="ru" dirty="0">
                <a:solidFill>
                  <a:schemeClr val="bg1">
                    <a:lumMod val="95000"/>
                  </a:schemeClr>
                </a:solidFill>
              </a:rPr>
            </a:br>
            <a:endParaRPr lang="ru" dirty="0">
              <a:solidFill>
                <a:schemeClr val="bg1">
                  <a:lumMod val="95000"/>
                </a:schemeClr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" dirty="0">
                <a:solidFill>
                  <a:schemeClr val="bg1">
                    <a:lumMod val="95000"/>
                  </a:schemeClr>
                </a:solidFill>
              </a:rPr>
              <a:t>Повышение надежности и отказоустойчивости.</a:t>
            </a:r>
            <a:br>
              <a:rPr lang="ru" dirty="0">
                <a:solidFill>
                  <a:schemeClr val="bg1">
                    <a:lumMod val="95000"/>
                  </a:schemeClr>
                </a:solidFill>
              </a:rPr>
            </a:br>
            <a:endParaRPr lang="ru" dirty="0">
              <a:solidFill>
                <a:schemeClr val="bg1">
                  <a:lumMod val="95000"/>
                </a:schemeClr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" dirty="0">
                <a:solidFill>
                  <a:schemeClr val="bg1">
                    <a:lumMod val="95000"/>
                  </a:schemeClr>
                </a:solidFill>
              </a:rPr>
              <a:t>Модернизация и оптимизация компонентов системы.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 системе </a:t>
            </a:r>
            <a:r>
              <a:rPr lang="en-US" dirty="0" smtClean="0"/>
              <a:t>“Coordinate”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08895"/>
            <a:ext cx="8229600" cy="4036925"/>
          </a:xfrm>
        </p:spPr>
        <p:txBody>
          <a:bodyPr/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Предназначена для мониторинга личного автотранспорта пользователей.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Основана на доступных потребителю технологиях.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Собирает, вычисляет и анализирует статистику.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Содержит интегрированные средства администрирования.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79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"/>
              <a:t>Используемые </a:t>
            </a:r>
          </a:p>
          <a:p>
            <a:pPr>
              <a:spcBef>
                <a:spcPts val="0"/>
              </a:spcBef>
              <a:buNone/>
            </a:pPr>
            <a:r>
              <a:rPr lang="ru"/>
              <a:t>средства и технологии</a:t>
            </a:r>
          </a:p>
        </p:txBody>
      </p:sp>
      <p:grpSp>
        <p:nvGrpSpPr>
          <p:cNvPr id="106" name="Shape 106"/>
          <p:cNvGrpSpPr/>
          <p:nvPr/>
        </p:nvGrpSpPr>
        <p:grpSpPr>
          <a:xfrm>
            <a:off x="339900" y="2004907"/>
            <a:ext cx="1553249" cy="1571887"/>
            <a:chOff x="365875" y="1575662"/>
            <a:chExt cx="1553249" cy="1571887"/>
          </a:xfrm>
        </p:grpSpPr>
        <p:pic>
          <p:nvPicPr>
            <p:cNvPr id="107" name="Shape 107"/>
            <p:cNvPicPr preferRelativeResize="0"/>
            <p:nvPr/>
          </p:nvPicPr>
          <p:blipFill rotWithShape="1">
            <a:blip r:embed="rId3">
              <a:alphaModFix/>
            </a:blip>
            <a:srcRect t="13208" b="13208"/>
            <a:stretch/>
          </p:blipFill>
          <p:spPr>
            <a:xfrm>
              <a:off x="365875" y="1575662"/>
              <a:ext cx="1553249" cy="11429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" name="Shape 108"/>
            <p:cNvSpPr txBox="1"/>
            <p:nvPr/>
          </p:nvSpPr>
          <p:spPr>
            <a:xfrm>
              <a:off x="475299" y="2702950"/>
              <a:ext cx="1334399" cy="444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rtl="0">
                <a:spcBef>
                  <a:spcPts val="0"/>
                </a:spcBef>
                <a:buNone/>
              </a:pPr>
              <a:r>
                <a:rPr lang="ru" dirty="0">
                  <a:solidFill>
                    <a:schemeClr val="bg1">
                      <a:lumMod val="95000"/>
                    </a:schemeClr>
                  </a:solidFill>
                </a:rPr>
                <a:t>Ruby on Rails </a:t>
              </a:r>
            </a:p>
            <a:p>
              <a:pPr>
                <a:spcBef>
                  <a:spcPts val="0"/>
                </a:spcBef>
                <a:buNone/>
              </a:pPr>
              <a:endParaRPr dirty="0">
                <a:solidFill>
                  <a:schemeClr val="lt2"/>
                </a:solidFill>
              </a:endParaRPr>
            </a:p>
          </p:txBody>
        </p:sp>
      </p:grpSp>
      <p:grpSp>
        <p:nvGrpSpPr>
          <p:cNvPr id="109" name="Shape 109"/>
          <p:cNvGrpSpPr/>
          <p:nvPr/>
        </p:nvGrpSpPr>
        <p:grpSpPr>
          <a:xfrm>
            <a:off x="2176231" y="2035726"/>
            <a:ext cx="1086200" cy="1510250"/>
            <a:chOff x="2201550" y="1637300"/>
            <a:chExt cx="1086200" cy="1510250"/>
          </a:xfrm>
        </p:grpSpPr>
        <p:pic>
          <p:nvPicPr>
            <p:cNvPr id="110" name="Shape 110"/>
            <p:cNvPicPr preferRelativeResize="0"/>
            <p:nvPr/>
          </p:nvPicPr>
          <p:blipFill rotWithShape="1">
            <a:blip r:embed="rId4">
              <a:alphaModFix/>
            </a:blip>
            <a:srcRect l="24062" t="24579" r="23875" b="25330"/>
            <a:stretch/>
          </p:blipFill>
          <p:spPr>
            <a:xfrm>
              <a:off x="2201550" y="1637300"/>
              <a:ext cx="1086200" cy="1045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Shape 111"/>
            <p:cNvSpPr txBox="1"/>
            <p:nvPr/>
          </p:nvSpPr>
          <p:spPr>
            <a:xfrm>
              <a:off x="2214250" y="2702950"/>
              <a:ext cx="1060799" cy="444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ru" dirty="0">
                  <a:solidFill>
                    <a:schemeClr val="bg1">
                      <a:lumMod val="95000"/>
                    </a:schemeClr>
                  </a:solidFill>
                </a:rPr>
                <a:t>Bootstrap</a:t>
              </a:r>
            </a:p>
          </p:txBody>
        </p:sp>
      </p:grpSp>
      <p:grpSp>
        <p:nvGrpSpPr>
          <p:cNvPr id="112" name="Shape 112"/>
          <p:cNvGrpSpPr/>
          <p:nvPr/>
        </p:nvGrpSpPr>
        <p:grpSpPr>
          <a:xfrm>
            <a:off x="3720387" y="2025451"/>
            <a:ext cx="1086200" cy="1530800"/>
            <a:chOff x="3794250" y="1616750"/>
            <a:chExt cx="1086200" cy="1530800"/>
          </a:xfrm>
        </p:grpSpPr>
        <p:pic>
          <p:nvPicPr>
            <p:cNvPr id="113" name="Shape 1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794250" y="1616750"/>
              <a:ext cx="1086200" cy="1086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" name="Shape 114"/>
            <p:cNvSpPr txBox="1"/>
            <p:nvPr/>
          </p:nvSpPr>
          <p:spPr>
            <a:xfrm>
              <a:off x="3964750" y="2702950"/>
              <a:ext cx="7452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ru" dirty="0">
                  <a:solidFill>
                    <a:schemeClr val="bg1">
                      <a:lumMod val="95000"/>
                    </a:schemeClr>
                  </a:solidFill>
                </a:rPr>
                <a:t>Leaflet</a:t>
              </a:r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5321149" y="2025451"/>
            <a:ext cx="1086199" cy="1530800"/>
            <a:chOff x="5351987" y="1616750"/>
            <a:chExt cx="1086199" cy="1530800"/>
          </a:xfrm>
        </p:grpSpPr>
        <p:pic>
          <p:nvPicPr>
            <p:cNvPr id="116" name="Shape 11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351987" y="1616750"/>
              <a:ext cx="1086199" cy="10861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7" name="Shape 117"/>
            <p:cNvSpPr txBox="1"/>
            <p:nvPr/>
          </p:nvSpPr>
          <p:spPr>
            <a:xfrm>
              <a:off x="5471037" y="2702950"/>
              <a:ext cx="8481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ru" dirty="0">
                  <a:solidFill>
                    <a:schemeClr val="bg1">
                      <a:lumMod val="95000"/>
                    </a:schemeClr>
                  </a:solidFill>
                </a:rPr>
                <a:t>Mapbox</a:t>
              </a:r>
            </a:p>
          </p:txBody>
        </p:sp>
      </p:grpSp>
      <p:grpSp>
        <p:nvGrpSpPr>
          <p:cNvPr id="118" name="Shape 118"/>
          <p:cNvGrpSpPr/>
          <p:nvPr/>
        </p:nvGrpSpPr>
        <p:grpSpPr>
          <a:xfrm>
            <a:off x="6922606" y="2019107"/>
            <a:ext cx="1256700" cy="1543487"/>
            <a:chOff x="7020543" y="1604062"/>
            <a:chExt cx="1256700" cy="1543487"/>
          </a:xfrm>
        </p:grpSpPr>
        <p:pic>
          <p:nvPicPr>
            <p:cNvPr id="119" name="Shape 11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067006" y="1604062"/>
              <a:ext cx="1163774" cy="10861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0" name="Shape 120"/>
            <p:cNvSpPr txBox="1"/>
            <p:nvPr/>
          </p:nvSpPr>
          <p:spPr>
            <a:xfrm>
              <a:off x="7020543" y="2702950"/>
              <a:ext cx="12567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ru" dirty="0">
                  <a:solidFill>
                    <a:schemeClr val="bg1">
                      <a:lumMod val="95000"/>
                    </a:schemeClr>
                  </a:solidFill>
                </a:rPr>
                <a:t>Android SDK</a:t>
              </a:r>
            </a:p>
          </p:txBody>
        </p:sp>
      </p:grpSp>
      <p:grpSp>
        <p:nvGrpSpPr>
          <p:cNvPr id="121" name="Shape 121"/>
          <p:cNvGrpSpPr/>
          <p:nvPr/>
        </p:nvGrpSpPr>
        <p:grpSpPr>
          <a:xfrm>
            <a:off x="1993925" y="4058634"/>
            <a:ext cx="1210200" cy="1636348"/>
            <a:chOff x="537387" y="3941100"/>
            <a:chExt cx="1210200" cy="1636348"/>
          </a:xfrm>
        </p:grpSpPr>
        <p:pic>
          <p:nvPicPr>
            <p:cNvPr id="122" name="Shape 122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599400" y="3941100"/>
              <a:ext cx="1086199" cy="11207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3" name="Shape 123"/>
            <p:cNvSpPr txBox="1"/>
            <p:nvPr/>
          </p:nvSpPr>
          <p:spPr>
            <a:xfrm>
              <a:off x="537387" y="5161648"/>
              <a:ext cx="1210200" cy="415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ru" dirty="0">
                  <a:solidFill>
                    <a:schemeClr val="bg1">
                      <a:lumMod val="95000"/>
                    </a:schemeClr>
                  </a:solidFill>
                </a:rPr>
                <a:t>PostgreSQL</a:t>
              </a:r>
            </a:p>
          </p:txBody>
        </p:sp>
      </p:grpSp>
      <p:grpSp>
        <p:nvGrpSpPr>
          <p:cNvPr id="124" name="Shape 124"/>
          <p:cNvGrpSpPr/>
          <p:nvPr/>
        </p:nvGrpSpPr>
        <p:grpSpPr>
          <a:xfrm>
            <a:off x="6799943" y="4034157"/>
            <a:ext cx="1297500" cy="1660825"/>
            <a:chOff x="6979718" y="3958400"/>
            <a:chExt cx="1297500" cy="1660825"/>
          </a:xfrm>
        </p:grpSpPr>
        <p:pic>
          <p:nvPicPr>
            <p:cNvPr id="125" name="Shape 125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7105792" y="3958400"/>
              <a:ext cx="1086200" cy="1086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6" name="Shape 126"/>
            <p:cNvSpPr txBox="1"/>
            <p:nvPr/>
          </p:nvSpPr>
          <p:spPr>
            <a:xfrm>
              <a:off x="6979718" y="5174625"/>
              <a:ext cx="12975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ru" dirty="0">
                  <a:solidFill>
                    <a:schemeClr val="bg1">
                      <a:lumMod val="95000"/>
                    </a:schemeClr>
                  </a:solidFill>
                </a:rPr>
                <a:t>Sublime Text</a:t>
              </a:r>
            </a:p>
          </p:txBody>
        </p:sp>
      </p:grpSp>
      <p:grpSp>
        <p:nvGrpSpPr>
          <p:cNvPr id="127" name="Shape 127"/>
          <p:cNvGrpSpPr/>
          <p:nvPr/>
        </p:nvGrpSpPr>
        <p:grpSpPr>
          <a:xfrm>
            <a:off x="3497786" y="4034156"/>
            <a:ext cx="1406464" cy="1620151"/>
            <a:chOff x="1943285" y="3924635"/>
            <a:chExt cx="1406464" cy="1660842"/>
          </a:xfrm>
        </p:grpSpPr>
        <p:pic>
          <p:nvPicPr>
            <p:cNvPr id="128" name="Shape 128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139550" y="3924635"/>
              <a:ext cx="1210200" cy="11537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9" name="Shape 129"/>
            <p:cNvSpPr txBox="1"/>
            <p:nvPr/>
          </p:nvSpPr>
          <p:spPr>
            <a:xfrm>
              <a:off x="1943285" y="5177777"/>
              <a:ext cx="1393500" cy="4077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ru" dirty="0">
                  <a:solidFill>
                    <a:schemeClr val="bg1">
                      <a:lumMod val="95000"/>
                    </a:schemeClr>
                  </a:solidFill>
                </a:rPr>
                <a:t>Apache Server</a:t>
              </a:r>
            </a:p>
          </p:txBody>
        </p:sp>
      </p:grpSp>
      <p:grpSp>
        <p:nvGrpSpPr>
          <p:cNvPr id="130" name="Shape 130"/>
          <p:cNvGrpSpPr/>
          <p:nvPr/>
        </p:nvGrpSpPr>
        <p:grpSpPr>
          <a:xfrm>
            <a:off x="477600" y="4053057"/>
            <a:ext cx="1256699" cy="1641925"/>
            <a:chOff x="477600" y="3945075"/>
            <a:chExt cx="1256699" cy="1641925"/>
          </a:xfrm>
        </p:grpSpPr>
        <p:pic>
          <p:nvPicPr>
            <p:cNvPr id="131" name="Shape 131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477600" y="3945075"/>
              <a:ext cx="1256699" cy="1181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2" name="Shape 132"/>
            <p:cNvSpPr txBox="1"/>
            <p:nvPr/>
          </p:nvSpPr>
          <p:spPr>
            <a:xfrm>
              <a:off x="562800" y="5171200"/>
              <a:ext cx="1086300" cy="415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ru" dirty="0">
                  <a:solidFill>
                    <a:schemeClr val="bg1">
                      <a:lumMod val="95000"/>
                    </a:schemeClr>
                  </a:solidFill>
                </a:rPr>
                <a:t>Highcharts</a:t>
              </a:r>
            </a:p>
          </p:txBody>
        </p:sp>
      </p:grpSp>
      <p:grpSp>
        <p:nvGrpSpPr>
          <p:cNvPr id="133" name="Shape 133"/>
          <p:cNvGrpSpPr/>
          <p:nvPr/>
        </p:nvGrpSpPr>
        <p:grpSpPr>
          <a:xfrm>
            <a:off x="5197898" y="4088259"/>
            <a:ext cx="1297513" cy="1606715"/>
            <a:chOff x="5197898" y="4088259"/>
            <a:chExt cx="1297513" cy="1606715"/>
          </a:xfrm>
        </p:grpSpPr>
        <p:pic>
          <p:nvPicPr>
            <p:cNvPr id="134" name="Shape 134"/>
            <p:cNvPicPr preferRelativeResize="0"/>
            <p:nvPr/>
          </p:nvPicPr>
          <p:blipFill rotWithShape="1">
            <a:blip r:embed="rId12">
              <a:alphaModFix/>
            </a:blip>
            <a:srcRect r="-5351" b="-5351"/>
            <a:stretch/>
          </p:blipFill>
          <p:spPr>
            <a:xfrm>
              <a:off x="5197898" y="4088259"/>
              <a:ext cx="1297513" cy="12155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" name="Shape 135"/>
            <p:cNvSpPr txBox="1"/>
            <p:nvPr/>
          </p:nvSpPr>
          <p:spPr>
            <a:xfrm>
              <a:off x="5586555" y="5250375"/>
              <a:ext cx="520199" cy="444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ru" dirty="0">
                  <a:solidFill>
                    <a:schemeClr val="bg1">
                      <a:lumMod val="95000"/>
                    </a:schemeClr>
                  </a:solidFill>
                </a:rPr>
                <a:t>GIT</a:t>
              </a:r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Архитектура сервиса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528200" y="1636575"/>
            <a:ext cx="1697099" cy="108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 u="sng" dirty="0">
                <a:solidFill>
                  <a:schemeClr val="bg1">
                    <a:lumMod val="95000"/>
                  </a:schemeClr>
                </a:solidFill>
              </a:rPr>
              <a:t>Backend</a:t>
            </a:r>
            <a:r>
              <a:rPr lang="ru" dirty="0">
                <a:solidFill>
                  <a:schemeClr val="bg1">
                    <a:lumMod val="95000"/>
                  </a:schemeClr>
                </a:solidFill>
              </a:rPr>
              <a:t> - серверная часть сервиса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528200" y="2611575"/>
            <a:ext cx="1697099" cy="108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u="sng" dirty="0">
                <a:solidFill>
                  <a:schemeClr val="bg1">
                    <a:lumMod val="95000"/>
                  </a:schemeClr>
                </a:solidFill>
              </a:rPr>
              <a:t>Frontend</a:t>
            </a:r>
            <a:r>
              <a:rPr lang="ru" dirty="0">
                <a:solidFill>
                  <a:schemeClr val="bg1">
                    <a:lumMod val="95000"/>
                  </a:schemeClr>
                </a:solidFill>
              </a:rPr>
              <a:t> - интерфейс, между пользователем и backend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528200" y="3993575"/>
            <a:ext cx="1783800" cy="108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u="sng" dirty="0">
                <a:solidFill>
                  <a:schemeClr val="bg1">
                    <a:lumMod val="95000"/>
                  </a:schemeClr>
                </a:solidFill>
              </a:rPr>
              <a:t>API</a:t>
            </a:r>
            <a:r>
              <a:rPr lang="ru" dirty="0">
                <a:solidFill>
                  <a:schemeClr val="bg1">
                    <a:lumMod val="95000"/>
                  </a:schemeClr>
                </a:solidFill>
              </a:rPr>
              <a:t> - интерфейс программирования приложений</a:t>
            </a:r>
          </a:p>
        </p:txBody>
      </p:sp>
      <p:grpSp>
        <p:nvGrpSpPr>
          <p:cNvPr id="144" name="Shape 144"/>
          <p:cNvGrpSpPr/>
          <p:nvPr/>
        </p:nvGrpSpPr>
        <p:grpSpPr>
          <a:xfrm>
            <a:off x="2875019" y="1475875"/>
            <a:ext cx="5065515" cy="4836624"/>
            <a:chOff x="2875019" y="1475875"/>
            <a:chExt cx="5065515" cy="4836624"/>
          </a:xfrm>
        </p:grpSpPr>
        <p:sp>
          <p:nvSpPr>
            <p:cNvPr id="145" name="Shape 145"/>
            <p:cNvSpPr/>
            <p:nvPr/>
          </p:nvSpPr>
          <p:spPr>
            <a:xfrm>
              <a:off x="4628450" y="1475875"/>
              <a:ext cx="1558650" cy="714875"/>
            </a:xfrm>
            <a:prstGeom prst="flowChartMagneticDisk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rtl="0">
                <a:spcBef>
                  <a:spcPts val="0"/>
                </a:spcBef>
                <a:buNone/>
              </a:pPr>
              <a:r>
                <a:rPr lang="ru" dirty="0">
                  <a:solidFill>
                    <a:srgbClr val="434343"/>
                  </a:solidFill>
                </a:rPr>
                <a:t>СУБД</a:t>
              </a:r>
            </a:p>
            <a:p>
              <a:pPr algn="ctr">
                <a:spcBef>
                  <a:spcPts val="0"/>
                </a:spcBef>
                <a:buNone/>
              </a:pPr>
              <a:r>
                <a:rPr lang="ru" sz="1200" dirty="0">
                  <a:solidFill>
                    <a:srgbClr val="434343"/>
                  </a:solidFill>
                </a:rPr>
                <a:t>(PostgreSQL)</a:t>
              </a:r>
            </a:p>
          </p:txBody>
        </p:sp>
        <p:grpSp>
          <p:nvGrpSpPr>
            <p:cNvPr id="146" name="Shape 146"/>
            <p:cNvGrpSpPr/>
            <p:nvPr/>
          </p:nvGrpSpPr>
          <p:grpSpPr>
            <a:xfrm>
              <a:off x="2875019" y="2437525"/>
              <a:ext cx="5065515" cy="1268700"/>
              <a:chOff x="2875019" y="2437525"/>
              <a:chExt cx="5065515" cy="1268700"/>
            </a:xfrm>
          </p:grpSpPr>
          <p:sp>
            <p:nvSpPr>
              <p:cNvPr id="147" name="Shape 147"/>
              <p:cNvSpPr/>
              <p:nvPr/>
            </p:nvSpPr>
            <p:spPr>
              <a:xfrm>
                <a:off x="2875019" y="2437525"/>
                <a:ext cx="5065515" cy="1082399"/>
              </a:xfrm>
              <a:prstGeom prst="flowChartAlternateProcess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algn="ctr">
                  <a:spcBef>
                    <a:spcPts val="0"/>
                  </a:spcBef>
                  <a:buNone/>
                </a:pPr>
                <a:r>
                  <a:rPr lang="ru">
                    <a:solidFill>
                      <a:srgbClr val="434343"/>
                    </a:solidFill>
                  </a:rPr>
                  <a:t>Backend (Ruby on Rails)</a:t>
                </a:r>
              </a:p>
            </p:txBody>
          </p:sp>
          <p:sp>
            <p:nvSpPr>
              <p:cNvPr id="148" name="Shape 148"/>
              <p:cNvSpPr/>
              <p:nvPr/>
            </p:nvSpPr>
            <p:spPr>
              <a:xfrm>
                <a:off x="2875019" y="3108625"/>
                <a:ext cx="2549430" cy="597600"/>
              </a:xfrm>
              <a:prstGeom prst="flowChartAlternateProcess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algn="ctr">
                  <a:spcBef>
                    <a:spcPts val="0"/>
                  </a:spcBef>
                  <a:buNone/>
                </a:pPr>
                <a:r>
                  <a:rPr lang="ru">
                    <a:solidFill>
                      <a:srgbClr val="434343"/>
                    </a:solidFill>
                  </a:rPr>
                  <a:t>Web-site controller</a:t>
                </a:r>
              </a:p>
            </p:txBody>
          </p:sp>
          <p:sp>
            <p:nvSpPr>
              <p:cNvPr id="149" name="Shape 149"/>
              <p:cNvSpPr/>
              <p:nvPr/>
            </p:nvSpPr>
            <p:spPr>
              <a:xfrm>
                <a:off x="5424444" y="3108625"/>
                <a:ext cx="2516084" cy="597600"/>
              </a:xfrm>
              <a:prstGeom prst="flowChartAlternateProcess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algn="ctr" rtl="0">
                  <a:spcBef>
                    <a:spcPts val="0"/>
                  </a:spcBef>
                  <a:buNone/>
                </a:pPr>
                <a:r>
                  <a:rPr lang="ru" dirty="0">
                    <a:solidFill>
                      <a:srgbClr val="434343"/>
                    </a:solidFill>
                  </a:rPr>
                  <a:t>Mobile API</a:t>
                </a:r>
              </a:p>
              <a:p>
                <a:pPr algn="ctr">
                  <a:spcBef>
                    <a:spcPts val="0"/>
                  </a:spcBef>
                  <a:buNone/>
                </a:pPr>
                <a:r>
                  <a:rPr lang="ru" dirty="0">
                    <a:solidFill>
                      <a:srgbClr val="434343"/>
                    </a:solidFill>
                  </a:rPr>
                  <a:t>controller</a:t>
                </a:r>
              </a:p>
            </p:txBody>
          </p:sp>
        </p:grpSp>
        <p:sp>
          <p:nvSpPr>
            <p:cNvPr id="150" name="Shape 150"/>
            <p:cNvSpPr/>
            <p:nvPr/>
          </p:nvSpPr>
          <p:spPr>
            <a:xfrm>
              <a:off x="3877037" y="3679150"/>
              <a:ext cx="545399" cy="1387199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ru">
                  <a:solidFill>
                    <a:srgbClr val="434343"/>
                  </a:solidFill>
                </a:rPr>
                <a:t>HTTPS</a:t>
              </a:r>
            </a:p>
          </p:txBody>
        </p:sp>
        <p:sp>
          <p:nvSpPr>
            <p:cNvPr id="151" name="Shape 151"/>
            <p:cNvSpPr/>
            <p:nvPr/>
          </p:nvSpPr>
          <p:spPr>
            <a:xfrm>
              <a:off x="3032700" y="5093300"/>
              <a:ext cx="2234100" cy="1219199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rtl="0">
                <a:spcBef>
                  <a:spcPts val="0"/>
                </a:spcBef>
                <a:buNone/>
              </a:pPr>
              <a:r>
                <a:rPr lang="ru" dirty="0">
                  <a:solidFill>
                    <a:srgbClr val="434343"/>
                  </a:solidFill>
                </a:rPr>
                <a:t>Web сайт</a:t>
              </a:r>
            </a:p>
            <a:p>
              <a:pPr algn="ctr">
                <a:spcBef>
                  <a:spcPts val="0"/>
                </a:spcBef>
                <a:buNone/>
              </a:pPr>
              <a:r>
                <a:rPr lang="ru" dirty="0">
                  <a:solidFill>
                    <a:srgbClr val="434343"/>
                  </a:solidFill>
                </a:rPr>
                <a:t>(HTML, JS, CSS)</a:t>
              </a:r>
            </a:p>
          </p:txBody>
        </p:sp>
        <p:sp>
          <p:nvSpPr>
            <p:cNvPr id="152" name="Shape 152"/>
            <p:cNvSpPr/>
            <p:nvPr/>
          </p:nvSpPr>
          <p:spPr>
            <a:xfrm>
              <a:off x="5470187" y="5093300"/>
              <a:ext cx="2424600" cy="1219199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rtl="0">
                <a:spcBef>
                  <a:spcPts val="0"/>
                </a:spcBef>
                <a:buNone/>
              </a:pPr>
              <a:r>
                <a:rPr lang="ru">
                  <a:solidFill>
                    <a:srgbClr val="434343"/>
                  </a:solidFill>
                </a:rPr>
                <a:t>Coordinate-tracker</a:t>
              </a:r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ru">
                  <a:solidFill>
                    <a:srgbClr val="434343"/>
                  </a:solidFill>
                </a:rPr>
                <a:t>(Android)</a:t>
              </a:r>
            </a:p>
          </p:txBody>
        </p:sp>
        <p:sp>
          <p:nvSpPr>
            <p:cNvPr id="153" name="Shape 153"/>
            <p:cNvSpPr/>
            <p:nvPr/>
          </p:nvSpPr>
          <p:spPr>
            <a:xfrm>
              <a:off x="6409787" y="3706225"/>
              <a:ext cx="545399" cy="1387199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ru">
                  <a:solidFill>
                    <a:srgbClr val="434343"/>
                  </a:solidFill>
                </a:rPr>
                <a:t>HTTPS</a:t>
              </a:r>
            </a:p>
          </p:txBody>
        </p:sp>
        <p:sp>
          <p:nvSpPr>
            <p:cNvPr id="154" name="Shape 154"/>
            <p:cNvSpPr/>
            <p:nvPr/>
          </p:nvSpPr>
          <p:spPr>
            <a:xfrm rot="5400000">
              <a:off x="5234674" y="2172264"/>
              <a:ext cx="346200" cy="233699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-RU" dirty="0" smtClean="0"/>
              <a:t>Анализ  системы</a:t>
            </a:r>
            <a:endParaRPr lang="ru" dirty="0"/>
          </a:p>
        </p:txBody>
      </p:sp>
      <p:sp>
        <p:nvSpPr>
          <p:cNvPr id="2" name="TextBox 1"/>
          <p:cNvSpPr txBox="1"/>
          <p:nvPr/>
        </p:nvSpPr>
        <p:spPr>
          <a:xfrm>
            <a:off x="457200" y="1622323"/>
            <a:ext cx="4154129" cy="478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Мероприятия, проведенные в ходе анализа системы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Опрос потенциальных пользователей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Анализ журналов сервера</a:t>
            </a:r>
            <a:endParaRPr lang="ru-RU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Профайлинг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SQL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-запросов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Сбор и анализ системной статистики 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PostgreSQL</a:t>
            </a:r>
            <a:endParaRPr lang="ru-RU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Профайлинг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WEB-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сайта и мобильного приложения-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трекера</a:t>
            </a:r>
            <a:endParaRPr lang="ru-RU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ru-RU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11330" y="1622323"/>
            <a:ext cx="425736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Заключение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Некоторые 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SQL-</a:t>
            </a: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запросы превышают допустимое время выполнения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В алгоритме распределения </a:t>
            </a:r>
            <a:r>
              <a:rPr lang="ru-RU" sz="1600" dirty="0" err="1" smtClean="0">
                <a:solidFill>
                  <a:schemeClr val="bg1">
                    <a:lumMod val="95000"/>
                  </a:schemeClr>
                </a:solidFill>
              </a:rPr>
              <a:t>геоданных</a:t>
            </a: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  выявлена ошибка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Передаваемые </a:t>
            </a:r>
            <a:r>
              <a:rPr lang="ru-RU" sz="1600" dirty="0" err="1" smtClean="0">
                <a:solidFill>
                  <a:schemeClr val="bg1">
                    <a:lumMod val="95000"/>
                  </a:schemeClr>
                </a:solidFill>
              </a:rPr>
              <a:t>геоданные</a:t>
            </a: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 нуждаются в фильтрации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Алгоритм синхронизации локального хранилища </a:t>
            </a:r>
            <a:r>
              <a:rPr lang="ru-RU" sz="1600" dirty="0" err="1" smtClean="0">
                <a:solidFill>
                  <a:schemeClr val="bg1">
                    <a:lumMod val="95000"/>
                  </a:schemeClr>
                </a:solidFill>
              </a:rPr>
              <a:t>трекера</a:t>
            </a: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 с сервером нуждается в оптимизации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Загрузка страниц 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WEB-</a:t>
            </a: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сайта, содержащих статистическую информацию, превышает допустимое время загрузки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ru-RU" sz="16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48228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и модернизация БД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417637"/>
            <a:ext cx="8229600" cy="491433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Был проведен анализ и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профайлинг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запросов на основе журналов сервера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По результатам тестирования была проведена оптимизация связей и структуры хранения данных.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Наиболее объемные и медленные запросы были переработаны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514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 smtClean="0"/>
              <a:t>Распределение </a:t>
            </a:r>
            <a:r>
              <a:rPr lang="ru-RU" sz="3200" dirty="0" err="1" smtClean="0"/>
              <a:t>геоданных</a:t>
            </a:r>
            <a:r>
              <a:rPr lang="ru-RU" sz="3200" dirty="0" smtClean="0"/>
              <a:t> по маршрутам</a:t>
            </a:r>
            <a:endParaRPr lang="ru-RU" sz="32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29" y="1533833"/>
            <a:ext cx="5151412" cy="4798142"/>
          </a:xfrm>
          <a:prstGeom prst="rect">
            <a:avLst/>
          </a:prstGeom>
        </p:spPr>
      </p:pic>
      <p:sp>
        <p:nvSpPr>
          <p:cNvPr id="6" name="Текст 2"/>
          <p:cNvSpPr>
            <a:spLocks noGrp="1"/>
          </p:cNvSpPr>
          <p:nvPr>
            <p:ph type="body" idx="1"/>
          </p:nvPr>
        </p:nvSpPr>
        <p:spPr>
          <a:xfrm>
            <a:off x="5712541" y="1533833"/>
            <a:ext cx="3156155" cy="4798142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ru-RU" sz="1800" dirty="0" smtClean="0">
                <a:solidFill>
                  <a:schemeClr val="bg1">
                    <a:lumMod val="95000"/>
                  </a:schemeClr>
                </a:solidFill>
              </a:rPr>
              <a:t>Результаты оптимизации</a:t>
            </a: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</a:rPr>
              <a:t>:</a:t>
            </a:r>
            <a:endParaRPr lang="ru-RU" sz="1800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bg1">
                    <a:lumMod val="95000"/>
                  </a:schemeClr>
                </a:solidFill>
              </a:rPr>
              <a:t>Динамическое вычисление времени начала, конца, длительности и протяжённости маршрута</a:t>
            </a:r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bg1">
                    <a:lumMod val="95000"/>
                  </a:schemeClr>
                </a:solidFill>
              </a:rPr>
              <a:t>Высокая скорость поиска целевого трека</a:t>
            </a:r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bg1">
                    <a:lumMod val="95000"/>
                  </a:schemeClr>
                </a:solidFill>
              </a:rPr>
              <a:t>Возможность объединения более двух треков.</a:t>
            </a:r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bg1">
                    <a:lumMod val="95000"/>
                  </a:schemeClr>
                </a:solidFill>
              </a:rPr>
              <a:t>Устойчивость к коллизиям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1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13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Оптимизация алгоритма синхронизации данных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15" y="2037070"/>
            <a:ext cx="3036619" cy="350545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661" y="2037070"/>
            <a:ext cx="4500139" cy="350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48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otlight">
  <a:themeElements>
    <a:clrScheme name="Другая 2">
      <a:dk1>
        <a:srgbClr val="000000"/>
      </a:dk1>
      <a:lt1>
        <a:srgbClr val="FFFFFF"/>
      </a:lt1>
      <a:dk2>
        <a:srgbClr val="5C6E95"/>
      </a:dk2>
      <a:lt2>
        <a:srgbClr val="ACB4C2"/>
      </a:lt2>
      <a:accent1>
        <a:srgbClr val="667E50"/>
      </a:accent1>
      <a:accent2>
        <a:srgbClr val="CFBF73"/>
      </a:accent2>
      <a:accent3>
        <a:srgbClr val="8C7C82"/>
      </a:accent3>
      <a:accent4>
        <a:srgbClr val="9ABF87"/>
      </a:accent4>
      <a:accent5>
        <a:srgbClr val="CF9462"/>
      </a:accent5>
      <a:accent6>
        <a:srgbClr val="A25642"/>
      </a:accent6>
      <a:hlink>
        <a:srgbClr val="FFFFFF"/>
      </a:hlink>
      <a:folHlink>
        <a:srgbClr val="F2F2F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</TotalTime>
  <Words>477</Words>
  <Application>Microsoft Office PowerPoint</Application>
  <PresentationFormat>Экран (4:3)</PresentationFormat>
  <Paragraphs>133</Paragraphs>
  <Slides>15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Times New Roman</vt:lpstr>
      <vt:lpstr>Trebuchet MS</vt:lpstr>
      <vt:lpstr>spotlight</vt:lpstr>
      <vt:lpstr>Выпускная квалификационная  работа магистра</vt:lpstr>
      <vt:lpstr>Задачи</vt:lpstr>
      <vt:lpstr>О системе “Coordinate”</vt:lpstr>
      <vt:lpstr>Используемые  средства и технологии</vt:lpstr>
      <vt:lpstr>Архитектура сервиса</vt:lpstr>
      <vt:lpstr>Анализ  системы</vt:lpstr>
      <vt:lpstr>Анализ и модернизация БД</vt:lpstr>
      <vt:lpstr>Распределение геоданных по маршрутам</vt:lpstr>
      <vt:lpstr>Оптимизация алгоритма синхронизации данных</vt:lpstr>
      <vt:lpstr>Анализ алгоритма фильтрации и предобработки геоданных</vt:lpstr>
      <vt:lpstr>Web-сайт “Coordinate”</vt:lpstr>
      <vt:lpstr>Анализ картографических решений</vt:lpstr>
      <vt:lpstr>Графическое представление статистических данных</vt:lpstr>
      <vt:lpstr>Достигнутые результаты</vt:lpstr>
      <vt:lpstr>Благодарю за внимание!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 работа магистра</dc:title>
  <dc:creator>andrey</dc:creator>
  <cp:lastModifiedBy>andrey</cp:lastModifiedBy>
  <cp:revision>50</cp:revision>
  <dcterms:modified xsi:type="dcterms:W3CDTF">2017-06-06T09:27:25Z</dcterms:modified>
</cp:coreProperties>
</file>