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71" r:id="rId3"/>
    <p:sldId id="257" r:id="rId4"/>
    <p:sldId id="260" r:id="rId5"/>
    <p:sldId id="279" r:id="rId6"/>
    <p:sldId id="283" r:id="rId7"/>
    <p:sldId id="275" r:id="rId8"/>
    <p:sldId id="280" r:id="rId9"/>
    <p:sldId id="274" r:id="rId10"/>
    <p:sldId id="282" r:id="rId11"/>
    <p:sldId id="276" r:id="rId12"/>
    <p:sldId id="262" r:id="rId13"/>
    <p:sldId id="258" r:id="rId14"/>
    <p:sldId id="259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503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91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2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3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0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15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16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7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28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ancholic/Coordinate-track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elancholic/Coordinate" TargetMode="External"/><Relationship Id="rId4" Type="http://schemas.openxmlformats.org/officeDocument/2006/relationships/hyperlink" Target="https://coordinate.anagorn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3600" dirty="0">
                <a:latin typeface="Arial"/>
                <a:ea typeface="Arial"/>
                <a:cs typeface="Arial"/>
                <a:sym typeface="Arial"/>
              </a:rPr>
              <a:t>Выпускная квалификационная  работа </a:t>
            </a:r>
            <a:r>
              <a:rPr lang="ru" sz="3600" dirty="0" smtClean="0">
                <a:latin typeface="Arial"/>
                <a:ea typeface="Arial"/>
                <a:cs typeface="Arial"/>
                <a:sym typeface="Arial"/>
              </a:rPr>
              <a:t>магистра</a:t>
            </a:r>
            <a:endParaRPr lang="ru"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Анализ технологии построения системы обработки геоданных на </a:t>
            </a:r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примере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web-</a:t>
            </a:r>
            <a:r>
              <a:rPr lang="ru-RU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сервиса «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Coordinate»</a:t>
            </a:r>
            <a:endParaRPr lang="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2"/>
          </p:nvPr>
        </p:nvSpPr>
        <p:spPr>
          <a:xfrm>
            <a:off x="838200" y="5276850"/>
            <a:ext cx="7772400" cy="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Исполнитель: ст-т Нагорный А.А.</a:t>
            </a:r>
          </a:p>
          <a:p>
            <a:pPr lvl="0"/>
            <a:r>
              <a:rPr lang="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Руководитель: </a:t>
            </a:r>
            <a:r>
              <a:rPr lang="ru-RU" b="1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к.ф.м.н</a:t>
            </a:r>
            <a:r>
              <a:rPr lang="ru-RU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., </a:t>
            </a:r>
            <a:r>
              <a:rPr lang="ru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Павлов В.Ю.</a:t>
            </a:r>
            <a:endParaRPr lang="ru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Оптимизация алгоритма </a:t>
            </a:r>
            <a:r>
              <a:rPr lang="ru-RU" sz="3200" dirty="0"/>
              <a:t>распределения геоданных по </a:t>
            </a:r>
            <a:r>
              <a:rPr lang="ru-RU" sz="3200" dirty="0" smtClean="0"/>
              <a:t>маршрутам</a:t>
            </a:r>
            <a:endParaRPr lang="ru-RU" sz="3200" dirty="0"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5358211" y="1282373"/>
            <a:ext cx="3156155" cy="479814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Результаты оптимизации</a:t>
            </a: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Динамическое вычисление времени начала, конца, длительности и протяжённости маршрута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Высокая скорость поиска целевого трека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Возможность объединения более двух треков.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Устойчивость к коллизиям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9" y="1533832"/>
            <a:ext cx="4203781" cy="48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и модернизация БД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17637"/>
            <a:ext cx="8229600" cy="49143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Был проведен анализ и профайлинг запросов на основе журналов сервера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 результатам анализа была проведена оптимизация связей и структуры хранения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Наиболее объемные и медленные запросы были переработаны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1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Web-сайт “Coordinate”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530925"/>
            <a:ext cx="3534600" cy="146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Адаптивная верстка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Простота интерфейса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Локализация </a:t>
            </a:r>
          </a:p>
          <a:p>
            <a:pPr marL="457200" lvl="0" indent="-342900" rtl="0">
              <a:spcBef>
                <a:spcPts val="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>
                <a:solidFill>
                  <a:srgbClr val="CAD3E4"/>
                </a:solidFill>
              </a:rPr>
              <a:t>Подробный FAQ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rgbClr val="CAD3E4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200" y="2996125"/>
            <a:ext cx="4754880" cy="13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 smtClean="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Порционное построение представлений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 smtClean="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Асинхронная загрузка данных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 dirty="0" smtClean="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Кеширование статичных данных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endParaRPr lang="ru" sz="1800" dirty="0">
              <a:solidFill>
                <a:srgbClr val="CAD3E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389650" y="4563325"/>
            <a:ext cx="3534600" cy="159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от автоматической регистрации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Защита  от CSRF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e-mail оповещение</a:t>
            </a:r>
          </a:p>
          <a:p>
            <a:pPr marL="457200" lvl="0" indent="-342900" rtl="0">
              <a:spcBef>
                <a:spcPts val="600"/>
              </a:spcBef>
              <a:buClr>
                <a:srgbClr val="CAD3E4"/>
              </a:buClr>
              <a:buSzPct val="100000"/>
              <a:buFont typeface="Arial"/>
              <a:buChar char="●"/>
            </a:pPr>
            <a:r>
              <a:rPr lang="ru" sz="1800">
                <a:solidFill>
                  <a:srgbClr val="CAD3E4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Административная зона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799" y="1530935"/>
            <a:ext cx="2810822" cy="478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187" y="251873"/>
            <a:ext cx="2911449" cy="1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Анализ картографических решений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5" y="1622698"/>
            <a:ext cx="2552699" cy="420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761" y="1278425"/>
            <a:ext cx="2136224" cy="12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5862200" y="3870625"/>
            <a:ext cx="60599" cy="1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850" y="1403771"/>
            <a:ext cx="2754599" cy="99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25" y="2360475"/>
            <a:ext cx="1957699" cy="1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2983" y="2360475"/>
            <a:ext cx="2093542" cy="183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875" y="2360475"/>
            <a:ext cx="2083394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62775" y="4450775"/>
            <a:ext cx="25526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Свободный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Большое  сообщество</a:t>
            </a:r>
          </a:p>
          <a:p>
            <a:pPr marL="457200" lvl="0" indent="-3175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Сравнительно малый функционал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8800" y="4450775"/>
            <a:ext cx="2896199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Leaflet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Крупное  сообщество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Простота использования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994775" y="4450775"/>
            <a:ext cx="2838900" cy="18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Коммерческий проект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Free for non-comercial use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API: Google maps API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Качественная документация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Наличие тех. поддержки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Широкий функционал</a:t>
            </a:r>
          </a:p>
          <a:p>
            <a:pPr marL="457200" lvl="0" indent="-317500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Ограничения на показы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Используемые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средства и технологии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39900" y="2004907"/>
            <a:ext cx="1553249" cy="1571887"/>
            <a:chOff x="365875" y="1575662"/>
            <a:chExt cx="1553249" cy="1571887"/>
          </a:xfrm>
        </p:grpSpPr>
        <p:pic>
          <p:nvPicPr>
            <p:cNvPr id="107" name="Shape 107"/>
            <p:cNvPicPr preferRelativeResize="0"/>
            <p:nvPr/>
          </p:nvPicPr>
          <p:blipFill rotWithShape="1">
            <a:blip r:embed="rId3">
              <a:alphaModFix/>
            </a:blip>
            <a:srcRect t="13208" b="13208"/>
            <a:stretch/>
          </p:blipFill>
          <p:spPr>
            <a:xfrm>
              <a:off x="365875" y="1575662"/>
              <a:ext cx="1553249" cy="1142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Shape 108"/>
            <p:cNvSpPr txBox="1"/>
            <p:nvPr/>
          </p:nvSpPr>
          <p:spPr>
            <a:xfrm>
              <a:off x="475299" y="2702950"/>
              <a:ext cx="13343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Ruby on Rails </a:t>
              </a:r>
            </a:p>
            <a:p>
              <a:pPr>
                <a:spcBef>
                  <a:spcPts val="0"/>
                </a:spcBef>
                <a:buNone/>
              </a:pPr>
              <a:endParaRPr dirty="0">
                <a:solidFill>
                  <a:schemeClr val="lt2"/>
                </a:solidFill>
              </a:endParaRP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2176231" y="2035726"/>
            <a:ext cx="1086200" cy="1510250"/>
            <a:chOff x="2201550" y="1637300"/>
            <a:chExt cx="1086200" cy="1510250"/>
          </a:xfrm>
        </p:grpSpPr>
        <p:pic>
          <p:nvPicPr>
            <p:cNvPr id="110" name="Shape 110"/>
            <p:cNvPicPr preferRelativeResize="0"/>
            <p:nvPr/>
          </p:nvPicPr>
          <p:blipFill rotWithShape="1">
            <a:blip r:embed="rId4">
              <a:alphaModFix/>
            </a:blip>
            <a:srcRect l="24062" t="24579" r="23875" b="25330"/>
            <a:stretch/>
          </p:blipFill>
          <p:spPr>
            <a:xfrm>
              <a:off x="2201550" y="1637300"/>
              <a:ext cx="1086200" cy="104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Shape 111"/>
            <p:cNvSpPr txBox="1"/>
            <p:nvPr/>
          </p:nvSpPr>
          <p:spPr>
            <a:xfrm>
              <a:off x="2214250" y="2702950"/>
              <a:ext cx="10607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Bootstrap</a:t>
              </a: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3720387" y="2025451"/>
            <a:ext cx="1086200" cy="1530800"/>
            <a:chOff x="3794250" y="1616750"/>
            <a:chExt cx="1086200" cy="1530800"/>
          </a:xfrm>
        </p:grpSpPr>
        <p:pic>
          <p:nvPicPr>
            <p:cNvPr id="113" name="Shape 1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94250" y="161675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Shape 114"/>
            <p:cNvSpPr txBox="1"/>
            <p:nvPr/>
          </p:nvSpPr>
          <p:spPr>
            <a:xfrm>
              <a:off x="3964750" y="2702950"/>
              <a:ext cx="7452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Leaflet</a:t>
              </a:r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5321149" y="2025451"/>
            <a:ext cx="1086199" cy="1530800"/>
            <a:chOff x="5351987" y="1616750"/>
            <a:chExt cx="1086199" cy="1530800"/>
          </a:xfrm>
        </p:grpSpPr>
        <p:pic>
          <p:nvPicPr>
            <p:cNvPr id="116" name="Shape 1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1987" y="1616750"/>
              <a:ext cx="1086199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Shape 117"/>
            <p:cNvSpPr txBox="1"/>
            <p:nvPr/>
          </p:nvSpPr>
          <p:spPr>
            <a:xfrm>
              <a:off x="5471037" y="2702950"/>
              <a:ext cx="8481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Mapbox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6922606" y="2019107"/>
            <a:ext cx="1256700" cy="1543487"/>
            <a:chOff x="7020543" y="1604062"/>
            <a:chExt cx="1256700" cy="1543487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67006" y="1604062"/>
              <a:ext cx="1163774" cy="1086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 txBox="1"/>
            <p:nvPr/>
          </p:nvSpPr>
          <p:spPr>
            <a:xfrm>
              <a:off x="7020543" y="2702950"/>
              <a:ext cx="125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Android SDK</a:t>
              </a:r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1993925" y="4058634"/>
            <a:ext cx="1210200" cy="1636348"/>
            <a:chOff x="537387" y="3941100"/>
            <a:chExt cx="1210200" cy="1636348"/>
          </a:xfrm>
        </p:grpSpPr>
        <p:pic>
          <p:nvPicPr>
            <p:cNvPr id="122" name="Shape 1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9400" y="3941100"/>
              <a:ext cx="1086199" cy="11207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537387" y="5161648"/>
              <a:ext cx="1210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PostgreSQL</a:t>
              </a:r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6799943" y="4034157"/>
            <a:ext cx="1297500" cy="1660825"/>
            <a:chOff x="6979718" y="3958400"/>
            <a:chExt cx="1297500" cy="1660825"/>
          </a:xfrm>
        </p:grpSpPr>
        <p:pic>
          <p:nvPicPr>
            <p:cNvPr id="125" name="Shape 1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05792" y="3958400"/>
              <a:ext cx="1086200" cy="108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Shape 126"/>
            <p:cNvSpPr txBox="1"/>
            <p:nvPr/>
          </p:nvSpPr>
          <p:spPr>
            <a:xfrm>
              <a:off x="6979718" y="5174625"/>
              <a:ext cx="12975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Sublime Text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3497786" y="4034156"/>
            <a:ext cx="1406464" cy="1620151"/>
            <a:chOff x="1943285" y="3924635"/>
            <a:chExt cx="1406464" cy="1660842"/>
          </a:xfrm>
        </p:grpSpPr>
        <p:pic>
          <p:nvPicPr>
            <p:cNvPr id="128" name="Shape 1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139550" y="3924635"/>
              <a:ext cx="1210200" cy="1153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Shape 129"/>
            <p:cNvSpPr txBox="1"/>
            <p:nvPr/>
          </p:nvSpPr>
          <p:spPr>
            <a:xfrm>
              <a:off x="1943285" y="5177777"/>
              <a:ext cx="13935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Apache Server</a:t>
              </a:r>
            </a:p>
          </p:txBody>
        </p:sp>
      </p:grpSp>
      <p:grpSp>
        <p:nvGrpSpPr>
          <p:cNvPr id="130" name="Shape 130"/>
          <p:cNvGrpSpPr/>
          <p:nvPr/>
        </p:nvGrpSpPr>
        <p:grpSpPr>
          <a:xfrm>
            <a:off x="477600" y="4053057"/>
            <a:ext cx="1256699" cy="1641925"/>
            <a:chOff x="477600" y="3945075"/>
            <a:chExt cx="1256699" cy="1641925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77600" y="3945075"/>
              <a:ext cx="1256699" cy="11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Shape 132"/>
            <p:cNvSpPr txBox="1"/>
            <p:nvPr/>
          </p:nvSpPr>
          <p:spPr>
            <a:xfrm>
              <a:off x="562800" y="5171200"/>
              <a:ext cx="1086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Highcharts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197898" y="4088259"/>
            <a:ext cx="1297513" cy="1606715"/>
            <a:chOff x="5197898" y="4088259"/>
            <a:chExt cx="1297513" cy="1606715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12">
              <a:alphaModFix/>
            </a:blip>
            <a:srcRect r="-5351" b="-5351"/>
            <a:stretch/>
          </p:blipFill>
          <p:spPr>
            <a:xfrm>
              <a:off x="5197898" y="4088259"/>
              <a:ext cx="1297513" cy="1215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Shape 135"/>
            <p:cNvSpPr txBox="1"/>
            <p:nvPr/>
          </p:nvSpPr>
          <p:spPr>
            <a:xfrm>
              <a:off x="5586555" y="5250375"/>
              <a:ext cx="520199" cy="44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 dirty="0">
                  <a:solidFill>
                    <a:schemeClr val="bg1">
                      <a:lumMod val="95000"/>
                    </a:schemeClr>
                  </a:solidFill>
                </a:rPr>
                <a:t>GIT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Достигнутые результаты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61129"/>
              </p:ext>
            </p:extLst>
          </p:nvPr>
        </p:nvGraphicFramePr>
        <p:xfrm>
          <a:off x="397015" y="2016564"/>
          <a:ext cx="8340624" cy="331881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85156"/>
                <a:gridCol w="2085156"/>
                <a:gridCol w="2085156"/>
                <a:gridCol w="2085156"/>
              </a:tblGrid>
              <a:tr h="7715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Фактор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до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Значение после модернизации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Прирост производительности</a:t>
                      </a:r>
                      <a:endParaRPr lang="ru-RU" sz="14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584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БД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83,33%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16,67%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серверных </a:t>
                      </a: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процессов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effectLst/>
                        </a:rPr>
                        <a:t>Производительность построения </a:t>
                      </a: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представления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80,00%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20,00%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70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n>
                            <a:noFill/>
                          </a:ln>
                          <a:effectLst/>
                        </a:rPr>
                        <a:t>Объем трафика GPS-</a:t>
                      </a:r>
                      <a:r>
                        <a:rPr lang="ru-RU" sz="1400" dirty="0" err="1">
                          <a:ln>
                            <a:noFill/>
                          </a:ln>
                          <a:effectLst/>
                        </a:rPr>
                        <a:t>трекера</a:t>
                      </a:r>
                      <a:endParaRPr lang="ru-RU" sz="14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100,00%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60,00%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n>
                            <a:noFill/>
                          </a:ln>
                          <a:effectLst/>
                        </a:rPr>
                        <a:t>40,00%</a:t>
                      </a:r>
                      <a:endParaRPr lang="ru-RU" sz="160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Благодарю за внимание!</a:t>
            </a:r>
          </a:p>
        </p:txBody>
      </p:sp>
      <p:sp>
        <p:nvSpPr>
          <p:cNvPr id="237" name="Shape 237">
            <a:hlinkClick r:id="rId3"/>
          </p:cNvPr>
          <p:cNvSpPr txBox="1"/>
          <p:nvPr/>
        </p:nvSpPr>
        <p:spPr>
          <a:xfrm>
            <a:off x="218700" y="2790702"/>
            <a:ext cx="8468100" cy="140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" sz="2400" u="sng" dirty="0">
                <a:solidFill>
                  <a:schemeClr val="bg1">
                    <a:lumMod val="95000"/>
                  </a:schemeClr>
                </a:solidFill>
                <a:hlinkClick r:id="rId4"/>
              </a:rPr>
              <a:t>Coordinate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– Web-сайт 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проекта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GitHub</a:t>
            </a:r>
            <a:r>
              <a:rPr lang="en-US" sz="2400" u="sng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: </a:t>
            </a: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  <a:hlinkClick r:id="rId5"/>
              </a:rPr>
              <a:t>Coordinate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 – репозиторий 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Rails-приложения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sz="2400" u="sng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ru" sz="2400" u="sng" dirty="0" smtClean="0">
                <a:solidFill>
                  <a:schemeClr val="bg1">
                    <a:lumMod val="95000"/>
                  </a:schemeClr>
                </a:solidFill>
              </a:rPr>
              <a:t>Coordinate-Tracker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 – репозиторий </a:t>
            </a:r>
            <a:r>
              <a:rPr lang="ru" sz="2400" dirty="0">
                <a:solidFill>
                  <a:schemeClr val="bg1">
                    <a:lumMod val="95000"/>
                  </a:schemeClr>
                </a:solidFill>
              </a:rPr>
              <a:t>мобильного </a:t>
            </a:r>
            <a:r>
              <a:rPr lang="ru" sz="2400" dirty="0" smtClean="0">
                <a:solidFill>
                  <a:schemeClr val="bg1">
                    <a:lumMod val="95000"/>
                  </a:schemeClr>
                </a:solidFill>
              </a:rPr>
              <a:t>приложения-трекера</a:t>
            </a:r>
            <a:endParaRPr lang="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системе </a:t>
            </a:r>
            <a:r>
              <a:rPr lang="en-US" dirty="0" smtClean="0"/>
              <a:t>“Coordinate”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08895"/>
            <a:ext cx="8229600" cy="4036925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Предназначена для мониторинга личного автотранспорта пользователей.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Основана на доступных потребителю технологиях.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Собирает, вычисляет и анализирует статистику.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Содержит интегрированные средства администрирования.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7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3525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dirty="0"/>
              <a:t>Задачи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Анализ технологий и </a:t>
            </a: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решений, используемых в системе 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“Coordinate</a:t>
            </a: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”.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" dirty="0">
                <a:solidFill>
                  <a:schemeClr val="bg1">
                    <a:lumMod val="95000"/>
                  </a:schemeClr>
                </a:solidFill>
              </a:rPr>
            </a:b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Повышение надежности и отказоустойчивости</a:t>
            </a: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 smtClean="0">
                <a:solidFill>
                  <a:schemeClr val="bg1">
                    <a:lumMod val="95000"/>
                  </a:schemeClr>
                </a:solidFill>
              </a:rPr>
              <a:t>Устранение выявленных ошибок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ru" dirty="0">
                <a:solidFill>
                  <a:schemeClr val="bg1">
                    <a:lumMod val="95000"/>
                  </a:schemeClr>
                </a:solidFill>
              </a:rPr>
            </a:br>
            <a:endParaRPr lang="ru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Модернизация и оптимизация компонентов системы.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Архитектура сервиса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28200" y="1636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Backend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серверная часть сервиса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28200" y="2611575"/>
            <a:ext cx="1697099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Frontend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интерфейс, между пользователем и backend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28200" y="3993575"/>
            <a:ext cx="1783800" cy="108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u="sng" dirty="0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ru" dirty="0">
                <a:solidFill>
                  <a:schemeClr val="bg1">
                    <a:lumMod val="95000"/>
                  </a:schemeClr>
                </a:solidFill>
              </a:rPr>
              <a:t> - интерфейс программирования приложений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2875019" y="1475875"/>
            <a:ext cx="5065515" cy="4836624"/>
            <a:chOff x="2875019" y="1475875"/>
            <a:chExt cx="5065515" cy="4836624"/>
          </a:xfrm>
        </p:grpSpPr>
        <p:sp>
          <p:nvSpPr>
            <p:cNvPr id="145" name="Shape 145"/>
            <p:cNvSpPr/>
            <p:nvPr/>
          </p:nvSpPr>
          <p:spPr>
            <a:xfrm>
              <a:off x="4628450" y="1475875"/>
              <a:ext cx="1558650" cy="714875"/>
            </a:xfrm>
            <a:prstGeom prst="flowChartMagneticDisk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СУБД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sz="1200" dirty="0">
                  <a:solidFill>
                    <a:srgbClr val="434343"/>
                  </a:solidFill>
                </a:rPr>
                <a:t>(PostgreSQL)</a:t>
              </a:r>
            </a:p>
          </p:txBody>
        </p:sp>
        <p:grpSp>
          <p:nvGrpSpPr>
            <p:cNvPr id="146" name="Shape 146"/>
            <p:cNvGrpSpPr/>
            <p:nvPr/>
          </p:nvGrpSpPr>
          <p:grpSpPr>
            <a:xfrm>
              <a:off x="2875019" y="2437525"/>
              <a:ext cx="5065515" cy="1268700"/>
              <a:chOff x="2875019" y="2437525"/>
              <a:chExt cx="5065515" cy="12687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2875019" y="2437525"/>
                <a:ext cx="5065515" cy="1082399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Backend (Ruby on Rails)</a:t>
                </a: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2875019" y="3108625"/>
                <a:ext cx="2549430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ru">
                    <a:solidFill>
                      <a:srgbClr val="434343"/>
                    </a:solidFill>
                  </a:rPr>
                  <a:t>Web-site controller</a:t>
                </a: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5424444" y="3108625"/>
                <a:ext cx="2516084" cy="597600"/>
              </a:xfrm>
              <a:prstGeom prst="flowChartAlternateProcess">
                <a:avLst/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 rtl="0">
                  <a:spcBef>
                    <a:spcPts val="0"/>
                  </a:spcBef>
                  <a:buNone/>
                </a:pPr>
                <a:r>
                  <a:rPr lang="ru" dirty="0">
                    <a:solidFill>
                      <a:srgbClr val="434343"/>
                    </a:solidFill>
                  </a:rPr>
                  <a:t>Mobile API</a:t>
                </a: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ru" dirty="0">
                    <a:solidFill>
                      <a:srgbClr val="434343"/>
                    </a:solidFill>
                  </a:rPr>
                  <a:t>controller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>
              <a:off x="3877037" y="3679150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3032700" y="5093300"/>
              <a:ext cx="22341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Web сайт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ru" dirty="0">
                  <a:solidFill>
                    <a:srgbClr val="434343"/>
                  </a:solidFill>
                </a:rPr>
                <a:t>(HTML, JS, CSS)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5470187" y="5093300"/>
              <a:ext cx="2424600" cy="1219199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Coordinate-tracker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(Android)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6409787" y="3706225"/>
              <a:ext cx="545399" cy="1387199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ru">
                  <a:solidFill>
                    <a:srgbClr val="434343"/>
                  </a:solidFill>
                </a:rPr>
                <a:t>HTTPS</a:t>
              </a:r>
            </a:p>
          </p:txBody>
        </p:sp>
        <p:sp>
          <p:nvSpPr>
            <p:cNvPr id="154" name="Shape 154"/>
            <p:cNvSpPr/>
            <p:nvPr/>
          </p:nvSpPr>
          <p:spPr>
            <a:xfrm rot="5400000">
              <a:off x="5234674" y="2172264"/>
              <a:ext cx="346200" cy="233699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Анализ  системы</a:t>
            </a:r>
            <a:endParaRPr lang="ru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22323"/>
            <a:ext cx="4154129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Мероприятия, проведенные в ходе анализа системы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Опрос потенциальных пользователей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Анализ журналов сервера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Профайлинг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-запросов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Сбор и анализ системной статистики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PostgreSQL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Профайлинг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сайта и мобильного приложения-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трекера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1330" y="1622323"/>
            <a:ext cx="425736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Заключение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 алгоритме распределения геоданных  выявлена ошибка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Передаваемые геоданные нуждаются в фильтрации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Алгоритм синхронизации локального хранилища трекера с сервером нуждается в оптимизации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Загрузка страниц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WEB-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сайта, содержащих статистическую информацию, превышает допустимое время загрузки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822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-RU" dirty="0" smtClean="0"/>
              <a:t>Анализ и модернизация алгоритмов обработки геоданных</a:t>
            </a:r>
            <a:endParaRPr lang="ru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622323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b="1" dirty="0" smtClean="0">
                <a:solidFill>
                  <a:schemeClr val="bg1">
                    <a:lumMod val="95000"/>
                  </a:schemeClr>
                </a:solidFill>
              </a:rPr>
              <a:t>Основные алгоритмы, подвергнувшиеся модернизации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Алгоритма фильтрации и предобработки геоданных.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Алгоритм синхронизации геоданных локального хранилища мобильного приложения-трекера с сервером системы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Алгоритм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распределения геоданных по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маршрутам.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95013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b="1" dirty="0" smtClean="0">
                <a:solidFill>
                  <a:schemeClr val="bg1">
                    <a:lumMod val="95000"/>
                  </a:schemeClr>
                </a:solidFill>
              </a:rPr>
              <a:t>Цели модернизации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Уменьшение сложности алгоритмов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Оптимизация потребления ресурсов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Увеличение скорости исполнения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445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Алгоритм фильтрации и предобработки геоданных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1509014"/>
            <a:ext cx="3466939" cy="2485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9013"/>
            <a:ext cx="3466938" cy="248522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9" y="4201259"/>
            <a:ext cx="3466938" cy="2485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4344787"/>
            <a:ext cx="4198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Определяется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опустимое отдаление (на основе параметра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accuracy)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Выборка геоданных с ненулевой скоростью</a:t>
            </a: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Вычисление геометрического центра полигона</a:t>
            </a:r>
          </a:p>
          <a:p>
            <a:r>
              <a:rPr lang="ru-RU" sz="1200" i="1" dirty="0">
                <a:solidFill>
                  <a:schemeClr val="bg1">
                    <a:lumMod val="95000"/>
                  </a:schemeClr>
                </a:solidFill>
              </a:rPr>
              <a:t>Использование пула координат позволило не только использовать  фильтрацию геоданных, перед отправкой на сервер, но и уменьшить количество соединений с сервером</a:t>
            </a:r>
          </a:p>
          <a:p>
            <a:endParaRPr lang="ru-RU" dirty="0"/>
          </a:p>
          <a:p>
            <a:pPr>
              <a:spcAft>
                <a:spcPts val="1200"/>
              </a:spcAft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Алгоритм синхронизации геоданных локального хранилища с сервером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6" y="1428908"/>
            <a:ext cx="2789974" cy="32207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70" y="1417637"/>
            <a:ext cx="4149090" cy="3232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984696"/>
            <a:ext cx="8046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Уменьшение ресурсоемкости алгоритма обосновано уменьшением числа открытых соединений с сервером, что достигается за счет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создания пула с постоянным числом открытых соединением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передачи всего содержимого локального хранилища в пределах одного соединения.</a:t>
            </a:r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7454" y="3554569"/>
            <a:ext cx="437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Нет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431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Варианты распределение геоданных по маршрутам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4" y="1522403"/>
            <a:ext cx="5151412" cy="479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3591" y="1522403"/>
            <a:ext cx="315468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Основные исходного алгоритма проблемы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наличие инцидентов (ошибок, исключений)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в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ысокая сложность алгоритма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м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едленная скорость выполнения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м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ножественные обращения к БД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Другая 2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FFFFFF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586</Words>
  <Application>Microsoft Office PowerPoint</Application>
  <PresentationFormat>Экран (4:3)</PresentationFormat>
  <Paragraphs>151</Paragraphs>
  <Slides>16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spotlight</vt:lpstr>
      <vt:lpstr>Выпускная квалификационная  работа магистра</vt:lpstr>
      <vt:lpstr>О системе “Coordinate”</vt:lpstr>
      <vt:lpstr>Задачи</vt:lpstr>
      <vt:lpstr>Архитектура сервиса</vt:lpstr>
      <vt:lpstr>Анализ  системы</vt:lpstr>
      <vt:lpstr>Анализ и модернизация алгоритмов обработки геоданных</vt:lpstr>
      <vt:lpstr>Алгоритм фильтрации и предобработки геоданных</vt:lpstr>
      <vt:lpstr>Алгоритм синхронизации геоданных локального хранилища с сервером</vt:lpstr>
      <vt:lpstr>Варианты распределение геоданных по маршрутам</vt:lpstr>
      <vt:lpstr>Оптимизация алгоритма распределения геоданных по маршрутам</vt:lpstr>
      <vt:lpstr>Анализ и модернизация БД</vt:lpstr>
      <vt:lpstr>Web-сайт “Coordinate”</vt:lpstr>
      <vt:lpstr>Анализ картографических решений</vt:lpstr>
      <vt:lpstr>Используемые  средства и технологии</vt:lpstr>
      <vt:lpstr>Достигнутые результаты</vt:lpstr>
      <vt:lpstr>Благодарю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 работа магистра</dc:title>
  <dc:creator>andrey</dc:creator>
  <cp:lastModifiedBy>andrey</cp:lastModifiedBy>
  <cp:revision>77</cp:revision>
  <dcterms:modified xsi:type="dcterms:W3CDTF">2017-06-12T16:55:53Z</dcterms:modified>
</cp:coreProperties>
</file>